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2" r:id="rId1"/>
    <p:sldMasterId id="2147484014" r:id="rId2"/>
  </p:sldMasterIdLst>
  <p:notesMasterIdLst>
    <p:notesMasterId r:id="rId21"/>
  </p:notesMasterIdLst>
  <p:handoutMasterIdLst>
    <p:handoutMasterId r:id="rId22"/>
  </p:handoutMasterIdLst>
  <p:sldIdLst>
    <p:sldId id="258" r:id="rId3"/>
    <p:sldId id="278" r:id="rId4"/>
    <p:sldId id="379" r:id="rId5"/>
    <p:sldId id="380" r:id="rId6"/>
    <p:sldId id="401" r:id="rId7"/>
    <p:sldId id="413" r:id="rId8"/>
    <p:sldId id="391" r:id="rId9"/>
    <p:sldId id="407" r:id="rId10"/>
    <p:sldId id="422" r:id="rId11"/>
    <p:sldId id="392" r:id="rId12"/>
    <p:sldId id="403" r:id="rId13"/>
    <p:sldId id="410" r:id="rId14"/>
    <p:sldId id="423" r:id="rId15"/>
    <p:sldId id="411" r:id="rId16"/>
    <p:sldId id="424" r:id="rId17"/>
    <p:sldId id="425" r:id="rId18"/>
    <p:sldId id="414" r:id="rId19"/>
    <p:sldId id="408" r:id="rId20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6FC6"/>
    <a:srgbClr val="C4C412"/>
    <a:srgbClr val="339933"/>
    <a:srgbClr val="33CC33"/>
    <a:srgbClr val="00CC00"/>
    <a:srgbClr val="FF9900"/>
    <a:srgbClr val="9A0000"/>
    <a:srgbClr val="35A142"/>
    <a:srgbClr val="DDA3C6"/>
    <a:srgbClr val="885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85965" autoAdjust="0"/>
  </p:normalViewPr>
  <p:slideViewPr>
    <p:cSldViewPr>
      <p:cViewPr varScale="1">
        <p:scale>
          <a:sx n="104" d="100"/>
          <a:sy n="104" d="100"/>
        </p:scale>
        <p:origin x="108" y="3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24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pPr>
              <a:defRPr/>
            </a:pPr>
            <a:fld id="{7B823BF2-E42D-4338-AF72-A0CE3C8589F7}" type="datetimeFigureOut">
              <a:rPr lang="en-US"/>
              <a:pPr>
                <a:defRPr/>
              </a:pPr>
              <a:t>11/10/2020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pPr>
              <a:defRPr/>
            </a:pPr>
            <a:fld id="{616D9EC2-8580-4184-AF16-BF36B8DAA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5958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CA576ABF-43FA-4CB0-BD1F-AF2977B7FB8F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30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3DF6D07F-8E90-4172-A447-0259FED9C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2304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8/2/2017</a:t>
            </a:r>
          </a:p>
        </p:txBody>
      </p:sp>
    </p:spTree>
    <p:extLst>
      <p:ext uri="{BB962C8B-B14F-4D97-AF65-F5344CB8AC3E}">
        <p14:creationId xmlns:p14="http://schemas.microsoft.com/office/powerpoint/2010/main" val="1307051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95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3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January through September REET receipts are higher than the budget by $2,415,851. </a:t>
            </a:r>
          </a:p>
          <a:p>
            <a:pPr marL="171450" indent="-171450">
              <a:buFontTx/>
              <a:buChar char="-"/>
            </a:pPr>
            <a:r>
              <a:rPr lang="en-US" dirty="0"/>
              <a:t>Projected 0.14% increase in Property Tax due to a higher value of new construction. </a:t>
            </a:r>
          </a:p>
          <a:p>
            <a:pPr marL="171450" indent="-171450">
              <a:buFontTx/>
              <a:buChar char="-"/>
            </a:pPr>
            <a:r>
              <a:rPr lang="en-US" dirty="0"/>
              <a:t>January through October sales tax collections are $824,568 above budget.  </a:t>
            </a:r>
          </a:p>
        </p:txBody>
      </p:sp>
    </p:spTree>
    <p:extLst>
      <p:ext uri="{BB962C8B-B14F-4D97-AF65-F5344CB8AC3E}">
        <p14:creationId xmlns:p14="http://schemas.microsoft.com/office/powerpoint/2010/main" val="652995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b" latinLnBrk="0" hangingPunct="1"/>
            <a:r>
              <a:rPr lang="en-US" dirty="0"/>
              <a:t>Department Submissions:</a:t>
            </a:r>
          </a:p>
          <a:p>
            <a:pPr rtl="0" eaLnBrk="1" fontAlgn="b" latinLnBrk="0" hangingPunct="1"/>
            <a:r>
              <a:rPr lang="en-US" dirty="0"/>
              <a:t>2020 - $13,153,827</a:t>
            </a:r>
          </a:p>
          <a:p>
            <a:pPr rtl="0" eaLnBrk="1" fontAlgn="b" latinLnBrk="0" hangingPunct="1"/>
            <a:r>
              <a:rPr lang="en-US" dirty="0"/>
              <a:t>2021 - $12,855,733</a:t>
            </a:r>
          </a:p>
          <a:p>
            <a:pPr rtl="0" eaLnBrk="1" fontAlgn="b" latinLnBrk="0" hangingPunct="1"/>
            <a:r>
              <a:rPr lang="en-US" dirty="0"/>
              <a:t>Total - $26,009,560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29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74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532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202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1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34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69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12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3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999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61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23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593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9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3971925" y="-28575"/>
            <a:ext cx="1200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9433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896791"/>
            <a:ext cx="7885113" cy="1021556"/>
          </a:xfrm>
        </p:spPr>
        <p:txBody>
          <a:bodyPr anchor="t"/>
          <a:lstStyle>
            <a:lvl1pPr algn="l">
              <a:defRPr sz="30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771651"/>
            <a:ext cx="7885113" cy="1134665"/>
          </a:xfrm>
        </p:spPr>
        <p:txBody>
          <a:bodyPr anchor="b"/>
          <a:lstStyle>
            <a:lvl1pPr marL="0" indent="0">
              <a:buNone/>
              <a:defRPr sz="1500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4967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47434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3971925" y="-28575"/>
            <a:ext cx="1200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9433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39591"/>
            <a:ext cx="7885113" cy="1021556"/>
          </a:xfrm>
        </p:spPr>
        <p:txBody>
          <a:bodyPr anchor="t"/>
          <a:lstStyle>
            <a:lvl1pPr algn="l">
              <a:defRPr sz="30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314451"/>
            <a:ext cx="7885113" cy="1134665"/>
          </a:xfrm>
        </p:spPr>
        <p:txBody>
          <a:bodyPr anchor="b"/>
          <a:lstStyle>
            <a:lvl1pPr marL="0" indent="0">
              <a:buNone/>
              <a:defRPr sz="1500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14350"/>
            <a:ext cx="914400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6200000">
            <a:off x="3971925" y="-3971925"/>
            <a:ext cx="1200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12001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73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47434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61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47434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2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7250"/>
            <a:ext cx="8229600" cy="2552700"/>
          </a:xfrm>
        </p:spPr>
        <p:txBody>
          <a:bodyPr>
            <a:normAutofit/>
          </a:bodyPr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486150"/>
            <a:ext cx="8229600" cy="1200150"/>
          </a:xfrm>
        </p:spPr>
        <p:txBody>
          <a:bodyPr>
            <a:normAutofit/>
          </a:bodyPr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4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7250"/>
            <a:ext cx="4038600" cy="3829050"/>
          </a:xfrm>
        </p:spPr>
        <p:txBody>
          <a:bodyPr/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50"/>
            <a:ext cx="4038600" cy="3829050"/>
          </a:xfrm>
        </p:spPr>
        <p:txBody>
          <a:bodyPr/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1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3543300"/>
          </a:xfrm>
        </p:spPr>
        <p:txBody>
          <a:bodyPr/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3543300"/>
          </a:xfrm>
        </p:spPr>
        <p:txBody>
          <a:bodyPr/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2333625" y="-1019174"/>
            <a:ext cx="285750" cy="40386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200000">
            <a:off x="6524625" y="-1019174"/>
            <a:ext cx="285750" cy="40386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57201" y="857251"/>
            <a:ext cx="4038600" cy="277415"/>
          </a:xfrm>
        </p:spPr>
        <p:txBody>
          <a:bodyPr anchor="b"/>
          <a:lstStyle>
            <a:lvl1pPr marL="0" indent="0">
              <a:buNone/>
              <a:defRPr sz="1500" baseline="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4648200" y="857251"/>
            <a:ext cx="4038600" cy="277415"/>
          </a:xfrm>
        </p:spPr>
        <p:txBody>
          <a:bodyPr anchor="b"/>
          <a:lstStyle>
            <a:lvl1pPr marL="0" indent="0">
              <a:buNone/>
              <a:defRPr sz="1500" baseline="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7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0" y="857250"/>
            <a:ext cx="6400800" cy="3829050"/>
          </a:xfrm>
        </p:spPr>
        <p:txBody>
          <a:bodyPr/>
          <a:lstStyle>
            <a:lvl1pPr>
              <a:defRPr sz="2100" b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57202" y="857251"/>
            <a:ext cx="1676399" cy="3829049"/>
          </a:xfrm>
        </p:spPr>
        <p:txBody>
          <a:bodyPr anchor="t"/>
          <a:lstStyle>
            <a:lvl1pPr marL="0" indent="0">
              <a:buNone/>
              <a:defRPr sz="1500" baseline="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9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52600" y="742951"/>
            <a:ext cx="5486400" cy="280273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2600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 rot="27000000">
            <a:off x="4543425" y="-3971925"/>
            <a:ext cx="571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1752600" y="3600450"/>
            <a:ext cx="5486400" cy="400050"/>
          </a:xfrm>
        </p:spPr>
        <p:txBody>
          <a:bodyPr anchor="t"/>
          <a:lstStyle>
            <a:lvl1pPr marL="0" indent="0">
              <a:buNone/>
              <a:defRPr sz="1500" baseline="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8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01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4371975" y="371475"/>
            <a:ext cx="400050" cy="9144000"/>
          </a:xfrm>
          <a:prstGeom prst="rect">
            <a:avLst/>
          </a:prstGeom>
          <a:gradFill>
            <a:gsLst>
              <a:gs pos="89999">
                <a:srgbClr val="0082C8"/>
              </a:gs>
              <a:gs pos="38000">
                <a:srgbClr val="729AB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857250"/>
            <a:ext cx="82296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743450"/>
            <a:ext cx="914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2"/>
          <p:cNvSpPr txBox="1">
            <a:spLocks/>
          </p:cNvSpPr>
          <p:nvPr/>
        </p:nvSpPr>
        <p:spPr>
          <a:xfrm>
            <a:off x="457200" y="4800600"/>
            <a:ext cx="2133600" cy="285750"/>
          </a:xfrm>
          <a:prstGeom prst="rect">
            <a:avLst/>
          </a:prstGeom>
        </p:spPr>
        <p:txBody>
          <a:bodyPr/>
          <a:lstStyle>
            <a:lvl1pPr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24"/>
          <p:cNvSpPr txBox="1">
            <a:spLocks/>
          </p:cNvSpPr>
          <p:nvPr/>
        </p:nvSpPr>
        <p:spPr>
          <a:xfrm>
            <a:off x="6553200" y="4800600"/>
            <a:ext cx="2209800" cy="285750"/>
          </a:xfrm>
          <a:prstGeom prst="rect">
            <a:avLst/>
          </a:prstGeom>
        </p:spPr>
        <p:txBody>
          <a:bodyPr/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marL="257175" marR="0" lvl="0" indent="-257175" algn="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fld id="{02F10027-B7AC-4271-A26E-564CCF86DA9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257175" marR="0" lvl="0" indent="-257175" algn="r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5337"/>
            <a:ext cx="1535438" cy="45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0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4013" r:id="rId7"/>
    <p:sldLayoutId id="2147483989" r:id="rId8"/>
    <p:sldLayoutId id="2147483990" r:id="rId9"/>
    <p:sldLayoutId id="2147483991" r:id="rId10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22B87-D8C1-432B-8AB8-75AE789053B4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D237-3AA2-45FB-81BE-DE2C60B0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5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1123950"/>
            <a:ext cx="8077199" cy="10668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Executive Proposed supplemental Budget</a:t>
            </a:r>
            <a:br>
              <a:rPr lang="en-US" sz="3200" dirty="0"/>
            </a:br>
            <a:r>
              <a:rPr lang="en-US" sz="2000" dirty="0">
                <a:latin typeface="+mn-lt"/>
              </a:rPr>
              <a:t>November 12, 2020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1" y="3028950"/>
            <a:ext cx="7885113" cy="86796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Gary Robinson, Finance Director</a:t>
            </a:r>
          </a:p>
          <a:p>
            <a:pPr>
              <a:lnSpc>
                <a:spcPct val="80000"/>
              </a:lnSpc>
              <a:defRPr/>
            </a:pP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253-798-7450</a:t>
            </a:r>
          </a:p>
          <a:p>
            <a:pPr>
              <a:lnSpc>
                <a:spcPct val="80000"/>
              </a:lnSpc>
              <a:defRPr/>
            </a:pP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Gary.Robinson@piercecountywa.gov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9650"/>
            <a:ext cx="8229600" cy="3314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Revenue Projections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General Fund Financial Outlook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Proposed Supplemental Budget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Use of Vacancy Savings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CARES Act Services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9882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9A59629-60D5-4B03-8F8D-78348B3A40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819150"/>
          <a:ext cx="77724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388439807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13659215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47532369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17950816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val="250252818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10644048"/>
                    </a:ext>
                  </a:extLst>
                </a:gridCol>
              </a:tblGrid>
              <a:tr h="599440"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2020-21 Impacts (millions)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2020 Projection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2021 Projection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Revised Amount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Percent Change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1163719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Sales Tax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196.25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-9.95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185.08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-5.7%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4068261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Property Tax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281.72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282.12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446256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 Revenue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-3.01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12.79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-38.5%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3291115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Jail Fees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-2.38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-54.5%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29463925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Parks Fees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-36.6%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025493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Clerk of the Superior Court Fees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-14.2%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9412024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518.15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-7.86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-17.9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492.39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-5.0%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289754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8BCCFB-4B55-475E-AEB4-BE474DB4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Projections - General Fund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4EA30-99B8-4420-80A3-CA5F7369944C}"/>
              </a:ext>
            </a:extLst>
          </p:cNvPr>
          <p:cNvSpPr txBox="1"/>
          <p:nvPr/>
        </p:nvSpPr>
        <p:spPr>
          <a:xfrm>
            <a:off x="685800" y="3685387"/>
            <a:ext cx="7848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Note:</a:t>
            </a:r>
          </a:p>
          <a:p>
            <a:r>
              <a:rPr lang="en-US" sz="1000" baseline="30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Sales tax assumption for 2020 includes a 10% reduction for November and December. Collections through October are $456,670 above budget. 2021 assumes a 10% reduction in collections. </a:t>
            </a:r>
          </a:p>
          <a:p>
            <a:r>
              <a:rPr lang="en-US" sz="1000" baseline="30000" dirty="0">
                <a:latin typeface="+mj-lt"/>
              </a:rPr>
              <a:t>2</a:t>
            </a:r>
            <a:r>
              <a:rPr lang="en-US" sz="1000" dirty="0">
                <a:latin typeface="+mj-lt"/>
              </a:rPr>
              <a:t>Property tax collections are projected to come in at or above budget. Projected 2021 New Construction Values is $2.2 billion, $445 million above the budget assumption. This provides an additional $400,000 in revenue in 2021. </a:t>
            </a:r>
          </a:p>
        </p:txBody>
      </p:sp>
    </p:spTree>
    <p:extLst>
      <p:ext uri="{BB962C8B-B14F-4D97-AF65-F5344CB8AC3E}">
        <p14:creationId xmlns:p14="http://schemas.microsoft.com/office/powerpoint/2010/main" val="30133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F488F5-3A2B-4861-ADB7-7979C67BB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451955"/>
              </p:ext>
            </p:extLst>
          </p:nvPr>
        </p:nvGraphicFramePr>
        <p:xfrm>
          <a:off x="685800" y="742950"/>
          <a:ext cx="7772400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423799917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6919727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6527965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008174378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1245031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1729699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2020-21 Impacts (millions)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Budget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 Projection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2021 Projection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Revised Amount</a:t>
                      </a:r>
                    </a:p>
                  </a:txBody>
                  <a:tcPr marT="0" marB="0" anchor="ctr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Percent Change</a:t>
                      </a:r>
                    </a:p>
                  </a:txBody>
                  <a:tcPr marT="0" marB="0" anchor="ctr"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666835"/>
                  </a:ext>
                </a:extLst>
              </a:tr>
              <a:tr h="2286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Sales Tax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65278836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Parks Sales Tax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7.74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-0.39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7.32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-3.6%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7544584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911 System Fund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16.80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0.37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-0.85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15.80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-2.9%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330263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Emergency Communications SS911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37.64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0.35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-1.91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35.39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385034661"/>
                  </a:ext>
                </a:extLst>
              </a:tr>
              <a:tr h="2286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Property Tax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634628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Road Fund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121.33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0.17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121.50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14040182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Veterans Relief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3.18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3.18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3868318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Human Services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0703009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Conservation Futures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9.62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9.63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466749872"/>
                  </a:ext>
                </a:extLst>
              </a:tr>
              <a:tr h="2286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 Estate Excise Tax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53262598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Road Fund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14.40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15.30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6.3%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82147438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Facilities Management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14.02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14.90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6.3%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8458570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Parks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5.10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6.3%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82629853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Surface Water Management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4.03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4.28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6.3%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68266305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235.37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3.16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-2.96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235.57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0446929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FEF964-81FC-46EB-AE87-D3046CAAE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Projections – Other Funds</a:t>
            </a:r>
          </a:p>
        </p:txBody>
      </p:sp>
    </p:spTree>
    <p:extLst>
      <p:ext uri="{BB962C8B-B14F-4D97-AF65-F5344CB8AC3E}">
        <p14:creationId xmlns:p14="http://schemas.microsoft.com/office/powerpoint/2010/main" val="227078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206F65-BA3A-4423-BB04-A16C1CC9F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Departments continue to manage to a 5% budget reduction through 2021. Savings have been achieved through vacancies and reductions in discretionary spending.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E7ECF2-D16B-4D59-9274-6F1DBE04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Outlook – Budget Reduction Savings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2AC24A-4DCA-4681-ACD3-66CBF33B6C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095556"/>
              </p:ext>
            </p:extLst>
          </p:nvPr>
        </p:nvGraphicFramePr>
        <p:xfrm>
          <a:off x="1094311" y="1491615"/>
          <a:ext cx="695537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341583120"/>
                    </a:ext>
                  </a:extLst>
                </a:gridCol>
                <a:gridCol w="1042060">
                  <a:extLst>
                    <a:ext uri="{9D8B030D-6E8A-4147-A177-3AD203B41FA5}">
                      <a16:colId xmlns:a16="http://schemas.microsoft.com/office/drawing/2014/main" val="2046636688"/>
                    </a:ext>
                  </a:extLst>
                </a:gridCol>
                <a:gridCol w="1122218">
                  <a:extLst>
                    <a:ext uri="{9D8B030D-6E8A-4147-A177-3AD203B41FA5}">
                      <a16:colId xmlns:a16="http://schemas.microsoft.com/office/drawing/2014/main" val="3871361749"/>
                    </a:ext>
                  </a:extLst>
                </a:gridCol>
                <a:gridCol w="1042059">
                  <a:extLst>
                    <a:ext uri="{9D8B030D-6E8A-4147-A177-3AD203B41FA5}">
                      <a16:colId xmlns:a16="http://schemas.microsoft.com/office/drawing/2014/main" val="194430952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General Fund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  <a:r>
                        <a:rPr lang="en-US" sz="16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1226539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 Budget Reduction Target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15,239,940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12,824,680</a:t>
                      </a:r>
                      <a:endParaRPr lang="en-US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28,064,620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7431926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Projected Savings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29309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Vacancy Savings – Actuals through September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9,700,530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9,700,530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229197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Vacancy Savings – Projected Oct. through Dec.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375179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Other Budget Savings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11,000,000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521091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Projected 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18,200,530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17,824,680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36,025,210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645926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C1E520E-0BE2-469A-9BFD-6954D5FE6AAB}"/>
              </a:ext>
            </a:extLst>
          </p:cNvPr>
          <p:cNvSpPr txBox="1"/>
          <p:nvPr/>
        </p:nvSpPr>
        <p:spPr>
          <a:xfrm>
            <a:off x="990600" y="4040380"/>
            <a:ext cx="7059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Note:</a:t>
            </a:r>
          </a:p>
          <a:p>
            <a:r>
              <a:rPr lang="en-US" sz="1000" baseline="30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The budget reduction target for 2021 is revised to assume vacant Sheriff Deputy positions are filled. The Sheriff’s Department’s budget reduction plan had included 20 vacant Sheriff Deputy positions.  </a:t>
            </a:r>
          </a:p>
        </p:txBody>
      </p:sp>
    </p:spTree>
    <p:extLst>
      <p:ext uri="{BB962C8B-B14F-4D97-AF65-F5344CB8AC3E}">
        <p14:creationId xmlns:p14="http://schemas.microsoft.com/office/powerpoint/2010/main" val="3166308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290D8AA-A37E-48A7-899C-4D058B1763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954583"/>
              </p:ext>
            </p:extLst>
          </p:nvPr>
        </p:nvGraphicFramePr>
        <p:xfrm>
          <a:off x="457200" y="690880"/>
          <a:ext cx="7928658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451941710"/>
                    </a:ext>
                  </a:extLst>
                </a:gridCol>
                <a:gridCol w="1423686">
                  <a:extLst>
                    <a:ext uri="{9D8B030D-6E8A-4147-A177-3AD203B41FA5}">
                      <a16:colId xmlns:a16="http://schemas.microsoft.com/office/drawing/2014/main" val="452045910"/>
                    </a:ext>
                  </a:extLst>
                </a:gridCol>
                <a:gridCol w="1423686">
                  <a:extLst>
                    <a:ext uri="{9D8B030D-6E8A-4147-A177-3AD203B41FA5}">
                      <a16:colId xmlns:a16="http://schemas.microsoft.com/office/drawing/2014/main" val="1248860023"/>
                    </a:ext>
                  </a:extLst>
                </a:gridCol>
                <a:gridCol w="1423686">
                  <a:extLst>
                    <a:ext uri="{9D8B030D-6E8A-4147-A177-3AD203B41FA5}">
                      <a16:colId xmlns:a16="http://schemas.microsoft.com/office/drawing/2014/main" val="86421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General Fund</a:t>
                      </a:r>
                    </a:p>
                  </a:txBody>
                  <a:tcPr marT="9144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T="9144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T="9144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T="91440" marB="0" anchor="b"/>
                </a:tc>
                <a:extLst>
                  <a:ext uri="{0D108BD9-81ED-4DB2-BD59-A6C34878D82A}">
                    <a16:rowId xmlns:a16="http://schemas.microsoft.com/office/drawing/2014/main" val="93078817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Revenue Reductions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7,860,000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25,760,000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7410848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Supplemental Budget Requests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10,769,720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10,769,720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91828534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Resources Needed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7,860,000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28,669,720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36,529,720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26305178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72347261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Solution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719982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of Fund Balance - Revenue Loss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7,860,000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17,900,000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25,760,000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11100393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of Fund Balance - Supplemental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6,952,680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6,952,680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2848457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Intergovernmental Revenue/Transfers In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730,330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730,330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0872973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of Vacancy Savings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3,086,710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3,086,710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65139392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Resources Used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7,860,000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28,669,720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36,529,720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6834626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489232-C0E9-4B7B-A7B0-BC2BCF13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Outlook – Solution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159E40-98D6-4EAD-84FE-6E2EF1B05D0E}"/>
              </a:ext>
            </a:extLst>
          </p:cNvPr>
          <p:cNvSpPr txBox="1"/>
          <p:nvPr/>
        </p:nvSpPr>
        <p:spPr>
          <a:xfrm>
            <a:off x="457200" y="4262120"/>
            <a:ext cx="7498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Note:</a:t>
            </a:r>
          </a:p>
          <a:p>
            <a:r>
              <a:rPr lang="en-US" sz="1000" baseline="30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Should CARES Act funding not be available in 2021, an additional $4.6 million in fund balance will be needed to continue CARES Act services. </a:t>
            </a:r>
          </a:p>
        </p:txBody>
      </p:sp>
    </p:spTree>
    <p:extLst>
      <p:ext uri="{BB962C8B-B14F-4D97-AF65-F5344CB8AC3E}">
        <p14:creationId xmlns:p14="http://schemas.microsoft.com/office/powerpoint/2010/main" val="350158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C81BAD-C3F2-4C23-9C01-C1D47298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General Fund</a:t>
            </a:r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8F709F32-97C8-4E4D-848E-96F8C71A7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551866"/>
              </p:ext>
            </p:extLst>
          </p:nvPr>
        </p:nvGraphicFramePr>
        <p:xfrm>
          <a:off x="639785" y="725805"/>
          <a:ext cx="7864429" cy="3691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423799917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919727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60139864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05381004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4151887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008174378"/>
                    </a:ext>
                  </a:extLst>
                </a:gridCol>
                <a:gridCol w="1006429">
                  <a:extLst>
                    <a:ext uri="{9D8B030D-6E8A-4147-A177-3AD203B41FA5}">
                      <a16:colId xmlns:a16="http://schemas.microsoft.com/office/drawing/2014/main" val="4124503109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One-Time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Revenue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FTE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Net Cost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66683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Assigned Counsel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251,800 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251,800 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(158,620)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93,180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7544584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Clerk of the Superior Court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187,840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187,840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(118,320)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69,520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330263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Communications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127,890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127,890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(127,890)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40366671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Finance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300,000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14040182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Medical Examiner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1,360,000 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1,320,000 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4667498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Miscellaneous Current Expense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1,428,220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2,480,370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3,905,590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3,908,590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5817082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Parks and Recreation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(200,000)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236480922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Prosecuting Attorney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553,460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553,460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(174,320)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379,140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82147438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Sheriff Corrections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63,570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63,570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63,570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022507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Sheriff Law Enforcement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389,860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389,860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389,860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3001819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Superior Court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(151,180)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588,820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82629853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Fund Total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2,888,220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4,794,790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7,683,010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(703,330)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6,952,680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044692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50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7DAD7-DF43-470B-99D1-27C1203C5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Criminal Justice - $5,565,320</a:t>
            </a:r>
          </a:p>
          <a:p>
            <a:pPr lvl="1"/>
            <a:r>
              <a:rPr lang="en-US" sz="1400" dirty="0"/>
              <a:t>Body Worn &amp; In-Car Video - $2,965,320 </a:t>
            </a:r>
          </a:p>
          <a:p>
            <a:pPr lvl="2"/>
            <a:r>
              <a:rPr lang="en-US" sz="1100" dirty="0"/>
              <a:t>Information Technology – Equipment, implementation, and licensing fees ($2,008,590)</a:t>
            </a:r>
          </a:p>
          <a:p>
            <a:pPr lvl="2"/>
            <a:r>
              <a:rPr lang="en-US" sz="1100" dirty="0"/>
              <a:t>General Services – 7.0 FTE, Public Disclosure Staff ($560,000)</a:t>
            </a:r>
          </a:p>
          <a:p>
            <a:pPr lvl="2"/>
            <a:r>
              <a:rPr lang="en-US" sz="1100" dirty="0"/>
              <a:t>Prosecuting Attorney – 2.0 FTE, County Attorney 3 and Legal Assistant 3 ($276,730)</a:t>
            </a:r>
          </a:p>
          <a:p>
            <a:pPr lvl="2"/>
            <a:r>
              <a:rPr lang="en-US" sz="1100" dirty="0"/>
              <a:t>Sheriff’s Department – 1.0 FTE, Department Computer Support Specialist ($120,000)</a:t>
            </a:r>
          </a:p>
          <a:p>
            <a:pPr lvl="1"/>
            <a:r>
              <a:rPr lang="en-US" sz="1400" dirty="0"/>
              <a:t>Co-Responders - $630,000 </a:t>
            </a:r>
          </a:p>
          <a:p>
            <a:pPr lvl="2"/>
            <a:r>
              <a:rPr lang="en-US" sz="1100" dirty="0"/>
              <a:t>Continue 3 Trueblood-funded Co-Responders ($270,000)</a:t>
            </a:r>
          </a:p>
          <a:p>
            <a:pPr lvl="2"/>
            <a:r>
              <a:rPr lang="en-US" sz="1100" dirty="0"/>
              <a:t>Two new Co-Responders ($360,000)</a:t>
            </a:r>
          </a:p>
          <a:p>
            <a:pPr lvl="1"/>
            <a:r>
              <a:rPr lang="en-US" sz="1400" dirty="0"/>
              <a:t>Data Analysis - $610,000</a:t>
            </a:r>
          </a:p>
          <a:p>
            <a:pPr lvl="2"/>
            <a:r>
              <a:rPr lang="en-US" sz="1100" dirty="0"/>
              <a:t>Information Technology – 1.0 FTE, IT Data Analyst ($150,000)</a:t>
            </a:r>
          </a:p>
          <a:p>
            <a:pPr lvl="2"/>
            <a:r>
              <a:rPr lang="en-US" sz="1100" dirty="0"/>
              <a:t>Information Technology – Infrastructure and support for jurisdictions ($160,000)</a:t>
            </a:r>
          </a:p>
          <a:p>
            <a:pPr lvl="2"/>
            <a:r>
              <a:rPr lang="en-US" sz="1100" dirty="0"/>
              <a:t>Finance and Performance Management – 2.0 FTE, Data Analysts ($300,000)</a:t>
            </a:r>
          </a:p>
          <a:p>
            <a:pPr lvl="1"/>
            <a:r>
              <a:rPr lang="en-US" sz="1400" dirty="0"/>
              <a:t>Medical Examiner- $1,360,000</a:t>
            </a:r>
          </a:p>
          <a:p>
            <a:pPr lvl="2"/>
            <a:r>
              <a:rPr lang="en-US" sz="1100" dirty="0"/>
              <a:t>X-Ray and CT Scanner ($1,300,000)</a:t>
            </a:r>
          </a:p>
          <a:p>
            <a:pPr lvl="2"/>
            <a:r>
              <a:rPr lang="en-US" sz="1100" dirty="0"/>
              <a:t>Temporary cooler rental ($60,000)</a:t>
            </a:r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C4917-8C57-4E51-98BE-BAB5DC64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General Fund</a:t>
            </a:r>
          </a:p>
        </p:txBody>
      </p:sp>
    </p:spTree>
    <p:extLst>
      <p:ext uri="{BB962C8B-B14F-4D97-AF65-F5344CB8AC3E}">
        <p14:creationId xmlns:p14="http://schemas.microsoft.com/office/powerpoint/2010/main" val="3853811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7DAD7-DF43-470B-99D1-27C1203C5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Involuntary Treatment Act - $956,370</a:t>
            </a:r>
          </a:p>
          <a:p>
            <a:pPr lvl="1"/>
            <a:r>
              <a:rPr lang="en-US" sz="1400" dirty="0"/>
              <a:t>Assigned Counsel – 2.0 FTE, County Attorney 1 ($251,800)</a:t>
            </a:r>
          </a:p>
          <a:p>
            <a:pPr lvl="1"/>
            <a:r>
              <a:rPr lang="en-US" sz="1400" dirty="0"/>
              <a:t>Clerk of the Superior Court – 2.0 FTE, Legal Assistant 2 ($187,840)</a:t>
            </a:r>
          </a:p>
          <a:p>
            <a:pPr lvl="1"/>
            <a:r>
              <a:rPr lang="en-US" sz="1400" dirty="0"/>
              <a:t>Prosecuting Attorney – 2.0 FTE, County Attorney 3 and Legal Assistant 3 ($276,730)</a:t>
            </a:r>
          </a:p>
          <a:p>
            <a:pPr lvl="1"/>
            <a:r>
              <a:rPr lang="en-US" sz="1400" dirty="0"/>
              <a:t>Superior Court – 1.0 FTE, Court Commissioner ($240,000)</a:t>
            </a:r>
          </a:p>
          <a:p>
            <a:pPr marL="342900" lvl="1" indent="0">
              <a:buNone/>
            </a:pPr>
            <a:endParaRPr lang="en-US" sz="1400" dirty="0"/>
          </a:p>
          <a:p>
            <a:r>
              <a:rPr lang="en-US" sz="1800" b="1" dirty="0"/>
              <a:t>Other - $1,153,430</a:t>
            </a:r>
          </a:p>
          <a:p>
            <a:pPr lvl="1"/>
            <a:r>
              <a:rPr lang="en-US" sz="1400" dirty="0"/>
              <a:t>Sheriff Corrections – Radio communications rate increase ($63,570)</a:t>
            </a:r>
          </a:p>
          <a:p>
            <a:pPr lvl="1"/>
            <a:r>
              <a:rPr lang="en-US" sz="1400" dirty="0"/>
              <a:t>Sheriff Law Enforcement – Radio communications rate increase ($389,860)</a:t>
            </a:r>
          </a:p>
          <a:p>
            <a:pPr lvl="1"/>
            <a:r>
              <a:rPr lang="en-US" sz="1400" dirty="0"/>
              <a:t>Superior Court – Off-site Civil Trials rental costs ($300,000)</a:t>
            </a:r>
          </a:p>
          <a:p>
            <a:pPr lvl="1"/>
            <a:r>
              <a:rPr lang="en-US" sz="1400" dirty="0"/>
              <a:t>Superior Court – Uniform Guardianship Act ($200,000)</a:t>
            </a:r>
          </a:p>
          <a:p>
            <a:pPr lvl="1"/>
            <a:r>
              <a:rPr lang="en-US" sz="1400" dirty="0"/>
              <a:t>Hybrid Workplaces ($400,000) </a:t>
            </a:r>
          </a:p>
          <a:p>
            <a:pPr lvl="1"/>
            <a:r>
              <a:rPr lang="en-US" sz="1400" dirty="0"/>
              <a:t>Parks and Recreation – Transfer Lidford Playground and Frontier Doors Projects to REET (-$200,000)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C4917-8C57-4E51-98BE-BAB5DC64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General Fund</a:t>
            </a:r>
          </a:p>
        </p:txBody>
      </p:sp>
    </p:spTree>
    <p:extLst>
      <p:ext uri="{BB962C8B-B14F-4D97-AF65-F5344CB8AC3E}">
        <p14:creationId xmlns:p14="http://schemas.microsoft.com/office/powerpoint/2010/main" val="2561806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C81BAD-C3F2-4C23-9C01-C1D47298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Other Funds </a:t>
            </a:r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8F709F32-97C8-4E4D-848E-96F8C71A7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058179"/>
              </p:ext>
            </p:extLst>
          </p:nvPr>
        </p:nvGraphicFramePr>
        <p:xfrm>
          <a:off x="631327" y="742950"/>
          <a:ext cx="8047309" cy="3728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423799917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919727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60139864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05381004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4151887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008174378"/>
                    </a:ext>
                  </a:extLst>
                </a:gridCol>
                <a:gridCol w="1006429">
                  <a:extLst>
                    <a:ext uri="{9D8B030D-6E8A-4147-A177-3AD203B41FA5}">
                      <a16:colId xmlns:a16="http://schemas.microsoft.com/office/drawing/2014/main" val="4124503109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Department/Fund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One-Time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Revenue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FTE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Impact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666835"/>
                  </a:ext>
                </a:extLst>
              </a:tr>
              <a:tr h="25603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Emergency Management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65278836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911 System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1,600,000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1,600,000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75445843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Combined Communications 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(380,000)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3302634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Radio Communications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1,600,000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(1,600,000)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385034661"/>
                  </a:ext>
                </a:extLst>
              </a:tr>
              <a:tr h="25603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Management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36346284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REET Capital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14040182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Facilities Management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594,610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600,610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200,610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386831833"/>
                  </a:ext>
                </a:extLst>
              </a:tr>
              <a:tr h="25603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Finance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305568419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algn="l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Fleet Rental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(362,000)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37134857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algn="l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General Services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(560,000)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1797782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Information Technology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1,028,220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1,290,370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2,318,590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(2,318,590)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471075403"/>
                  </a:ext>
                </a:extLst>
              </a:tr>
              <a:tr h="25603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Human Services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258420527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Behavioral Health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137,340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497,340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(497,340)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extLst>
                  <a:ext uri="{0D108BD9-81ED-4DB2-BD59-A6C34878D82A}">
                    <a16:rowId xmlns:a16="http://schemas.microsoft.com/office/drawing/2014/main" val="1539398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506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C81BAD-C3F2-4C23-9C01-C1D47298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Other Funds</a:t>
            </a:r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8F709F32-97C8-4E4D-848E-96F8C71A7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138175"/>
              </p:ext>
            </p:extLst>
          </p:nvPr>
        </p:nvGraphicFramePr>
        <p:xfrm>
          <a:off x="620441" y="742950"/>
          <a:ext cx="8047309" cy="3316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423799917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919727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60139864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05381004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4151887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008174378"/>
                    </a:ext>
                  </a:extLst>
                </a:gridCol>
                <a:gridCol w="1006429">
                  <a:extLst>
                    <a:ext uri="{9D8B030D-6E8A-4147-A177-3AD203B41FA5}">
                      <a16:colId xmlns:a16="http://schemas.microsoft.com/office/drawing/2014/main" val="4124503109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Department/Fund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One-Time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Revenue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FTE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Impact</a:t>
                      </a:r>
                    </a:p>
                  </a:txBody>
                  <a:tcPr marT="0" marB="0" anchor="b"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666835"/>
                  </a:ext>
                </a:extLst>
              </a:tr>
              <a:tr h="265176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Parks and Recreation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59361193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Second REET Parks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200,000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263196029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Chambers Creek Regional Park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20,000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766432124"/>
                  </a:ext>
                </a:extLst>
              </a:tr>
              <a:tr h="265176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Planning and Public Works</a:t>
                      </a:r>
                    </a:p>
                  </a:txBody>
                  <a:tcPr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0" marB="0" anchor="b"/>
                </a:tc>
                <a:tc hMerge="1"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65278836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County Road 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232,170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232,170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(101,000)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131,170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275445843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Surface Water Management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403,520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403,520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403,520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3302634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PALS Building and Development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38503466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Sewer Utility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24,200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381427979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Solid Waste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424589354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Equipment Services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1,170,000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(1,170,000)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186984605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Funds Total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6,439,170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2,876,260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8,145,430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(6,628,930)</a:t>
                      </a:r>
                    </a:p>
                  </a:txBody>
                  <a:tcPr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</a:t>
                      </a: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2,686,500</a:t>
                      </a:r>
                    </a:p>
                  </a:txBody>
                  <a:tcPr marT="0" marB="0" anchor="b"/>
                </a:tc>
                <a:extLst>
                  <a:ext uri="{0D108BD9-81ED-4DB2-BD59-A6C34878D82A}">
                    <a16:rowId xmlns:a16="http://schemas.microsoft.com/office/drawing/2014/main" val="78692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100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7DAD7-DF43-470B-99D1-27C1203C5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Emergency Management - $1,600,000</a:t>
            </a:r>
          </a:p>
          <a:p>
            <a:pPr lvl="1"/>
            <a:r>
              <a:rPr lang="en-US" sz="1400" dirty="0"/>
              <a:t>Distributed Antennae System capital project ($1,600,000)</a:t>
            </a:r>
          </a:p>
          <a:p>
            <a:r>
              <a:rPr lang="en-US" sz="1800" b="1" dirty="0"/>
              <a:t>Facilities Management - $600,610</a:t>
            </a:r>
          </a:p>
          <a:p>
            <a:pPr lvl="1"/>
            <a:r>
              <a:rPr lang="en-US" sz="1400" dirty="0"/>
              <a:t>Furniture for hybrid workplaces ($400,000)</a:t>
            </a:r>
          </a:p>
          <a:p>
            <a:pPr lvl="1"/>
            <a:r>
              <a:rPr lang="en-US" sz="1400" dirty="0"/>
              <a:t>Fire alarm and security services ($148,500)</a:t>
            </a:r>
          </a:p>
          <a:p>
            <a:pPr lvl="1"/>
            <a:r>
              <a:rPr lang="en-US" sz="1400" dirty="0"/>
              <a:t>Automated exit control system at the Green Lot ($52,110)</a:t>
            </a:r>
          </a:p>
          <a:p>
            <a:r>
              <a:rPr lang="en-US" sz="1800" b="1" dirty="0"/>
              <a:t>Fleet Services - $362,000</a:t>
            </a:r>
          </a:p>
          <a:p>
            <a:pPr lvl="1"/>
            <a:r>
              <a:rPr lang="en-US" sz="1400" dirty="0"/>
              <a:t>Sheriff Department replacement vehicles ($330,000)</a:t>
            </a:r>
          </a:p>
          <a:p>
            <a:pPr lvl="1"/>
            <a:r>
              <a:rPr lang="en-US" sz="1400" dirty="0"/>
              <a:t>Code Enforcement vehicle purchase ($32,000)</a:t>
            </a:r>
          </a:p>
          <a:p>
            <a:r>
              <a:rPr lang="en-US" sz="1700" b="1" dirty="0"/>
              <a:t>Parks and Recreation  - $220,000</a:t>
            </a:r>
          </a:p>
          <a:p>
            <a:pPr lvl="1"/>
            <a:r>
              <a:rPr lang="en-US" sz="1400" dirty="0"/>
              <a:t>Chamber Bay additional electrical ($20,000)</a:t>
            </a:r>
          </a:p>
          <a:p>
            <a:pPr lvl="1"/>
            <a:r>
              <a:rPr lang="en-US" sz="1400" dirty="0"/>
              <a:t>Transfer Lidford Playground and Frontier Doors projects from General Fund to REET ($200,000)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C4917-8C57-4E51-98BE-BAB5DC64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Other Funds</a:t>
            </a:r>
          </a:p>
        </p:txBody>
      </p:sp>
    </p:spTree>
    <p:extLst>
      <p:ext uri="{BB962C8B-B14F-4D97-AF65-F5344CB8AC3E}">
        <p14:creationId xmlns:p14="http://schemas.microsoft.com/office/powerpoint/2010/main" val="3267251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7DAD7-DF43-470B-99D1-27C1203C5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Planning and Public Works - $1,936,890</a:t>
            </a:r>
          </a:p>
          <a:p>
            <a:pPr lvl="1"/>
            <a:r>
              <a:rPr lang="en-US" sz="1400" dirty="0"/>
              <a:t>Telecommunication and Franchise Program – 1.0 FTE, Right-of-Way-Agent ($130,730)</a:t>
            </a:r>
          </a:p>
          <a:p>
            <a:pPr lvl="1"/>
            <a:r>
              <a:rPr lang="en-US" sz="1400" dirty="0"/>
              <a:t>Traffic Grant – 1.0 FTE, Limited duration Planner 1 ($101,440)</a:t>
            </a:r>
          </a:p>
          <a:p>
            <a:pPr lvl="1"/>
            <a:r>
              <a:rPr lang="en-US" sz="1400" dirty="0"/>
              <a:t>Sewer Billing – 1.0 FTE, Office Assistant 2 ($24,200)</a:t>
            </a:r>
          </a:p>
          <a:p>
            <a:pPr lvl="1"/>
            <a:r>
              <a:rPr lang="en-US" sz="1400" dirty="0"/>
              <a:t>Transfer to Fleet for Code Enforcement vehicle purchase ($32,000)</a:t>
            </a:r>
          </a:p>
          <a:p>
            <a:pPr lvl="1"/>
            <a:r>
              <a:rPr lang="en-US" sz="1400" dirty="0"/>
              <a:t>Fish Passage – 1.0 FTE, Planner 3 ($139,080)</a:t>
            </a:r>
          </a:p>
          <a:p>
            <a:pPr lvl="1"/>
            <a:r>
              <a:rPr lang="en-US" sz="1400" dirty="0"/>
              <a:t>NPDES Requirements – 2.0 FTE, Planner 3 and Public Information Specialist ($264,440)</a:t>
            </a:r>
          </a:p>
          <a:p>
            <a:pPr lvl="1"/>
            <a:r>
              <a:rPr lang="en-US" sz="1400" dirty="0"/>
              <a:t>Consultant to analyze stabilization of the Electron Dam ($75,000)</a:t>
            </a:r>
          </a:p>
          <a:p>
            <a:pPr lvl="1"/>
            <a:r>
              <a:rPr lang="en-US" sz="1400" dirty="0"/>
              <a:t>Technical correction to budget for striping materials ($1,170,000)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C4917-8C57-4E51-98BE-BAB5DC64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Supplemental Budget – Other Funds</a:t>
            </a:r>
          </a:p>
        </p:txBody>
      </p:sp>
    </p:spTree>
    <p:extLst>
      <p:ext uri="{BB962C8B-B14F-4D97-AF65-F5344CB8AC3E}">
        <p14:creationId xmlns:p14="http://schemas.microsoft.com/office/powerpoint/2010/main" val="3544610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58E925-6964-4D42-BCB7-606FE292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/>
              <a:t>Facilities Management</a:t>
            </a:r>
          </a:p>
          <a:p>
            <a:pPr lvl="1"/>
            <a:r>
              <a:rPr lang="en-US" sz="1400" dirty="0"/>
              <a:t>Medical Examiner’s Autopsy Cooler and Sewer Line - Design ($200,000)</a:t>
            </a:r>
          </a:p>
          <a:p>
            <a:pPr lvl="1"/>
            <a:r>
              <a:rPr lang="en-US" sz="1400" dirty="0"/>
              <a:t>Consolidation of Staff at Soundview and Lakewood Community Center ($550,000)</a:t>
            </a:r>
          </a:p>
          <a:p>
            <a:pPr lvl="1"/>
            <a:r>
              <a:rPr lang="en-US" sz="1400" dirty="0"/>
              <a:t>Hybrid Workplaces ($400,000)</a:t>
            </a:r>
          </a:p>
          <a:p>
            <a:pPr lvl="1"/>
            <a:r>
              <a:rPr lang="en-US" sz="1400" dirty="0"/>
              <a:t>901 Building Demolition (-$1,150,000)</a:t>
            </a:r>
          </a:p>
          <a:p>
            <a:pPr marL="342900" lvl="1" indent="0">
              <a:buNone/>
            </a:pPr>
            <a:endParaRPr lang="en-US" sz="17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D347DA-980D-41DB-9EF1-81F69FBB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Facilities Plan</a:t>
            </a:r>
          </a:p>
        </p:txBody>
      </p:sp>
    </p:spTree>
    <p:extLst>
      <p:ext uri="{BB962C8B-B14F-4D97-AF65-F5344CB8AC3E}">
        <p14:creationId xmlns:p14="http://schemas.microsoft.com/office/powerpoint/2010/main" val="2927691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58E925-6964-4D42-BCB7-606FE292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Use of Vacancy Savings - $3,086,710</a:t>
            </a:r>
          </a:p>
          <a:p>
            <a:r>
              <a:rPr lang="en-US" sz="1800" b="1" dirty="0"/>
              <a:t>Assessor Treasurer - $145,890</a:t>
            </a:r>
          </a:p>
          <a:p>
            <a:pPr lvl="1"/>
            <a:r>
              <a:rPr lang="en-US" sz="1400" dirty="0"/>
              <a:t>Informix software maintenance to support Ascend ($40,190)</a:t>
            </a:r>
          </a:p>
          <a:p>
            <a:pPr lvl="1"/>
            <a:r>
              <a:rPr lang="en-US" sz="1400" dirty="0"/>
              <a:t>Washington Association of County Officials (WACO) service fee for 2021 ($105,700)</a:t>
            </a:r>
          </a:p>
          <a:p>
            <a:r>
              <a:rPr lang="en-US" sz="1800" b="1" dirty="0"/>
              <a:t>Emergency Management - $137,820</a:t>
            </a:r>
          </a:p>
          <a:p>
            <a:pPr lvl="1"/>
            <a:r>
              <a:rPr lang="en-US" sz="1400" dirty="0"/>
              <a:t>Non-budgeted emergency response costs ($137,820)</a:t>
            </a:r>
          </a:p>
          <a:p>
            <a:r>
              <a:rPr lang="en-US" sz="1800" b="1" dirty="0"/>
              <a:t>Planning and Public Works - $15,000</a:t>
            </a:r>
          </a:p>
          <a:p>
            <a:pPr lvl="1"/>
            <a:r>
              <a:rPr lang="en-US" sz="1400" dirty="0"/>
              <a:t>Increase advertising budget for Annexations ($15,000)</a:t>
            </a:r>
          </a:p>
          <a:p>
            <a:r>
              <a:rPr lang="en-US" sz="1700" b="1" dirty="0"/>
              <a:t>Sheriff Corrections - $580,000</a:t>
            </a:r>
          </a:p>
          <a:p>
            <a:pPr lvl="1"/>
            <a:r>
              <a:rPr lang="en-US" sz="1400" dirty="0"/>
              <a:t>Severance ($150,000)</a:t>
            </a:r>
          </a:p>
          <a:p>
            <a:pPr lvl="1"/>
            <a:r>
              <a:rPr lang="en-US" sz="1400" dirty="0"/>
              <a:t>Shift Differential ($330,000)</a:t>
            </a:r>
          </a:p>
          <a:p>
            <a:pPr lvl="1"/>
            <a:r>
              <a:rPr lang="en-US" sz="1400" dirty="0"/>
              <a:t>Jail Food Services ($100,000)</a:t>
            </a:r>
          </a:p>
          <a:p>
            <a:pPr marL="342900" lvl="1" indent="0">
              <a:buNone/>
            </a:pPr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D347DA-980D-41DB-9EF1-81F69FBB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Vacancy Savings – General Fund</a:t>
            </a:r>
          </a:p>
        </p:txBody>
      </p:sp>
    </p:spTree>
    <p:extLst>
      <p:ext uri="{BB962C8B-B14F-4D97-AF65-F5344CB8AC3E}">
        <p14:creationId xmlns:p14="http://schemas.microsoft.com/office/powerpoint/2010/main" val="2963095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58E925-6964-4D42-BCB7-606FE292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700" b="1" dirty="0"/>
              <a:t>Sheriff Law Enforcement - $2,208,000</a:t>
            </a:r>
          </a:p>
          <a:p>
            <a:pPr lvl="1"/>
            <a:r>
              <a:rPr lang="en-US" sz="1400" dirty="0"/>
              <a:t>Animal Control, Human Society contract increase ($26,000)</a:t>
            </a:r>
          </a:p>
          <a:p>
            <a:pPr lvl="1"/>
            <a:r>
              <a:rPr lang="en-US" sz="1400" dirty="0"/>
              <a:t>Severance ($1,067,000)</a:t>
            </a:r>
          </a:p>
          <a:p>
            <a:pPr lvl="1"/>
            <a:r>
              <a:rPr lang="en-US" sz="1400" dirty="0"/>
              <a:t>Vehicle replacement ($330,000)</a:t>
            </a:r>
          </a:p>
          <a:p>
            <a:pPr lvl="1"/>
            <a:r>
              <a:rPr lang="en-US" sz="1400" dirty="0"/>
              <a:t>Demonstration preparation and security ($215,000)</a:t>
            </a:r>
          </a:p>
          <a:p>
            <a:pPr lvl="1"/>
            <a:r>
              <a:rPr lang="en-US" sz="1400" dirty="0"/>
              <a:t>Non-salary expense for filling Deputy Sheriff vacancies ($700,000)</a:t>
            </a:r>
          </a:p>
          <a:p>
            <a:pPr marL="342900" lvl="1" indent="0">
              <a:buNone/>
            </a:pPr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D347DA-980D-41DB-9EF1-81F69FBB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Vacancy Savings – General Fund </a:t>
            </a:r>
          </a:p>
        </p:txBody>
      </p:sp>
    </p:spTree>
    <p:extLst>
      <p:ext uri="{BB962C8B-B14F-4D97-AF65-F5344CB8AC3E}">
        <p14:creationId xmlns:p14="http://schemas.microsoft.com/office/powerpoint/2010/main" val="883272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3752A1-A48A-4898-98F3-F46B5A78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/>
              <a:t>2021 CARES Act Services Continuation - $4,604,930</a:t>
            </a:r>
          </a:p>
          <a:p>
            <a:r>
              <a:rPr lang="en-US" sz="1700" b="1" dirty="0"/>
              <a:t>Clerk of the Superior Court</a:t>
            </a:r>
          </a:p>
          <a:p>
            <a:pPr lvl="1"/>
            <a:r>
              <a:rPr lang="en-US" sz="1500" dirty="0"/>
              <a:t>Electronic Home Monitoring - $144,000</a:t>
            </a:r>
          </a:p>
          <a:p>
            <a:r>
              <a:rPr lang="en-US" sz="1700" b="1" dirty="0"/>
              <a:t>Communications</a:t>
            </a:r>
          </a:p>
          <a:p>
            <a:pPr lvl="1"/>
            <a:r>
              <a:rPr lang="en-US" sz="1500" dirty="0"/>
              <a:t>Digital Meeting Manager - $110,930</a:t>
            </a:r>
          </a:p>
          <a:p>
            <a:r>
              <a:rPr lang="en-US" sz="1700" b="1" dirty="0"/>
              <a:t>District Court</a:t>
            </a:r>
          </a:p>
          <a:p>
            <a:pPr lvl="1"/>
            <a:r>
              <a:rPr lang="en-US" sz="1500" dirty="0"/>
              <a:t>Safety Ambassador - $50,840</a:t>
            </a:r>
          </a:p>
          <a:p>
            <a:pPr lvl="1"/>
            <a:r>
              <a:rPr lang="en-US" sz="1500" dirty="0"/>
              <a:t>Paperless Files Scanning Project - $45,640</a:t>
            </a:r>
          </a:p>
          <a:p>
            <a:pPr lvl="1"/>
            <a:r>
              <a:rPr lang="en-US" sz="1500" dirty="0"/>
              <a:t>Live Streaming Project - $29,260</a:t>
            </a:r>
          </a:p>
          <a:p>
            <a:r>
              <a:rPr lang="en-US" sz="1700" b="1" dirty="0"/>
              <a:t>Emergency Management</a:t>
            </a:r>
          </a:p>
          <a:p>
            <a:pPr lvl="1"/>
            <a:r>
              <a:rPr lang="en-US" sz="1500" dirty="0"/>
              <a:t>Warehouse Space - $900,000</a:t>
            </a:r>
          </a:p>
          <a:p>
            <a:pPr lvl="1"/>
            <a:r>
              <a:rPr lang="en-US" sz="1500" dirty="0"/>
              <a:t>Mobile Testing Program – TBD </a:t>
            </a:r>
          </a:p>
          <a:p>
            <a:r>
              <a:rPr lang="en-US" sz="1700" b="1" dirty="0"/>
              <a:t>Facilities Management</a:t>
            </a:r>
          </a:p>
          <a:p>
            <a:pPr lvl="1"/>
            <a:r>
              <a:rPr lang="en-US" sz="1500" dirty="0"/>
              <a:t>Janitorial Services - $687,250</a:t>
            </a:r>
          </a:p>
          <a:p>
            <a:pPr lvl="1"/>
            <a:r>
              <a:rPr lang="en-US" sz="1500" dirty="0"/>
              <a:t>Security Mobile Patrol - $221,140</a:t>
            </a:r>
          </a:p>
          <a:p>
            <a:endParaRPr lang="en-US" sz="19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C076E1-CE37-4EBD-9BD3-1AE1ED09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CARES Act Services</a:t>
            </a:r>
          </a:p>
        </p:txBody>
      </p:sp>
    </p:spTree>
    <p:extLst>
      <p:ext uri="{BB962C8B-B14F-4D97-AF65-F5344CB8AC3E}">
        <p14:creationId xmlns:p14="http://schemas.microsoft.com/office/powerpoint/2010/main" val="2917601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3752A1-A48A-4898-98F3-F46B5A78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b="1" dirty="0"/>
              <a:t>Sheriff</a:t>
            </a:r>
          </a:p>
          <a:p>
            <a:pPr lvl="1"/>
            <a:r>
              <a:rPr lang="en-US" sz="1500" dirty="0"/>
              <a:t>Court Escorts - $100,000</a:t>
            </a:r>
          </a:p>
          <a:p>
            <a:pPr lvl="1"/>
            <a:r>
              <a:rPr lang="en-US" sz="1500" dirty="0"/>
              <a:t>Electronic Home Detention - $150,000</a:t>
            </a:r>
          </a:p>
          <a:p>
            <a:r>
              <a:rPr lang="en-US" sz="1700" b="1" dirty="0"/>
              <a:t>Superior Court</a:t>
            </a:r>
          </a:p>
          <a:p>
            <a:pPr lvl="1"/>
            <a:r>
              <a:rPr lang="en-US" sz="1500" dirty="0"/>
              <a:t>Off-site Jury Orientation - $876,360</a:t>
            </a:r>
          </a:p>
          <a:p>
            <a:pPr lvl="1"/>
            <a:r>
              <a:rPr lang="en-US" sz="1500" dirty="0"/>
              <a:t>Bailiffs for Jury Orientation - $560,740</a:t>
            </a:r>
          </a:p>
          <a:p>
            <a:pPr lvl="1"/>
            <a:r>
              <a:rPr lang="en-US" sz="1500" dirty="0"/>
              <a:t>Scheduler for Commissioner Services - $79,880</a:t>
            </a:r>
          </a:p>
          <a:p>
            <a:pPr lvl="1"/>
            <a:r>
              <a:rPr lang="en-US" sz="1500" dirty="0"/>
              <a:t>Technology Equipment and Support for Offsite Locations - $648,890</a:t>
            </a:r>
          </a:p>
          <a:p>
            <a:r>
              <a:rPr lang="en-US" sz="1800" b="1" dirty="0"/>
              <a:t>Tacoma-Pierce County Health Department </a:t>
            </a:r>
          </a:p>
          <a:p>
            <a:pPr lvl="1"/>
            <a:r>
              <a:rPr lang="en-US" sz="1500" dirty="0"/>
              <a:t>Case and Contact Investigations – TBD</a:t>
            </a:r>
          </a:p>
          <a:p>
            <a:pPr lvl="1"/>
            <a:r>
              <a:rPr lang="en-US" sz="1500" dirty="0"/>
              <a:t>Other COVID-19 public health response services – TBD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C076E1-CE37-4EBD-9BD3-1AE1ED09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CARES Act Services</a:t>
            </a:r>
          </a:p>
        </p:txBody>
      </p:sp>
    </p:spTree>
    <p:extLst>
      <p:ext uri="{BB962C8B-B14F-4D97-AF65-F5344CB8AC3E}">
        <p14:creationId xmlns:p14="http://schemas.microsoft.com/office/powerpoint/2010/main" val="1435009743"/>
      </p:ext>
    </p:extLst>
  </p:cSld>
  <p:clrMapOvr>
    <a:masterClrMapping/>
  </p:clrMapOvr>
</p:sld>
</file>

<file path=ppt/theme/theme1.xml><?xml version="1.0" encoding="utf-8"?>
<a:theme xmlns:a="http://schemas.openxmlformats.org/drawingml/2006/main" name="B&amp;F Standard PPT Template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F6FC6"/>
      </a:hlink>
      <a:folHlink>
        <a:srgbClr val="0F6F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B&amp;F Standard PPT Template</Template>
  <TotalTime>28995</TotalTime>
  <Words>1796</Words>
  <Application>Microsoft Office PowerPoint</Application>
  <PresentationFormat>On-screen Show (16:9)</PresentationFormat>
  <Paragraphs>583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B&amp;F Standard PPT Template</vt:lpstr>
      <vt:lpstr>Custom Design</vt:lpstr>
      <vt:lpstr>Executive Proposed supplemental Budget November 12, 2020</vt:lpstr>
      <vt:lpstr>Agenda</vt:lpstr>
      <vt:lpstr>Revenue Projections - General Fund</vt:lpstr>
      <vt:lpstr>Revenue Projections – Other Funds</vt:lpstr>
      <vt:lpstr>Financial Outlook – Budget Reduction Savings</vt:lpstr>
      <vt:lpstr>Financial Outlook – Solution </vt:lpstr>
      <vt:lpstr>Proposed Supplemental Budget – General Fund</vt:lpstr>
      <vt:lpstr>Proposed Supplemental Budget – General Fund</vt:lpstr>
      <vt:lpstr>Proposed Supplemental Budget – General Fund</vt:lpstr>
      <vt:lpstr>Proposed Supplemental Budget – Other Funds </vt:lpstr>
      <vt:lpstr>Proposed Supplemental Budget – Other Funds</vt:lpstr>
      <vt:lpstr>Proposed Supplemental Budget – Other Funds</vt:lpstr>
      <vt:lpstr>Proposed Supplemental Budget – Other Funds</vt:lpstr>
      <vt:lpstr>Capital Facilities Plan</vt:lpstr>
      <vt:lpstr>Use of Vacancy Savings – General Fund</vt:lpstr>
      <vt:lpstr>Use of Vacancy Savings – General Fund </vt:lpstr>
      <vt:lpstr>CARES Act Services</vt:lpstr>
      <vt:lpstr>CARES Act Services</vt:lpstr>
    </vt:vector>
  </TitlesOfParts>
  <Company>Pierce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Schmidtke</dc:creator>
  <cp:lastModifiedBy>Paula Manning</cp:lastModifiedBy>
  <cp:revision>1172</cp:revision>
  <cp:lastPrinted>2020-11-10T18:50:24Z</cp:lastPrinted>
  <dcterms:created xsi:type="dcterms:W3CDTF">2010-03-05T00:00:44Z</dcterms:created>
  <dcterms:modified xsi:type="dcterms:W3CDTF">2020-11-10T19:35:32Z</dcterms:modified>
</cp:coreProperties>
</file>