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1"/>
  </p:notesMasterIdLst>
  <p:sldIdLst>
    <p:sldId id="256" r:id="rId2"/>
    <p:sldId id="275" r:id="rId3"/>
    <p:sldId id="257" r:id="rId4"/>
    <p:sldId id="258" r:id="rId5"/>
    <p:sldId id="259" r:id="rId6"/>
    <p:sldId id="260" r:id="rId7"/>
    <p:sldId id="261" r:id="rId8"/>
    <p:sldId id="263" r:id="rId9"/>
    <p:sldId id="262" r:id="rId10"/>
    <p:sldId id="265" r:id="rId11"/>
    <p:sldId id="268" r:id="rId12"/>
    <p:sldId id="264" r:id="rId13"/>
    <p:sldId id="266"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1" autoAdjust="0"/>
    <p:restoredTop sz="94640" autoAdjust="0"/>
  </p:normalViewPr>
  <p:slideViewPr>
    <p:cSldViewPr snapToGrid="0" snapToObjects="1">
      <p:cViewPr>
        <p:scale>
          <a:sx n="77" d="100"/>
          <a:sy n="77" d="100"/>
        </p:scale>
        <p:origin x="-1170" y="-42"/>
      </p:cViewPr>
      <p:guideLst>
        <p:guide orient="horz" pos="2160"/>
        <p:guide pos="2880"/>
      </p:guideLst>
    </p:cSldViewPr>
  </p:slideViewPr>
  <p:outlineViewPr>
    <p:cViewPr>
      <p:scale>
        <a:sx n="33" d="100"/>
        <a:sy n="33" d="100"/>
      </p:scale>
      <p:origin x="8" y="96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3A80DF-E182-3D43-B536-03A8F8239DF8}" type="datetimeFigureOut">
              <a:rPr lang="en-US" smtClean="0"/>
              <a:t>5/13/2014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903454-AC34-2641-9321-AC370D307E04}" type="slidenum">
              <a:rPr lang="en-US" smtClean="0"/>
              <a:t>‹#›</a:t>
            </a:fld>
            <a:endParaRPr lang="en-US"/>
          </a:p>
        </p:txBody>
      </p:sp>
    </p:spTree>
    <p:extLst>
      <p:ext uri="{BB962C8B-B14F-4D97-AF65-F5344CB8AC3E}">
        <p14:creationId xmlns:p14="http://schemas.microsoft.com/office/powerpoint/2010/main" val="42411262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93EBAE-88C1-D84B-914E-38BA8BD648A8}" type="slidenum">
              <a:rPr lang="en-US"/>
              <a:pPr/>
              <a:t>10</a:t>
            </a:fld>
            <a:endParaRPr lang="en-US"/>
          </a:p>
        </p:txBody>
      </p:sp>
      <p:sp>
        <p:nvSpPr>
          <p:cNvPr id="6297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29763" name="Rectangle 3"/>
          <p:cNvSpPr>
            <a:spLocks noGrp="1" noChangeArrowheads="1"/>
          </p:cNvSpPr>
          <p:nvPr>
            <p:ph type="body" idx="1"/>
          </p:nvPr>
        </p:nvSpPr>
        <p:spPr/>
        <p:txBody>
          <a:bodyPr/>
          <a:lstStyle/>
          <a:p>
            <a:r>
              <a:rPr lang="en-US" b="1" i="1" u="sng"/>
              <a:t>Figure Caption</a:t>
            </a:r>
            <a:r>
              <a:rPr lang="en-US" b="1"/>
              <a:t>: Figure 15-1: The Money Demand Curve </a:t>
            </a:r>
          </a:p>
          <a:p>
            <a:r>
              <a:rPr lang="en-US"/>
              <a:t>The money demand curve illustrates the relationship between the interest rate and the quantity of money demanded. It slopes downward: a higher interest rate leads to a higher opportunity cost of holding money and reduces the quantity of money demanded.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AA9DFB-EED6-5344-8B85-1F3C580E1F95}" type="slidenum">
              <a:rPr lang="en-US"/>
              <a:pPr/>
              <a:t>11</a:t>
            </a:fld>
            <a:endParaRPr lang="en-US"/>
          </a:p>
        </p:txBody>
      </p:sp>
      <p:sp>
        <p:nvSpPr>
          <p:cNvPr id="578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78563" name="Rectangle 3"/>
          <p:cNvSpPr>
            <a:spLocks noGrp="1" noChangeArrowheads="1"/>
          </p:cNvSpPr>
          <p:nvPr>
            <p:ph type="body" idx="1"/>
          </p:nvPr>
        </p:nvSpPr>
        <p:spPr/>
        <p:txBody>
          <a:bodyPr/>
          <a:lstStyle/>
          <a:p>
            <a:r>
              <a:rPr lang="en-US" b="1" i="1" u="sng"/>
              <a:t>Figure Caption</a:t>
            </a:r>
            <a:r>
              <a:rPr lang="en-US" b="1"/>
              <a:t>: Figure 15-2: </a:t>
            </a:r>
            <a:r>
              <a:rPr lang="en-US" sz="1000" b="1"/>
              <a:t>Increases and Decreases in the Demand for Money</a:t>
            </a:r>
            <a:r>
              <a:rPr lang="en-US" b="1"/>
              <a:t> </a:t>
            </a:r>
          </a:p>
          <a:p>
            <a:r>
              <a:rPr lang="en-US"/>
              <a:t>A rise in money demand shifts the money demand curve to the right, from </a:t>
            </a:r>
            <a:r>
              <a:rPr lang="en-US" i="1"/>
              <a:t>MD</a:t>
            </a:r>
            <a:r>
              <a:rPr lang="en-US"/>
              <a:t>1 to </a:t>
            </a:r>
            <a:r>
              <a:rPr lang="en-US" i="1"/>
              <a:t>MD</a:t>
            </a:r>
            <a:r>
              <a:rPr lang="en-US"/>
              <a:t>2, and the quantity of money demanded rises at any given interest rate. A fall in money demand shifts the money demand curve to the left, from </a:t>
            </a:r>
            <a:r>
              <a:rPr lang="en-US" i="1"/>
              <a:t>MD</a:t>
            </a:r>
            <a:r>
              <a:rPr lang="en-US"/>
              <a:t>1 to </a:t>
            </a:r>
            <a:r>
              <a:rPr lang="en-US" i="1"/>
              <a:t>MD</a:t>
            </a:r>
            <a:r>
              <a:rPr lang="en-US"/>
              <a:t>3, and the quantity of money demanded falls at any given interest rate.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A79F67-A772-4240-B94F-2ACC39997201}" type="datetimeFigureOut">
              <a:rPr lang="en-US" smtClean="0"/>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CBA5A-5194-7B42-9BB8-A37B1E31F3BC}"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79F67-A772-4240-B94F-2ACC39997201}" type="datetimeFigureOut">
              <a:rPr lang="en-US" smtClean="0"/>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A79F67-A772-4240-B94F-2ACC39997201}" type="datetimeFigureOut">
              <a:rPr lang="en-US" smtClean="0"/>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CBA5A-5194-7B42-9BB8-A37B1E31F3BC}"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A79F67-A772-4240-B94F-2ACC39997201}" type="datetimeFigureOut">
              <a:rPr lang="en-US" smtClean="0"/>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A79F67-A772-4240-B94F-2ACC39997201}" type="datetimeFigureOut">
              <a:rPr lang="en-US" smtClean="0"/>
              <a:t>5/13/2014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0CBA5A-5194-7B42-9BB8-A37B1E31F3BC}"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A79F67-A772-4240-B94F-2ACC39997201}" type="datetimeFigureOut">
              <a:rPr lang="en-US" smtClean="0"/>
              <a:t>5/13/2014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A79F67-A772-4240-B94F-2ACC39997201}" type="datetimeFigureOut">
              <a:rPr lang="en-US" smtClean="0"/>
              <a:t>5/13/2014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A79F67-A772-4240-B94F-2ACC39997201}" type="datetimeFigureOut">
              <a:rPr lang="en-US" smtClean="0"/>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CBA5A-5194-7B42-9BB8-A37B1E31F3BC}"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A79F67-A772-4240-B94F-2ACC39997201}" type="datetimeFigureOut">
              <a:rPr lang="en-US" smtClean="0"/>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79F67-A772-4240-B94F-2ACC39997201}" type="datetimeFigureOut">
              <a:rPr lang="en-US" smtClean="0"/>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A79F67-A772-4240-B94F-2ACC39997201}" type="datetimeFigureOut">
              <a:rPr lang="en-US" smtClean="0"/>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CBA5A-5194-7B42-9BB8-A37B1E31F3B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7A79F67-A772-4240-B94F-2ACC39997201}" type="datetimeFigureOut">
              <a:rPr lang="en-US" smtClean="0"/>
              <a:t>5/13/2014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1F0CBA5A-5194-7B42-9BB8-A37B1E31F3B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The Money Market</a:t>
            </a:r>
            <a:endParaRPr lang="en-US"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66780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a:t>
            </a:r>
            <a:endParaRPr lang="en-US" b="1" dirty="0"/>
          </a:p>
        </p:txBody>
      </p:sp>
      <p:sp>
        <p:nvSpPr>
          <p:cNvPr id="3" name="Content Placeholder 2"/>
          <p:cNvSpPr>
            <a:spLocks noGrp="1"/>
          </p:cNvSpPr>
          <p:nvPr>
            <p:ph idx="1"/>
          </p:nvPr>
        </p:nvSpPr>
        <p:spPr/>
        <p:txBody>
          <a:bodyPr/>
          <a:lstStyle/>
          <a:p>
            <a:r>
              <a:rPr lang="en-US" b="1" dirty="0" smtClean="0"/>
              <a:t>What is the money demand curve?</a:t>
            </a:r>
          </a:p>
          <a:p>
            <a:pPr marL="0" indent="0">
              <a:buNone/>
            </a:pPr>
            <a:endParaRPr lang="en-US" b="1" dirty="0" smtClean="0"/>
          </a:p>
          <a:p>
            <a:r>
              <a:rPr lang="en-US" b="1" dirty="0" smtClean="0"/>
              <a:t>How does the liquidity preference model determines the interest rate in the short run?</a:t>
            </a:r>
            <a:endParaRPr lang="en-US" b="1" dirty="0"/>
          </a:p>
        </p:txBody>
      </p:sp>
    </p:spTree>
    <p:extLst>
      <p:ext uri="{BB962C8B-B14F-4D97-AF65-F5344CB8AC3E}">
        <p14:creationId xmlns:p14="http://schemas.microsoft.com/office/powerpoint/2010/main" val="32257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Demand for Money</a:t>
            </a:r>
            <a:endParaRPr lang="en-US" b="1" dirty="0"/>
          </a:p>
        </p:txBody>
      </p:sp>
      <p:sp>
        <p:nvSpPr>
          <p:cNvPr id="3" name="Content Placeholder 2"/>
          <p:cNvSpPr>
            <a:spLocks noGrp="1"/>
          </p:cNvSpPr>
          <p:nvPr>
            <p:ph idx="1"/>
          </p:nvPr>
        </p:nvSpPr>
        <p:spPr/>
        <p:txBody>
          <a:bodyPr/>
          <a:lstStyle/>
          <a:p>
            <a:endParaRPr lang="en-US" b="1" dirty="0" smtClean="0"/>
          </a:p>
          <a:p>
            <a:r>
              <a:rPr lang="en-US" b="1" dirty="0" smtClean="0"/>
              <a:t>M1 consists of currency in circulation (cash), plus checkable bank deposits, plus traveler’s checks</a:t>
            </a:r>
          </a:p>
          <a:p>
            <a:pPr marL="0" indent="0">
              <a:buNone/>
            </a:pPr>
            <a:endParaRPr lang="en-US" b="1" dirty="0" smtClean="0"/>
          </a:p>
          <a:p>
            <a:r>
              <a:rPr lang="en-US" b="1" dirty="0" smtClean="0"/>
              <a:t>M2 consists of M1 plus deposits that can easily be transferred into checkable deposits</a:t>
            </a:r>
            <a:endParaRPr lang="en-US" b="1" dirty="0"/>
          </a:p>
        </p:txBody>
      </p:sp>
    </p:spTree>
    <p:extLst>
      <p:ext uri="{BB962C8B-B14F-4D97-AF65-F5344CB8AC3E}">
        <p14:creationId xmlns:p14="http://schemas.microsoft.com/office/powerpoint/2010/main" val="222098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Opportunity Cost of Holding Money</a:t>
            </a:r>
            <a:endParaRPr lang="en-US" b="1" dirty="0"/>
          </a:p>
        </p:txBody>
      </p:sp>
      <p:sp>
        <p:nvSpPr>
          <p:cNvPr id="3" name="Content Placeholder 2"/>
          <p:cNvSpPr>
            <a:spLocks noGrp="1"/>
          </p:cNvSpPr>
          <p:nvPr>
            <p:ph idx="1"/>
          </p:nvPr>
        </p:nvSpPr>
        <p:spPr/>
        <p:txBody>
          <a:bodyPr/>
          <a:lstStyle/>
          <a:p>
            <a:r>
              <a:rPr lang="en-US" b="1" dirty="0" smtClean="0"/>
              <a:t>Most economic decisions involve trade-offs at the margin</a:t>
            </a:r>
          </a:p>
          <a:p>
            <a:endParaRPr lang="en-US" b="1" dirty="0" smtClean="0"/>
          </a:p>
          <a:p>
            <a:r>
              <a:rPr lang="en-US" b="1" dirty="0" smtClean="0"/>
              <a:t>Individuals decide how much of a good to consume by determining whether the benefit they’d gain from consuming a bit more of any given good is with the cost</a:t>
            </a:r>
          </a:p>
          <a:p>
            <a:endParaRPr lang="en-US" b="1" dirty="0" smtClean="0"/>
          </a:p>
          <a:p>
            <a:r>
              <a:rPr lang="en-US" b="1" dirty="0" smtClean="0"/>
              <a:t>Same applies to deciding how much money to hold</a:t>
            </a:r>
            <a:endParaRPr lang="en-US" b="1" dirty="0"/>
          </a:p>
        </p:txBody>
      </p:sp>
    </p:spTree>
    <p:extLst>
      <p:ext uri="{BB962C8B-B14F-4D97-AF65-F5344CB8AC3E}">
        <p14:creationId xmlns:p14="http://schemas.microsoft.com/office/powerpoint/2010/main" val="429124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Opportunity Cost of Holding Money</a:t>
            </a:r>
          </a:p>
        </p:txBody>
      </p:sp>
      <p:sp>
        <p:nvSpPr>
          <p:cNvPr id="3" name="Content Placeholder 2"/>
          <p:cNvSpPr>
            <a:spLocks noGrp="1"/>
          </p:cNvSpPr>
          <p:nvPr>
            <p:ph idx="1"/>
          </p:nvPr>
        </p:nvSpPr>
        <p:spPr/>
        <p:txBody>
          <a:bodyPr/>
          <a:lstStyle/>
          <a:p>
            <a:endParaRPr lang="en-US" b="1" dirty="0" smtClean="0"/>
          </a:p>
          <a:p>
            <a:r>
              <a:rPr lang="en-US" b="1" dirty="0" smtClean="0"/>
              <a:t>Individuals and firms hold some of their assets in the form of money because of the conveniences money provides</a:t>
            </a:r>
          </a:p>
          <a:p>
            <a:pPr lvl="1"/>
            <a:r>
              <a:rPr lang="en-US" b="1" dirty="0" smtClean="0"/>
              <a:t>Money can be used immediately for purchases, assets can’t</a:t>
            </a:r>
          </a:p>
          <a:p>
            <a:pPr lvl="1"/>
            <a:endParaRPr lang="en-US" b="1" dirty="0" smtClean="0"/>
          </a:p>
          <a:p>
            <a:r>
              <a:rPr lang="en-US" b="1" dirty="0" smtClean="0"/>
              <a:t>Opportunity cost exists because money held in your wallet earns no interest</a:t>
            </a:r>
            <a:endParaRPr lang="en-US" b="1" dirty="0"/>
          </a:p>
        </p:txBody>
      </p:sp>
    </p:spTree>
    <p:extLst>
      <p:ext uri="{BB962C8B-B14F-4D97-AF65-F5344CB8AC3E}">
        <p14:creationId xmlns:p14="http://schemas.microsoft.com/office/powerpoint/2010/main" val="374442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239"/>
            <a:ext cx="8229600" cy="990600"/>
          </a:xfrm>
        </p:spPr>
        <p:txBody>
          <a:bodyPr>
            <a:normAutofit fontScale="90000"/>
          </a:bodyPr>
          <a:lstStyle/>
          <a:p>
            <a:r>
              <a:rPr lang="en-US" b="1" dirty="0"/>
              <a:t>Opportunity Cost of Holding Money</a:t>
            </a:r>
          </a:p>
        </p:txBody>
      </p:sp>
      <p:sp>
        <p:nvSpPr>
          <p:cNvPr id="3" name="Content Placeholder 2"/>
          <p:cNvSpPr>
            <a:spLocks noGrp="1"/>
          </p:cNvSpPr>
          <p:nvPr>
            <p:ph idx="1"/>
          </p:nvPr>
        </p:nvSpPr>
        <p:spPr/>
        <p:txBody>
          <a:bodyPr>
            <a:normAutofit lnSpcReduction="10000"/>
          </a:bodyPr>
          <a:lstStyle/>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a:p>
          <a:p>
            <a:r>
              <a:rPr lang="en-US" b="1" dirty="0" smtClean="0"/>
              <a:t>Show the opportunity cost of holding money at one point in time when the overall level of interest rates change</a:t>
            </a:r>
          </a:p>
          <a:p>
            <a:r>
              <a:rPr lang="en-US" b="1" dirty="0" smtClean="0"/>
              <a:t>When the overall level of interest rates falls, the opportunity cost of holding money falls, too</a:t>
            </a:r>
            <a:endParaRPr lang="en-US" b="1"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1235075"/>
            <a:ext cx="8666163"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8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 calcmode="lin" valueType="num">
                                      <p:cBhvr additive="base">
                                        <p:cTn id="1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 calcmode="lin" valueType="num">
                                      <p:cBhvr additive="base">
                                        <p:cTn id="1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Opportunity Cost of Holding Money</a:t>
            </a:r>
          </a:p>
        </p:txBody>
      </p:sp>
      <p:sp>
        <p:nvSpPr>
          <p:cNvPr id="3" name="Content Placeholder 2"/>
          <p:cNvSpPr>
            <a:spLocks noGrp="1"/>
          </p:cNvSpPr>
          <p:nvPr>
            <p:ph idx="1"/>
          </p:nvPr>
        </p:nvSpPr>
        <p:spPr/>
        <p:txBody>
          <a:bodyPr/>
          <a:lstStyle/>
          <a:p>
            <a:r>
              <a:rPr lang="en-US" b="1" dirty="0"/>
              <a:t>Short-term interest rates are the interest rates on financial assets that mature within six months or less</a:t>
            </a:r>
            <a:r>
              <a:rPr lang="en-US" b="1" dirty="0" smtClean="0"/>
              <a:t>.</a:t>
            </a:r>
          </a:p>
          <a:p>
            <a:endParaRPr lang="en-US" b="1" dirty="0"/>
          </a:p>
          <a:p>
            <a:r>
              <a:rPr lang="en-US" b="1" dirty="0"/>
              <a:t>Long-term interest rates are interest rates on financial assets that mature a number of years in the future</a:t>
            </a:r>
            <a:r>
              <a:rPr lang="en-US" b="1" dirty="0" smtClean="0"/>
              <a:t>.</a:t>
            </a:r>
          </a:p>
          <a:p>
            <a:endParaRPr lang="en-US" b="1" dirty="0" smtClean="0"/>
          </a:p>
          <a:p>
            <a:r>
              <a:rPr lang="en-US" b="1" dirty="0" smtClean="0"/>
              <a:t>The short-term rates rather than long-term rates affect money demand, because the decision to hold money involves trading off the convenience of holding cash versus the pay off from holding assets that mature in the short term – a year or less</a:t>
            </a:r>
          </a:p>
          <a:p>
            <a:endParaRPr lang="en-US" b="1" dirty="0"/>
          </a:p>
        </p:txBody>
      </p:sp>
    </p:spTree>
    <p:extLst>
      <p:ext uri="{BB962C8B-B14F-4D97-AF65-F5344CB8AC3E}">
        <p14:creationId xmlns:p14="http://schemas.microsoft.com/office/powerpoint/2010/main" val="163733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Fear and Interest </a:t>
            </a:r>
            <a:r>
              <a:rPr lang="en-US" b="1" dirty="0" smtClean="0"/>
              <a:t>Rates</a:t>
            </a:r>
            <a:endParaRPr lang="en-US" b="1" dirty="0"/>
          </a:p>
        </p:txBody>
      </p:sp>
      <p:sp>
        <p:nvSpPr>
          <p:cNvPr id="3" name="Content Placeholder 2"/>
          <p:cNvSpPr>
            <a:spLocks noGrp="1"/>
          </p:cNvSpPr>
          <p:nvPr>
            <p:ph idx="1"/>
          </p:nvPr>
        </p:nvSpPr>
        <p:spPr/>
        <p:txBody>
          <a:bodyPr/>
          <a:lstStyle/>
          <a:p>
            <a:r>
              <a:rPr lang="en-US" b="1" dirty="0" smtClean="0"/>
              <a:t>Treasury </a:t>
            </a:r>
            <a:r>
              <a:rPr lang="en-US" b="1" dirty="0"/>
              <a:t>bills generally pay a slightly lower interest rate than other short-term assets in normal times. </a:t>
            </a:r>
          </a:p>
          <a:p>
            <a:r>
              <a:rPr lang="en-US" b="1" dirty="0"/>
              <a:t>In the third week of October 2008, one-month CDs were paying 4.04% interest, but one-month Treasury bills were paying only 0.26%.</a:t>
            </a:r>
          </a:p>
          <a:p>
            <a:r>
              <a:rPr lang="en-US" b="1" dirty="0"/>
              <a:t>The reason: fear. A sharp plunge in housing prices had led to big losses at a number of financial institutions, leaving investors nervous about the safety of many non-government assets. </a:t>
            </a:r>
          </a:p>
          <a:p>
            <a:r>
              <a:rPr lang="en-US" b="1" dirty="0"/>
              <a:t>On December 10, 2008, in fact, three-month Treasury bills paid 0% interest for a brief period. </a:t>
            </a:r>
          </a:p>
          <a:p>
            <a:endParaRPr lang="en-US" b="1" dirty="0"/>
          </a:p>
        </p:txBody>
      </p:sp>
    </p:spTree>
    <p:extLst>
      <p:ext uri="{BB962C8B-B14F-4D97-AF65-F5344CB8AC3E}">
        <p14:creationId xmlns:p14="http://schemas.microsoft.com/office/powerpoint/2010/main" val="392629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Money Demand Curve</a:t>
            </a:r>
            <a:endParaRPr lang="en-US" b="1" dirty="0"/>
          </a:p>
        </p:txBody>
      </p:sp>
      <p:sp>
        <p:nvSpPr>
          <p:cNvPr id="3" name="Content Placeholder 2"/>
          <p:cNvSpPr>
            <a:spLocks noGrp="1"/>
          </p:cNvSpPr>
          <p:nvPr>
            <p:ph idx="1"/>
          </p:nvPr>
        </p:nvSpPr>
        <p:spPr/>
        <p:txBody>
          <a:bodyPr/>
          <a:lstStyle/>
          <a:p>
            <a:r>
              <a:rPr lang="en-US" b="1" dirty="0"/>
              <a:t>The money demand curve shows the relationship between the quantity of money demanded and the interest rate</a:t>
            </a:r>
            <a:r>
              <a:rPr lang="en-US" b="1" dirty="0" smtClean="0"/>
              <a:t>.</a:t>
            </a:r>
          </a:p>
          <a:p>
            <a:pPr marL="0" indent="0">
              <a:buNone/>
            </a:pPr>
            <a:endParaRPr lang="en-US" b="1" dirty="0"/>
          </a:p>
          <a:p>
            <a:r>
              <a:rPr lang="en-US" b="1" dirty="0" smtClean="0"/>
              <a:t>Money demand curve slopes downward because, other things equal, a higher interest rate increases the opportunity cost of holding money, eluding the public to reduce the quantity of money it demand</a:t>
            </a:r>
            <a:endParaRPr lang="en-US" b="1" dirty="0"/>
          </a:p>
        </p:txBody>
      </p:sp>
    </p:spTree>
    <p:extLst>
      <p:ext uri="{BB962C8B-B14F-4D97-AF65-F5344CB8AC3E}">
        <p14:creationId xmlns:p14="http://schemas.microsoft.com/office/powerpoint/2010/main" val="100629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2"/>
          <p:cNvSpPr>
            <a:spLocks noGrp="1" noRot="1" noChangeArrowheads="1"/>
          </p:cNvSpPr>
          <p:nvPr>
            <p:ph type="title"/>
          </p:nvPr>
        </p:nvSpPr>
        <p:spPr>
          <a:xfrm>
            <a:off x="381000" y="434181"/>
            <a:ext cx="7924800" cy="411163"/>
          </a:xfrm>
        </p:spPr>
        <p:txBody>
          <a:bodyPr>
            <a:normAutofit fontScale="90000"/>
          </a:bodyPr>
          <a:lstStyle/>
          <a:p>
            <a:r>
              <a:rPr lang="en-US" sz="3200" b="1" dirty="0"/>
              <a:t>The Money Demand Curve</a:t>
            </a:r>
          </a:p>
        </p:txBody>
      </p:sp>
      <p:sp>
        <p:nvSpPr>
          <p:cNvPr id="628742" name="Arc 6"/>
          <p:cNvSpPr>
            <a:spLocks/>
          </p:cNvSpPr>
          <p:nvPr/>
        </p:nvSpPr>
        <p:spPr bwMode="auto">
          <a:xfrm rot="9776743">
            <a:off x="3200400" y="1219200"/>
            <a:ext cx="3278188" cy="4248150"/>
          </a:xfrm>
          <a:custGeom>
            <a:avLst/>
            <a:gdLst>
              <a:gd name="G0" fmla="+- 0 0 0"/>
              <a:gd name="G1" fmla="+- 20768 0 0"/>
              <a:gd name="G2" fmla="+- 21600 0 0"/>
              <a:gd name="T0" fmla="*/ 5938 w 21600"/>
              <a:gd name="T1" fmla="*/ 0 h 20768"/>
              <a:gd name="T2" fmla="*/ 21600 w 21600"/>
              <a:gd name="T3" fmla="*/ 20768 h 20768"/>
              <a:gd name="T4" fmla="*/ 0 w 21600"/>
              <a:gd name="T5" fmla="*/ 20768 h 20768"/>
            </a:gdLst>
            <a:ahLst/>
            <a:cxnLst>
              <a:cxn ang="0">
                <a:pos x="T0" y="T1"/>
              </a:cxn>
              <a:cxn ang="0">
                <a:pos x="T2" y="T3"/>
              </a:cxn>
              <a:cxn ang="0">
                <a:pos x="T4" y="T5"/>
              </a:cxn>
            </a:cxnLst>
            <a:rect l="0" t="0" r="r" b="b"/>
            <a:pathLst>
              <a:path w="21600" h="20768" fill="none" extrusionOk="0">
                <a:moveTo>
                  <a:pt x="5937" y="0"/>
                </a:moveTo>
                <a:cubicBezTo>
                  <a:pt x="15208" y="2650"/>
                  <a:pt x="21600" y="11125"/>
                  <a:pt x="21600" y="20768"/>
                </a:cubicBezTo>
              </a:path>
              <a:path w="21600" h="20768" stroke="0" extrusionOk="0">
                <a:moveTo>
                  <a:pt x="5937" y="0"/>
                </a:moveTo>
                <a:cubicBezTo>
                  <a:pt x="15208" y="2650"/>
                  <a:pt x="21600" y="11125"/>
                  <a:pt x="21600" y="20768"/>
                </a:cubicBezTo>
                <a:lnTo>
                  <a:pt x="0" y="20768"/>
                </a:lnTo>
                <a:close/>
              </a:path>
            </a:pathLst>
          </a:custGeom>
          <a:noFill/>
          <a:ln w="41275">
            <a:solidFill>
              <a:srgbClr val="2CB1AE"/>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28743" name="Rectangle 7"/>
          <p:cNvSpPr>
            <a:spLocks noChangeArrowheads="1"/>
          </p:cNvSpPr>
          <p:nvPr/>
        </p:nvSpPr>
        <p:spPr bwMode="auto">
          <a:xfrm>
            <a:off x="228600" y="990600"/>
            <a:ext cx="1905000" cy="48895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00000"/>
              </a:lnSpc>
              <a:spcBef>
                <a:spcPct val="0"/>
              </a:spcBef>
            </a:pPr>
            <a:endParaRPr lang="en-US" sz="1600" b="1">
              <a:latin typeface="Myriad Pro" charset="0"/>
            </a:endParaRPr>
          </a:p>
          <a:p>
            <a:pPr algn="r">
              <a:lnSpc>
                <a:spcPct val="100000"/>
              </a:lnSpc>
              <a:spcBef>
                <a:spcPct val="0"/>
              </a:spcBef>
            </a:pPr>
            <a:r>
              <a:rPr lang="en-US" sz="1600" b="1">
                <a:latin typeface="Myriad Pro" charset="0"/>
              </a:rPr>
              <a:t>Interest rate,</a:t>
            </a:r>
            <a:r>
              <a:rPr lang="en-US" sz="1600" b="1" i="1">
                <a:latin typeface="Myriad Pro" charset="0"/>
              </a:rPr>
              <a:t> r</a:t>
            </a:r>
          </a:p>
        </p:txBody>
      </p:sp>
      <p:sp>
        <p:nvSpPr>
          <p:cNvPr id="628744" name="Line 8"/>
          <p:cNvSpPr>
            <a:spLocks noChangeShapeType="1"/>
          </p:cNvSpPr>
          <p:nvPr/>
        </p:nvSpPr>
        <p:spPr bwMode="auto">
          <a:xfrm flipV="1">
            <a:off x="2286000" y="1219200"/>
            <a:ext cx="0" cy="4419600"/>
          </a:xfrm>
          <a:prstGeom prst="line">
            <a:avLst/>
          </a:prstGeom>
          <a:noFill/>
          <a:ln w="1905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28746" name="Line 10"/>
          <p:cNvSpPr>
            <a:spLocks noChangeShapeType="1"/>
          </p:cNvSpPr>
          <p:nvPr/>
        </p:nvSpPr>
        <p:spPr bwMode="auto">
          <a:xfrm rot="5400000" flipV="1">
            <a:off x="5181600" y="2743200"/>
            <a:ext cx="0" cy="5791200"/>
          </a:xfrm>
          <a:prstGeom prst="line">
            <a:avLst/>
          </a:prstGeom>
          <a:noFill/>
          <a:ln w="1905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28747" name="Rectangle 11"/>
          <p:cNvSpPr>
            <a:spLocks noChangeArrowheads="1"/>
          </p:cNvSpPr>
          <p:nvPr/>
        </p:nvSpPr>
        <p:spPr bwMode="auto">
          <a:xfrm>
            <a:off x="6324600" y="5715000"/>
            <a:ext cx="1905000" cy="24447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00000"/>
              </a:lnSpc>
              <a:spcBef>
                <a:spcPct val="0"/>
              </a:spcBef>
            </a:pPr>
            <a:r>
              <a:rPr lang="en-US" sz="1600" b="1">
                <a:latin typeface="Myriad Pro" charset="0"/>
              </a:rPr>
              <a:t>Quantity of money</a:t>
            </a:r>
            <a:endParaRPr lang="en-US" sz="1600" b="1" i="1">
              <a:latin typeface="Myriad Pro" charset="0"/>
            </a:endParaRPr>
          </a:p>
        </p:txBody>
      </p:sp>
      <p:sp>
        <p:nvSpPr>
          <p:cNvPr id="628748" name="Rectangle 12"/>
          <p:cNvSpPr>
            <a:spLocks noChangeArrowheads="1"/>
          </p:cNvSpPr>
          <p:nvPr/>
        </p:nvSpPr>
        <p:spPr bwMode="auto">
          <a:xfrm>
            <a:off x="6324600" y="5105400"/>
            <a:ext cx="2130425"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prstDash val="sysDot"/>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1588" indent="-1588"/>
            <a:r>
              <a:rPr lang="en-US" sz="1400">
                <a:latin typeface="Myriad Pro" charset="0"/>
              </a:rPr>
              <a:t>Money demand curve, </a:t>
            </a:r>
            <a:r>
              <a:rPr lang="en-US" sz="1400" i="1">
                <a:latin typeface="Myriad Pro" charset="0"/>
              </a:rPr>
              <a:t>MD</a:t>
            </a:r>
          </a:p>
        </p:txBody>
      </p:sp>
    </p:spTree>
    <p:extLst>
      <p:ext uri="{BB962C8B-B14F-4D97-AF65-F5344CB8AC3E}">
        <p14:creationId xmlns:p14="http://schemas.microsoft.com/office/powerpoint/2010/main" val="791303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8742"/>
                                        </p:tgtEl>
                                        <p:attrNameLst>
                                          <p:attrName>style.visibility</p:attrName>
                                        </p:attrNameLst>
                                      </p:cBhvr>
                                      <p:to>
                                        <p:strVal val="visible"/>
                                      </p:to>
                                    </p:set>
                                    <p:animEffect transition="in" filter="wipe(left)">
                                      <p:cBhvr>
                                        <p:cTn id="7" dur="500"/>
                                        <p:tgtEl>
                                          <p:spTgt spid="62874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8748"/>
                                        </p:tgtEl>
                                        <p:attrNameLst>
                                          <p:attrName>style.visibility</p:attrName>
                                        </p:attrNameLst>
                                      </p:cBhvr>
                                      <p:to>
                                        <p:strVal val="visible"/>
                                      </p:to>
                                    </p:set>
                                    <p:animEffect transition="in" filter="wipe(left)">
                                      <p:cBhvr>
                                        <p:cTn id="11" dur="500"/>
                                        <p:tgtEl>
                                          <p:spTgt spid="628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42" grpId="0" animBg="1"/>
      <p:bldP spid="62874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775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1524000"/>
            <a:ext cx="5984875" cy="4835606"/>
          </a:xfrm>
          <a:prstGeom prst="rect">
            <a:avLst/>
          </a:prstGeom>
          <a:noFill/>
          <a:extLst>
            <a:ext uri="{909E8E84-426E-40DD-AFC4-6F175D3DCCD1}">
              <a14:hiddenFill xmlns:a14="http://schemas.microsoft.com/office/drawing/2010/main">
                <a:solidFill>
                  <a:srgbClr val="FFFFFF"/>
                </a:solidFill>
              </a14:hiddenFill>
            </a:ext>
          </a:extLst>
        </p:spPr>
      </p:pic>
      <p:sp>
        <p:nvSpPr>
          <p:cNvPr id="577543" name="Freeform 7"/>
          <p:cNvSpPr>
            <a:spLocks/>
          </p:cNvSpPr>
          <p:nvPr/>
        </p:nvSpPr>
        <p:spPr bwMode="auto">
          <a:xfrm>
            <a:off x="2590800" y="990600"/>
            <a:ext cx="2743200" cy="1066800"/>
          </a:xfrm>
          <a:custGeom>
            <a:avLst/>
            <a:gdLst>
              <a:gd name="T0" fmla="*/ 399 w 399"/>
              <a:gd name="T1" fmla="*/ 108 h 138"/>
              <a:gd name="T2" fmla="*/ 373 w 399"/>
              <a:gd name="T3" fmla="*/ 138 h 138"/>
              <a:gd name="T4" fmla="*/ 26 w 399"/>
              <a:gd name="T5" fmla="*/ 138 h 138"/>
              <a:gd name="T6" fmla="*/ 0 w 399"/>
              <a:gd name="T7" fmla="*/ 108 h 138"/>
              <a:gd name="T8" fmla="*/ 0 w 399"/>
              <a:gd name="T9" fmla="*/ 31 h 138"/>
              <a:gd name="T10" fmla="*/ 26 w 399"/>
              <a:gd name="T11" fmla="*/ 0 h 138"/>
              <a:gd name="T12" fmla="*/ 373 w 399"/>
              <a:gd name="T13" fmla="*/ 0 h 138"/>
              <a:gd name="T14" fmla="*/ 399 w 399"/>
              <a:gd name="T15" fmla="*/ 31 h 138"/>
              <a:gd name="T16" fmla="*/ 399 w 399"/>
              <a:gd name="T17" fmla="*/ 10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9" h="138">
                <a:moveTo>
                  <a:pt x="399" y="108"/>
                </a:moveTo>
                <a:cubicBezTo>
                  <a:pt x="399" y="125"/>
                  <a:pt x="387" y="138"/>
                  <a:pt x="373" y="138"/>
                </a:cubicBezTo>
                <a:cubicBezTo>
                  <a:pt x="26" y="138"/>
                  <a:pt x="26" y="138"/>
                  <a:pt x="26" y="138"/>
                </a:cubicBezTo>
                <a:cubicBezTo>
                  <a:pt x="12" y="138"/>
                  <a:pt x="0" y="125"/>
                  <a:pt x="0" y="108"/>
                </a:cubicBezTo>
                <a:cubicBezTo>
                  <a:pt x="0" y="31"/>
                  <a:pt x="0" y="31"/>
                  <a:pt x="0" y="31"/>
                </a:cubicBezTo>
                <a:cubicBezTo>
                  <a:pt x="0" y="14"/>
                  <a:pt x="12" y="0"/>
                  <a:pt x="26" y="0"/>
                </a:cubicBezTo>
                <a:cubicBezTo>
                  <a:pt x="373" y="0"/>
                  <a:pt x="373" y="0"/>
                  <a:pt x="373" y="0"/>
                </a:cubicBezTo>
                <a:cubicBezTo>
                  <a:pt x="387" y="0"/>
                  <a:pt x="399" y="14"/>
                  <a:pt x="399" y="31"/>
                </a:cubicBezTo>
                <a:lnTo>
                  <a:pt x="399" y="108"/>
                </a:lnTo>
                <a:close/>
              </a:path>
            </a:pathLst>
          </a:custGeom>
          <a:solidFill>
            <a:srgbClr val="D6E2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7544" name="Text Box 8"/>
          <p:cNvSpPr txBox="1">
            <a:spLocks noChangeArrowheads="1"/>
          </p:cNvSpPr>
          <p:nvPr/>
        </p:nvSpPr>
        <p:spPr bwMode="auto">
          <a:xfrm>
            <a:off x="2667000" y="1142999"/>
            <a:ext cx="288925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prstDash val="sysDot"/>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1588" indent="-1588">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ctr">
              <a:lnSpc>
                <a:spcPct val="100000"/>
              </a:lnSpc>
            </a:pPr>
            <a:r>
              <a:rPr lang="en-US" sz="1800" i="1" dirty="0">
                <a:latin typeface="Myriad Pro" charset="0"/>
              </a:rPr>
              <a:t>A fall in money demand shifts the money demand curve to the left.</a:t>
            </a:r>
            <a:r>
              <a:rPr lang="en-US" sz="1800" dirty="0">
                <a:latin typeface="Myriad Pro" charset="0"/>
              </a:rPr>
              <a:t>.</a:t>
            </a:r>
          </a:p>
        </p:txBody>
      </p:sp>
      <p:sp>
        <p:nvSpPr>
          <p:cNvPr id="577545" name="Freeform 9"/>
          <p:cNvSpPr>
            <a:spLocks/>
          </p:cNvSpPr>
          <p:nvPr/>
        </p:nvSpPr>
        <p:spPr bwMode="auto">
          <a:xfrm>
            <a:off x="4876800" y="2666999"/>
            <a:ext cx="2895600" cy="1825625"/>
          </a:xfrm>
          <a:custGeom>
            <a:avLst/>
            <a:gdLst>
              <a:gd name="T0" fmla="*/ 399 w 399"/>
              <a:gd name="T1" fmla="*/ 108 h 138"/>
              <a:gd name="T2" fmla="*/ 373 w 399"/>
              <a:gd name="T3" fmla="*/ 138 h 138"/>
              <a:gd name="T4" fmla="*/ 26 w 399"/>
              <a:gd name="T5" fmla="*/ 138 h 138"/>
              <a:gd name="T6" fmla="*/ 0 w 399"/>
              <a:gd name="T7" fmla="*/ 108 h 138"/>
              <a:gd name="T8" fmla="*/ 0 w 399"/>
              <a:gd name="T9" fmla="*/ 31 h 138"/>
              <a:gd name="T10" fmla="*/ 26 w 399"/>
              <a:gd name="T11" fmla="*/ 0 h 138"/>
              <a:gd name="T12" fmla="*/ 373 w 399"/>
              <a:gd name="T13" fmla="*/ 0 h 138"/>
              <a:gd name="T14" fmla="*/ 399 w 399"/>
              <a:gd name="T15" fmla="*/ 31 h 138"/>
              <a:gd name="T16" fmla="*/ 399 w 399"/>
              <a:gd name="T17" fmla="*/ 10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9" h="138">
                <a:moveTo>
                  <a:pt x="399" y="108"/>
                </a:moveTo>
                <a:cubicBezTo>
                  <a:pt x="399" y="125"/>
                  <a:pt x="387" y="138"/>
                  <a:pt x="373" y="138"/>
                </a:cubicBezTo>
                <a:cubicBezTo>
                  <a:pt x="26" y="138"/>
                  <a:pt x="26" y="138"/>
                  <a:pt x="26" y="138"/>
                </a:cubicBezTo>
                <a:cubicBezTo>
                  <a:pt x="12" y="138"/>
                  <a:pt x="0" y="125"/>
                  <a:pt x="0" y="108"/>
                </a:cubicBezTo>
                <a:cubicBezTo>
                  <a:pt x="0" y="31"/>
                  <a:pt x="0" y="31"/>
                  <a:pt x="0" y="31"/>
                </a:cubicBezTo>
                <a:cubicBezTo>
                  <a:pt x="0" y="14"/>
                  <a:pt x="12" y="0"/>
                  <a:pt x="26" y="0"/>
                </a:cubicBezTo>
                <a:cubicBezTo>
                  <a:pt x="373" y="0"/>
                  <a:pt x="373" y="0"/>
                  <a:pt x="373" y="0"/>
                </a:cubicBezTo>
                <a:cubicBezTo>
                  <a:pt x="387" y="0"/>
                  <a:pt x="399" y="14"/>
                  <a:pt x="399" y="31"/>
                </a:cubicBezTo>
                <a:lnTo>
                  <a:pt x="399" y="108"/>
                </a:lnTo>
                <a:close/>
              </a:path>
            </a:pathLst>
          </a:custGeom>
          <a:solidFill>
            <a:srgbClr val="D6E2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7546" name="Text Box 10"/>
          <p:cNvSpPr txBox="1">
            <a:spLocks noChangeArrowheads="1"/>
          </p:cNvSpPr>
          <p:nvPr/>
        </p:nvSpPr>
        <p:spPr bwMode="auto">
          <a:xfrm>
            <a:off x="5029200" y="2743200"/>
            <a:ext cx="25908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prstDash val="sysDot"/>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1588" indent="-1588">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ctr">
              <a:lnSpc>
                <a:spcPct val="100000"/>
              </a:lnSpc>
            </a:pPr>
            <a:r>
              <a:rPr lang="en-US" sz="1800" i="1" dirty="0">
                <a:latin typeface="Myriad Pro" charset="0"/>
              </a:rPr>
              <a:t>A rise in money demand</a:t>
            </a:r>
          </a:p>
          <a:p>
            <a:pPr algn="ctr">
              <a:lnSpc>
                <a:spcPct val="100000"/>
              </a:lnSpc>
            </a:pPr>
            <a:r>
              <a:rPr lang="en-US" sz="1800" i="1" dirty="0">
                <a:latin typeface="Myriad Pro" charset="0"/>
              </a:rPr>
              <a:t>shifts the money demand</a:t>
            </a:r>
          </a:p>
          <a:p>
            <a:pPr algn="ctr">
              <a:lnSpc>
                <a:spcPct val="100000"/>
              </a:lnSpc>
            </a:pPr>
            <a:r>
              <a:rPr lang="en-US" sz="1800" i="1" dirty="0">
                <a:latin typeface="Myriad Pro" charset="0"/>
              </a:rPr>
              <a:t>curve to the right.</a:t>
            </a:r>
          </a:p>
        </p:txBody>
      </p:sp>
      <p:sp>
        <p:nvSpPr>
          <p:cNvPr id="8" name="Title 1"/>
          <p:cNvSpPr txBox="1">
            <a:spLocks/>
          </p:cNvSpPr>
          <p:nvPr/>
        </p:nvSpPr>
        <p:spPr>
          <a:xfrm>
            <a:off x="609600" y="190500"/>
            <a:ext cx="82296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dirty="0" smtClean="0"/>
              <a:t>Shifts of the Money Demand Curve</a:t>
            </a:r>
            <a:endParaRPr lang="en-US" dirty="0"/>
          </a:p>
        </p:txBody>
      </p:sp>
    </p:spTree>
    <p:extLst>
      <p:ext uri="{BB962C8B-B14F-4D97-AF65-F5344CB8AC3E}">
        <p14:creationId xmlns:p14="http://schemas.microsoft.com/office/powerpoint/2010/main" val="1896045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7543"/>
                                        </p:tgtEl>
                                        <p:attrNameLst>
                                          <p:attrName>style.visibility</p:attrName>
                                        </p:attrNameLst>
                                      </p:cBhvr>
                                      <p:to>
                                        <p:strVal val="visible"/>
                                      </p:to>
                                    </p:set>
                                    <p:animEffect transition="in" filter="wipe(left)">
                                      <p:cBhvr>
                                        <p:cTn id="7" dur="500"/>
                                        <p:tgtEl>
                                          <p:spTgt spid="5775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7544"/>
                                        </p:tgtEl>
                                        <p:attrNameLst>
                                          <p:attrName>style.visibility</p:attrName>
                                        </p:attrNameLst>
                                      </p:cBhvr>
                                      <p:to>
                                        <p:strVal val="visible"/>
                                      </p:to>
                                    </p:set>
                                    <p:animEffect transition="in" filter="wipe(left)">
                                      <p:cBhvr>
                                        <p:cTn id="10" dur="500"/>
                                        <p:tgtEl>
                                          <p:spTgt spid="57754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77545"/>
                                        </p:tgtEl>
                                        <p:attrNameLst>
                                          <p:attrName>style.visibility</p:attrName>
                                        </p:attrNameLst>
                                      </p:cBhvr>
                                      <p:to>
                                        <p:strVal val="visible"/>
                                      </p:to>
                                    </p:set>
                                    <p:animEffect transition="in" filter="wipe(left)">
                                      <p:cBhvr>
                                        <p:cTn id="15" dur="500"/>
                                        <p:tgtEl>
                                          <p:spTgt spid="57754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77546"/>
                                        </p:tgtEl>
                                        <p:attrNameLst>
                                          <p:attrName>style.visibility</p:attrName>
                                        </p:attrNameLst>
                                      </p:cBhvr>
                                      <p:to>
                                        <p:strVal val="visible"/>
                                      </p:to>
                                    </p:set>
                                    <p:animEffect transition="in" filter="wipe(left)">
                                      <p:cBhvr>
                                        <p:cTn id="18" dur="500"/>
                                        <p:tgtEl>
                                          <p:spTgt spid="577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43" grpId="0" animBg="1"/>
      <p:bldP spid="577544" grpId="0"/>
      <p:bldP spid="577545" grpId="0" animBg="1"/>
      <p:bldP spid="5775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Shifts of the Money Demand Curve</a:t>
            </a:r>
            <a:endParaRPr lang="en-US" b="1" dirty="0"/>
          </a:p>
        </p:txBody>
      </p:sp>
      <p:sp>
        <p:nvSpPr>
          <p:cNvPr id="3" name="Content Placeholder 2"/>
          <p:cNvSpPr>
            <a:spLocks noGrp="1"/>
          </p:cNvSpPr>
          <p:nvPr>
            <p:ph idx="1"/>
          </p:nvPr>
        </p:nvSpPr>
        <p:spPr/>
        <p:txBody>
          <a:bodyPr/>
          <a:lstStyle/>
          <a:p>
            <a:r>
              <a:rPr lang="en-US" b="1" dirty="0" smtClean="0"/>
              <a:t>Four reasons that the money demand curve shifts:</a:t>
            </a:r>
          </a:p>
          <a:p>
            <a:pPr marL="457200" indent="-457200">
              <a:buFont typeface="+mj-lt"/>
              <a:buAutoNum type="arabicPeriod"/>
            </a:pPr>
            <a:r>
              <a:rPr lang="en-US" b="1" dirty="0"/>
              <a:t>Changes in Aggregate Price </a:t>
            </a:r>
            <a:r>
              <a:rPr lang="en-US" b="1" dirty="0" smtClean="0"/>
              <a:t>Level</a:t>
            </a:r>
          </a:p>
          <a:p>
            <a:pPr marL="457200" indent="-457200">
              <a:buFont typeface="+mj-lt"/>
              <a:buAutoNum type="arabicPeriod"/>
            </a:pPr>
            <a:endParaRPr lang="en-US" b="1" dirty="0"/>
          </a:p>
          <a:p>
            <a:pPr marL="457200" indent="-457200">
              <a:buFont typeface="+mj-lt"/>
              <a:buAutoNum type="arabicPeriod"/>
            </a:pPr>
            <a:r>
              <a:rPr lang="en-US" b="1" dirty="0"/>
              <a:t>Changes in Real </a:t>
            </a:r>
            <a:r>
              <a:rPr lang="en-US" b="1" dirty="0" smtClean="0"/>
              <a:t>GDP</a:t>
            </a:r>
          </a:p>
          <a:p>
            <a:pPr marL="457200" indent="-457200">
              <a:buFont typeface="+mj-lt"/>
              <a:buAutoNum type="arabicPeriod"/>
            </a:pPr>
            <a:endParaRPr lang="en-US" b="1" dirty="0"/>
          </a:p>
          <a:p>
            <a:pPr marL="457200" indent="-457200">
              <a:buFont typeface="+mj-lt"/>
              <a:buAutoNum type="arabicPeriod"/>
            </a:pPr>
            <a:r>
              <a:rPr lang="en-US" b="1" dirty="0"/>
              <a:t>Changes in </a:t>
            </a:r>
            <a:r>
              <a:rPr lang="en-US" b="1" dirty="0" smtClean="0"/>
              <a:t>Technology</a:t>
            </a:r>
          </a:p>
          <a:p>
            <a:pPr marL="457200" indent="-457200">
              <a:buFont typeface="+mj-lt"/>
              <a:buAutoNum type="arabicPeriod"/>
            </a:pPr>
            <a:endParaRPr lang="en-US" b="1" dirty="0"/>
          </a:p>
          <a:p>
            <a:pPr marL="457200" indent="-457200">
              <a:buFont typeface="+mj-lt"/>
              <a:buAutoNum type="arabicPeriod"/>
            </a:pPr>
            <a:r>
              <a:rPr lang="en-US" b="1" dirty="0"/>
              <a:t>Changes in Institutions</a:t>
            </a:r>
          </a:p>
          <a:p>
            <a:endParaRPr lang="en-US" b="1" dirty="0"/>
          </a:p>
        </p:txBody>
      </p:sp>
    </p:spTree>
    <p:extLst>
      <p:ext uri="{BB962C8B-B14F-4D97-AF65-F5344CB8AC3E}">
        <p14:creationId xmlns:p14="http://schemas.microsoft.com/office/powerpoint/2010/main" val="89843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  Changes </a:t>
            </a:r>
            <a:r>
              <a:rPr lang="en-US" b="1" dirty="0"/>
              <a:t>in Aggregate Price </a:t>
            </a:r>
            <a:r>
              <a:rPr lang="en-US" b="1" dirty="0" smtClean="0"/>
              <a:t>Level</a:t>
            </a:r>
            <a:endParaRPr lang="en-US" b="1" dirty="0"/>
          </a:p>
        </p:txBody>
      </p:sp>
      <p:sp>
        <p:nvSpPr>
          <p:cNvPr id="3" name="Content Placeholder 2"/>
          <p:cNvSpPr>
            <a:spLocks noGrp="1"/>
          </p:cNvSpPr>
          <p:nvPr>
            <p:ph idx="1"/>
          </p:nvPr>
        </p:nvSpPr>
        <p:spPr/>
        <p:txBody>
          <a:bodyPr/>
          <a:lstStyle/>
          <a:p>
            <a:r>
              <a:rPr lang="en-US" b="1" dirty="0" smtClean="0"/>
              <a:t>Higher prices increases the demand for money (rightward shift of the MD curve)</a:t>
            </a:r>
          </a:p>
          <a:p>
            <a:endParaRPr lang="en-US" b="1" dirty="0" smtClean="0"/>
          </a:p>
          <a:p>
            <a:r>
              <a:rPr lang="en-US" b="1" dirty="0" smtClean="0"/>
              <a:t>Lower prices reduce the demand for money (leftward shift of the MD curve)</a:t>
            </a:r>
          </a:p>
          <a:p>
            <a:endParaRPr lang="en-US" b="1" dirty="0" smtClean="0"/>
          </a:p>
          <a:p>
            <a:r>
              <a:rPr lang="en-US" b="1" dirty="0" smtClean="0"/>
              <a:t>Stated another way:</a:t>
            </a:r>
          </a:p>
          <a:p>
            <a:pPr lvl="1"/>
            <a:r>
              <a:rPr lang="en-US" b="1" dirty="0" smtClean="0"/>
              <a:t>Other things equal, the demand for money is proportional to the price level</a:t>
            </a:r>
          </a:p>
          <a:p>
            <a:pPr lvl="1"/>
            <a:r>
              <a:rPr lang="en-US" b="1" dirty="0" smtClean="0"/>
              <a:t>If the aggregate price level rises by 20%, the quantity of money demanded at any given interest rate, also rises by 20%</a:t>
            </a:r>
            <a:endParaRPr lang="en-US" b="1" dirty="0"/>
          </a:p>
        </p:txBody>
      </p:sp>
    </p:spTree>
    <p:extLst>
      <p:ext uri="{BB962C8B-B14F-4D97-AF65-F5344CB8AC3E}">
        <p14:creationId xmlns:p14="http://schemas.microsoft.com/office/powerpoint/2010/main" val="409473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Changes in Real GDP</a:t>
            </a:r>
            <a:endParaRPr lang="en-US" b="1" dirty="0"/>
          </a:p>
        </p:txBody>
      </p:sp>
      <p:sp>
        <p:nvSpPr>
          <p:cNvPr id="3" name="Content Placeholder 2"/>
          <p:cNvSpPr>
            <a:spLocks noGrp="1"/>
          </p:cNvSpPr>
          <p:nvPr>
            <p:ph idx="1"/>
          </p:nvPr>
        </p:nvSpPr>
        <p:spPr/>
        <p:txBody>
          <a:bodyPr/>
          <a:lstStyle/>
          <a:p>
            <a:endParaRPr lang="en-US" b="1" dirty="0" smtClean="0"/>
          </a:p>
          <a:p>
            <a:r>
              <a:rPr lang="en-US" b="1" dirty="0" smtClean="0"/>
              <a:t>An increase in real GDP, the total quantity of goods and serves produced and sold in the economy– shifts the money demand curve rightward</a:t>
            </a:r>
          </a:p>
          <a:p>
            <a:endParaRPr lang="en-US" b="1" dirty="0" smtClean="0"/>
          </a:p>
          <a:p>
            <a:r>
              <a:rPr lang="en-US" b="1" dirty="0" smtClean="0"/>
              <a:t>A fall in real GDP shifts the money demand curve leftward</a:t>
            </a:r>
            <a:endParaRPr lang="en-US" b="1" dirty="0"/>
          </a:p>
        </p:txBody>
      </p:sp>
    </p:spTree>
    <p:extLst>
      <p:ext uri="{BB962C8B-B14F-4D97-AF65-F5344CB8AC3E}">
        <p14:creationId xmlns:p14="http://schemas.microsoft.com/office/powerpoint/2010/main" val="45558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Changes in Technology</a:t>
            </a:r>
            <a:endParaRPr lang="en-US" b="1" dirty="0"/>
          </a:p>
        </p:txBody>
      </p:sp>
      <p:sp>
        <p:nvSpPr>
          <p:cNvPr id="3" name="Content Placeholder 2"/>
          <p:cNvSpPr>
            <a:spLocks noGrp="1"/>
          </p:cNvSpPr>
          <p:nvPr>
            <p:ph idx="1"/>
          </p:nvPr>
        </p:nvSpPr>
        <p:spPr/>
        <p:txBody>
          <a:bodyPr/>
          <a:lstStyle/>
          <a:p>
            <a:endParaRPr lang="en-US" b="1" dirty="0" smtClean="0"/>
          </a:p>
          <a:p>
            <a:r>
              <a:rPr lang="en-US" b="1" dirty="0" smtClean="0"/>
              <a:t>Advances in information technology have tended to reduce the demand for money by making it easier for the public to make purchases without holding significant sums of money</a:t>
            </a:r>
          </a:p>
          <a:p>
            <a:endParaRPr lang="en-US" b="1" dirty="0" smtClean="0"/>
          </a:p>
          <a:p>
            <a:r>
              <a:rPr lang="en-US" b="1" dirty="0" smtClean="0"/>
              <a:t>Example:  ATMs</a:t>
            </a:r>
            <a:endParaRPr lang="en-US" b="1" dirty="0"/>
          </a:p>
        </p:txBody>
      </p:sp>
    </p:spTree>
    <p:extLst>
      <p:ext uri="{BB962C8B-B14F-4D97-AF65-F5344CB8AC3E}">
        <p14:creationId xmlns:p14="http://schemas.microsoft.com/office/powerpoint/2010/main" val="91924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Changes in Institutions</a:t>
            </a:r>
            <a:endParaRPr lang="en-US" b="1" dirty="0"/>
          </a:p>
        </p:txBody>
      </p:sp>
      <p:sp>
        <p:nvSpPr>
          <p:cNvPr id="3" name="Content Placeholder 2"/>
          <p:cNvSpPr>
            <a:spLocks noGrp="1"/>
          </p:cNvSpPr>
          <p:nvPr>
            <p:ph idx="1"/>
          </p:nvPr>
        </p:nvSpPr>
        <p:spPr/>
        <p:txBody>
          <a:bodyPr/>
          <a:lstStyle/>
          <a:p>
            <a:endParaRPr lang="en-US" b="1" dirty="0" smtClean="0"/>
          </a:p>
          <a:p>
            <a:r>
              <a:rPr lang="en-US" b="1" dirty="0" smtClean="0"/>
              <a:t>Can increase or decrease the demand for money</a:t>
            </a:r>
          </a:p>
          <a:p>
            <a:endParaRPr lang="en-US" b="1" dirty="0" smtClean="0"/>
          </a:p>
          <a:p>
            <a:r>
              <a:rPr lang="en-US" b="1" dirty="0" smtClean="0"/>
              <a:t>Example:  Before Regulation Q in 1980, banks were not allowed to offer interest on checking accounts, once they did, demand for money rose and shifted the demand curve to the right</a:t>
            </a:r>
            <a:endParaRPr lang="en-US" b="1" dirty="0"/>
          </a:p>
        </p:txBody>
      </p:sp>
    </p:spTree>
    <p:extLst>
      <p:ext uri="{BB962C8B-B14F-4D97-AF65-F5344CB8AC3E}">
        <p14:creationId xmlns:p14="http://schemas.microsoft.com/office/powerpoint/2010/main" val="5003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Money and Interest Rates</a:t>
            </a:r>
            <a:endParaRPr lang="en-US" b="1" dirty="0"/>
          </a:p>
        </p:txBody>
      </p:sp>
      <p:sp>
        <p:nvSpPr>
          <p:cNvPr id="3" name="Content Placeholder 2"/>
          <p:cNvSpPr>
            <a:spLocks noGrp="1"/>
          </p:cNvSpPr>
          <p:nvPr>
            <p:ph idx="1"/>
          </p:nvPr>
        </p:nvSpPr>
        <p:spPr/>
        <p:txBody>
          <a:bodyPr/>
          <a:lstStyle/>
          <a:p>
            <a:r>
              <a:rPr lang="en-US" b="1" dirty="0" smtClean="0"/>
              <a:t>The federal funds rate is the rate at which banks lend reserves to each other </a:t>
            </a:r>
            <a:r>
              <a:rPr lang="en-US" b="1" dirty="0" err="1" smtClean="0"/>
              <a:t>ot</a:t>
            </a:r>
            <a:r>
              <a:rPr lang="en-US" b="1" dirty="0" smtClean="0"/>
              <a:t> meet the required reserve ration</a:t>
            </a:r>
          </a:p>
          <a:p>
            <a:endParaRPr lang="en-US" b="1" dirty="0" smtClean="0"/>
          </a:p>
          <a:p>
            <a:r>
              <a:rPr lang="en-US" b="1" dirty="0" smtClean="0"/>
              <a:t>The Federal Open Market Committee sets the target value for the federal funds rate</a:t>
            </a:r>
          </a:p>
          <a:p>
            <a:endParaRPr lang="en-US" b="1" dirty="0" smtClean="0"/>
          </a:p>
          <a:p>
            <a:r>
              <a:rPr lang="en-US" b="1" dirty="0" smtClean="0"/>
              <a:t>How does the Federal Reserve go about achieving a target federal funds rate?</a:t>
            </a:r>
          </a:p>
          <a:p>
            <a:pPr marL="0" indent="0">
              <a:buNone/>
            </a:pPr>
            <a:endParaRPr lang="en-US" b="1" dirty="0"/>
          </a:p>
        </p:txBody>
      </p:sp>
    </p:spTree>
    <p:extLst>
      <p:ext uri="{BB962C8B-B14F-4D97-AF65-F5344CB8AC3E}">
        <p14:creationId xmlns:p14="http://schemas.microsoft.com/office/powerpoint/2010/main" val="288896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Equilibrium Interest Rate</a:t>
            </a:r>
            <a:endParaRPr lang="en-US" b="1" dirty="0"/>
          </a:p>
        </p:txBody>
      </p:sp>
      <p:sp>
        <p:nvSpPr>
          <p:cNvPr id="3" name="Content Placeholder 2"/>
          <p:cNvSpPr>
            <a:spLocks noGrp="1"/>
          </p:cNvSpPr>
          <p:nvPr>
            <p:ph idx="1"/>
          </p:nvPr>
        </p:nvSpPr>
        <p:spPr/>
        <p:txBody>
          <a:bodyPr/>
          <a:lstStyle/>
          <a:p>
            <a:endParaRPr lang="en-US" b="1" dirty="0" smtClean="0"/>
          </a:p>
          <a:p>
            <a:r>
              <a:rPr lang="en-US" b="1" dirty="0" smtClean="0"/>
              <a:t>The liquidity preference model of the interest rate is the interest rate determined by the supply and demand for money</a:t>
            </a:r>
          </a:p>
          <a:p>
            <a:endParaRPr lang="en-US" b="1" dirty="0" smtClean="0"/>
          </a:p>
          <a:p>
            <a:r>
              <a:rPr lang="en-US" b="1" dirty="0" smtClean="0"/>
              <a:t>The </a:t>
            </a:r>
            <a:r>
              <a:rPr lang="en-US" b="1" dirty="0"/>
              <a:t>money supply curve shows how the nominal quantity of money supplied varies with the interest rate.</a:t>
            </a:r>
          </a:p>
          <a:p>
            <a:endParaRPr lang="en-US" b="1" dirty="0"/>
          </a:p>
        </p:txBody>
      </p:sp>
    </p:spTree>
    <p:extLst>
      <p:ext uri="{BB962C8B-B14F-4D97-AF65-F5344CB8AC3E}">
        <p14:creationId xmlns:p14="http://schemas.microsoft.com/office/powerpoint/2010/main" val="405537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83309"/>
            <a:ext cx="8229600" cy="990600"/>
          </a:xfrm>
        </p:spPr>
        <p:txBody>
          <a:bodyPr>
            <a:normAutofit/>
          </a:bodyPr>
          <a:lstStyle/>
          <a:p>
            <a:r>
              <a:rPr lang="en-US" sz="3200" b="1" dirty="0"/>
              <a:t>The Equilibrium Interest Rate</a:t>
            </a:r>
          </a:p>
        </p:txBody>
      </p:sp>
      <p:pic>
        <p:nvPicPr>
          <p:cNvPr id="4" name="Picture 5" descr="KW2e_Macro_fig_15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291" y="1373909"/>
            <a:ext cx="6545263" cy="5030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5463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35</TotalTime>
  <Words>962</Words>
  <Application>Microsoft Office PowerPoint</Application>
  <PresentationFormat>On-screen Show (4:3)</PresentationFormat>
  <Paragraphs>107</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Clarity</vt:lpstr>
      <vt:lpstr>The Money Market</vt:lpstr>
      <vt:lpstr>Objectives</vt:lpstr>
      <vt:lpstr>The Demand for Money</vt:lpstr>
      <vt:lpstr>Opportunity Cost of Holding Money</vt:lpstr>
      <vt:lpstr>Opportunity Cost of Holding Money</vt:lpstr>
      <vt:lpstr>Opportunity Cost of Holding Money</vt:lpstr>
      <vt:lpstr>Opportunity Cost of Holding Money</vt:lpstr>
      <vt:lpstr>Fear and Interest Rates</vt:lpstr>
      <vt:lpstr>The Money Demand Curve</vt:lpstr>
      <vt:lpstr>The Money Demand Curve</vt:lpstr>
      <vt:lpstr>PowerPoint Presentation</vt:lpstr>
      <vt:lpstr>Shifts of the Money Demand Curve</vt:lpstr>
      <vt:lpstr>1.  Changes in Aggregate Price Level</vt:lpstr>
      <vt:lpstr>2.  Changes in Real GDP</vt:lpstr>
      <vt:lpstr>3.  Changes in Technology</vt:lpstr>
      <vt:lpstr>4.  Changes in Institutions</vt:lpstr>
      <vt:lpstr>Money and Interest Rates</vt:lpstr>
      <vt:lpstr>The Equilibrium Interest Rate</vt:lpstr>
      <vt:lpstr>The Equilibrium Interest Rate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Money Market</dc:title>
  <dc:creator>Elizabeth Glynn</dc:creator>
  <cp:lastModifiedBy>Ryan</cp:lastModifiedBy>
  <cp:revision>5</cp:revision>
  <dcterms:created xsi:type="dcterms:W3CDTF">2012-09-22T16:08:53Z</dcterms:created>
  <dcterms:modified xsi:type="dcterms:W3CDTF">2014-05-14T00:52:38Z</dcterms:modified>
</cp:coreProperties>
</file>