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1" r:id="rId1"/>
  </p:sldMasterIdLst>
  <p:handoutMasterIdLst>
    <p:handoutMasterId r:id="rId23"/>
  </p:handoutMasterIdLst>
  <p:sldIdLst>
    <p:sldId id="256" r:id="rId2"/>
    <p:sldId id="281" r:id="rId3"/>
    <p:sldId id="266" r:id="rId4"/>
    <p:sldId id="258" r:id="rId5"/>
    <p:sldId id="257" r:id="rId6"/>
    <p:sldId id="271" r:id="rId7"/>
    <p:sldId id="259" r:id="rId8"/>
    <p:sldId id="260" r:id="rId9"/>
    <p:sldId id="261" r:id="rId10"/>
    <p:sldId id="262" r:id="rId11"/>
    <p:sldId id="264" r:id="rId12"/>
    <p:sldId id="265" r:id="rId13"/>
    <p:sldId id="267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80" r:id="rId2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94576" autoAdjust="0"/>
  </p:normalViewPr>
  <p:slideViewPr>
    <p:cSldViewPr>
      <p:cViewPr varScale="1">
        <p:scale>
          <a:sx n="70" d="100"/>
          <a:sy n="70" d="100"/>
        </p:scale>
        <p:origin x="-12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>
              <a:defRPr/>
            </a:pPr>
            <a:fld id="{D1401194-C664-4D6B-B99C-D369C1F134A5}" type="datetimeFigureOut">
              <a:rPr lang="en-US"/>
              <a:pPr>
                <a:defRPr/>
              </a:pPr>
              <a:t>1/19/2016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>
              <a:defRPr/>
            </a:pPr>
            <a:fld id="{0C988379-D653-432A-8160-C4A36E39E2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34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D96537D2-57EE-4610-BF79-EB21A4458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491AF5B-B6F5-4A3D-A58E-D3C367D21E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F435F6D5-6F28-407F-89FF-868B01716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ABBF23-7A35-4872-933F-01752B6581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D01F607-8647-418C-B576-FA8D6B6174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5AA2F21-22C8-452D-8F5C-F5104897E4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FF496-32BF-4ED4-8C0C-DD9CFC3E6D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721868EF-D0AA-43BB-BC14-B04F04083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6C5B0D26-597E-4EF3-BF57-B037FB6FD9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EAE1B-30C4-4B77-B99F-5763D600FE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72871-EC0F-403D-A917-EF5D6457D6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3400" y="1828800"/>
            <a:ext cx="8153400" cy="4038600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37131-7936-4E91-9D05-244C7D29C0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6ABDD353-BF3F-4981-BBD5-873E5DB2E2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47" r:id="rId1"/>
    <p:sldLayoutId id="2147484148" r:id="rId2"/>
    <p:sldLayoutId id="2147484149" r:id="rId3"/>
    <p:sldLayoutId id="2147484150" r:id="rId4"/>
    <p:sldLayoutId id="2147484151" r:id="rId5"/>
    <p:sldLayoutId id="2147484152" r:id="rId6"/>
    <p:sldLayoutId id="2147484143" r:id="rId7"/>
    <p:sldLayoutId id="2147484153" r:id="rId8"/>
    <p:sldLayoutId id="2147484154" r:id="rId9"/>
    <p:sldLayoutId id="2147484144" r:id="rId10"/>
    <p:sldLayoutId id="2147484145" r:id="rId11"/>
    <p:sldLayoutId id="2147484146" r:id="rId12"/>
  </p:sldLayoutIdLst>
  <p:txStyles>
    <p:titleStyle>
      <a:lvl1pPr marL="53975" indent="-53975" algn="r" rtl="0" eaLnBrk="0" fontAlgn="base" hangingPunct="0">
        <a:spcBef>
          <a:spcPct val="0"/>
        </a:spcBef>
        <a:spcAft>
          <a:spcPct val="0"/>
        </a:spcAft>
        <a:defRPr sz="4600" kern="1200">
          <a:solidFill>
            <a:srgbClr val="E8DEC9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8DEC9"/>
          </a:solidFill>
          <a:latin typeface="Rockwell" pitchFamily="18" charset="0"/>
        </a:defRPr>
      </a:lvl2pPr>
      <a:lvl3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8DEC9"/>
          </a:solidFill>
          <a:latin typeface="Rockwell" pitchFamily="18" charset="0"/>
        </a:defRPr>
      </a:lvl3pPr>
      <a:lvl4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8DEC9"/>
          </a:solidFill>
          <a:latin typeface="Rockwell" pitchFamily="18" charset="0"/>
        </a:defRPr>
      </a:lvl4pPr>
      <a:lvl5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8DEC9"/>
          </a:solidFill>
          <a:latin typeface="Rockwell" pitchFamily="18" charset="0"/>
        </a:defRPr>
      </a:lvl5pPr>
      <a:lvl6pPr marL="511175" indent="-53975" algn="r" rtl="0" fontAlgn="base">
        <a:spcBef>
          <a:spcPct val="0"/>
        </a:spcBef>
        <a:spcAft>
          <a:spcPct val="0"/>
        </a:spcAft>
        <a:defRPr sz="4600">
          <a:solidFill>
            <a:srgbClr val="E8DEC9"/>
          </a:solidFill>
          <a:latin typeface="Rockwell" pitchFamily="18" charset="0"/>
        </a:defRPr>
      </a:lvl6pPr>
      <a:lvl7pPr marL="968375" indent="-53975" algn="r" rtl="0" fontAlgn="base">
        <a:spcBef>
          <a:spcPct val="0"/>
        </a:spcBef>
        <a:spcAft>
          <a:spcPct val="0"/>
        </a:spcAft>
        <a:defRPr sz="4600">
          <a:solidFill>
            <a:srgbClr val="E8DEC9"/>
          </a:solidFill>
          <a:latin typeface="Rockwell" pitchFamily="18" charset="0"/>
        </a:defRPr>
      </a:lvl7pPr>
      <a:lvl8pPr marL="1425575" indent="-53975" algn="r" rtl="0" fontAlgn="base">
        <a:spcBef>
          <a:spcPct val="0"/>
        </a:spcBef>
        <a:spcAft>
          <a:spcPct val="0"/>
        </a:spcAft>
        <a:defRPr sz="4600">
          <a:solidFill>
            <a:srgbClr val="E8DEC9"/>
          </a:solidFill>
          <a:latin typeface="Rockwell" pitchFamily="18" charset="0"/>
        </a:defRPr>
      </a:lvl8pPr>
      <a:lvl9pPr marL="1882775" indent="-53975" algn="r" rtl="0" fontAlgn="base">
        <a:spcBef>
          <a:spcPct val="0"/>
        </a:spcBef>
        <a:spcAft>
          <a:spcPct val="0"/>
        </a:spcAft>
        <a:defRPr sz="4600">
          <a:solidFill>
            <a:srgbClr val="E8DEC9"/>
          </a:solidFill>
          <a:latin typeface="Rockwell" pitchFamily="18" charset="0"/>
        </a:defRPr>
      </a:lvl9pPr>
      <a:extLst/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A28E6A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A28E6A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A28E6A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endParaRPr lang="en-US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0243" name="Text Placeholder 4"/>
          <p:cNvSpPr>
            <a:spLocks noGrp="1"/>
          </p:cNvSpPr>
          <p:nvPr>
            <p:ph type="body" idx="2"/>
          </p:nvPr>
        </p:nvSpPr>
        <p:spPr>
          <a:xfrm>
            <a:off x="4962525" y="1108075"/>
            <a:ext cx="3932238" cy="10668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1800" smtClean="0"/>
              <a:t>Term Introduction by Mrs. Holm and Mr. Adamson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2209800"/>
            <a:ext cx="8666163" cy="3978275"/>
          </a:xfrm>
        </p:spPr>
        <p:txBody>
          <a:bodyPr/>
          <a:lstStyle/>
          <a:p>
            <a:pPr marL="292100" eaLnBrk="1" hangingPunct="1"/>
            <a:r>
              <a:rPr lang="en-US" sz="4800" smtClean="0"/>
              <a:t>High School</a:t>
            </a:r>
            <a:br>
              <a:rPr lang="en-US" sz="4800" smtClean="0"/>
            </a:br>
            <a:r>
              <a:rPr lang="en-US" sz="4800" smtClean="0"/>
              <a:t>Registration</a:t>
            </a:r>
          </a:p>
        </p:txBody>
      </p:sp>
      <p:pic>
        <p:nvPicPr>
          <p:cNvPr id="10245" name="Picture 5" descr="C:\Users\holmca\AppData\Local\Microsoft\Windows\Temporary Internet Files\Content.IE5\VQ8SGGD5\MP90044249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2209800"/>
            <a:ext cx="22034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Are you ready for high school?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33400" y="2362200"/>
            <a:ext cx="8153400" cy="3505200"/>
          </a:xfrm>
        </p:spPr>
        <p:txBody>
          <a:bodyPr/>
          <a:lstStyle/>
          <a:p>
            <a:pPr eaLnBrk="1" hangingPunct="1"/>
            <a:r>
              <a:rPr lang="en-US" sz="3000" dirty="0" smtClean="0"/>
              <a:t>Class of 2020 planning schedule</a:t>
            </a:r>
          </a:p>
          <a:p>
            <a:pPr eaLnBrk="1" hangingPunct="1">
              <a:buFont typeface="Wingdings 2" pitchFamily="18" charset="2"/>
              <a:buNone/>
            </a:pPr>
            <a:endParaRPr lang="en-US" sz="3000" dirty="0" smtClean="0"/>
          </a:p>
          <a:p>
            <a:pPr eaLnBrk="1" hangingPunct="1"/>
            <a:r>
              <a:rPr lang="en-US" sz="3000" dirty="0" smtClean="0"/>
              <a:t>Put important dates in your assignment book.</a:t>
            </a:r>
          </a:p>
          <a:p>
            <a:pPr eaLnBrk="1" hangingPunct="1"/>
            <a:endParaRPr lang="en-US" sz="3000" dirty="0" smtClean="0"/>
          </a:p>
          <a:p>
            <a:pPr eaLnBrk="1" hangingPunct="1"/>
            <a:r>
              <a:rPr lang="en-US" sz="3000" dirty="0" smtClean="0"/>
              <a:t>READ/KEEP BHS Class of 2020 Career Planning Guide (Always USE PENCIL)</a:t>
            </a:r>
          </a:p>
        </p:txBody>
      </p:sp>
      <p:pic>
        <p:nvPicPr>
          <p:cNvPr id="11268" name="Picture 3" descr="cats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33400"/>
            <a:ext cx="1752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Grade Level Status/Terms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1</a:t>
            </a:r>
            <a:r>
              <a:rPr lang="en-US" baseline="30000" smtClean="0"/>
              <a:t>st</a:t>
            </a:r>
            <a:r>
              <a:rPr lang="en-US" smtClean="0"/>
              <a:t> year	= 9</a:t>
            </a:r>
            <a:r>
              <a:rPr lang="en-US" baseline="30000" smtClean="0"/>
              <a:t>th</a:t>
            </a:r>
            <a:r>
              <a:rPr lang="en-US" smtClean="0"/>
              <a:t> grade = Freshman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2</a:t>
            </a:r>
            <a:r>
              <a:rPr lang="en-US" baseline="30000" smtClean="0"/>
              <a:t>nd</a:t>
            </a:r>
            <a:r>
              <a:rPr lang="en-US" smtClean="0"/>
              <a:t> year = 10</a:t>
            </a:r>
            <a:r>
              <a:rPr lang="en-US" baseline="30000" smtClean="0"/>
              <a:t>th</a:t>
            </a:r>
            <a:r>
              <a:rPr lang="en-US" smtClean="0"/>
              <a:t> grade = Sophomore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3</a:t>
            </a:r>
            <a:r>
              <a:rPr lang="en-US" baseline="30000" smtClean="0"/>
              <a:t>rd</a:t>
            </a:r>
            <a:r>
              <a:rPr lang="en-US" smtClean="0"/>
              <a:t> year = 11</a:t>
            </a:r>
            <a:r>
              <a:rPr lang="en-US" baseline="30000" smtClean="0"/>
              <a:t>th</a:t>
            </a:r>
            <a:r>
              <a:rPr lang="en-US" smtClean="0"/>
              <a:t> grade = Junior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4</a:t>
            </a:r>
            <a:r>
              <a:rPr lang="en-US" baseline="30000" smtClean="0"/>
              <a:t>th</a:t>
            </a:r>
            <a:r>
              <a:rPr lang="en-US" smtClean="0"/>
              <a:t> year = 12</a:t>
            </a:r>
            <a:r>
              <a:rPr lang="en-US" baseline="30000" smtClean="0"/>
              <a:t>th</a:t>
            </a:r>
            <a:r>
              <a:rPr lang="en-US" smtClean="0"/>
              <a:t> grade = Senior</a:t>
            </a:r>
          </a:p>
        </p:txBody>
      </p:sp>
      <p:sp>
        <p:nvSpPr>
          <p:cNvPr id="12292" name="Right Arrow 3"/>
          <p:cNvSpPr>
            <a:spLocks noChangeArrowheads="1"/>
          </p:cNvSpPr>
          <p:nvPr/>
        </p:nvSpPr>
        <p:spPr bwMode="auto">
          <a:xfrm>
            <a:off x="7315200" y="1981200"/>
            <a:ext cx="977900" cy="609600"/>
          </a:xfrm>
          <a:prstGeom prst="rightArrow">
            <a:avLst>
              <a:gd name="adj1" fmla="val 50000"/>
              <a:gd name="adj2" fmla="val 4997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CREDITS are what you earn (p.7)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22 credits are needed to graduate</a:t>
            </a:r>
          </a:p>
          <a:p>
            <a:pPr eaLnBrk="1" hangingPunct="1"/>
            <a:r>
              <a:rPr lang="en-US" smtClean="0"/>
              <a:t>.5 (1/2) credit = passing 1 semester of 1 class</a:t>
            </a:r>
          </a:p>
          <a:p>
            <a:pPr eaLnBrk="1" hangingPunct="1"/>
            <a:r>
              <a:rPr lang="en-US" smtClean="0"/>
              <a:t>There are 7 class periods in a day</a:t>
            </a:r>
          </a:p>
          <a:p>
            <a:pPr eaLnBrk="1" hangingPunct="1"/>
            <a:r>
              <a:rPr lang="en-US" smtClean="0"/>
              <a:t>Most earn 6-7 credits in a year</a:t>
            </a:r>
          </a:p>
          <a:p>
            <a:pPr eaLnBrk="1" hangingPunct="1"/>
            <a:r>
              <a:rPr lang="en-US" smtClean="0"/>
              <a:t>6 X 4 years = 24 credits</a:t>
            </a:r>
          </a:p>
          <a:p>
            <a:pPr eaLnBrk="1" hangingPunct="1"/>
            <a:r>
              <a:rPr lang="en-US" smtClean="0"/>
              <a:t>Lunch does not count as a period</a:t>
            </a:r>
          </a:p>
          <a:p>
            <a:pPr eaLnBrk="1" hangingPunct="1"/>
            <a:r>
              <a:rPr lang="en-US" smtClean="0"/>
              <a:t>No credit is earned in study hall</a:t>
            </a:r>
          </a:p>
        </p:txBody>
      </p:sp>
      <p:sp>
        <p:nvSpPr>
          <p:cNvPr id="4" name="5-Point Star 3"/>
          <p:cNvSpPr/>
          <p:nvPr/>
        </p:nvSpPr>
        <p:spPr bwMode="auto">
          <a:xfrm>
            <a:off x="6934200" y="3352800"/>
            <a:ext cx="914400" cy="1066800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53400" cy="9906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2 SEMESTERS each year-example </a:t>
            </a:r>
            <a:r>
              <a:rPr lang="en-US" sz="2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of freshmen year</a:t>
            </a:r>
            <a:endParaRPr lang="en-US" sz="1800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graphicFrame>
        <p:nvGraphicFramePr>
          <p:cNvPr id="14406" name="Group 70"/>
          <p:cNvGraphicFramePr>
            <a:graphicFrameLocks noGrp="1"/>
          </p:cNvGraphicFramePr>
          <p:nvPr>
            <p:ph type="tbl" idx="1"/>
          </p:nvPr>
        </p:nvGraphicFramePr>
        <p:xfrm>
          <a:off x="533400" y="1295400"/>
          <a:ext cx="8153400" cy="4419600"/>
        </p:xfrm>
        <a:graphic>
          <a:graphicData uri="http://schemas.openxmlformats.org/drawingml/2006/table">
            <a:tbl>
              <a:tblPr/>
              <a:tblGrid>
                <a:gridCol w="4076700"/>
                <a:gridCol w="4076700"/>
              </a:tblGrid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7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</a:t>
                      </a: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SEMESTER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US" sz="27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nd</a:t>
                      </a:r>
                      <a:r>
                        <a:rPr kumimoji="0" lang="en-US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SEMESTER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English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English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Science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Science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Computer Applications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Health Wellness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Social Studies (</a:t>
                      </a:r>
                      <a:r>
                        <a:rPr kumimoji="0" lang="en-US" sz="2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W.Hist</a:t>
                      </a: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Wellness Activities (PE)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World Language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World Language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Study Hall/Elective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Study Hall/Elective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1534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Required classes to graduate (p.6) </a:t>
            </a:r>
            <a:r>
              <a:rPr lang="en-US" sz="1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sz="1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600" smtClean="0"/>
              <a:t>English  (4 credits)</a:t>
            </a:r>
          </a:p>
          <a:p>
            <a:pPr eaLnBrk="1" hangingPunct="1">
              <a:lnSpc>
                <a:spcPct val="80000"/>
              </a:lnSpc>
            </a:pPr>
            <a:r>
              <a:rPr lang="en-US" sz="3600" smtClean="0"/>
              <a:t>Social Studies (3 credits)</a:t>
            </a:r>
          </a:p>
          <a:p>
            <a:pPr eaLnBrk="1" hangingPunct="1">
              <a:lnSpc>
                <a:spcPct val="80000"/>
              </a:lnSpc>
            </a:pPr>
            <a:r>
              <a:rPr lang="en-US" sz="3600" smtClean="0"/>
              <a:t>Math  (3 credits)</a:t>
            </a:r>
          </a:p>
          <a:p>
            <a:pPr eaLnBrk="1" hangingPunct="1">
              <a:lnSpc>
                <a:spcPct val="80000"/>
              </a:lnSpc>
            </a:pPr>
            <a:r>
              <a:rPr lang="en-US" sz="3600" smtClean="0"/>
              <a:t>Science (3 credits)</a:t>
            </a:r>
          </a:p>
          <a:p>
            <a:pPr eaLnBrk="1" hangingPunct="1">
              <a:lnSpc>
                <a:spcPct val="80000"/>
              </a:lnSpc>
            </a:pPr>
            <a:r>
              <a:rPr lang="en-US" sz="3600" smtClean="0"/>
              <a:t>Fine arts (1 credit)</a:t>
            </a:r>
          </a:p>
          <a:p>
            <a:pPr eaLnBrk="1" hangingPunct="1">
              <a:lnSpc>
                <a:spcPct val="80000"/>
              </a:lnSpc>
            </a:pPr>
            <a:r>
              <a:rPr lang="en-US" sz="3600" smtClean="0"/>
              <a:t>Wellness (1.5 credits)</a:t>
            </a:r>
          </a:p>
          <a:p>
            <a:pPr eaLnBrk="1" hangingPunct="1">
              <a:lnSpc>
                <a:spcPct val="80000"/>
              </a:lnSpc>
            </a:pPr>
            <a:r>
              <a:rPr lang="en-US" sz="3600" smtClean="0"/>
              <a:t>Personal finance or Econ (.5 credits)</a:t>
            </a:r>
          </a:p>
          <a:p>
            <a:pPr eaLnBrk="1" hangingPunct="1">
              <a:lnSpc>
                <a:spcPct val="80000"/>
              </a:lnSpc>
            </a:pPr>
            <a:r>
              <a:rPr lang="en-US" sz="3600" smtClean="0"/>
              <a:t>Computer studies (.5 credits)</a:t>
            </a:r>
          </a:p>
          <a:p>
            <a:pPr eaLnBrk="1" hangingPunct="1">
              <a:lnSpc>
                <a:spcPct val="80000"/>
              </a:lnSpc>
            </a:pPr>
            <a:r>
              <a:rPr lang="en-US" sz="3600" smtClean="0"/>
              <a:t>16.5  required</a:t>
            </a:r>
          </a:p>
          <a:p>
            <a:pPr eaLnBrk="1" hangingPunct="1">
              <a:lnSpc>
                <a:spcPct val="80000"/>
              </a:lnSpc>
            </a:pPr>
            <a:r>
              <a:rPr lang="en-US" sz="3600" smtClean="0"/>
              <a:t>CTE--depending on college-maybe World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651464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ELECTIVES-classes you get to pick/count towards graduation (Career Planning Guide pgs.3-6</a:t>
            </a: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)</a:t>
            </a:r>
            <a:endParaRPr lang="en-US" sz="2400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267200"/>
          </a:xfrm>
        </p:spPr>
        <p:txBody>
          <a:bodyPr/>
          <a:lstStyle/>
          <a:p>
            <a:pPr eaLnBrk="1" hangingPunct="1"/>
            <a:r>
              <a:rPr lang="en-US" sz="2700" smtClean="0"/>
              <a:t>Agriculture, Food &amp; Natural Resources</a:t>
            </a:r>
          </a:p>
          <a:p>
            <a:pPr eaLnBrk="1" hangingPunct="1"/>
            <a:r>
              <a:rPr lang="en-US" sz="2700" smtClean="0"/>
              <a:t>Architecture &amp; Construction</a:t>
            </a:r>
          </a:p>
          <a:p>
            <a:pPr eaLnBrk="1" hangingPunct="1"/>
            <a:r>
              <a:rPr lang="en-US" sz="2700" smtClean="0"/>
              <a:t>Arts, A/V Technology &amp; Communication</a:t>
            </a:r>
          </a:p>
          <a:p>
            <a:pPr eaLnBrk="1" hangingPunct="1"/>
            <a:r>
              <a:rPr lang="en-US" sz="2700" smtClean="0"/>
              <a:t>Business Management &amp; Administration</a:t>
            </a:r>
          </a:p>
          <a:p>
            <a:pPr eaLnBrk="1" hangingPunct="1"/>
            <a:r>
              <a:rPr lang="en-US" sz="2700" smtClean="0"/>
              <a:t>Education &amp; Training</a:t>
            </a:r>
          </a:p>
          <a:p>
            <a:pPr eaLnBrk="1" hangingPunct="1"/>
            <a:r>
              <a:rPr lang="en-US" sz="2700" smtClean="0"/>
              <a:t>Finance</a:t>
            </a:r>
          </a:p>
          <a:p>
            <a:pPr eaLnBrk="1" hangingPunct="1"/>
            <a:r>
              <a:rPr lang="en-US" sz="2700" smtClean="0"/>
              <a:t>Government &amp; Public Administration</a:t>
            </a:r>
          </a:p>
          <a:p>
            <a:pPr eaLnBrk="1" hangingPunct="1"/>
            <a:r>
              <a:rPr lang="en-US" sz="2700" smtClean="0"/>
              <a:t>Health</a:t>
            </a:r>
          </a:p>
        </p:txBody>
      </p:sp>
      <p:sp>
        <p:nvSpPr>
          <p:cNvPr id="16388" name="Smiley Face 3"/>
          <p:cNvSpPr>
            <a:spLocks noChangeArrowheads="1"/>
          </p:cNvSpPr>
          <p:nvPr/>
        </p:nvSpPr>
        <p:spPr bwMode="auto">
          <a:xfrm>
            <a:off x="6934200" y="4038600"/>
            <a:ext cx="1447800" cy="15240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ELECTIVES-continued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700" smtClean="0"/>
              <a:t>Hospitality &amp; Tourism</a:t>
            </a:r>
          </a:p>
          <a:p>
            <a:pPr eaLnBrk="1" hangingPunct="1"/>
            <a:r>
              <a:rPr lang="en-US" sz="2700" smtClean="0"/>
              <a:t>Human Services</a:t>
            </a:r>
          </a:p>
          <a:p>
            <a:pPr eaLnBrk="1" hangingPunct="1"/>
            <a:r>
              <a:rPr lang="en-US" sz="2700" smtClean="0"/>
              <a:t>Information Technology</a:t>
            </a:r>
          </a:p>
          <a:p>
            <a:pPr eaLnBrk="1" hangingPunct="1"/>
            <a:r>
              <a:rPr lang="en-US" sz="2700" smtClean="0"/>
              <a:t>Law, Public Safety, Corrections &amp; Security</a:t>
            </a:r>
          </a:p>
          <a:p>
            <a:pPr eaLnBrk="1" hangingPunct="1"/>
            <a:r>
              <a:rPr lang="en-US" sz="2700" smtClean="0"/>
              <a:t>Manufacturing</a:t>
            </a:r>
          </a:p>
          <a:p>
            <a:pPr eaLnBrk="1" hangingPunct="1"/>
            <a:r>
              <a:rPr lang="en-US" sz="2700" smtClean="0"/>
              <a:t>Marketing, Sales &amp; Service</a:t>
            </a:r>
          </a:p>
          <a:p>
            <a:pPr eaLnBrk="1" hangingPunct="1"/>
            <a:r>
              <a:rPr lang="en-US" sz="2700" smtClean="0"/>
              <a:t>Science &amp; Technology, Engineering &amp; Math</a:t>
            </a:r>
          </a:p>
          <a:p>
            <a:pPr eaLnBrk="1" hangingPunct="1"/>
            <a:r>
              <a:rPr lang="en-US" sz="2700" smtClean="0"/>
              <a:t>Transportation, Distribution &amp; Logistics</a:t>
            </a:r>
          </a:p>
        </p:txBody>
      </p:sp>
      <p:sp>
        <p:nvSpPr>
          <p:cNvPr id="17412" name="Action Button: Hom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5791200" y="3352800"/>
            <a:ext cx="1447800" cy="762000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“AP” Classes (Advanced Placement)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College level class taken at high school</a:t>
            </a:r>
          </a:p>
          <a:p>
            <a:pPr eaLnBrk="1" hangingPunct="1"/>
            <a:r>
              <a:rPr lang="en-US" smtClean="0"/>
              <a:t>Need special approval</a:t>
            </a:r>
          </a:p>
          <a:p>
            <a:pPr eaLnBrk="1" hangingPunct="1"/>
            <a:r>
              <a:rPr lang="en-US" smtClean="0"/>
              <a:t>Credits count toward graduation</a:t>
            </a:r>
          </a:p>
          <a:p>
            <a:pPr eaLnBrk="1" hangingPunct="1"/>
            <a:r>
              <a:rPr lang="en-US" smtClean="0"/>
              <a:t>Count as college credit if you pass the “college test” and pay about $100 (3 cr.)</a:t>
            </a:r>
          </a:p>
          <a:p>
            <a:pPr eaLnBrk="1" hangingPunct="1"/>
            <a:r>
              <a:rPr lang="en-US" smtClean="0"/>
              <a:t>Normal college class costs about $130 (1 credit)/$6000 a semester at SDSU</a:t>
            </a:r>
          </a:p>
        </p:txBody>
      </p:sp>
      <p:sp>
        <p:nvSpPr>
          <p:cNvPr id="5" name="Circular Arrow 4"/>
          <p:cNvSpPr/>
          <p:nvPr/>
        </p:nvSpPr>
        <p:spPr bwMode="auto">
          <a:xfrm>
            <a:off x="6781800" y="2514600"/>
            <a:ext cx="1600200" cy="838200"/>
          </a:xfrm>
          <a:prstGeom prst="circularArrow">
            <a:avLst>
              <a:gd name="adj1" fmla="val 0"/>
              <a:gd name="adj2" fmla="val 1142319"/>
              <a:gd name="adj3" fmla="val 12126705"/>
              <a:gd name="adj4" fmla="val 20963295"/>
              <a:gd name="adj5" fmla="val 125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ACT (American College Testing)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College entrance exam</a:t>
            </a:r>
          </a:p>
          <a:p>
            <a:pPr eaLnBrk="1" hangingPunct="1"/>
            <a:r>
              <a:rPr lang="en-US" smtClean="0"/>
              <a:t>Taken during or after your 3</a:t>
            </a:r>
            <a:r>
              <a:rPr lang="en-US" baseline="30000" smtClean="0"/>
              <a:t>rd</a:t>
            </a:r>
            <a:r>
              <a:rPr lang="en-US" smtClean="0"/>
              <a:t> year</a:t>
            </a:r>
          </a:p>
          <a:p>
            <a:pPr eaLnBrk="1" hangingPunct="1"/>
            <a:r>
              <a:rPr lang="en-US" smtClean="0"/>
              <a:t>Assess students’ educational development</a:t>
            </a:r>
          </a:p>
          <a:p>
            <a:pPr eaLnBrk="1" hangingPunct="1"/>
            <a:r>
              <a:rPr lang="en-US" smtClean="0"/>
              <a:t>Ability to complete college-level work</a:t>
            </a:r>
          </a:p>
          <a:p>
            <a:pPr eaLnBrk="1" hangingPunct="1"/>
            <a:r>
              <a:rPr lang="en-US" smtClean="0"/>
              <a:t>4 Parts-English, Reading, Math, Science</a:t>
            </a:r>
          </a:p>
          <a:p>
            <a:pPr eaLnBrk="1" hangingPunct="1"/>
            <a:r>
              <a:rPr lang="en-US" smtClean="0"/>
              <a:t>Cumulative score of 18-36  </a:t>
            </a:r>
          </a:p>
        </p:txBody>
      </p:sp>
      <p:sp>
        <p:nvSpPr>
          <p:cNvPr id="4" name="6-Point Star 3"/>
          <p:cNvSpPr/>
          <p:nvPr/>
        </p:nvSpPr>
        <p:spPr bwMode="auto">
          <a:xfrm>
            <a:off x="6248400" y="4953000"/>
            <a:ext cx="914400" cy="914400"/>
          </a:xfrm>
          <a:prstGeom prst="star6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GPA (Grade Point Average p.9) 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A+		4.00		100-98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		4.00		97-95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A-		3.67		94-92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B+		3.33		91-89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B		3.00		88-86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B-		2.67		85-83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C+		2.33		82-80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C		2.00		79-77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C-		1.67		76-74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D+		1.33		73-71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D		1.00		70-68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D-		0.67		67-65</a:t>
            </a:r>
          </a:p>
        </p:txBody>
      </p:sp>
      <p:pic>
        <p:nvPicPr>
          <p:cNvPr id="20484" name="Picture 4" descr="C:\Users\holmca\AppData\Local\Microsoft\Windows\Temporary Internet Files\Content.IE5\NYN9CK6Y\MC90044151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2568575"/>
            <a:ext cx="2438400" cy="172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GPA continued (Sample)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English		C	2.00</a:t>
            </a:r>
          </a:p>
          <a:p>
            <a:pPr eaLnBrk="1" hangingPunct="1"/>
            <a:r>
              <a:rPr lang="en-US" smtClean="0"/>
              <a:t>Math		B+	3.33</a:t>
            </a:r>
          </a:p>
          <a:p>
            <a:pPr eaLnBrk="1" hangingPunct="1"/>
            <a:r>
              <a:rPr lang="en-US" smtClean="0"/>
              <a:t>Science		B	3.00</a:t>
            </a:r>
          </a:p>
          <a:p>
            <a:pPr eaLnBrk="1" hangingPunct="1"/>
            <a:r>
              <a:rPr lang="en-US" smtClean="0"/>
              <a:t>Computer	A-	3.67</a:t>
            </a:r>
          </a:p>
          <a:p>
            <a:pPr eaLnBrk="1" hangingPunct="1"/>
            <a:r>
              <a:rPr lang="en-US" smtClean="0"/>
              <a:t>PE Wellness	A	4.00</a:t>
            </a:r>
          </a:p>
          <a:p>
            <a:pPr eaLnBrk="1" hangingPunct="1"/>
            <a:r>
              <a:rPr lang="en-US" smtClean="0"/>
              <a:t>Spanish 	B	</a:t>
            </a:r>
            <a:r>
              <a:rPr lang="en-US" u="sng" smtClean="0"/>
              <a:t>3.00</a:t>
            </a:r>
          </a:p>
          <a:p>
            <a:pPr eaLnBrk="1" hangingPunct="1"/>
            <a:r>
              <a:rPr lang="en-US" smtClean="0"/>
              <a:t> 			       19.00 / 6 = 3.17</a:t>
            </a:r>
          </a:p>
        </p:txBody>
      </p:sp>
      <p:sp>
        <p:nvSpPr>
          <p:cNvPr id="21508" name="Sun 3"/>
          <p:cNvSpPr>
            <a:spLocks noChangeArrowheads="1"/>
          </p:cNvSpPr>
          <p:nvPr/>
        </p:nvSpPr>
        <p:spPr bwMode="auto">
          <a:xfrm>
            <a:off x="6172200" y="2286000"/>
            <a:ext cx="1219200" cy="9906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467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SD Opportunity Scholarship p.11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52600"/>
            <a:ext cx="8077200" cy="4038600"/>
          </a:xfrm>
        </p:spPr>
        <p:txBody>
          <a:bodyPr/>
          <a:lstStyle/>
          <a:p>
            <a:pPr eaLnBrk="1" hangingPunct="1"/>
            <a:r>
              <a:rPr lang="en-US" smtClean="0"/>
              <a:t>Up to $5000 of free money to go to a South Dakota college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$1000+$1000+$1000+$2000 = $5000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Tech Institutes = $1000 + $1000</a:t>
            </a:r>
          </a:p>
          <a:p>
            <a:pPr eaLnBrk="1" hangingPunct="1"/>
            <a:r>
              <a:rPr lang="en-US" smtClean="0"/>
              <a:t>ACT of 24 or SAT of 1090</a:t>
            </a:r>
          </a:p>
          <a:p>
            <a:pPr eaLnBrk="1" hangingPunct="1"/>
            <a:r>
              <a:rPr lang="en-US" smtClean="0"/>
              <a:t>Indicate on 4 year plan if pursuing</a:t>
            </a:r>
          </a:p>
          <a:p>
            <a:pPr eaLnBrk="1" hangingPunct="1"/>
            <a:r>
              <a:rPr lang="en-US" smtClean="0"/>
              <a:t>GPA 3.0 and no grade lower than a C</a:t>
            </a:r>
          </a:p>
        </p:txBody>
      </p:sp>
      <p:pic>
        <p:nvPicPr>
          <p:cNvPr id="22532" name="Picture 5" descr="C:\Users\holmca\AppData\Local\Microsoft\Windows\Temporary Internet Files\Content.IE5\NYN9CK6Y\MP91021659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7200"/>
            <a:ext cx="2311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69"/>
          <p:cNvSpPr>
            <a:spLocks noGrp="1" noChangeArrowheads="1"/>
          </p:cNvSpPr>
          <p:nvPr>
            <p:ph type="title"/>
          </p:nvPr>
        </p:nvSpPr>
        <p:spPr>
          <a:xfrm rot="16200000">
            <a:off x="-2006832" y="3073632"/>
            <a:ext cx="6096000" cy="710736"/>
          </a:xfrm>
        </p:spPr>
        <p:txBody>
          <a:bodyPr>
            <a:noAutofit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Four Year Plan/PLP </a:t>
            </a:r>
            <a:b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(-use pencil! P.6) </a:t>
            </a:r>
          </a:p>
        </p:txBody>
      </p:sp>
      <p:pic>
        <p:nvPicPr>
          <p:cNvPr id="7" name="Content Placeholder 6" descr="FullSizeRender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0"/>
            <a:ext cx="558449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SdMyLife</a:t>
            </a: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!</a:t>
            </a:r>
            <a:b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endParaRPr lang="en-US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53400" cy="4191000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342900" lvl="1" indent="-342900" eaLnBrk="1" fontAlgn="auto" hangingPunct="1">
              <a:spcAft>
                <a:spcPts val="0"/>
              </a:spcAft>
              <a:buSzPct val="75000"/>
              <a:defRPr/>
            </a:pPr>
            <a:r>
              <a:rPr lang="en-US" dirty="0" smtClean="0"/>
              <a:t>Login</a:t>
            </a:r>
          </a:p>
          <a:p>
            <a:pPr marL="342900" lvl="1" indent="-342900" eaLnBrk="1" fontAlgn="auto" hangingPunct="1">
              <a:spcAft>
                <a:spcPts val="0"/>
              </a:spcAft>
              <a:buSzPct val="75000"/>
              <a:defRPr/>
            </a:pPr>
            <a:r>
              <a:rPr lang="en-US" dirty="0" smtClean="0"/>
              <a:t>Welcome _________(Your name appears)</a:t>
            </a:r>
          </a:p>
          <a:p>
            <a:pPr marL="742950" lvl="2" indent="-342900" eaLnBrk="1" fontAlgn="auto" hangingPunct="1">
              <a:spcAft>
                <a:spcPts val="0"/>
              </a:spcAft>
              <a:buClr>
                <a:schemeClr val="accent2"/>
              </a:buClr>
              <a:buSzPct val="75000"/>
              <a:buFont typeface="Wingdings 2"/>
              <a:buChar char=""/>
              <a:defRPr/>
            </a:pPr>
            <a:r>
              <a:rPr lang="en-US" dirty="0" smtClean="0"/>
              <a:t>GO TO </a:t>
            </a:r>
            <a:r>
              <a:rPr lang="en-US" i="1" dirty="0" smtClean="0"/>
              <a:t>MY PORTFOLIO</a:t>
            </a:r>
          </a:p>
          <a:p>
            <a:pPr marL="640080"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Note:  Portfolio Completion Status on Top.</a:t>
            </a:r>
          </a:p>
          <a:p>
            <a:pPr marL="640080"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Click on “view details”</a:t>
            </a:r>
          </a:p>
          <a:p>
            <a:pPr marL="640080"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640080"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640080"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640080"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640080"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640080"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640080"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640080"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640080"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640080"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640080"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Click Matchmaker Tab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Start “New matchmaker” session button</a:t>
            </a:r>
          </a:p>
          <a:p>
            <a:pPr eaLnBrk="1" hangingPunct="1"/>
            <a:r>
              <a:rPr lang="en-US" smtClean="0"/>
              <a:t>Answer likes and dislikes</a:t>
            </a:r>
          </a:p>
          <a:p>
            <a:pPr lvl="1" eaLnBrk="1" hangingPunct="1">
              <a:buClr>
                <a:srgbClr val="C00000"/>
              </a:buClr>
            </a:pPr>
            <a:r>
              <a:rPr lang="en-US" smtClean="0">
                <a:solidFill>
                  <a:srgbClr val="C00000"/>
                </a:solidFill>
              </a:rPr>
              <a:t>BE OPEN MINDED </a:t>
            </a:r>
          </a:p>
          <a:p>
            <a:pPr eaLnBrk="1" hangingPunct="1"/>
            <a:r>
              <a:rPr lang="en-US" smtClean="0"/>
              <a:t>If you don’t like your careers, you may </a:t>
            </a:r>
            <a:r>
              <a:rPr lang="en-US" i="1" smtClean="0"/>
              <a:t>ANSWER MORE QUESTIONS</a:t>
            </a:r>
          </a:p>
          <a:p>
            <a:pPr eaLnBrk="1" hangingPunct="1"/>
            <a:r>
              <a:rPr lang="en-US" i="1" smtClean="0"/>
              <a:t>Save all information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lvl="1" eaLnBrk="1" hangingPunct="1">
              <a:buClr>
                <a:srgbClr val="C00000"/>
              </a:buClr>
            </a:pPr>
            <a:r>
              <a:rPr lang="en-US" sz="2000" smtClean="0"/>
              <a:t>Optional after everything is done: MY SKILLS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Pick 3 Favorite Careers that interest you.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153400" cy="4191000"/>
          </a:xfrm>
        </p:spPr>
        <p:txBody>
          <a:bodyPr/>
          <a:lstStyle/>
          <a:p>
            <a:pPr eaLnBrk="1" hangingPunct="1"/>
            <a:r>
              <a:rPr lang="en-US" smtClean="0"/>
              <a:t>Click on </a:t>
            </a:r>
            <a:r>
              <a:rPr lang="en-US" u="sng" smtClean="0"/>
              <a:t>each career</a:t>
            </a:r>
            <a:r>
              <a:rPr lang="en-US" smtClean="0"/>
              <a:t> in your top 3 and </a:t>
            </a:r>
            <a:r>
              <a:rPr lang="en-US" i="1" smtClean="0"/>
              <a:t>SAVE TO PORTFOLIO everytime </a:t>
            </a:r>
          </a:p>
          <a:p>
            <a:pPr eaLnBrk="1" hangingPunct="1"/>
            <a:r>
              <a:rPr lang="en-US" i="1" smtClean="0"/>
              <a:t>Click each career again and save to your portfolio!</a:t>
            </a:r>
          </a:p>
          <a:p>
            <a:pPr eaLnBrk="1" hangingPunct="1"/>
            <a:r>
              <a:rPr lang="en-US" i="1" smtClean="0"/>
              <a:t>You may have to backspace to view more suggested careers.</a:t>
            </a:r>
          </a:p>
          <a:p>
            <a:pPr eaLnBrk="1" hangingPunct="1"/>
            <a:r>
              <a:rPr lang="en-US" i="1" smtClean="0"/>
              <a:t>Click on “review &amp; revise” on bottom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Go to top Portfolio Status Bar 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Click on Career that Interest Me.</a:t>
            </a:r>
          </a:p>
          <a:p>
            <a:pPr eaLnBrk="1" hangingPunct="1"/>
            <a:r>
              <a:rPr lang="en-US" smtClean="0"/>
              <a:t> See if you have a check for complete.</a:t>
            </a:r>
          </a:p>
          <a:p>
            <a:pPr eaLnBrk="1" hangingPunct="1"/>
            <a:r>
              <a:rPr lang="en-US" smtClean="0"/>
              <a:t>If so, go to Career Clusters Interests</a:t>
            </a:r>
          </a:p>
          <a:p>
            <a:pPr eaLnBrk="1" hangingPunct="1"/>
            <a:r>
              <a:rPr lang="en-US" smtClean="0"/>
              <a:t>Add your favorite careers behind the cluster names</a:t>
            </a:r>
          </a:p>
          <a:p>
            <a:pPr eaLnBrk="1" hangingPunct="1"/>
            <a:r>
              <a:rPr lang="en-US" smtClean="0"/>
              <a:t>SAVE  &amp; Review and Revise!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Go to Portfolio Completion Status again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n-US" smtClean="0"/>
              <a:t>Go to last group “Awards and Certificates</a:t>
            </a:r>
          </a:p>
          <a:p>
            <a:pPr lvl="1" eaLnBrk="1" hangingPunct="1"/>
            <a:r>
              <a:rPr lang="en-US" smtClean="0"/>
              <a:t>Click on “add awards”</a:t>
            </a:r>
          </a:p>
          <a:p>
            <a:pPr lvl="1" eaLnBrk="1" hangingPunct="1"/>
            <a:r>
              <a:rPr lang="en-US" smtClean="0"/>
              <a:t>Add as many (try 3) as you can think of from middle school.</a:t>
            </a:r>
          </a:p>
          <a:p>
            <a:pPr lvl="1" eaLnBrk="1" hangingPunct="1"/>
            <a:r>
              <a:rPr lang="en-US" smtClean="0"/>
              <a:t>(e.g.  Student of the Month, Pro Awards, Scouts, Band Honor, Fitness Award, Good Citizen, community or church awards)</a:t>
            </a:r>
          </a:p>
          <a:p>
            <a:pPr lvl="1" eaLnBrk="1" hangingPunct="1"/>
            <a:r>
              <a:rPr lang="en-US" smtClean="0"/>
              <a:t>SAVE—Review and Revise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Now you should be at 80% on Portfolio Completion Status.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53400" cy="4191000"/>
          </a:xfrm>
        </p:spPr>
        <p:txBody>
          <a:bodyPr/>
          <a:lstStyle/>
          <a:p>
            <a:pPr eaLnBrk="1" hangingPunct="1"/>
            <a:r>
              <a:rPr lang="en-US" smtClean="0"/>
              <a:t>Go back and redo anything that needs to be done to get you at 80%.  You can finish at home.</a:t>
            </a:r>
          </a:p>
          <a:p>
            <a:pPr eaLnBrk="1" hangingPunct="1"/>
            <a:r>
              <a:rPr lang="en-US" smtClean="0"/>
              <a:t>We will showing you how to do the Personal Learning Plan (we hope!)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153400" cy="12192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Great Job!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533400" y="4419600"/>
            <a:ext cx="8153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80000"/>
              </a:lnSpc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All Criteria will be Completed by the time YOU GRADUATE</a:t>
            </a:r>
          </a:p>
        </p:txBody>
      </p:sp>
      <p:pic>
        <p:nvPicPr>
          <p:cNvPr id="30724" name="Picture 6" descr="https://www.careercruising.com/media1/SDPort/SD_MyLife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971800"/>
            <a:ext cx="33718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533400" y="1828800"/>
            <a:ext cx="8153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80000"/>
              </a:lnSpc>
              <a:defRPr/>
            </a:pPr>
            <a:r>
              <a:rPr lang="en-US" sz="4400" b="1" kern="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SAVE &amp; LOGOUT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1554</TotalTime>
  <Words>758</Words>
  <Application>Microsoft Office PowerPoint</Application>
  <PresentationFormat>On-screen Show (4:3)</PresentationFormat>
  <Paragraphs>159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Foundry</vt:lpstr>
      <vt:lpstr> </vt:lpstr>
      <vt:lpstr>Are you ready for high school?</vt:lpstr>
      <vt:lpstr>Grade Level Status/Terms </vt:lpstr>
      <vt:lpstr>CREDITS are what you earn (p.7) </vt:lpstr>
      <vt:lpstr>2 SEMESTERS each year-example of freshmen year</vt:lpstr>
      <vt:lpstr>Required classes to graduate (p.6)   </vt:lpstr>
      <vt:lpstr>ELECTIVES-classes you get to pick/count towards graduation (Career Planning Guide pgs.3-6)</vt:lpstr>
      <vt:lpstr>ELECTIVES-continued</vt:lpstr>
      <vt:lpstr>“AP” Classes (Advanced Placement)</vt:lpstr>
      <vt:lpstr>ACT (American College Testing)</vt:lpstr>
      <vt:lpstr>GPA (Grade Point Average p.9)  </vt:lpstr>
      <vt:lpstr>GPA continued (Sample)</vt:lpstr>
      <vt:lpstr>SD Opportunity Scholarship p.11</vt:lpstr>
      <vt:lpstr>Four Year Plan/PLP  (-use pencil! P.6) </vt:lpstr>
      <vt:lpstr>SdMyLife! </vt:lpstr>
      <vt:lpstr>Click Matchmaker Tab</vt:lpstr>
      <vt:lpstr>Pick 3 Favorite Careers that interest you.</vt:lpstr>
      <vt:lpstr>Go to top Portfolio Status Bar </vt:lpstr>
      <vt:lpstr>Go to Portfolio Completion Status again</vt:lpstr>
      <vt:lpstr>Now you should be at 80% on Portfolio Completion Status.</vt:lpstr>
      <vt:lpstr>Great Job!</vt:lpstr>
    </vt:vector>
  </TitlesOfParts>
  <Company>Brookings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School Registration</dc:title>
  <dc:creator>Chad Adamson</dc:creator>
  <cp:lastModifiedBy>Chad Adamson</cp:lastModifiedBy>
  <cp:revision>79</cp:revision>
  <dcterms:created xsi:type="dcterms:W3CDTF">2008-01-04T20:46:59Z</dcterms:created>
  <dcterms:modified xsi:type="dcterms:W3CDTF">2016-01-19T13:54:12Z</dcterms:modified>
</cp:coreProperties>
</file>