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8"/>
  </p:notesMasterIdLst>
  <p:handoutMasterIdLst>
    <p:handoutMasterId r:id="rId39"/>
  </p:handoutMasterIdLst>
  <p:sldIdLst>
    <p:sldId id="256" r:id="rId2"/>
    <p:sldId id="371" r:id="rId3"/>
    <p:sldId id="306" r:id="rId4"/>
    <p:sldId id="397" r:id="rId5"/>
    <p:sldId id="396" r:id="rId6"/>
    <p:sldId id="353" r:id="rId7"/>
    <p:sldId id="402" r:id="rId8"/>
    <p:sldId id="403" r:id="rId9"/>
    <p:sldId id="359" r:id="rId10"/>
    <p:sldId id="379" r:id="rId11"/>
    <p:sldId id="349" r:id="rId12"/>
    <p:sldId id="357" r:id="rId13"/>
    <p:sldId id="391" r:id="rId14"/>
    <p:sldId id="392" r:id="rId15"/>
    <p:sldId id="386" r:id="rId16"/>
    <p:sldId id="393" r:id="rId17"/>
    <p:sldId id="387" r:id="rId18"/>
    <p:sldId id="360" r:id="rId19"/>
    <p:sldId id="404" r:id="rId20"/>
    <p:sldId id="401" r:id="rId21"/>
    <p:sldId id="408" r:id="rId22"/>
    <p:sldId id="337" r:id="rId23"/>
    <p:sldId id="381" r:id="rId24"/>
    <p:sldId id="298" r:id="rId25"/>
    <p:sldId id="389" r:id="rId26"/>
    <p:sldId id="383" r:id="rId27"/>
    <p:sldId id="318" r:id="rId28"/>
    <p:sldId id="398" r:id="rId29"/>
    <p:sldId id="291" r:id="rId30"/>
    <p:sldId id="334" r:id="rId31"/>
    <p:sldId id="361" r:id="rId32"/>
    <p:sldId id="375" r:id="rId33"/>
    <p:sldId id="394" r:id="rId34"/>
    <p:sldId id="395" r:id="rId35"/>
    <p:sldId id="390" r:id="rId36"/>
    <p:sldId id="342"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3B30BB4-57E4-4D02-92D3-D3C70FEBD471}">
          <p14:sldIdLst>
            <p14:sldId id="256"/>
            <p14:sldId id="371"/>
            <p14:sldId id="306"/>
            <p14:sldId id="397"/>
            <p14:sldId id="396"/>
            <p14:sldId id="353"/>
            <p14:sldId id="402"/>
            <p14:sldId id="403"/>
            <p14:sldId id="359"/>
            <p14:sldId id="379"/>
            <p14:sldId id="349"/>
            <p14:sldId id="357"/>
            <p14:sldId id="391"/>
            <p14:sldId id="392"/>
            <p14:sldId id="386"/>
            <p14:sldId id="393"/>
            <p14:sldId id="387"/>
            <p14:sldId id="360"/>
            <p14:sldId id="404"/>
            <p14:sldId id="401"/>
            <p14:sldId id="408"/>
            <p14:sldId id="337"/>
            <p14:sldId id="381"/>
            <p14:sldId id="298"/>
            <p14:sldId id="389"/>
            <p14:sldId id="383"/>
            <p14:sldId id="318"/>
            <p14:sldId id="398"/>
            <p14:sldId id="291"/>
            <p14:sldId id="334"/>
            <p14:sldId id="361"/>
            <p14:sldId id="375"/>
            <p14:sldId id="394"/>
            <p14:sldId id="395"/>
            <p14:sldId id="390"/>
          </p14:sldIdLst>
        </p14:section>
        <p14:section name="Untitled Section" id="{3A10C98B-AB38-4B28-88E9-47EFBAF66C18}">
          <p14:sldIdLst>
            <p14:sldId id="3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FB11"/>
    <a:srgbClr val="2C8462"/>
    <a:srgbClr val="34783F"/>
    <a:srgbClr val="6FA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4" autoAdjust="0"/>
    <p:restoredTop sz="94660"/>
  </p:normalViewPr>
  <p:slideViewPr>
    <p:cSldViewPr>
      <p:cViewPr varScale="1">
        <p:scale>
          <a:sx n="108" d="100"/>
          <a:sy n="108" d="100"/>
        </p:scale>
        <p:origin x="100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ata-srv\sharedfiles\Town%20Manager\FY2024%20Budget%20Info\Avg%20SF%20Tax%20Bill%20Chart.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data-srv\sharedfiles\Town%20Manager\FY2024%20Budget%20Info\Working%20-%20FY24%20Data%20Dashboard%20Average%20Single%20Family%20and%20Excess%20Levy%20Capacity%20Comparison%20for%20FY24%20Budget%20Bk.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data-srv\sharedfiles\Town%20Manager\FY2024%20Budget%20Info\Excess%20Levy%20Reserves%209212022.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file:///\\data-srv\home\jmalloy\FY19%20Budget\Real%20Health%20Insurance%20Savings%20FY19.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data-srv\sharedfiles\Town%20Manager\FY2024%20Budget%20Info\FY2024%20Budget%20Summary.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data-srv\sharedfiles\Town%20Manager\FY2024%20Budget%20Info\Copy%20of%20ExcessLevy_Reserves_923202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40296843425545E-2"/>
          <c:y val="1.646882668670014E-2"/>
          <c:w val="0.95914957118654487"/>
          <c:h val="0.96094096759875725"/>
        </c:manualLayout>
      </c:layout>
      <c:barChart>
        <c:barDir val="col"/>
        <c:grouping val="stacked"/>
        <c:varyColors val="0"/>
        <c:ser>
          <c:idx val="0"/>
          <c:order val="0"/>
          <c:spPr>
            <a:solidFill>
              <a:schemeClr val="tx2">
                <a:lumMod val="60000"/>
                <a:lumOff val="40000"/>
              </a:schemeClr>
            </a:solidFill>
            <a:ln w="25400">
              <a:noFill/>
            </a:ln>
          </c:spPr>
          <c:invertIfNegative val="0"/>
          <c:dPt>
            <c:idx val="0"/>
            <c:invertIfNegative val="0"/>
            <c:bubble3D val="0"/>
            <c:extLst>
              <c:ext xmlns:c16="http://schemas.microsoft.com/office/drawing/2014/chart" uri="{C3380CC4-5D6E-409C-BE32-E72D297353CC}">
                <c16:uniqueId val="{00000000-7D54-43EB-A7A5-1BF7E3196C6F}"/>
              </c:ext>
            </c:extLst>
          </c:dPt>
          <c:dPt>
            <c:idx val="1"/>
            <c:invertIfNegative val="0"/>
            <c:bubble3D val="0"/>
            <c:extLst>
              <c:ext xmlns:c16="http://schemas.microsoft.com/office/drawing/2014/chart" uri="{C3380CC4-5D6E-409C-BE32-E72D297353CC}">
                <c16:uniqueId val="{00000001-7D54-43EB-A7A5-1BF7E3196C6F}"/>
              </c:ext>
            </c:extLst>
          </c:dPt>
          <c:dPt>
            <c:idx val="2"/>
            <c:invertIfNegative val="0"/>
            <c:bubble3D val="0"/>
            <c:extLst>
              <c:ext xmlns:c16="http://schemas.microsoft.com/office/drawing/2014/chart" uri="{C3380CC4-5D6E-409C-BE32-E72D297353CC}">
                <c16:uniqueId val="{00000002-7D54-43EB-A7A5-1BF7E3196C6F}"/>
              </c:ext>
            </c:extLst>
          </c:dPt>
          <c:dPt>
            <c:idx val="3"/>
            <c:invertIfNegative val="0"/>
            <c:bubble3D val="0"/>
            <c:extLst>
              <c:ext xmlns:c16="http://schemas.microsoft.com/office/drawing/2014/chart" uri="{C3380CC4-5D6E-409C-BE32-E72D297353CC}">
                <c16:uniqueId val="{00000003-7D54-43EB-A7A5-1BF7E3196C6F}"/>
              </c:ext>
            </c:extLst>
          </c:dPt>
          <c:dPt>
            <c:idx val="5"/>
            <c:invertIfNegative val="0"/>
            <c:bubble3D val="0"/>
            <c:extLst>
              <c:ext xmlns:c16="http://schemas.microsoft.com/office/drawing/2014/chart" uri="{C3380CC4-5D6E-409C-BE32-E72D297353CC}">
                <c16:uniqueId val="{00000004-7D54-43EB-A7A5-1BF7E3196C6F}"/>
              </c:ext>
            </c:extLst>
          </c:dPt>
          <c:dPt>
            <c:idx val="6"/>
            <c:invertIfNegative val="0"/>
            <c:bubble3D val="0"/>
            <c:extLst>
              <c:ext xmlns:c16="http://schemas.microsoft.com/office/drawing/2014/chart" uri="{C3380CC4-5D6E-409C-BE32-E72D297353CC}">
                <c16:uniqueId val="{00000005-7D54-43EB-A7A5-1BF7E3196C6F}"/>
              </c:ext>
            </c:extLst>
          </c:dPt>
          <c:dPt>
            <c:idx val="7"/>
            <c:invertIfNegative val="0"/>
            <c:bubble3D val="0"/>
            <c:extLst>
              <c:ext xmlns:c16="http://schemas.microsoft.com/office/drawing/2014/chart" uri="{C3380CC4-5D6E-409C-BE32-E72D297353CC}">
                <c16:uniqueId val="{00000006-7D54-43EB-A7A5-1BF7E3196C6F}"/>
              </c:ext>
            </c:extLst>
          </c:dPt>
          <c:dPt>
            <c:idx val="8"/>
            <c:invertIfNegative val="0"/>
            <c:bubble3D val="0"/>
            <c:extLst>
              <c:ext xmlns:c16="http://schemas.microsoft.com/office/drawing/2014/chart" uri="{C3380CC4-5D6E-409C-BE32-E72D297353CC}">
                <c16:uniqueId val="{00000007-7D54-43EB-A7A5-1BF7E3196C6F}"/>
              </c:ext>
            </c:extLst>
          </c:dPt>
          <c:dPt>
            <c:idx val="9"/>
            <c:invertIfNegative val="0"/>
            <c:bubble3D val="0"/>
            <c:extLst>
              <c:ext xmlns:c16="http://schemas.microsoft.com/office/drawing/2014/chart" uri="{C3380CC4-5D6E-409C-BE32-E72D297353CC}">
                <c16:uniqueId val="{00000008-7D54-43EB-A7A5-1BF7E3196C6F}"/>
              </c:ext>
            </c:extLst>
          </c:dPt>
          <c:dPt>
            <c:idx val="10"/>
            <c:invertIfNegative val="0"/>
            <c:bubble3D val="0"/>
            <c:extLst>
              <c:ext xmlns:c16="http://schemas.microsoft.com/office/drawing/2014/chart" uri="{C3380CC4-5D6E-409C-BE32-E72D297353CC}">
                <c16:uniqueId val="{00000009-7D54-43EB-A7A5-1BF7E3196C6F}"/>
              </c:ext>
            </c:extLst>
          </c:dPt>
          <c:dPt>
            <c:idx val="11"/>
            <c:invertIfNegative val="0"/>
            <c:bubble3D val="0"/>
            <c:extLst>
              <c:ext xmlns:c16="http://schemas.microsoft.com/office/drawing/2014/chart" uri="{C3380CC4-5D6E-409C-BE32-E72D297353CC}">
                <c16:uniqueId val="{0000000A-7D54-43EB-A7A5-1BF7E3196C6F}"/>
              </c:ext>
            </c:extLst>
          </c:dPt>
          <c:dLbls>
            <c:dLbl>
              <c:idx val="0"/>
              <c:layout>
                <c:manualLayout>
                  <c:x val="0"/>
                  <c:y val="-9.3070337430842864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D54-43EB-A7A5-1BF7E3196C6F}"/>
                </c:ext>
              </c:extLst>
            </c:dLbl>
            <c:dLbl>
              <c:idx val="1"/>
              <c:layout>
                <c:manualLayout>
                  <c:x val="0"/>
                  <c:y val="-7.8532600691100657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D54-43EB-A7A5-1BF7E3196C6F}"/>
                </c:ext>
              </c:extLst>
            </c:dLbl>
            <c:dLbl>
              <c:idx val="2"/>
              <c:layout>
                <c:manualLayout>
                  <c:x val="0"/>
                  <c:y val="-0.1052671857029108"/>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D54-43EB-A7A5-1BF7E3196C6F}"/>
                </c:ext>
              </c:extLst>
            </c:dLbl>
            <c:dLbl>
              <c:idx val="3"/>
              <c:layout>
                <c:manualLayout>
                  <c:x val="0"/>
                  <c:y val="-7.8979032115367734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D54-43EB-A7A5-1BF7E3196C6F}"/>
                </c:ext>
              </c:extLst>
            </c:dLbl>
            <c:dLbl>
              <c:idx val="4"/>
              <c:layout>
                <c:manualLayout>
                  <c:x val="0"/>
                  <c:y val="-0.15997390073431839"/>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D54-43EB-A7A5-1BF7E3196C6F}"/>
                </c:ext>
              </c:extLst>
            </c:dLbl>
            <c:dLbl>
              <c:idx val="5"/>
              <c:layout>
                <c:manualLayout>
                  <c:x val="-8.726003490402036E-4"/>
                  <c:y val="-0.32834778377421925"/>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D54-43EB-A7A5-1BF7E3196C6F}"/>
                </c:ext>
              </c:extLst>
            </c:dLbl>
            <c:dLbl>
              <c:idx val="6"/>
              <c:layout>
                <c:manualLayout>
                  <c:x val="0"/>
                  <c:y val="-0.13728641363649768"/>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D54-43EB-A7A5-1BF7E3196C6F}"/>
                </c:ext>
              </c:extLst>
            </c:dLbl>
            <c:dLbl>
              <c:idx val="7"/>
              <c:layout>
                <c:manualLayout>
                  <c:x val="-8.7260034904013963E-4"/>
                  <c:y val="-0.1180456515969212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D54-43EB-A7A5-1BF7E3196C6F}"/>
                </c:ext>
              </c:extLst>
            </c:dLbl>
            <c:dLbl>
              <c:idx val="8"/>
              <c:layout>
                <c:manualLayout>
                  <c:x val="0"/>
                  <c:y val="-0.15549043026925"/>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D54-43EB-A7A5-1BF7E3196C6F}"/>
                </c:ext>
              </c:extLst>
            </c:dLbl>
            <c:dLbl>
              <c:idx val="9"/>
              <c:layout>
                <c:manualLayout>
                  <c:x val="8.7260034904001159E-4"/>
                  <c:y val="-0.3142484296204547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D54-43EB-A7A5-1BF7E3196C6F}"/>
                </c:ext>
              </c:extLst>
            </c:dLbl>
            <c:dLbl>
              <c:idx val="10"/>
              <c:layout>
                <c:manualLayout>
                  <c:x val="0"/>
                  <c:y val="-0.3784597009643457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D54-43EB-A7A5-1BF7E3196C6F}"/>
                </c:ext>
              </c:extLst>
            </c:dLbl>
            <c:spPr>
              <a:noFill/>
              <a:ln w="25400">
                <a:noFill/>
              </a:ln>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'Single Fam Net Change'!$A$10:$A$20</c:f>
              <c:strCache>
                <c:ptCount val="11"/>
                <c:pt idx="0">
                  <c:v>2014</c:v>
                </c:pt>
                <c:pt idx="1">
                  <c:v>2015</c:v>
                </c:pt>
                <c:pt idx="2">
                  <c:v>2016</c:v>
                </c:pt>
                <c:pt idx="3">
                  <c:v>2017</c:v>
                </c:pt>
                <c:pt idx="4">
                  <c:v>2018</c:v>
                </c:pt>
                <c:pt idx="5">
                  <c:v>2019</c:v>
                </c:pt>
                <c:pt idx="6">
                  <c:v>2020</c:v>
                </c:pt>
                <c:pt idx="7">
                  <c:v>2021</c:v>
                </c:pt>
                <c:pt idx="8">
                  <c:v>2022</c:v>
                </c:pt>
                <c:pt idx="9">
                  <c:v>2023</c:v>
                </c:pt>
                <c:pt idx="10">
                  <c:v>2024 (est)</c:v>
                </c:pt>
              </c:strCache>
            </c:strRef>
          </c:cat>
          <c:val>
            <c:numRef>
              <c:f>'Single Fam Net Change'!$B$10:$B$20</c:f>
              <c:numCache>
                <c:formatCode>_("$"* #,##0_);_("$"* \(#,##0\);_("$"* "-"??_);_(@_)</c:formatCode>
                <c:ptCount val="11"/>
                <c:pt idx="0">
                  <c:v>162</c:v>
                </c:pt>
                <c:pt idx="1">
                  <c:v>-89</c:v>
                </c:pt>
                <c:pt idx="2">
                  <c:v>218</c:v>
                </c:pt>
                <c:pt idx="3">
                  <c:v>121.42000000000007</c:v>
                </c:pt>
                <c:pt idx="4">
                  <c:v>349.57999999999993</c:v>
                </c:pt>
                <c:pt idx="5">
                  <c:v>764</c:v>
                </c:pt>
                <c:pt idx="6">
                  <c:v>277</c:v>
                </c:pt>
                <c:pt idx="7">
                  <c:v>228</c:v>
                </c:pt>
                <c:pt idx="8">
                  <c:v>325</c:v>
                </c:pt>
                <c:pt idx="9">
                  <c:v>731</c:v>
                </c:pt>
                <c:pt idx="10" formatCode="_(&quot;$&quot;* #,##0_);_(&quot;$&quot;* \(#,##0\);_(&quot;$&quot;* &quot;-&quot;_);_(@_)">
                  <c:v>896</c:v>
                </c:pt>
              </c:numCache>
            </c:numRef>
          </c:val>
          <c:extLst>
            <c:ext xmlns:c16="http://schemas.microsoft.com/office/drawing/2014/chart" uri="{C3380CC4-5D6E-409C-BE32-E72D297353CC}">
              <c16:uniqueId val="{0000000C-7D54-43EB-A7A5-1BF7E3196C6F}"/>
            </c:ext>
          </c:extLst>
        </c:ser>
        <c:dLbls>
          <c:showLegendKey val="0"/>
          <c:showVal val="0"/>
          <c:showCatName val="0"/>
          <c:showSerName val="0"/>
          <c:showPercent val="0"/>
          <c:showBubbleSize val="0"/>
        </c:dLbls>
        <c:gapWidth val="219"/>
        <c:overlap val="100"/>
        <c:axId val="379165088"/>
        <c:axId val="1"/>
      </c:barChart>
      <c:catAx>
        <c:axId val="37916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165088"/>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5"/>
            <c:invertIfNegative val="0"/>
            <c:bubble3D val="0"/>
            <c:spPr>
              <a:solidFill>
                <a:srgbClr val="92D050"/>
              </a:solidFill>
              <a:ln>
                <a:noFill/>
              </a:ln>
              <a:effectLst/>
            </c:spPr>
            <c:extLst>
              <c:ext xmlns:c16="http://schemas.microsoft.com/office/drawing/2014/chart" uri="{C3380CC4-5D6E-409C-BE32-E72D297353CC}">
                <c16:uniqueId val="{00000001-3F21-4DFF-ADDB-6EB748D32E4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'Tax Bill Chart'!$A$2:$A$15</c:f>
              <c:strCache>
                <c:ptCount val="14"/>
                <c:pt idx="0">
                  <c:v>Hudson</c:v>
                </c:pt>
                <c:pt idx="1">
                  <c:v>Franklin</c:v>
                </c:pt>
                <c:pt idx="2">
                  <c:v>Shrewsbury</c:v>
                </c:pt>
                <c:pt idx="3">
                  <c:v>Northborough</c:v>
                </c:pt>
                <c:pt idx="4">
                  <c:v>Westford</c:v>
                </c:pt>
                <c:pt idx="5">
                  <c:v>Westborough</c:v>
                </c:pt>
                <c:pt idx="6">
                  <c:v>Southborough</c:v>
                </c:pt>
                <c:pt idx="7">
                  <c:v>Sharon</c:v>
                </c:pt>
                <c:pt idx="8">
                  <c:v>Westwood</c:v>
                </c:pt>
                <c:pt idx="9">
                  <c:v>Needham</c:v>
                </c:pt>
                <c:pt idx="10">
                  <c:v>Sudbury</c:v>
                </c:pt>
                <c:pt idx="11">
                  <c:v>Hopkinton</c:v>
                </c:pt>
                <c:pt idx="12">
                  <c:v>Belmont</c:v>
                </c:pt>
                <c:pt idx="13">
                  <c:v>Lexington</c:v>
                </c:pt>
              </c:strCache>
            </c:strRef>
          </c:cat>
          <c:val>
            <c:numRef>
              <c:f>'Tax Bill Chart'!$D$2:$D$15</c:f>
              <c:numCache>
                <c:formatCode>#,##0</c:formatCode>
                <c:ptCount val="14"/>
                <c:pt idx="0">
                  <c:v>7274</c:v>
                </c:pt>
                <c:pt idx="1">
                  <c:v>7470</c:v>
                </c:pt>
                <c:pt idx="2">
                  <c:v>7797</c:v>
                </c:pt>
                <c:pt idx="3">
                  <c:v>8575</c:v>
                </c:pt>
                <c:pt idx="4">
                  <c:v>10120</c:v>
                </c:pt>
                <c:pt idx="5">
                  <c:v>11059</c:v>
                </c:pt>
                <c:pt idx="6">
                  <c:v>11860</c:v>
                </c:pt>
                <c:pt idx="7">
                  <c:v>12656</c:v>
                </c:pt>
                <c:pt idx="8">
                  <c:v>13270</c:v>
                </c:pt>
                <c:pt idx="9">
                  <c:v>14528</c:v>
                </c:pt>
                <c:pt idx="10">
                  <c:v>14961</c:v>
                </c:pt>
                <c:pt idx="11">
                  <c:v>15970</c:v>
                </c:pt>
                <c:pt idx="12">
                  <c:v>16450</c:v>
                </c:pt>
                <c:pt idx="13">
                  <c:v>17514</c:v>
                </c:pt>
              </c:numCache>
            </c:numRef>
          </c:val>
          <c:extLst>
            <c:ext xmlns:c16="http://schemas.microsoft.com/office/drawing/2014/chart" uri="{C3380CC4-5D6E-409C-BE32-E72D297353CC}">
              <c16:uniqueId val="{00000002-3F21-4DFF-ADDB-6EB748D32E43}"/>
            </c:ext>
          </c:extLst>
        </c:ser>
        <c:dLbls>
          <c:dLblPos val="outEnd"/>
          <c:showLegendKey val="0"/>
          <c:showVal val="1"/>
          <c:showCatName val="0"/>
          <c:showSerName val="0"/>
          <c:showPercent val="0"/>
          <c:showBubbleSize val="0"/>
        </c:dLbls>
        <c:gapWidth val="219"/>
        <c:overlap val="-27"/>
        <c:axId val="462852672"/>
        <c:axId val="462854240"/>
      </c:barChart>
      <c:catAx>
        <c:axId val="46285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62854240"/>
        <c:crosses val="autoZero"/>
        <c:auto val="1"/>
        <c:lblAlgn val="ctr"/>
        <c:lblOffset val="100"/>
        <c:noMultiLvlLbl val="0"/>
      </c:catAx>
      <c:valAx>
        <c:axId val="462854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62852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Sheet1!$A$14:$A$25</c:f>
              <c:strCache>
                <c:ptCount val="12"/>
                <c:pt idx="0">
                  <c:v>2013</c:v>
                </c:pt>
                <c:pt idx="1">
                  <c:v>2014</c:v>
                </c:pt>
                <c:pt idx="2">
                  <c:v>2015</c:v>
                </c:pt>
                <c:pt idx="3">
                  <c:v>2016</c:v>
                </c:pt>
                <c:pt idx="4">
                  <c:v>2017</c:v>
                </c:pt>
                <c:pt idx="5">
                  <c:v>2018</c:v>
                </c:pt>
                <c:pt idx="6">
                  <c:v>2019</c:v>
                </c:pt>
                <c:pt idx="7">
                  <c:v>2020</c:v>
                </c:pt>
                <c:pt idx="8">
                  <c:v>2021</c:v>
                </c:pt>
                <c:pt idx="9">
                  <c:v>2022</c:v>
                </c:pt>
                <c:pt idx="10">
                  <c:v>2023</c:v>
                </c:pt>
                <c:pt idx="11">
                  <c:v>2024 (est)</c:v>
                </c:pt>
              </c:strCache>
            </c:strRef>
          </c:cat>
          <c:val>
            <c:numRef>
              <c:f>Sheet1!$D$14:$D$25</c:f>
              <c:numCache>
                <c:formatCode>_(* #,##0_);_(* \(#,##0\);_(* "-"??_);_(@_)</c:formatCode>
                <c:ptCount val="12"/>
                <c:pt idx="0">
                  <c:v>3157269</c:v>
                </c:pt>
                <c:pt idx="1">
                  <c:v>5303685</c:v>
                </c:pt>
                <c:pt idx="2">
                  <c:v>7728452</c:v>
                </c:pt>
                <c:pt idx="3">
                  <c:v>9681608</c:v>
                </c:pt>
                <c:pt idx="4">
                  <c:v>9287729</c:v>
                </c:pt>
                <c:pt idx="5">
                  <c:v>11992406</c:v>
                </c:pt>
                <c:pt idx="6">
                  <c:v>10365241</c:v>
                </c:pt>
                <c:pt idx="7">
                  <c:v>11071497.529999999</c:v>
                </c:pt>
                <c:pt idx="8">
                  <c:v>12201670</c:v>
                </c:pt>
                <c:pt idx="9">
                  <c:v>13774623</c:v>
                </c:pt>
                <c:pt idx="10">
                  <c:v>14516303</c:v>
                </c:pt>
                <c:pt idx="11">
                  <c:v>12976007.530000001</c:v>
                </c:pt>
              </c:numCache>
            </c:numRef>
          </c:val>
          <c:extLst>
            <c:ext xmlns:c16="http://schemas.microsoft.com/office/drawing/2014/chart" uri="{C3380CC4-5D6E-409C-BE32-E72D297353CC}">
              <c16:uniqueId val="{00000000-AD96-48E3-BE40-F39ACD812584}"/>
            </c:ext>
          </c:extLst>
        </c:ser>
        <c:dLbls>
          <c:showLegendKey val="0"/>
          <c:showVal val="0"/>
          <c:showCatName val="0"/>
          <c:showSerName val="0"/>
          <c:showPercent val="0"/>
          <c:showBubbleSize val="0"/>
        </c:dLbls>
        <c:gapWidth val="219"/>
        <c:overlap val="-27"/>
        <c:axId val="444978792"/>
        <c:axId val="444981536"/>
      </c:barChart>
      <c:catAx>
        <c:axId val="44497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4981536"/>
        <c:crosses val="autoZero"/>
        <c:auto val="1"/>
        <c:lblAlgn val="ctr"/>
        <c:lblOffset val="100"/>
        <c:noMultiLvlLbl val="0"/>
      </c:catAx>
      <c:valAx>
        <c:axId val="444981536"/>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4978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'[Real Health Insurance Savings FY19.xls]Sheet1'!$A$13:$A$27</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'[Real Health Insurance Savings FY19.xls]Sheet1'!$B$4:$B$26</c:f>
            </c:numRef>
          </c:val>
          <c:smooth val="0"/>
          <c:extLst>
            <c:ext xmlns:c16="http://schemas.microsoft.com/office/drawing/2014/chart" uri="{C3380CC4-5D6E-409C-BE32-E72D297353CC}">
              <c16:uniqueId val="{00000000-FF8F-4B38-B0E0-F40215515DC6}"/>
            </c:ext>
          </c:extLst>
        </c:ser>
        <c:ser>
          <c:idx val="2"/>
          <c:order val="1"/>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'[Real Health Insurance Savings FY19.xls]Sheet1'!$A$13:$A$27</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'[Real Health Insurance Savings FY19.xls]Sheet1'!$C$13:$C$27</c:f>
              <c:numCache>
                <c:formatCode>0.0%</c:formatCode>
                <c:ptCount val="15"/>
                <c:pt idx="0">
                  <c:v>8.0042025519444504E-3</c:v>
                </c:pt>
                <c:pt idx="1">
                  <c:v>-0.12248363038897669</c:v>
                </c:pt>
                <c:pt idx="2">
                  <c:v>0.11899974481717535</c:v>
                </c:pt>
                <c:pt idx="3">
                  <c:v>7.4297947361792183E-3</c:v>
                </c:pt>
                <c:pt idx="4">
                  <c:v>2.2727272727272707E-2</c:v>
                </c:pt>
                <c:pt idx="5">
                  <c:v>1.6666666666666607E-2</c:v>
                </c:pt>
                <c:pt idx="6">
                  <c:v>-1.7158469945355193E-2</c:v>
                </c:pt>
                <c:pt idx="7">
                  <c:v>4.3700656065828181E-3</c:v>
                </c:pt>
                <c:pt idx="8">
                  <c:v>6.0970074067513202E-2</c:v>
                </c:pt>
                <c:pt idx="9">
                  <c:v>0.12000000000000011</c:v>
                </c:pt>
                <c:pt idx="10">
                  <c:v>4.8392055872750861E-2</c:v>
                </c:pt>
                <c:pt idx="11">
                  <c:v>1.0000044435162447E-2</c:v>
                </c:pt>
                <c:pt idx="12">
                  <c:v>9.9848005354041813E-3</c:v>
                </c:pt>
                <c:pt idx="13">
                  <c:v>9.0000043560267917E-2</c:v>
                </c:pt>
                <c:pt idx="14">
                  <c:v>7.0000000000000007E-2</c:v>
                </c:pt>
              </c:numCache>
            </c:numRef>
          </c:val>
          <c:smooth val="0"/>
          <c:extLst>
            <c:ext xmlns:c16="http://schemas.microsoft.com/office/drawing/2014/chart" uri="{C3380CC4-5D6E-409C-BE32-E72D297353CC}">
              <c16:uniqueId val="{00000001-FF8F-4B38-B0E0-F40215515DC6}"/>
            </c:ext>
          </c:extLst>
        </c:ser>
        <c:dLbls>
          <c:showLegendKey val="0"/>
          <c:showVal val="0"/>
          <c:showCatName val="0"/>
          <c:showSerName val="0"/>
          <c:showPercent val="0"/>
          <c:showBubbleSize val="0"/>
        </c:dLbls>
        <c:smooth val="0"/>
        <c:axId val="391864616"/>
        <c:axId val="1"/>
      </c:lineChart>
      <c:dateAx>
        <c:axId val="39186461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0"/>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864616"/>
        <c:crosses val="autoZero"/>
        <c:crossBetween val="midCat"/>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Free Cash Certified</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'Page 35 - Excess Levy and Resv'!$F$13:$J$13</c:f>
              <c:strCache>
                <c:ptCount val="5"/>
                <c:pt idx="0">
                  <c:v>2018</c:v>
                </c:pt>
                <c:pt idx="1">
                  <c:v>2019</c:v>
                </c:pt>
                <c:pt idx="2">
                  <c:v>2020</c:v>
                </c:pt>
                <c:pt idx="3">
                  <c:v>2021</c:v>
                </c:pt>
                <c:pt idx="4">
                  <c:v>2022*</c:v>
                </c:pt>
              </c:strCache>
            </c:strRef>
          </c:cat>
          <c:val>
            <c:numRef>
              <c:f>'Page 35 - Excess Levy and Resv'!$F$14:$J$14</c:f>
              <c:numCache>
                <c:formatCode>#,##0</c:formatCode>
                <c:ptCount val="5"/>
                <c:pt idx="0">
                  <c:v>10394782</c:v>
                </c:pt>
                <c:pt idx="1">
                  <c:v>11941082</c:v>
                </c:pt>
                <c:pt idx="2" formatCode="_(* #,##0_);_(* \(#,##0\);_(* &quot;-&quot;??_);_(@_)">
                  <c:v>13160890</c:v>
                </c:pt>
                <c:pt idx="3" formatCode="_(* #,##0_);_(* \(#,##0\);_(* &quot;-&quot;??_);_(@_)">
                  <c:v>13655168</c:v>
                </c:pt>
                <c:pt idx="4">
                  <c:v>15899582</c:v>
                </c:pt>
              </c:numCache>
            </c:numRef>
          </c:val>
          <c:extLst>
            <c:ext xmlns:c16="http://schemas.microsoft.com/office/drawing/2014/chart" uri="{C3380CC4-5D6E-409C-BE32-E72D297353CC}">
              <c16:uniqueId val="{00000000-6222-45DC-874B-F20AA8A8002D}"/>
            </c:ext>
          </c:extLst>
        </c:ser>
        <c:ser>
          <c:idx val="1"/>
          <c:order val="1"/>
          <c:tx>
            <c:v>Free Cash Appropriated</c:v>
          </c:tx>
          <c:spPr>
            <a:solidFill>
              <a:srgbClr val="C00000"/>
            </a:solidFill>
            <a:ln>
              <a:noFill/>
            </a:ln>
            <a:effectLst/>
          </c:spPr>
          <c:invertIfNegative val="0"/>
          <c:dLbls>
            <c:dLbl>
              <c:idx val="0"/>
              <c:layout>
                <c:manualLayout>
                  <c:x val="2.7777777777777776E-2"/>
                  <c:y val="-3.12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222-45DC-874B-F20AA8A8002D}"/>
                </c:ext>
              </c:extLst>
            </c:dLbl>
            <c:dLbl>
              <c:idx val="1"/>
              <c:layout>
                <c:manualLayout>
                  <c:x val="2.7777777777777714E-2"/>
                  <c:y val="-1.736111111111111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222-45DC-874B-F20AA8A8002D}"/>
                </c:ext>
              </c:extLst>
            </c:dLbl>
            <c:dLbl>
              <c:idx val="2"/>
              <c:layout>
                <c:manualLayout>
                  <c:x val="3.4722222222222224E-2"/>
                  <c:y val="-2.77777777777777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222-45DC-874B-F20AA8A8002D}"/>
                </c:ext>
              </c:extLst>
            </c:dLbl>
            <c:dLbl>
              <c:idx val="3"/>
              <c:layout>
                <c:manualLayout>
                  <c:x val="1.9097222222222224E-2"/>
                  <c:y val="-2.77777777777777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222-45DC-874B-F20AA8A8002D}"/>
                </c:ext>
              </c:extLst>
            </c:dLbl>
            <c:dLbl>
              <c:idx val="4"/>
              <c:layout>
                <c:manualLayout>
                  <c:x val="2.9513888888888763E-2"/>
                  <c:y val="-3.819444444444444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222-45DC-874B-F20AA8A8002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'Page 35 - Excess Levy and Resv'!$F$13:$J$13</c:f>
              <c:strCache>
                <c:ptCount val="5"/>
                <c:pt idx="0">
                  <c:v>2018</c:v>
                </c:pt>
                <c:pt idx="1">
                  <c:v>2019</c:v>
                </c:pt>
                <c:pt idx="2">
                  <c:v>2020</c:v>
                </c:pt>
                <c:pt idx="3">
                  <c:v>2021</c:v>
                </c:pt>
                <c:pt idx="4">
                  <c:v>2022*</c:v>
                </c:pt>
              </c:strCache>
            </c:strRef>
          </c:cat>
          <c:val>
            <c:numRef>
              <c:f>'Page 35 - Excess Levy and Resv'!$F$15:$J$15</c:f>
              <c:numCache>
                <c:formatCode>#,##0</c:formatCode>
                <c:ptCount val="5"/>
                <c:pt idx="0">
                  <c:v>1857889</c:v>
                </c:pt>
                <c:pt idx="1">
                  <c:v>1696101</c:v>
                </c:pt>
                <c:pt idx="2" formatCode="_(* #,##0_);_(* \(#,##0\);_(* &quot;-&quot;??_);_(@_)">
                  <c:v>2941861</c:v>
                </c:pt>
                <c:pt idx="3" formatCode="_(* #,##0_);_(* \(#,##0\);_(* &quot;-&quot;??_);_(@_)">
                  <c:v>2891823</c:v>
                </c:pt>
                <c:pt idx="4">
                  <c:v>4555284</c:v>
                </c:pt>
              </c:numCache>
            </c:numRef>
          </c:val>
          <c:extLst>
            <c:ext xmlns:c16="http://schemas.microsoft.com/office/drawing/2014/chart" uri="{C3380CC4-5D6E-409C-BE32-E72D297353CC}">
              <c16:uniqueId val="{00000001-6222-45DC-874B-F20AA8A8002D}"/>
            </c:ext>
          </c:extLst>
        </c:ser>
        <c:ser>
          <c:idx val="2"/>
          <c:order val="2"/>
          <c:tx>
            <c:v>Transfer to Stabilization</c:v>
          </c:tx>
          <c:spPr>
            <a:solidFill>
              <a:srgbClr val="80FB11"/>
            </a:solidFill>
            <a:ln>
              <a:noFill/>
            </a:ln>
            <a:effectLst/>
          </c:spPr>
          <c:invertIfNegative val="0"/>
          <c:dLbls>
            <c:dLbl>
              <c:idx val="0"/>
              <c:delete val="1"/>
              <c:extLst>
                <c:ext xmlns:c15="http://schemas.microsoft.com/office/drawing/2012/chart" uri="{CE6537A1-D6FC-4f65-9D91-7224C49458BB}">
                  <c15:layout/>
                </c:ext>
                <c:ext xmlns:c16="http://schemas.microsoft.com/office/drawing/2014/chart" uri="{C3380CC4-5D6E-409C-BE32-E72D297353CC}">
                  <c16:uniqueId val="{0000000C-6222-45DC-874B-F20AA8A8002D}"/>
                </c:ext>
              </c:extLst>
            </c:dLbl>
            <c:dLbl>
              <c:idx val="1"/>
              <c:delete val="1"/>
              <c:extLst>
                <c:ext xmlns:c15="http://schemas.microsoft.com/office/drawing/2012/chart" uri="{CE6537A1-D6FC-4f65-9D91-7224C49458BB}">
                  <c15:layout/>
                </c:ext>
                <c:ext xmlns:c16="http://schemas.microsoft.com/office/drawing/2014/chart" uri="{C3380CC4-5D6E-409C-BE32-E72D297353CC}">
                  <c16:uniqueId val="{0000000B-6222-45DC-874B-F20AA8A8002D}"/>
                </c:ext>
              </c:extLst>
            </c:dLbl>
            <c:dLbl>
              <c:idx val="2"/>
              <c:delete val="1"/>
              <c:extLst>
                <c:ext xmlns:c15="http://schemas.microsoft.com/office/drawing/2012/chart" uri="{CE6537A1-D6FC-4f65-9D91-7224C49458BB}">
                  <c15:layout/>
                </c:ext>
                <c:ext xmlns:c16="http://schemas.microsoft.com/office/drawing/2014/chart" uri="{C3380CC4-5D6E-409C-BE32-E72D297353CC}">
                  <c16:uniqueId val="{0000000A-6222-45DC-874B-F20AA8A8002D}"/>
                </c:ext>
              </c:extLst>
            </c:dLbl>
            <c:dLbl>
              <c:idx val="3"/>
              <c:delete val="1"/>
              <c:extLst>
                <c:ext xmlns:c15="http://schemas.microsoft.com/office/drawing/2012/chart" uri="{CE6537A1-D6FC-4f65-9D91-7224C49458BB}">
                  <c15:layout/>
                </c:ext>
                <c:ext xmlns:c16="http://schemas.microsoft.com/office/drawing/2014/chart" uri="{C3380CC4-5D6E-409C-BE32-E72D297353CC}">
                  <c16:uniqueId val="{00000009-6222-45DC-874B-F20AA8A8002D}"/>
                </c:ext>
              </c:extLst>
            </c:dLbl>
            <c:dLbl>
              <c:idx val="4"/>
              <c:layout>
                <c:manualLayout>
                  <c:x val="3.1249999999999872E-2"/>
                  <c:y val="-1.388888888888888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6222-45DC-874B-F20AA8A8002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'Page 35 - Excess Levy and Resv'!$F$13:$J$13</c:f>
              <c:strCache>
                <c:ptCount val="5"/>
                <c:pt idx="0">
                  <c:v>2018</c:v>
                </c:pt>
                <c:pt idx="1">
                  <c:v>2019</c:v>
                </c:pt>
                <c:pt idx="2">
                  <c:v>2020</c:v>
                </c:pt>
                <c:pt idx="3">
                  <c:v>2021</c:v>
                </c:pt>
                <c:pt idx="4">
                  <c:v>2022*</c:v>
                </c:pt>
              </c:strCache>
            </c:strRef>
          </c:cat>
          <c:val>
            <c:numRef>
              <c:f>'Page 35 - Excess Levy and Resv'!$F$16:$J$16</c:f>
              <c:numCache>
                <c:formatCode>#,##0</c:formatCode>
                <c:ptCount val="5"/>
                <c:pt idx="0">
                  <c:v>0</c:v>
                </c:pt>
                <c:pt idx="1">
                  <c:v>0</c:v>
                </c:pt>
                <c:pt idx="2">
                  <c:v>0</c:v>
                </c:pt>
                <c:pt idx="3">
                  <c:v>0</c:v>
                </c:pt>
                <c:pt idx="4">
                  <c:v>1822000</c:v>
                </c:pt>
              </c:numCache>
            </c:numRef>
          </c:val>
          <c:extLst>
            <c:ext xmlns:c16="http://schemas.microsoft.com/office/drawing/2014/chart" uri="{C3380CC4-5D6E-409C-BE32-E72D297353CC}">
              <c16:uniqueId val="{00000002-6222-45DC-874B-F20AA8A8002D}"/>
            </c:ext>
          </c:extLst>
        </c:ser>
        <c:dLbls>
          <c:showLegendKey val="0"/>
          <c:showVal val="0"/>
          <c:showCatName val="0"/>
          <c:showSerName val="0"/>
          <c:showPercent val="0"/>
          <c:showBubbleSize val="0"/>
        </c:dLbls>
        <c:gapWidth val="219"/>
        <c:overlap val="-27"/>
        <c:axId val="573273448"/>
        <c:axId val="573263608"/>
      </c:barChart>
      <c:catAx>
        <c:axId val="57327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263608"/>
        <c:crosses val="autoZero"/>
        <c:auto val="1"/>
        <c:lblAlgn val="ctr"/>
        <c:lblOffset val="100"/>
        <c:noMultiLvlLbl val="0"/>
      </c:catAx>
      <c:valAx>
        <c:axId val="573263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2734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v>Free Cash</c:v>
          </c:tx>
          <c:spPr>
            <a:solidFill>
              <a:schemeClr val="accent1">
                <a:lumMod val="60000"/>
                <a:lumOff val="40000"/>
              </a:schemeClr>
            </a:solidFill>
            <a:ln>
              <a:noFill/>
            </a:ln>
            <a:effectLst/>
          </c:spPr>
          <c:invertIfNegative val="0"/>
          <c:cat>
            <c:numRef>
              <c:f>Sheet1!$A$12:$A$23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Sheet1!$B$12:$B$23</c:f>
              <c:numCache>
                <c:formatCode>_(* #,##0_);_(* \(#,##0\);_(* "-"??_);_(@_)</c:formatCode>
                <c:ptCount val="12"/>
                <c:pt idx="0">
                  <c:v>2447226</c:v>
                </c:pt>
                <c:pt idx="1">
                  <c:v>3879635</c:v>
                </c:pt>
                <c:pt idx="2">
                  <c:v>4178958</c:v>
                </c:pt>
                <c:pt idx="3">
                  <c:v>3891687</c:v>
                </c:pt>
                <c:pt idx="4">
                  <c:v>6650880</c:v>
                </c:pt>
                <c:pt idx="5">
                  <c:v>8792634</c:v>
                </c:pt>
                <c:pt idx="6">
                  <c:v>10257329</c:v>
                </c:pt>
                <c:pt idx="7">
                  <c:v>9842603</c:v>
                </c:pt>
                <c:pt idx="8">
                  <c:v>10394782</c:v>
                </c:pt>
                <c:pt idx="9">
                  <c:v>13160890</c:v>
                </c:pt>
                <c:pt idx="10">
                  <c:v>13655168</c:v>
                </c:pt>
                <c:pt idx="11" formatCode="_(&quot;$&quot;* #,##0_);_(&quot;$&quot;* \(#,##0\);_(&quot;$&quot;* &quot;-&quot;??_);_(@_)">
                  <c:v>15899582</c:v>
                </c:pt>
              </c:numCache>
            </c:numRef>
          </c:val>
          <c:extLst>
            <c:ext xmlns:c16="http://schemas.microsoft.com/office/drawing/2014/chart" uri="{C3380CC4-5D6E-409C-BE32-E72D297353CC}">
              <c16:uniqueId val="{00000000-D222-41D4-88E0-F5D2F4422A4E}"/>
            </c:ext>
          </c:extLst>
        </c:ser>
        <c:ser>
          <c:idx val="2"/>
          <c:order val="1"/>
          <c:tx>
            <c:v>Stabilization Fund</c:v>
          </c:tx>
          <c:spPr>
            <a:solidFill>
              <a:srgbClr val="92D050"/>
            </a:solidFill>
            <a:ln>
              <a:noFill/>
            </a:ln>
            <a:effectLst/>
          </c:spPr>
          <c:invertIfNegative val="0"/>
          <c:cat>
            <c:numRef>
              <c:f>Sheet1!$A$12:$A$23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Sheet1!$C$12:$C$23</c:f>
              <c:numCache>
                <c:formatCode>_(* #,##0_);_(* \(#,##0\);_(* "-"??_);_(@_)</c:formatCode>
                <c:ptCount val="12"/>
                <c:pt idx="0">
                  <c:v>1756495</c:v>
                </c:pt>
                <c:pt idx="1">
                  <c:v>1972328</c:v>
                </c:pt>
                <c:pt idx="2">
                  <c:v>2062698</c:v>
                </c:pt>
                <c:pt idx="3">
                  <c:v>2236148</c:v>
                </c:pt>
                <c:pt idx="4">
                  <c:v>2483009</c:v>
                </c:pt>
                <c:pt idx="5">
                  <c:v>2516964</c:v>
                </c:pt>
                <c:pt idx="6">
                  <c:v>2820471</c:v>
                </c:pt>
                <c:pt idx="7">
                  <c:v>3057158</c:v>
                </c:pt>
                <c:pt idx="8">
                  <c:v>3259014</c:v>
                </c:pt>
                <c:pt idx="9">
                  <c:v>3331919</c:v>
                </c:pt>
                <c:pt idx="10">
                  <c:v>3790475</c:v>
                </c:pt>
                <c:pt idx="11">
                  <c:v>3866400</c:v>
                </c:pt>
              </c:numCache>
            </c:numRef>
          </c:val>
          <c:extLst>
            <c:ext xmlns:c16="http://schemas.microsoft.com/office/drawing/2014/chart" uri="{C3380CC4-5D6E-409C-BE32-E72D297353CC}">
              <c16:uniqueId val="{00000001-D222-41D4-88E0-F5D2F4422A4E}"/>
            </c:ext>
          </c:extLst>
        </c:ser>
        <c:dLbls>
          <c:showLegendKey val="0"/>
          <c:showVal val="0"/>
          <c:showCatName val="0"/>
          <c:showSerName val="0"/>
          <c:showPercent val="0"/>
          <c:showBubbleSize val="0"/>
        </c:dLbls>
        <c:gapWidth val="150"/>
        <c:overlap val="100"/>
        <c:axId val="486253552"/>
        <c:axId val="486251584"/>
      </c:barChart>
      <c:catAx>
        <c:axId val="48625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251584"/>
        <c:crosses val="autoZero"/>
        <c:auto val="1"/>
        <c:lblAlgn val="ctr"/>
        <c:lblOffset val="100"/>
        <c:noMultiLvlLbl val="0"/>
      </c:catAx>
      <c:valAx>
        <c:axId val="48625158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253552"/>
        <c:crosses val="autoZero"/>
        <c:crossBetween val="between"/>
      </c:valAx>
      <c:spPr>
        <a:noFill/>
        <a:ln>
          <a:noFill/>
        </a:ln>
        <a:effectLst/>
      </c:spPr>
    </c:plotArea>
    <c:legend>
      <c:legendPos val="b"/>
      <c:layout>
        <c:manualLayout>
          <c:xMode val="edge"/>
          <c:yMode val="edge"/>
          <c:x val="0.24638596833968782"/>
          <c:y val="8.5298370722527675E-2"/>
          <c:w val="0.40241691728453571"/>
          <c:h val="8.451295003218939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7C7AE8F-1F8F-45AE-A8C8-BAB660636036}" type="datetimeFigureOut">
              <a:rPr lang="en-US" smtClean="0"/>
              <a:t>1/24/2023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1D7B6FE-1BA0-4085-B0A9-DAF1B25E9B50}" type="slidenum">
              <a:rPr lang="en-US" smtClean="0"/>
              <a:t>‹#›</a:t>
            </a:fld>
            <a:endParaRPr lang="en-US"/>
          </a:p>
        </p:txBody>
      </p:sp>
    </p:spTree>
    <p:extLst>
      <p:ext uri="{BB962C8B-B14F-4D97-AF65-F5344CB8AC3E}">
        <p14:creationId xmlns:p14="http://schemas.microsoft.com/office/powerpoint/2010/main" val="466196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146" cy="466088"/>
          </a:xfrm>
          <a:prstGeom prst="rect">
            <a:avLst/>
          </a:prstGeom>
        </p:spPr>
        <p:txBody>
          <a:bodyPr vert="horz" lIns="91419" tIns="45709" rIns="91419" bIns="45709" rtlCol="0"/>
          <a:lstStyle>
            <a:lvl1pPr algn="l">
              <a:defRPr sz="1200"/>
            </a:lvl1pPr>
          </a:lstStyle>
          <a:p>
            <a:endParaRPr lang="en-US"/>
          </a:p>
        </p:txBody>
      </p:sp>
      <p:sp>
        <p:nvSpPr>
          <p:cNvPr id="3" name="Date Placeholder 2"/>
          <p:cNvSpPr>
            <a:spLocks noGrp="1"/>
          </p:cNvSpPr>
          <p:nvPr>
            <p:ph type="dt" idx="1"/>
          </p:nvPr>
        </p:nvSpPr>
        <p:spPr>
          <a:xfrm>
            <a:off x="3971654" y="1"/>
            <a:ext cx="3037146" cy="466088"/>
          </a:xfrm>
          <a:prstGeom prst="rect">
            <a:avLst/>
          </a:prstGeom>
        </p:spPr>
        <p:txBody>
          <a:bodyPr vert="horz" lIns="91419" tIns="45709" rIns="91419" bIns="45709" rtlCol="0"/>
          <a:lstStyle>
            <a:lvl1pPr algn="r">
              <a:defRPr sz="1200"/>
            </a:lvl1pPr>
          </a:lstStyle>
          <a:p>
            <a:fld id="{8A9DE281-2246-49DC-ADBD-CAE1590213D5}" type="datetimeFigureOut">
              <a:rPr lang="en-US" smtClean="0"/>
              <a:t>1/24/2023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19" tIns="45709" rIns="91419" bIns="45709" rtlCol="0" anchor="ctr"/>
          <a:lstStyle/>
          <a:p>
            <a:endParaRPr lang="en-US"/>
          </a:p>
        </p:txBody>
      </p:sp>
      <p:sp>
        <p:nvSpPr>
          <p:cNvPr id="5" name="Notes Placeholder 4"/>
          <p:cNvSpPr>
            <a:spLocks noGrp="1"/>
          </p:cNvSpPr>
          <p:nvPr>
            <p:ph type="body" sz="quarter" idx="3"/>
          </p:nvPr>
        </p:nvSpPr>
        <p:spPr>
          <a:xfrm>
            <a:off x="700881" y="4473815"/>
            <a:ext cx="5608640" cy="3660537"/>
          </a:xfrm>
          <a:prstGeom prst="rect">
            <a:avLst/>
          </a:prstGeom>
        </p:spPr>
        <p:txBody>
          <a:bodyPr vert="horz" lIns="91419" tIns="45709" rIns="91419" bIns="4570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30313"/>
            <a:ext cx="3037146" cy="466088"/>
          </a:xfrm>
          <a:prstGeom prst="rect">
            <a:avLst/>
          </a:prstGeom>
        </p:spPr>
        <p:txBody>
          <a:bodyPr vert="horz" lIns="91419" tIns="45709" rIns="91419" bIns="45709" rtlCol="0" anchor="b"/>
          <a:lstStyle>
            <a:lvl1pPr algn="l">
              <a:defRPr sz="1200"/>
            </a:lvl1pPr>
          </a:lstStyle>
          <a:p>
            <a:endParaRPr lang="en-US"/>
          </a:p>
        </p:txBody>
      </p:sp>
      <p:sp>
        <p:nvSpPr>
          <p:cNvPr id="7" name="Slide Number Placeholder 6"/>
          <p:cNvSpPr>
            <a:spLocks noGrp="1"/>
          </p:cNvSpPr>
          <p:nvPr>
            <p:ph type="sldNum" sz="quarter" idx="5"/>
          </p:nvPr>
        </p:nvSpPr>
        <p:spPr>
          <a:xfrm>
            <a:off x="3971654" y="8830313"/>
            <a:ext cx="3037146" cy="466088"/>
          </a:xfrm>
          <a:prstGeom prst="rect">
            <a:avLst/>
          </a:prstGeom>
        </p:spPr>
        <p:txBody>
          <a:bodyPr vert="horz" lIns="91419" tIns="45709" rIns="91419" bIns="45709" rtlCol="0" anchor="b"/>
          <a:lstStyle>
            <a:lvl1pPr algn="r">
              <a:defRPr sz="1200"/>
            </a:lvl1pPr>
          </a:lstStyle>
          <a:p>
            <a:fld id="{00E99AAD-FA98-4628-9668-8C5CCA364D06}" type="slidenum">
              <a:rPr lang="en-US" smtClean="0"/>
              <a:t>‹#›</a:t>
            </a:fld>
            <a:endParaRPr lang="en-US"/>
          </a:p>
        </p:txBody>
      </p:sp>
    </p:spTree>
    <p:extLst>
      <p:ext uri="{BB962C8B-B14F-4D97-AF65-F5344CB8AC3E}">
        <p14:creationId xmlns:p14="http://schemas.microsoft.com/office/powerpoint/2010/main" val="2989340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a:t>
            </a:fld>
            <a:endParaRPr lang="en-US"/>
          </a:p>
        </p:txBody>
      </p:sp>
    </p:spTree>
    <p:extLst>
      <p:ext uri="{BB962C8B-B14F-4D97-AF65-F5344CB8AC3E}">
        <p14:creationId xmlns:p14="http://schemas.microsoft.com/office/powerpoint/2010/main" val="375986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a:t>
            </a:fld>
            <a:endParaRPr lang="en-US"/>
          </a:p>
        </p:txBody>
      </p:sp>
    </p:spTree>
    <p:extLst>
      <p:ext uri="{BB962C8B-B14F-4D97-AF65-F5344CB8AC3E}">
        <p14:creationId xmlns:p14="http://schemas.microsoft.com/office/powerpoint/2010/main" val="99965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a:t>
            </a:fld>
            <a:endParaRPr lang="en-US"/>
          </a:p>
        </p:txBody>
      </p:sp>
    </p:spTree>
    <p:extLst>
      <p:ext uri="{BB962C8B-B14F-4D97-AF65-F5344CB8AC3E}">
        <p14:creationId xmlns:p14="http://schemas.microsoft.com/office/powerpoint/2010/main" val="2895801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4</a:t>
            </a:fld>
            <a:endParaRPr lang="en-US"/>
          </a:p>
        </p:txBody>
      </p:sp>
    </p:spTree>
    <p:extLst>
      <p:ext uri="{BB962C8B-B14F-4D97-AF65-F5344CB8AC3E}">
        <p14:creationId xmlns:p14="http://schemas.microsoft.com/office/powerpoint/2010/main" val="2673552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5</a:t>
            </a:fld>
            <a:endParaRPr lang="en-US"/>
          </a:p>
        </p:txBody>
      </p:sp>
    </p:spTree>
    <p:extLst>
      <p:ext uri="{BB962C8B-B14F-4D97-AF65-F5344CB8AC3E}">
        <p14:creationId xmlns:p14="http://schemas.microsoft.com/office/powerpoint/2010/main" val="1952963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6</a:t>
            </a:fld>
            <a:endParaRPr lang="en-US"/>
          </a:p>
        </p:txBody>
      </p:sp>
    </p:spTree>
    <p:extLst>
      <p:ext uri="{BB962C8B-B14F-4D97-AF65-F5344CB8AC3E}">
        <p14:creationId xmlns:p14="http://schemas.microsoft.com/office/powerpoint/2010/main" val="4283479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7</a:t>
            </a:fld>
            <a:endParaRPr lang="en-US"/>
          </a:p>
        </p:txBody>
      </p:sp>
    </p:spTree>
    <p:extLst>
      <p:ext uri="{BB962C8B-B14F-4D97-AF65-F5344CB8AC3E}">
        <p14:creationId xmlns:p14="http://schemas.microsoft.com/office/powerpoint/2010/main" val="1614291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8</a:t>
            </a:fld>
            <a:endParaRPr lang="en-US"/>
          </a:p>
        </p:txBody>
      </p:sp>
    </p:spTree>
    <p:extLst>
      <p:ext uri="{BB962C8B-B14F-4D97-AF65-F5344CB8AC3E}">
        <p14:creationId xmlns:p14="http://schemas.microsoft.com/office/powerpoint/2010/main" val="2985503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9</a:t>
            </a:fld>
            <a:endParaRPr lang="en-US"/>
          </a:p>
        </p:txBody>
      </p:sp>
    </p:spTree>
    <p:extLst>
      <p:ext uri="{BB962C8B-B14F-4D97-AF65-F5344CB8AC3E}">
        <p14:creationId xmlns:p14="http://schemas.microsoft.com/office/powerpoint/2010/main" val="1213197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10</a:t>
            </a:fld>
            <a:endParaRPr lang="en-US"/>
          </a:p>
        </p:txBody>
      </p:sp>
    </p:spTree>
    <p:extLst>
      <p:ext uri="{BB962C8B-B14F-4D97-AF65-F5344CB8AC3E}">
        <p14:creationId xmlns:p14="http://schemas.microsoft.com/office/powerpoint/2010/main" val="226975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11</a:t>
            </a:fld>
            <a:endParaRPr lang="en-US"/>
          </a:p>
        </p:txBody>
      </p:sp>
    </p:spTree>
    <p:extLst>
      <p:ext uri="{BB962C8B-B14F-4D97-AF65-F5344CB8AC3E}">
        <p14:creationId xmlns:p14="http://schemas.microsoft.com/office/powerpoint/2010/main" val="361364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12</a:t>
            </a:fld>
            <a:endParaRPr lang="en-US"/>
          </a:p>
        </p:txBody>
      </p:sp>
    </p:spTree>
    <p:extLst>
      <p:ext uri="{BB962C8B-B14F-4D97-AF65-F5344CB8AC3E}">
        <p14:creationId xmlns:p14="http://schemas.microsoft.com/office/powerpoint/2010/main" val="1674819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13</a:t>
            </a:fld>
            <a:endParaRPr lang="en-US"/>
          </a:p>
        </p:txBody>
      </p:sp>
    </p:spTree>
    <p:extLst>
      <p:ext uri="{BB962C8B-B14F-4D97-AF65-F5344CB8AC3E}">
        <p14:creationId xmlns:p14="http://schemas.microsoft.com/office/powerpoint/2010/main" val="1719478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14</a:t>
            </a:fld>
            <a:endParaRPr lang="en-US"/>
          </a:p>
        </p:txBody>
      </p:sp>
    </p:spTree>
    <p:extLst>
      <p:ext uri="{BB962C8B-B14F-4D97-AF65-F5344CB8AC3E}">
        <p14:creationId xmlns:p14="http://schemas.microsoft.com/office/powerpoint/2010/main" val="691730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15</a:t>
            </a:fld>
            <a:endParaRPr lang="en-US"/>
          </a:p>
        </p:txBody>
      </p:sp>
    </p:spTree>
    <p:extLst>
      <p:ext uri="{BB962C8B-B14F-4D97-AF65-F5344CB8AC3E}">
        <p14:creationId xmlns:p14="http://schemas.microsoft.com/office/powerpoint/2010/main" val="69820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16</a:t>
            </a:fld>
            <a:endParaRPr lang="en-US"/>
          </a:p>
        </p:txBody>
      </p:sp>
    </p:spTree>
    <p:extLst>
      <p:ext uri="{BB962C8B-B14F-4D97-AF65-F5344CB8AC3E}">
        <p14:creationId xmlns:p14="http://schemas.microsoft.com/office/powerpoint/2010/main" val="3040834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17</a:t>
            </a:fld>
            <a:endParaRPr lang="en-US"/>
          </a:p>
        </p:txBody>
      </p:sp>
    </p:spTree>
    <p:extLst>
      <p:ext uri="{BB962C8B-B14F-4D97-AF65-F5344CB8AC3E}">
        <p14:creationId xmlns:p14="http://schemas.microsoft.com/office/powerpoint/2010/main" val="2969235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18</a:t>
            </a:fld>
            <a:endParaRPr lang="en-US"/>
          </a:p>
        </p:txBody>
      </p:sp>
    </p:spTree>
    <p:extLst>
      <p:ext uri="{BB962C8B-B14F-4D97-AF65-F5344CB8AC3E}">
        <p14:creationId xmlns:p14="http://schemas.microsoft.com/office/powerpoint/2010/main" val="3091131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19</a:t>
            </a:fld>
            <a:endParaRPr lang="en-US"/>
          </a:p>
        </p:txBody>
      </p:sp>
    </p:spTree>
    <p:extLst>
      <p:ext uri="{BB962C8B-B14F-4D97-AF65-F5344CB8AC3E}">
        <p14:creationId xmlns:p14="http://schemas.microsoft.com/office/powerpoint/2010/main" val="1959093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20</a:t>
            </a:fld>
            <a:endParaRPr lang="en-US"/>
          </a:p>
        </p:txBody>
      </p:sp>
    </p:spTree>
    <p:extLst>
      <p:ext uri="{BB962C8B-B14F-4D97-AF65-F5344CB8AC3E}">
        <p14:creationId xmlns:p14="http://schemas.microsoft.com/office/powerpoint/2010/main" val="1839659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21</a:t>
            </a:fld>
            <a:endParaRPr lang="en-US"/>
          </a:p>
        </p:txBody>
      </p:sp>
    </p:spTree>
    <p:extLst>
      <p:ext uri="{BB962C8B-B14F-4D97-AF65-F5344CB8AC3E}">
        <p14:creationId xmlns:p14="http://schemas.microsoft.com/office/powerpoint/2010/main" val="3245718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22</a:t>
            </a:fld>
            <a:endParaRPr lang="en-US"/>
          </a:p>
        </p:txBody>
      </p:sp>
    </p:spTree>
    <p:extLst>
      <p:ext uri="{BB962C8B-B14F-4D97-AF65-F5344CB8AC3E}">
        <p14:creationId xmlns:p14="http://schemas.microsoft.com/office/powerpoint/2010/main" val="399423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23</a:t>
            </a:fld>
            <a:endParaRPr lang="en-US"/>
          </a:p>
        </p:txBody>
      </p:sp>
    </p:spTree>
    <p:extLst>
      <p:ext uri="{BB962C8B-B14F-4D97-AF65-F5344CB8AC3E}">
        <p14:creationId xmlns:p14="http://schemas.microsoft.com/office/powerpoint/2010/main" val="1474619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24</a:t>
            </a:fld>
            <a:endParaRPr lang="en-US"/>
          </a:p>
        </p:txBody>
      </p:sp>
    </p:spTree>
    <p:extLst>
      <p:ext uri="{BB962C8B-B14F-4D97-AF65-F5344CB8AC3E}">
        <p14:creationId xmlns:p14="http://schemas.microsoft.com/office/powerpoint/2010/main" val="252146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25</a:t>
            </a:fld>
            <a:endParaRPr lang="en-US"/>
          </a:p>
        </p:txBody>
      </p:sp>
    </p:spTree>
    <p:extLst>
      <p:ext uri="{BB962C8B-B14F-4D97-AF65-F5344CB8AC3E}">
        <p14:creationId xmlns:p14="http://schemas.microsoft.com/office/powerpoint/2010/main" val="3739864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26</a:t>
            </a:fld>
            <a:endParaRPr lang="en-US"/>
          </a:p>
        </p:txBody>
      </p:sp>
    </p:spTree>
    <p:extLst>
      <p:ext uri="{BB962C8B-B14F-4D97-AF65-F5344CB8AC3E}">
        <p14:creationId xmlns:p14="http://schemas.microsoft.com/office/powerpoint/2010/main" val="11602875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27</a:t>
            </a:fld>
            <a:endParaRPr lang="en-US"/>
          </a:p>
        </p:txBody>
      </p:sp>
    </p:spTree>
    <p:extLst>
      <p:ext uri="{BB962C8B-B14F-4D97-AF65-F5344CB8AC3E}">
        <p14:creationId xmlns:p14="http://schemas.microsoft.com/office/powerpoint/2010/main" val="250831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28</a:t>
            </a:fld>
            <a:endParaRPr lang="en-US"/>
          </a:p>
        </p:txBody>
      </p:sp>
    </p:spTree>
    <p:extLst>
      <p:ext uri="{BB962C8B-B14F-4D97-AF65-F5344CB8AC3E}">
        <p14:creationId xmlns:p14="http://schemas.microsoft.com/office/powerpoint/2010/main" val="845266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29</a:t>
            </a:fld>
            <a:endParaRPr lang="en-US"/>
          </a:p>
        </p:txBody>
      </p:sp>
    </p:spTree>
    <p:extLst>
      <p:ext uri="{BB962C8B-B14F-4D97-AF65-F5344CB8AC3E}">
        <p14:creationId xmlns:p14="http://schemas.microsoft.com/office/powerpoint/2010/main" val="1238888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30</a:t>
            </a:fld>
            <a:endParaRPr lang="en-US"/>
          </a:p>
        </p:txBody>
      </p:sp>
    </p:spTree>
    <p:extLst>
      <p:ext uri="{BB962C8B-B14F-4D97-AF65-F5344CB8AC3E}">
        <p14:creationId xmlns:p14="http://schemas.microsoft.com/office/powerpoint/2010/main" val="869948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31</a:t>
            </a:fld>
            <a:endParaRPr lang="en-US"/>
          </a:p>
        </p:txBody>
      </p:sp>
    </p:spTree>
    <p:extLst>
      <p:ext uri="{BB962C8B-B14F-4D97-AF65-F5344CB8AC3E}">
        <p14:creationId xmlns:p14="http://schemas.microsoft.com/office/powerpoint/2010/main" val="2133285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CIP included in its entirety in the Budget Document</a:t>
            </a:r>
            <a:endParaRPr lang="en-US" dirty="0"/>
          </a:p>
        </p:txBody>
      </p:sp>
      <p:sp>
        <p:nvSpPr>
          <p:cNvPr id="4" name="Slide Number Placeholder 3"/>
          <p:cNvSpPr>
            <a:spLocks noGrp="1"/>
          </p:cNvSpPr>
          <p:nvPr>
            <p:ph type="sldNum" sz="quarter" idx="10"/>
          </p:nvPr>
        </p:nvSpPr>
        <p:spPr/>
        <p:txBody>
          <a:bodyPr/>
          <a:lstStyle/>
          <a:p>
            <a:fld id="{00E99AAD-FA98-4628-9668-8C5CCA364D06}" type="slidenum">
              <a:rPr lang="en-US" smtClean="0"/>
              <a:t>32</a:t>
            </a:fld>
            <a:endParaRPr lang="en-US"/>
          </a:p>
        </p:txBody>
      </p:sp>
    </p:spTree>
    <p:extLst>
      <p:ext uri="{BB962C8B-B14F-4D97-AF65-F5344CB8AC3E}">
        <p14:creationId xmlns:p14="http://schemas.microsoft.com/office/powerpoint/2010/main" val="2023045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33</a:t>
            </a:fld>
            <a:endParaRPr lang="en-US"/>
          </a:p>
        </p:txBody>
      </p:sp>
    </p:spTree>
    <p:extLst>
      <p:ext uri="{BB962C8B-B14F-4D97-AF65-F5344CB8AC3E}">
        <p14:creationId xmlns:p14="http://schemas.microsoft.com/office/powerpoint/2010/main" val="268590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34</a:t>
            </a:fld>
            <a:endParaRPr lang="en-US"/>
          </a:p>
        </p:txBody>
      </p:sp>
    </p:spTree>
    <p:extLst>
      <p:ext uri="{BB962C8B-B14F-4D97-AF65-F5344CB8AC3E}">
        <p14:creationId xmlns:p14="http://schemas.microsoft.com/office/powerpoint/2010/main" val="3447376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35</a:t>
            </a:fld>
            <a:endParaRPr lang="en-US"/>
          </a:p>
        </p:txBody>
      </p:sp>
    </p:spTree>
    <p:extLst>
      <p:ext uri="{BB962C8B-B14F-4D97-AF65-F5344CB8AC3E}">
        <p14:creationId xmlns:p14="http://schemas.microsoft.com/office/powerpoint/2010/main" val="3375554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99AAD-FA98-4628-9668-8C5CCA364D06}" type="slidenum">
              <a:rPr lang="en-US" smtClean="0"/>
              <a:t>36</a:t>
            </a:fld>
            <a:endParaRPr lang="en-US"/>
          </a:p>
        </p:txBody>
      </p:sp>
    </p:spTree>
    <p:extLst>
      <p:ext uri="{BB962C8B-B14F-4D97-AF65-F5344CB8AC3E}">
        <p14:creationId xmlns:p14="http://schemas.microsoft.com/office/powerpoint/2010/main" val="91099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2FF2DD04-606F-4CFF-846B-550AC3778F89}" type="datetimeFigureOut">
              <a:rPr lang="en-US" smtClean="0"/>
              <a:t>1/24/2023</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F6CC6B1C-29D6-4C02-9D7D-7112A73610F4}" type="slidenum">
              <a:rPr lang="en-US" smtClean="0"/>
              <a:t>‹#›</a:t>
            </a:fld>
            <a:endParaRPr lang="en-US"/>
          </a:p>
        </p:txBody>
      </p:sp>
    </p:spTree>
    <p:extLst>
      <p:ext uri="{BB962C8B-B14F-4D97-AF65-F5344CB8AC3E}">
        <p14:creationId xmlns:p14="http://schemas.microsoft.com/office/powerpoint/2010/main" val="328114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F2DD04-606F-4CFF-846B-550AC3778F89}" type="datetimeFigureOut">
              <a:rPr lang="en-US" smtClean="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164731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F2DD04-606F-4CFF-846B-550AC3778F89}" type="datetimeFigureOut">
              <a:rPr lang="en-US" smtClean="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4117918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F2DD04-606F-4CFF-846B-550AC3778F89}" type="datetimeFigureOut">
              <a:rPr lang="en-US" smtClean="0"/>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2313412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F2DD04-606F-4CFF-846B-550AC3778F89}" type="datetimeFigureOut">
              <a:rPr lang="en-US" smtClean="0"/>
              <a:t>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208672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F2DD04-606F-4CFF-846B-550AC3778F89}" type="datetimeFigureOut">
              <a:rPr lang="en-US" smtClean="0"/>
              <a:t>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1480953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F2DD04-606F-4CFF-846B-550AC3778F89}" type="datetimeFigureOut">
              <a:rPr lang="en-US" smtClean="0"/>
              <a:t>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391518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2FF2DD04-606F-4CFF-846B-550AC3778F89}" type="datetimeFigureOut">
              <a:rPr lang="en-US" smtClean="0"/>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6CC6B1C-29D6-4C02-9D7D-7112A73610F4}" type="slidenum">
              <a:rPr lang="en-US" smtClean="0"/>
              <a:t>‹#›</a:t>
            </a:fld>
            <a:endParaRPr lang="en-US"/>
          </a:p>
        </p:txBody>
      </p:sp>
    </p:spTree>
    <p:extLst>
      <p:ext uri="{BB962C8B-B14F-4D97-AF65-F5344CB8AC3E}">
        <p14:creationId xmlns:p14="http://schemas.microsoft.com/office/powerpoint/2010/main" val="3637112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2FF2DD04-606F-4CFF-846B-550AC3778F89}" type="datetimeFigureOut">
              <a:rPr lang="en-US" smtClean="0"/>
              <a:t>1/24/2023</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6CC6B1C-29D6-4C02-9D7D-7112A73610F4}" type="slidenum">
              <a:rPr lang="en-US" smtClean="0"/>
              <a:t>‹#›</a:t>
            </a:fld>
            <a:endParaRPr lang="en-US"/>
          </a:p>
        </p:txBody>
      </p:sp>
    </p:spTree>
    <p:extLst>
      <p:ext uri="{BB962C8B-B14F-4D97-AF65-F5344CB8AC3E}">
        <p14:creationId xmlns:p14="http://schemas.microsoft.com/office/powerpoint/2010/main" val="39145919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F2DD04-606F-4CFF-846B-550AC3778F89}" type="datetimeFigureOut">
              <a:rPr lang="en-US" smtClean="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272669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F2DD04-606F-4CFF-846B-550AC3778F89}" type="datetimeFigureOut">
              <a:rPr lang="en-US" smtClean="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C6B1C-29D6-4C02-9D7D-7112A73610F4}" type="slidenum">
              <a:rPr lang="en-US" smtClean="0"/>
              <a:t>‹#›</a:t>
            </a:fld>
            <a:endParaRPr lang="en-US"/>
          </a:p>
        </p:txBody>
      </p:sp>
    </p:spTree>
    <p:extLst>
      <p:ext uri="{BB962C8B-B14F-4D97-AF65-F5344CB8AC3E}">
        <p14:creationId xmlns:p14="http://schemas.microsoft.com/office/powerpoint/2010/main" val="119739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2FF2DD04-606F-4CFF-846B-550AC3778F89}" type="datetimeFigureOut">
              <a:rPr lang="en-US" smtClean="0"/>
              <a:t>1/24/2023</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F6CC6B1C-29D6-4C02-9D7D-7112A73610F4}" type="slidenum">
              <a:rPr lang="en-US" smtClean="0"/>
              <a:t>‹#›</a:t>
            </a:fld>
            <a:endParaRPr lang="en-US"/>
          </a:p>
        </p:txBody>
      </p:sp>
    </p:spTree>
    <p:extLst>
      <p:ext uri="{BB962C8B-B14F-4D97-AF65-F5344CB8AC3E}">
        <p14:creationId xmlns:p14="http://schemas.microsoft.com/office/powerpoint/2010/main" val="238466942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e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470025"/>
          </a:xfrm>
        </p:spPr>
        <p:txBody>
          <a:bodyPr>
            <a:normAutofit fontScale="90000"/>
          </a:bodyPr>
          <a:lstStyle/>
          <a:p>
            <a:r>
              <a:rPr lang="en-US" sz="4900" b="1" dirty="0" smtClean="0"/>
              <a:t>Town of Westborough</a:t>
            </a:r>
            <a:r>
              <a:rPr lang="en-US" sz="1800" b="1" dirty="0" smtClean="0"/>
              <a:t/>
            </a:r>
            <a:br>
              <a:rPr lang="en-US" sz="1800" b="1" dirty="0" smtClean="0"/>
            </a:br>
            <a:r>
              <a:rPr lang="en-US" sz="1800" b="1" dirty="0" smtClean="0"/>
              <a:t/>
            </a:r>
            <a:br>
              <a:rPr lang="en-US" sz="1800" b="1" dirty="0" smtClean="0"/>
            </a:br>
            <a:r>
              <a:rPr lang="en-US" sz="4400" b="1" dirty="0" smtClean="0"/>
              <a:t>FY2024 Budget </a:t>
            </a:r>
            <a:br>
              <a:rPr lang="en-US" sz="4400" b="1" dirty="0" smtClean="0"/>
            </a:br>
            <a:r>
              <a:rPr lang="en-US" sz="4400" b="1" dirty="0" smtClean="0"/>
              <a:t>and Capital Plan</a:t>
            </a:r>
            <a:endParaRPr lang="en-US" sz="4400" b="1" dirty="0"/>
          </a:p>
        </p:txBody>
      </p:sp>
      <p:sp>
        <p:nvSpPr>
          <p:cNvPr id="3" name="Subtitle 2"/>
          <p:cNvSpPr>
            <a:spLocks noGrp="1"/>
          </p:cNvSpPr>
          <p:nvPr>
            <p:ph type="subTitle" idx="1"/>
          </p:nvPr>
        </p:nvSpPr>
        <p:spPr>
          <a:xfrm>
            <a:off x="762000" y="3352800"/>
            <a:ext cx="7391400" cy="2971800"/>
          </a:xfrm>
        </p:spPr>
        <p:txBody>
          <a:bodyPr>
            <a:normAutofit fontScale="92500"/>
          </a:bodyPr>
          <a:lstStyle/>
          <a:p>
            <a:r>
              <a:rPr lang="en-US" b="1" i="1" dirty="0"/>
              <a:t>An innovative Town Government TRUSTED to provide high-quality municipal and educational services that enhance quality of life and provide an inclusive and positive experience for the community.</a:t>
            </a:r>
            <a:endParaRPr lang="en-US" dirty="0"/>
          </a:p>
          <a:p>
            <a:endParaRPr lang="en-US" b="1" dirty="0" smtClean="0">
              <a:solidFill>
                <a:schemeClr val="tx1"/>
              </a:solidFill>
            </a:endParaRPr>
          </a:p>
          <a:p>
            <a:pPr>
              <a:lnSpc>
                <a:spcPct val="110000"/>
              </a:lnSpc>
              <a:spcBef>
                <a:spcPts val="0"/>
              </a:spcBef>
            </a:pPr>
            <a:r>
              <a:rPr lang="en-US" sz="1900" b="1" dirty="0" smtClean="0">
                <a:solidFill>
                  <a:schemeClr val="tx1"/>
                </a:solidFill>
              </a:rPr>
              <a:t>Kristi Williams</a:t>
            </a:r>
          </a:p>
          <a:p>
            <a:pPr>
              <a:lnSpc>
                <a:spcPct val="110000"/>
              </a:lnSpc>
              <a:spcBef>
                <a:spcPts val="0"/>
              </a:spcBef>
            </a:pPr>
            <a:r>
              <a:rPr lang="en-US" sz="1900" b="1" dirty="0" smtClean="0">
                <a:solidFill>
                  <a:schemeClr val="tx1"/>
                </a:solidFill>
              </a:rPr>
              <a:t>Town Manager</a:t>
            </a:r>
          </a:p>
          <a:p>
            <a:pPr>
              <a:lnSpc>
                <a:spcPct val="110000"/>
              </a:lnSpc>
              <a:spcBef>
                <a:spcPts val="0"/>
              </a:spcBef>
            </a:pPr>
            <a:r>
              <a:rPr lang="en-US" sz="1900" b="1" dirty="0" smtClean="0">
                <a:solidFill>
                  <a:schemeClr val="tx1"/>
                </a:solidFill>
              </a:rPr>
              <a:t>January 24, 2023</a:t>
            </a:r>
            <a:endParaRPr lang="en-US" sz="1900" b="1" dirty="0">
              <a:solidFill>
                <a:schemeClr val="tx1"/>
              </a:solidFill>
            </a:endParaRPr>
          </a:p>
        </p:txBody>
      </p:sp>
    </p:spTree>
    <p:extLst>
      <p:ext uri="{BB962C8B-B14F-4D97-AF65-F5344CB8AC3E}">
        <p14:creationId xmlns:p14="http://schemas.microsoft.com/office/powerpoint/2010/main" val="34342136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76400" y="0"/>
            <a:ext cx="6200506" cy="6858000"/>
          </a:xfrm>
          <a:prstGeom prst="rect">
            <a:avLst/>
          </a:prstGeom>
        </p:spPr>
      </p:pic>
    </p:spTree>
    <p:extLst>
      <p:ext uri="{BB962C8B-B14F-4D97-AF65-F5344CB8AC3E}">
        <p14:creationId xmlns:p14="http://schemas.microsoft.com/office/powerpoint/2010/main" val="2948025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079581" cy="1658198"/>
          </a:xfrm>
        </p:spPr>
        <p:txBody>
          <a:bodyPr/>
          <a:lstStyle/>
          <a:p>
            <a:r>
              <a:rPr lang="en-US" dirty="0" smtClean="0"/>
              <a:t>FY2024 Budget Process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959923090"/>
              </p:ext>
            </p:extLst>
          </p:nvPr>
        </p:nvGraphicFramePr>
        <p:xfrm>
          <a:off x="457200" y="1397000"/>
          <a:ext cx="8153400" cy="478721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tblGrid>
              <a:tr h="31311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540437">
                <a:tc>
                  <a:txBody>
                    <a:bodyPr/>
                    <a:lstStyle/>
                    <a:p>
                      <a:pPr marL="0" marR="0" indent="0">
                        <a:spcBef>
                          <a:spcPts val="0"/>
                        </a:spcBef>
                        <a:spcAft>
                          <a:spcPts val="0"/>
                        </a:spcAft>
                      </a:pPr>
                      <a:r>
                        <a:rPr lang="en-US" b="1" dirty="0" smtClean="0">
                          <a:latin typeface="+mn-lt"/>
                        </a:rPr>
                        <a:t>September 29, 2022</a:t>
                      </a:r>
                      <a:endParaRPr lang="en-US" b="1"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Tri-Board Meeting of Select</a:t>
                      </a:r>
                      <a:r>
                        <a:rPr lang="en-US" sz="1800" b="1" baseline="0" dirty="0" smtClean="0">
                          <a:latin typeface="+mn-lt"/>
                          <a:ea typeface="Calibri" panose="020F0502020204030204" pitchFamily="34" charset="0"/>
                          <a:cs typeface="Times New Roman" panose="02020603050405020304" pitchFamily="18" charset="0"/>
                        </a:rPr>
                        <a:t> Board, School Committee and Advisory Finance Committee</a:t>
                      </a:r>
                      <a:endParaRPr lang="en-US" sz="1800" b="1" dirty="0" smtClean="0">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1"/>
                  </a:ext>
                </a:extLst>
              </a:tr>
              <a:tr h="540437">
                <a:tc>
                  <a:txBody>
                    <a:bodyPr/>
                    <a:lstStyle/>
                    <a:p>
                      <a:pPr marL="0" marR="0" indent="0">
                        <a:spcBef>
                          <a:spcPts val="0"/>
                        </a:spcBef>
                        <a:spcAft>
                          <a:spcPts val="0"/>
                        </a:spcAft>
                      </a:pPr>
                      <a:r>
                        <a:rPr lang="en-US" b="1" dirty="0" smtClean="0">
                          <a:latin typeface="+mn-lt"/>
                        </a:rPr>
                        <a:t>October 11, 2022</a:t>
                      </a:r>
                      <a:endParaRPr lang="en-US" b="1"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Capital Requests Due</a:t>
                      </a:r>
                    </a:p>
                  </a:txBody>
                  <a:tcPr/>
                </a:tc>
                <a:extLst>
                  <a:ext uri="{0D108BD9-81ED-4DB2-BD59-A6C34878D82A}">
                    <a16:rowId xmlns:a16="http://schemas.microsoft.com/office/drawing/2014/main" val="2376965520"/>
                  </a:ext>
                </a:extLst>
              </a:tr>
              <a:tr h="7720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October 14, 2022</a:t>
                      </a:r>
                      <a:endParaRPr lang="en-US" b="1" dirty="0" smtClean="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Departmental Budgets Initially Requested/Budget Meetings Scheduled</a:t>
                      </a:r>
                    </a:p>
                  </a:txBody>
                  <a:tcPr/>
                </a:tc>
                <a:extLst>
                  <a:ext uri="{0D108BD9-81ED-4DB2-BD59-A6C34878D82A}">
                    <a16:rowId xmlns:a16="http://schemas.microsoft.com/office/drawing/2014/main" val="10002"/>
                  </a:ext>
                </a:extLst>
              </a:tr>
              <a:tr h="313110">
                <a:tc>
                  <a:txBody>
                    <a:bodyPr/>
                    <a:lstStyle/>
                    <a:p>
                      <a:r>
                        <a:rPr lang="en-US" b="1" dirty="0" smtClean="0"/>
                        <a:t>November 8, 2021</a:t>
                      </a:r>
                      <a:endParaRPr lang="en-US" b="1" dirty="0"/>
                    </a:p>
                  </a:txBody>
                  <a:tcPr/>
                </a:tc>
                <a:tc>
                  <a:txBody>
                    <a:bodyPr/>
                    <a:lstStyle/>
                    <a:p>
                      <a:r>
                        <a:rPr lang="en-US" b="1" dirty="0" smtClean="0"/>
                        <a:t>Budgets</a:t>
                      </a:r>
                      <a:r>
                        <a:rPr lang="en-US" b="1" baseline="0" dirty="0" smtClean="0"/>
                        <a:t> and Program Improvement Requests Due</a:t>
                      </a:r>
                      <a:endParaRPr lang="en-US" b="1" dirty="0"/>
                    </a:p>
                  </a:txBody>
                  <a:tcPr/>
                </a:tc>
                <a:extLst>
                  <a:ext uri="{0D108BD9-81ED-4DB2-BD59-A6C34878D82A}">
                    <a16:rowId xmlns:a16="http://schemas.microsoft.com/office/drawing/2014/main" val="10007"/>
                  </a:ext>
                </a:extLst>
              </a:tr>
              <a:tr h="313110">
                <a:tc>
                  <a:txBody>
                    <a:bodyPr/>
                    <a:lstStyle/>
                    <a:p>
                      <a:r>
                        <a:rPr lang="en-US" sz="1800" b="1" dirty="0" smtClean="0">
                          <a:latin typeface="+mn-lt"/>
                          <a:ea typeface="Calibri" panose="020F0502020204030204" pitchFamily="34" charset="0"/>
                          <a:cs typeface="Times New Roman" panose="02020603050405020304" pitchFamily="18" charset="0"/>
                        </a:rPr>
                        <a:t>November 15-16,</a:t>
                      </a:r>
                      <a:r>
                        <a:rPr lang="en-US" sz="1800" b="1" baseline="0" dirty="0" smtClean="0">
                          <a:latin typeface="+mn-lt"/>
                          <a:ea typeface="Calibri" panose="020F0502020204030204" pitchFamily="34" charset="0"/>
                          <a:cs typeface="Times New Roman" panose="02020603050405020304" pitchFamily="18" charset="0"/>
                        </a:rPr>
                        <a:t> 2022</a:t>
                      </a:r>
                      <a:endParaRPr lang="en-US" b="1"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Review Departmental Budgets with Town Manager and</a:t>
                      </a:r>
                      <a:r>
                        <a:rPr lang="en-US" sz="1800" b="1" baseline="0" dirty="0" smtClean="0">
                          <a:latin typeface="+mn-lt"/>
                          <a:ea typeface="Calibri" panose="020F0502020204030204" pitchFamily="34" charset="0"/>
                          <a:cs typeface="Times New Roman" panose="02020603050405020304" pitchFamily="18" charset="0"/>
                        </a:rPr>
                        <a:t> </a:t>
                      </a:r>
                      <a:r>
                        <a:rPr lang="en-US" sz="1800" b="1" dirty="0" smtClean="0">
                          <a:latin typeface="+mn-lt"/>
                          <a:ea typeface="Calibri" panose="020F0502020204030204" pitchFamily="34" charset="0"/>
                          <a:cs typeface="Times New Roman" panose="02020603050405020304" pitchFamily="18" charset="0"/>
                        </a:rPr>
                        <a:t>Finance Director</a:t>
                      </a:r>
                      <a:endParaRPr lang="en-US" b="1" dirty="0">
                        <a:latin typeface="+mn-lt"/>
                      </a:endParaRPr>
                    </a:p>
                  </a:txBody>
                  <a:tcPr/>
                </a:tc>
                <a:extLst>
                  <a:ext uri="{0D108BD9-81ED-4DB2-BD59-A6C34878D82A}">
                    <a16:rowId xmlns:a16="http://schemas.microsoft.com/office/drawing/2014/main" val="1487180749"/>
                  </a:ext>
                </a:extLst>
              </a:tr>
              <a:tr h="313110">
                <a:tc>
                  <a:txBody>
                    <a:bodyPr/>
                    <a:lstStyle/>
                    <a:p>
                      <a:r>
                        <a:rPr lang="en-US" b="1" dirty="0" smtClean="0">
                          <a:latin typeface="+mn-lt"/>
                        </a:rPr>
                        <a:t>November 23, 2022</a:t>
                      </a:r>
                      <a:endParaRPr lang="en-US" b="1"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mn-lt"/>
                        </a:rPr>
                        <a:t>Budget Narratives Due</a:t>
                      </a:r>
                      <a:endParaRPr lang="en-US" b="1" dirty="0">
                        <a:latin typeface="+mn-lt"/>
                      </a:endParaRPr>
                    </a:p>
                  </a:txBody>
                  <a:tcPr/>
                </a:tc>
                <a:extLst>
                  <a:ext uri="{0D108BD9-81ED-4DB2-BD59-A6C34878D82A}">
                    <a16:rowId xmlns:a16="http://schemas.microsoft.com/office/drawing/2014/main" val="1033795499"/>
                  </a:ext>
                </a:extLst>
              </a:tr>
              <a:tr h="313110">
                <a:tc>
                  <a:txBody>
                    <a:bodyPr/>
                    <a:lstStyle/>
                    <a:p>
                      <a:r>
                        <a:rPr lang="en-US" b="1" dirty="0" smtClean="0">
                          <a:latin typeface="+mn-lt"/>
                        </a:rPr>
                        <a:t>December 21, 2022</a:t>
                      </a:r>
                      <a:endParaRPr lang="en-US" b="1" dirty="0">
                        <a:latin typeface="+mn-lt"/>
                      </a:endParaRPr>
                    </a:p>
                  </a:txBody>
                  <a:tcPr/>
                </a:tc>
                <a:tc>
                  <a:txBody>
                    <a:bodyPr/>
                    <a:lstStyle/>
                    <a:p>
                      <a:r>
                        <a:rPr lang="en-US" b="1" dirty="0" smtClean="0">
                          <a:latin typeface="+mn-lt"/>
                        </a:rPr>
                        <a:t>Budget Document Completed and Sent to SB and AFC</a:t>
                      </a:r>
                      <a:endParaRPr lang="en-US" b="1" dirty="0">
                        <a:latin typeface="+mn-lt"/>
                      </a:endParaRPr>
                    </a:p>
                  </a:txBody>
                  <a:tcPr/>
                </a:tc>
                <a:extLst>
                  <a:ext uri="{0D108BD9-81ED-4DB2-BD59-A6C34878D82A}">
                    <a16:rowId xmlns:a16="http://schemas.microsoft.com/office/drawing/2014/main" val="2227806525"/>
                  </a:ext>
                </a:extLst>
              </a:tr>
              <a:tr h="313110">
                <a:tc>
                  <a:txBody>
                    <a:bodyPr/>
                    <a:lstStyle/>
                    <a:p>
                      <a:r>
                        <a:rPr lang="en-US" b="1" dirty="0" smtClean="0">
                          <a:latin typeface="+mn-lt"/>
                        </a:rPr>
                        <a:t>January 24, 2023</a:t>
                      </a:r>
                      <a:endParaRPr lang="en-US" b="1" dirty="0">
                        <a:latin typeface="+mn-lt"/>
                      </a:endParaRPr>
                    </a:p>
                  </a:txBody>
                  <a:tcPr/>
                </a:tc>
                <a:tc>
                  <a:txBody>
                    <a:bodyPr/>
                    <a:lstStyle/>
                    <a:p>
                      <a:r>
                        <a:rPr lang="en-US" b="1" dirty="0" smtClean="0">
                          <a:latin typeface="+mn-lt"/>
                        </a:rPr>
                        <a:t>Budget</a:t>
                      </a:r>
                      <a:r>
                        <a:rPr lang="en-US" b="1" baseline="0" dirty="0" smtClean="0">
                          <a:latin typeface="+mn-lt"/>
                        </a:rPr>
                        <a:t> Hearing</a:t>
                      </a:r>
                      <a:endParaRPr lang="en-US" b="1" dirty="0">
                        <a:latin typeface="+mn-lt"/>
                      </a:endParaRPr>
                    </a:p>
                  </a:txBody>
                  <a:tcPr/>
                </a:tc>
                <a:extLst>
                  <a:ext uri="{0D108BD9-81ED-4DB2-BD59-A6C34878D82A}">
                    <a16:rowId xmlns:a16="http://schemas.microsoft.com/office/drawing/2014/main" val="707006321"/>
                  </a:ext>
                </a:extLst>
              </a:tr>
              <a:tr h="313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ea typeface="Calibri" panose="020F0502020204030204" pitchFamily="34" charset="0"/>
                          <a:cs typeface="Times New Roman" panose="02020603050405020304" pitchFamily="18" charset="0"/>
                        </a:rPr>
                        <a:t>January 26,</a:t>
                      </a:r>
                      <a:r>
                        <a:rPr lang="en-US" sz="1800" b="1" baseline="0" dirty="0" smtClean="0">
                          <a:latin typeface="+mn-lt"/>
                          <a:ea typeface="Calibri" panose="020F0502020204030204" pitchFamily="34" charset="0"/>
                          <a:cs typeface="Times New Roman" panose="02020603050405020304" pitchFamily="18" charset="0"/>
                        </a:rPr>
                        <a:t> 2023</a:t>
                      </a:r>
                      <a:endParaRPr lang="en-US" b="1"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baseline="0" dirty="0" smtClean="0">
                          <a:latin typeface="+mn-lt"/>
                          <a:ea typeface="Calibri" panose="020F0502020204030204" pitchFamily="34" charset="0"/>
                          <a:cs typeface="Times New Roman" panose="02020603050405020304" pitchFamily="18" charset="0"/>
                        </a:rPr>
                        <a:t>Budget Summit </a:t>
                      </a:r>
                      <a:endParaRPr lang="en-US" sz="1800" b="1" dirty="0" smtClean="0">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523232238"/>
                  </a:ext>
                </a:extLst>
              </a:tr>
            </a:tbl>
          </a:graphicData>
        </a:graphic>
      </p:graphicFrame>
    </p:spTree>
    <p:extLst>
      <p:ext uri="{BB962C8B-B14F-4D97-AF65-F5344CB8AC3E}">
        <p14:creationId xmlns:p14="http://schemas.microsoft.com/office/powerpoint/2010/main" val="1341319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457200"/>
            <a:ext cx="3390900" cy="1752600"/>
          </a:xfrm>
        </p:spPr>
        <p:txBody>
          <a:bodyPr>
            <a:normAutofit/>
          </a:bodyPr>
          <a:lstStyle/>
          <a:p>
            <a:pPr algn="ctr"/>
            <a:r>
              <a:rPr lang="en-US" sz="4000" b="1" dirty="0" smtClean="0"/>
              <a:t>FY2024 Budget Manual</a:t>
            </a:r>
            <a:endParaRPr lang="en-US" sz="4000" b="1" dirty="0"/>
          </a:p>
        </p:txBody>
      </p:sp>
      <p:pic>
        <p:nvPicPr>
          <p:cNvPr id="3" name="Picture 2"/>
          <p:cNvPicPr>
            <a:picLocks noChangeAspect="1"/>
          </p:cNvPicPr>
          <p:nvPr/>
        </p:nvPicPr>
        <p:blipFill>
          <a:blip r:embed="rId3"/>
          <a:stretch>
            <a:fillRect/>
          </a:stretch>
        </p:blipFill>
        <p:spPr>
          <a:xfrm>
            <a:off x="152400" y="762000"/>
            <a:ext cx="4812492" cy="5791200"/>
          </a:xfrm>
          <a:prstGeom prst="rect">
            <a:avLst/>
          </a:prstGeom>
        </p:spPr>
      </p:pic>
      <p:sp>
        <p:nvSpPr>
          <p:cNvPr id="5" name="TextBox 4"/>
          <p:cNvSpPr txBox="1"/>
          <p:nvPr/>
        </p:nvSpPr>
        <p:spPr>
          <a:xfrm>
            <a:off x="5486400" y="2362200"/>
            <a:ext cx="3200400" cy="369331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Information on creating a Level Service Budget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Introduction of Program Improvement Request Forms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Location of Budget Forms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Guidelines for Budget Narratives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Deadline and Meeting Dates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57110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313475" y="1151371"/>
            <a:ext cx="3497648" cy="5298542"/>
          </a:xfrm>
          <a:prstGeom prst="rect">
            <a:avLst/>
          </a:prstGeom>
        </p:spPr>
      </p:pic>
      <p:sp>
        <p:nvSpPr>
          <p:cNvPr id="2" name="Title 1"/>
          <p:cNvSpPr>
            <a:spLocks noGrp="1"/>
          </p:cNvSpPr>
          <p:nvPr>
            <p:ph type="title"/>
          </p:nvPr>
        </p:nvSpPr>
        <p:spPr>
          <a:xfrm>
            <a:off x="381000" y="34771"/>
            <a:ext cx="5450681" cy="1658198"/>
          </a:xfrm>
        </p:spPr>
        <p:txBody>
          <a:bodyPr>
            <a:normAutofit/>
          </a:bodyPr>
          <a:lstStyle/>
          <a:p>
            <a:r>
              <a:rPr lang="en-US" sz="3600" b="1" dirty="0"/>
              <a:t>Program Improvement Request</a:t>
            </a:r>
            <a:endParaRPr lang="en-US" sz="3600" dirty="0"/>
          </a:p>
        </p:txBody>
      </p:sp>
      <p:sp>
        <p:nvSpPr>
          <p:cNvPr id="4" name="TextBox 3"/>
          <p:cNvSpPr txBox="1"/>
          <p:nvPr/>
        </p:nvSpPr>
        <p:spPr>
          <a:xfrm>
            <a:off x="479859" y="1371600"/>
            <a:ext cx="4734757" cy="5078313"/>
          </a:xfrm>
          <a:prstGeom prst="rect">
            <a:avLst/>
          </a:prstGeom>
          <a:noFill/>
        </p:spPr>
        <p:txBody>
          <a:bodyPr wrap="square" rtlCol="0">
            <a:spAutoFit/>
          </a:bodyPr>
          <a:lstStyle/>
          <a:p>
            <a:pPr lvl="0"/>
            <a:r>
              <a:rPr lang="en-US" dirty="0"/>
              <a:t>A </a:t>
            </a:r>
            <a:r>
              <a:rPr lang="en-US" b="1" u="sng" dirty="0"/>
              <a:t>Level-Service Budget Request</a:t>
            </a:r>
            <a:r>
              <a:rPr lang="en-US" b="1" dirty="0"/>
              <a:t> </a:t>
            </a:r>
            <a:r>
              <a:rPr lang="en-US" dirty="0"/>
              <a:t>reflects the costs of providing the same level of service provided by your department in the previous fiscal year (including budgeted-for personnel) while also accounting for any fixed cost increases (e.g., contractual services, contractually obligated step increases, etc.)  In other words, this is the cost of maintaining your department’s operational status quo.</a:t>
            </a:r>
          </a:p>
          <a:p>
            <a:r>
              <a:rPr lang="en-US" dirty="0"/>
              <a:t> </a:t>
            </a:r>
          </a:p>
          <a:p>
            <a:pPr lvl="0"/>
            <a:r>
              <a:rPr lang="en-US" dirty="0"/>
              <a:t>A </a:t>
            </a:r>
            <a:r>
              <a:rPr lang="en-US" b="1" u="sng" dirty="0"/>
              <a:t>Program Improvement Request (PIR</a:t>
            </a:r>
            <a:r>
              <a:rPr lang="en-US" b="1" dirty="0"/>
              <a:t>) </a:t>
            </a:r>
            <a:r>
              <a:rPr lang="en-US" dirty="0"/>
              <a:t>is for additional funds that will add some new capacity to your department’s operations, enhancing the level of service it provides. This may be in the form of a new hire, a substantial equipment acquisition not qualifying for a capital request, or anything else that goes beyond maintaining your department’s status quo.</a:t>
            </a:r>
          </a:p>
        </p:txBody>
      </p:sp>
      <p:sp>
        <p:nvSpPr>
          <p:cNvPr id="7" name="TextBox 6"/>
          <p:cNvSpPr txBox="1"/>
          <p:nvPr/>
        </p:nvSpPr>
        <p:spPr>
          <a:xfrm rot="18824117">
            <a:off x="5615836" y="3396918"/>
            <a:ext cx="3219110" cy="830997"/>
          </a:xfrm>
          <a:prstGeom prst="rect">
            <a:avLst/>
          </a:prstGeom>
          <a:noFill/>
        </p:spPr>
        <p:txBody>
          <a:bodyPr wrap="square" rtlCol="0">
            <a:spAutoFit/>
          </a:bodyPr>
          <a:lstStyle/>
          <a:p>
            <a:r>
              <a:rPr lang="en-US" sz="4800" dirty="0" smtClean="0">
                <a:solidFill>
                  <a:schemeClr val="bg1">
                    <a:lumMod val="65000"/>
                  </a:schemeClr>
                </a:solidFill>
              </a:rPr>
              <a:t>EXAMPLE</a:t>
            </a:r>
            <a:endParaRPr lang="en-US" sz="4800" dirty="0">
              <a:solidFill>
                <a:schemeClr val="bg1">
                  <a:lumMod val="65000"/>
                </a:schemeClr>
              </a:solidFill>
            </a:endParaRPr>
          </a:p>
        </p:txBody>
      </p:sp>
    </p:spTree>
    <p:extLst>
      <p:ext uri="{BB962C8B-B14F-4D97-AF65-F5344CB8AC3E}">
        <p14:creationId xmlns:p14="http://schemas.microsoft.com/office/powerpoint/2010/main" val="762790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0493"/>
            <a:ext cx="8079581" cy="1161288"/>
          </a:xfrm>
        </p:spPr>
        <p:txBody>
          <a:bodyPr>
            <a:normAutofit/>
          </a:bodyPr>
          <a:lstStyle/>
          <a:p>
            <a:r>
              <a:rPr lang="en-US" sz="4400" dirty="0" smtClean="0"/>
              <a:t>Average Single Family Tax Bill Increase</a:t>
            </a:r>
            <a:endParaRPr lang="en-US" sz="4400" dirty="0"/>
          </a:p>
        </p:txBody>
      </p:sp>
      <p:sp>
        <p:nvSpPr>
          <p:cNvPr id="3" name="Content Placeholder 2"/>
          <p:cNvSpPr>
            <a:spLocks noGrp="1"/>
          </p:cNvSpPr>
          <p:nvPr>
            <p:ph idx="1"/>
          </p:nvPr>
        </p:nvSpPr>
        <p:spPr/>
        <p:txBody>
          <a:bodyPr/>
          <a:lstStyle/>
          <a:p>
            <a:endParaRPr lang="en-US"/>
          </a:p>
        </p:txBody>
      </p:sp>
      <p:graphicFrame>
        <p:nvGraphicFramePr>
          <p:cNvPr id="5" name="Chart 4"/>
          <p:cNvGraphicFramePr>
            <a:graphicFrameLocks/>
          </p:cNvGraphicFramePr>
          <p:nvPr>
            <p:extLst>
              <p:ext uri="{D42A27DB-BD31-4B8C-83A1-F6EECF244321}">
                <p14:modId xmlns:p14="http://schemas.microsoft.com/office/powerpoint/2010/main" val="3636890275"/>
              </p:ext>
            </p:extLst>
          </p:nvPr>
        </p:nvGraphicFramePr>
        <p:xfrm>
          <a:off x="228600" y="1524000"/>
          <a:ext cx="86868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6544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FY2023 </a:t>
            </a:r>
            <a:r>
              <a:rPr lang="en-US" b="1" dirty="0" smtClean="0"/>
              <a:t>Comparison Communities</a:t>
            </a:r>
            <a:br>
              <a:rPr lang="en-US" b="1" dirty="0" smtClean="0"/>
            </a:br>
            <a:r>
              <a:rPr lang="en-US" b="1" dirty="0" smtClean="0"/>
              <a:t>Average Single Family Tax Bill</a:t>
            </a:r>
            <a:endParaRPr lang="en-US" b="1" dirty="0"/>
          </a:p>
        </p:txBody>
      </p:sp>
      <p:graphicFrame>
        <p:nvGraphicFramePr>
          <p:cNvPr id="4" name="Chart 3"/>
          <p:cNvGraphicFramePr>
            <a:graphicFrameLocks/>
          </p:cNvGraphicFramePr>
          <p:nvPr>
            <p:extLst>
              <p:ext uri="{D42A27DB-BD31-4B8C-83A1-F6EECF244321}">
                <p14:modId xmlns:p14="http://schemas.microsoft.com/office/powerpoint/2010/main" val="3673063318"/>
              </p:ext>
            </p:extLst>
          </p:nvPr>
        </p:nvGraphicFramePr>
        <p:xfrm>
          <a:off x="492919" y="1981200"/>
          <a:ext cx="7820026" cy="45577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1586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9581" cy="1658198"/>
          </a:xfrm>
        </p:spPr>
        <p:txBody>
          <a:bodyPr>
            <a:normAutofit/>
          </a:bodyPr>
          <a:lstStyle/>
          <a:p>
            <a:r>
              <a:rPr lang="en-US" b="1" dirty="0" smtClean="0"/>
              <a:t>Excess Levy Capacity</a:t>
            </a:r>
            <a:endParaRPr lang="en-US" b="1" dirty="0"/>
          </a:p>
        </p:txBody>
      </p:sp>
      <p:graphicFrame>
        <p:nvGraphicFramePr>
          <p:cNvPr id="6" name="Chart 5"/>
          <p:cNvGraphicFramePr>
            <a:graphicFrameLocks/>
          </p:cNvGraphicFramePr>
          <p:nvPr>
            <p:extLst>
              <p:ext uri="{D42A27DB-BD31-4B8C-83A1-F6EECF244321}">
                <p14:modId xmlns:p14="http://schemas.microsoft.com/office/powerpoint/2010/main" val="2694190648"/>
              </p:ext>
            </p:extLst>
          </p:nvPr>
        </p:nvGraphicFramePr>
        <p:xfrm>
          <a:off x="457200" y="1524000"/>
          <a:ext cx="7924800" cy="5029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3442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079581" cy="881823"/>
          </a:xfrm>
        </p:spPr>
        <p:txBody>
          <a:bodyPr/>
          <a:lstStyle/>
          <a:p>
            <a:pPr algn="ctr"/>
            <a:r>
              <a:rPr lang="en-US" b="1" dirty="0" smtClean="0"/>
              <a:t>Budget Items Outstanding</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447855503"/>
              </p:ext>
            </p:extLst>
          </p:nvPr>
        </p:nvGraphicFramePr>
        <p:xfrm>
          <a:off x="914400" y="2057400"/>
          <a:ext cx="7239000" cy="2671119"/>
        </p:xfrm>
        <a:graphic>
          <a:graphicData uri="http://schemas.openxmlformats.org/drawingml/2006/table">
            <a:tbl>
              <a:tblPr firstRow="1" bandRow="1">
                <a:tableStyleId>{5C22544A-7EE6-4342-B048-85BDC9FD1C3A}</a:tableStyleId>
              </a:tblPr>
              <a:tblGrid>
                <a:gridCol w="7239000">
                  <a:extLst>
                    <a:ext uri="{9D8B030D-6E8A-4147-A177-3AD203B41FA5}">
                      <a16:colId xmlns:a16="http://schemas.microsoft.com/office/drawing/2014/main" val="20000"/>
                    </a:ext>
                  </a:extLst>
                </a:gridCol>
              </a:tblGrid>
              <a:tr h="335040">
                <a:tc>
                  <a:txBody>
                    <a:bodyPr/>
                    <a:lstStyle/>
                    <a:p>
                      <a:endParaRPr lang="en-US" dirty="0"/>
                    </a:p>
                  </a:txBody>
                  <a:tcPr/>
                </a:tc>
                <a:extLst>
                  <a:ext uri="{0D108BD9-81ED-4DB2-BD59-A6C34878D82A}">
                    <a16:rowId xmlns:a16="http://schemas.microsoft.com/office/drawing/2014/main" val="10000"/>
                  </a:ext>
                </a:extLst>
              </a:tr>
              <a:tr h="335040">
                <a:tc>
                  <a:txBody>
                    <a:bodyPr/>
                    <a:lstStyle/>
                    <a:p>
                      <a:r>
                        <a:rPr lang="en-US" sz="2000" b="1" dirty="0" smtClean="0"/>
                        <a:t>Insurance Budget</a:t>
                      </a:r>
                      <a:endParaRPr lang="en-US" sz="2000" b="1" dirty="0"/>
                    </a:p>
                  </a:txBody>
                  <a:tcPr/>
                </a:tc>
                <a:extLst>
                  <a:ext uri="{0D108BD9-81ED-4DB2-BD59-A6C34878D82A}">
                    <a16:rowId xmlns:a16="http://schemas.microsoft.com/office/drawing/2014/main" val="10001"/>
                  </a:ext>
                </a:extLst>
              </a:tr>
              <a:tr h="446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err="1" smtClean="0"/>
                        <a:t>Assabet</a:t>
                      </a:r>
                      <a:r>
                        <a:rPr lang="en-US" sz="2000" b="1" baseline="0" dirty="0" smtClean="0"/>
                        <a:t> Valley Regional Technical High School Assessment</a:t>
                      </a:r>
                      <a:endParaRPr lang="en-US" sz="2000" b="1" dirty="0"/>
                    </a:p>
                  </a:txBody>
                  <a:tcPr/>
                </a:tc>
                <a:extLst>
                  <a:ext uri="{0D108BD9-81ED-4DB2-BD59-A6C34878D82A}">
                    <a16:rowId xmlns:a16="http://schemas.microsoft.com/office/drawing/2014/main" val="10002"/>
                  </a:ext>
                </a:extLst>
              </a:tr>
              <a:tr h="418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smtClean="0"/>
                        <a:t>State Aid</a:t>
                      </a:r>
                      <a:endParaRPr lang="en-US" sz="2000" b="1" dirty="0"/>
                    </a:p>
                  </a:txBody>
                  <a:tcPr/>
                </a:tc>
                <a:extLst>
                  <a:ext uri="{0D108BD9-81ED-4DB2-BD59-A6C34878D82A}">
                    <a16:rowId xmlns:a16="http://schemas.microsoft.com/office/drawing/2014/main" val="3433999304"/>
                  </a:ext>
                </a:extLst>
              </a:tr>
              <a:tr h="52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smtClean="0"/>
                        <a:t>Union Contracts</a:t>
                      </a:r>
                      <a:endParaRPr lang="en-US" sz="2000" b="1" dirty="0"/>
                    </a:p>
                  </a:txBody>
                  <a:tcPr/>
                </a:tc>
                <a:extLst>
                  <a:ext uri="{0D108BD9-81ED-4DB2-BD59-A6C34878D82A}">
                    <a16:rowId xmlns:a16="http://schemas.microsoft.com/office/drawing/2014/main" val="1332697521"/>
                  </a:ext>
                </a:extLst>
              </a:tr>
              <a:tr h="52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smtClean="0"/>
                        <a:t>Landfill</a:t>
                      </a:r>
                      <a:r>
                        <a:rPr lang="en-US" sz="2000" b="1" baseline="0" dirty="0" smtClean="0"/>
                        <a:t> Budget</a:t>
                      </a:r>
                      <a:endParaRPr lang="en-US" sz="2000" b="1" dirty="0"/>
                    </a:p>
                  </a:txBody>
                  <a:tcPr/>
                </a:tc>
                <a:extLst>
                  <a:ext uri="{0D108BD9-81ED-4DB2-BD59-A6C34878D82A}">
                    <a16:rowId xmlns:a16="http://schemas.microsoft.com/office/drawing/2014/main" val="545904807"/>
                  </a:ext>
                </a:extLst>
              </a:tr>
            </a:tbl>
          </a:graphicData>
        </a:graphic>
      </p:graphicFrame>
    </p:spTree>
    <p:extLst>
      <p:ext uri="{BB962C8B-B14F-4D97-AF65-F5344CB8AC3E}">
        <p14:creationId xmlns:p14="http://schemas.microsoft.com/office/powerpoint/2010/main" val="1417006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4015013884"/>
              </p:ext>
            </p:extLst>
          </p:nvPr>
        </p:nvGraphicFramePr>
        <p:xfrm>
          <a:off x="381000" y="1447800"/>
          <a:ext cx="8153400" cy="3684270"/>
        </p:xfrm>
        <a:graphic>
          <a:graphicData uri="http://schemas.openxmlformats.org/drawingml/2006/table">
            <a:tbl>
              <a:tblPr firstRow="1" bandRow="1">
                <a:tableStyleId>{5C22544A-7EE6-4342-B048-85BDC9FD1C3A}</a:tableStyleId>
              </a:tblPr>
              <a:tblGrid>
                <a:gridCol w="1793992">
                  <a:extLst>
                    <a:ext uri="{9D8B030D-6E8A-4147-A177-3AD203B41FA5}">
                      <a16:colId xmlns:a16="http://schemas.microsoft.com/office/drawing/2014/main" val="1424028913"/>
                    </a:ext>
                  </a:extLst>
                </a:gridCol>
                <a:gridCol w="1949991">
                  <a:extLst>
                    <a:ext uri="{9D8B030D-6E8A-4147-A177-3AD203B41FA5}">
                      <a16:colId xmlns:a16="http://schemas.microsoft.com/office/drawing/2014/main" val="1424922625"/>
                    </a:ext>
                  </a:extLst>
                </a:gridCol>
                <a:gridCol w="1871992">
                  <a:extLst>
                    <a:ext uri="{9D8B030D-6E8A-4147-A177-3AD203B41FA5}">
                      <a16:colId xmlns:a16="http://schemas.microsoft.com/office/drawing/2014/main" val="3051797003"/>
                    </a:ext>
                  </a:extLst>
                </a:gridCol>
                <a:gridCol w="1481993">
                  <a:extLst>
                    <a:ext uri="{9D8B030D-6E8A-4147-A177-3AD203B41FA5}">
                      <a16:colId xmlns:a16="http://schemas.microsoft.com/office/drawing/2014/main" val="49509868"/>
                    </a:ext>
                  </a:extLst>
                </a:gridCol>
                <a:gridCol w="1055432">
                  <a:extLst>
                    <a:ext uri="{9D8B030D-6E8A-4147-A177-3AD203B41FA5}">
                      <a16:colId xmlns:a16="http://schemas.microsoft.com/office/drawing/2014/main" val="2074701648"/>
                    </a:ext>
                  </a:extLst>
                </a:gridCol>
              </a:tblGrid>
              <a:tr h="4597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FY2023 % Increase</a:t>
                      </a:r>
                    </a:p>
                    <a:p>
                      <a:endParaRPr lang="en-US" dirty="0"/>
                    </a:p>
                  </a:txBody>
                  <a:tcPr/>
                </a:tc>
                <a:tc>
                  <a:txBody>
                    <a:bodyPr/>
                    <a:lstStyle/>
                    <a:p>
                      <a:r>
                        <a:rPr lang="en-US" dirty="0" smtClean="0"/>
                        <a:t>FY2024 Estimated % Increase</a:t>
                      </a:r>
                      <a:endParaRPr lang="en-US" dirty="0"/>
                    </a:p>
                  </a:txBody>
                  <a:tcPr/>
                </a:tc>
                <a:tc>
                  <a:txBody>
                    <a:bodyPr/>
                    <a:lstStyle/>
                    <a:p>
                      <a:r>
                        <a:rPr lang="en-US" dirty="0" smtClean="0"/>
                        <a:t>FY2024  Increase</a:t>
                      </a:r>
                      <a:endParaRPr lang="en-US" dirty="0"/>
                    </a:p>
                  </a:txBody>
                  <a:tcPr/>
                </a:tc>
                <a:tc>
                  <a:txBody>
                    <a:bodyPr/>
                    <a:lstStyle/>
                    <a:p>
                      <a:r>
                        <a:rPr lang="en-US" dirty="0" smtClean="0"/>
                        <a:t>FY2024 </a:t>
                      </a:r>
                    </a:p>
                    <a:p>
                      <a:r>
                        <a:rPr lang="en-US" dirty="0" smtClean="0"/>
                        <a:t>Tax Impact</a:t>
                      </a:r>
                      <a:endParaRPr lang="en-US" dirty="0"/>
                    </a:p>
                  </a:txBody>
                  <a:tcPr/>
                </a:tc>
                <a:extLst>
                  <a:ext uri="{0D108BD9-81ED-4DB2-BD59-A6C34878D82A}">
                    <a16:rowId xmlns:a16="http://schemas.microsoft.com/office/drawing/2014/main" val="1171384801"/>
                  </a:ext>
                </a:extLst>
              </a:tr>
              <a:tr h="459740">
                <a:tc>
                  <a:txBody>
                    <a:bodyPr/>
                    <a:lstStyle/>
                    <a:p>
                      <a:pPr algn="l" fontAlgn="b"/>
                      <a:r>
                        <a:rPr lang="en-US" sz="1800" b="0" i="0" u="none" strike="noStrike" dirty="0" smtClean="0">
                          <a:effectLst/>
                          <a:latin typeface="Arial" panose="020B0604020202020204" pitchFamily="34" charset="0"/>
                        </a:rPr>
                        <a:t>Town Budgets</a:t>
                      </a:r>
                      <a:r>
                        <a:rPr lang="en-US" sz="1800" b="0" i="0" u="none" strike="noStrike" dirty="0" smtClean="0">
                          <a:effectLst/>
                          <a:latin typeface="Arial" panose="020B0604020202020204" pitchFamily="34" charset="0"/>
                        </a:rPr>
                        <a:t>*</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3.13%</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2.97%</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$619,250</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$80</a:t>
                      </a:r>
                      <a:endParaRPr lang="en-US"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4236798755"/>
                  </a:ext>
                </a:extLst>
              </a:tr>
              <a:tr h="459740">
                <a:tc>
                  <a:txBody>
                    <a:bodyPr/>
                    <a:lstStyle/>
                    <a:p>
                      <a:pPr algn="l" fontAlgn="b"/>
                      <a:r>
                        <a:rPr lang="en-US" sz="1800" b="0" i="0" u="none" strike="noStrike" dirty="0" smtClean="0">
                          <a:effectLst/>
                          <a:latin typeface="Arial" panose="020B0604020202020204" pitchFamily="34" charset="0"/>
                        </a:rPr>
                        <a:t>School Budget</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4.33%</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4.10</a:t>
                      </a:r>
                      <a:r>
                        <a:rPr lang="en-US" sz="1800" b="0" i="0" u="none" strike="noStrike" dirty="0">
                          <a:effectLst/>
                          <a:latin typeface="Arial" panose="020B0604020202020204" pitchFamily="34" charset="0"/>
                        </a:rPr>
                        <a:t>%</a:t>
                      </a:r>
                    </a:p>
                  </a:txBody>
                  <a:tcPr marL="9525" marR="9525" marT="9525" marB="0" anchor="b"/>
                </a:tc>
                <a:tc>
                  <a:txBody>
                    <a:bodyPr/>
                    <a:lstStyle/>
                    <a:p>
                      <a:pPr marL="0" algn="r" defTabSz="914400" rtl="0" eaLnBrk="1" fontAlgn="b" latinLnBrk="0" hangingPunct="1"/>
                      <a:r>
                        <a:rPr lang="en-US" sz="1800" b="0" i="0" u="none" strike="noStrike" kern="1200" dirty="0">
                          <a:solidFill>
                            <a:schemeClr val="dk1"/>
                          </a:solidFill>
                          <a:effectLst/>
                          <a:latin typeface="Arial" panose="020B0604020202020204" pitchFamily="34" charset="0"/>
                          <a:ea typeface="+mn-ea"/>
                          <a:cs typeface="+mn-cs"/>
                        </a:rPr>
                        <a:t>$2,499,966</a:t>
                      </a:r>
                    </a:p>
                  </a:txBody>
                  <a:tcPr marL="9525" marR="9525" marT="9525" marB="0" anchor="b"/>
                </a:tc>
                <a:tc>
                  <a:txBody>
                    <a:bodyPr/>
                    <a:lstStyle/>
                    <a:p>
                      <a:pPr algn="r" fontAlgn="b"/>
                      <a:r>
                        <a:rPr lang="en-US" sz="1800" b="0" i="0" u="none" strike="noStrike" dirty="0" smtClean="0">
                          <a:effectLst/>
                          <a:latin typeface="Arial" panose="020B0604020202020204" pitchFamily="34" charset="0"/>
                        </a:rPr>
                        <a:t>$</a:t>
                      </a:r>
                      <a:r>
                        <a:rPr lang="en-US" sz="1800" b="0" i="0" u="none" strike="noStrike" dirty="0" smtClean="0">
                          <a:effectLst/>
                          <a:latin typeface="Arial" panose="020B0604020202020204" pitchFamily="34" charset="0"/>
                        </a:rPr>
                        <a:t>323</a:t>
                      </a:r>
                      <a:endParaRPr lang="en-US"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324566891"/>
                  </a:ext>
                </a:extLst>
              </a:tr>
              <a:tr h="459740">
                <a:tc>
                  <a:txBody>
                    <a:bodyPr/>
                    <a:lstStyle/>
                    <a:p>
                      <a:pPr algn="l" fontAlgn="b"/>
                      <a:r>
                        <a:rPr lang="en-US" sz="1800" b="0" i="0" u="none" strike="noStrike" dirty="0">
                          <a:effectLst/>
                          <a:latin typeface="Arial" panose="020B0604020202020204" pitchFamily="34" charset="0"/>
                        </a:rPr>
                        <a:t>Fixed </a:t>
                      </a:r>
                      <a:r>
                        <a:rPr lang="en-US" sz="1800" b="0" i="0" u="none" strike="noStrike" dirty="0" smtClean="0">
                          <a:effectLst/>
                          <a:latin typeface="Arial" panose="020B0604020202020204" pitchFamily="34" charset="0"/>
                        </a:rPr>
                        <a:t>Costs</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4.33%</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12.24%</a:t>
                      </a:r>
                      <a:endParaRPr lang="en-US" sz="1800" b="0" i="0" u="none" strike="noStrike" dirty="0">
                        <a:effectLst/>
                        <a:latin typeface="Arial" panose="020B0604020202020204" pitchFamily="34" charset="0"/>
                      </a:endParaRPr>
                    </a:p>
                  </a:txBody>
                  <a:tcPr marL="9525" marR="9525" marT="9525" marB="0" anchor="b"/>
                </a:tc>
                <a:tc>
                  <a:txBody>
                    <a:bodyPr/>
                    <a:lstStyle/>
                    <a:p>
                      <a:pPr marL="0" algn="r" defTabSz="914400" rtl="0" eaLnBrk="1" fontAlgn="b" latinLnBrk="0" hangingPunct="1"/>
                      <a:r>
                        <a:rPr lang="en-US" sz="1800" b="0" i="0" u="none" strike="noStrike" kern="1200" dirty="0">
                          <a:solidFill>
                            <a:schemeClr val="dk1"/>
                          </a:solidFill>
                          <a:effectLst/>
                          <a:latin typeface="Arial" panose="020B0604020202020204" pitchFamily="34" charset="0"/>
                          <a:ea typeface="+mn-ea"/>
                          <a:cs typeface="+mn-cs"/>
                        </a:rPr>
                        <a:t>$2,810,174</a:t>
                      </a:r>
                    </a:p>
                  </a:txBody>
                  <a:tcPr marL="9525" marR="9525" marT="9525" marB="0" anchor="b"/>
                </a:tc>
                <a:tc>
                  <a:txBody>
                    <a:bodyPr/>
                    <a:lstStyle/>
                    <a:p>
                      <a:pPr algn="r" fontAlgn="b"/>
                      <a:r>
                        <a:rPr lang="en-US" sz="1800" b="0" i="0" u="none" strike="noStrike" dirty="0" smtClean="0">
                          <a:effectLst/>
                          <a:latin typeface="Arial" panose="020B0604020202020204" pitchFamily="34" charset="0"/>
                        </a:rPr>
                        <a:t>$363</a:t>
                      </a:r>
                      <a:endParaRPr lang="en-US"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3793643741"/>
                  </a:ext>
                </a:extLst>
              </a:tr>
              <a:tr h="459740">
                <a:tc>
                  <a:txBody>
                    <a:bodyPr/>
                    <a:lstStyle/>
                    <a:p>
                      <a:pPr algn="l" fontAlgn="b"/>
                      <a:r>
                        <a:rPr lang="en-US" sz="1800" b="0" i="0" u="none" strike="noStrike" dirty="0">
                          <a:effectLst/>
                          <a:latin typeface="Arial" panose="020B0604020202020204" pitchFamily="34" charset="0"/>
                        </a:rPr>
                        <a:t>Worcester </a:t>
                      </a:r>
                      <a:r>
                        <a:rPr lang="en-US" sz="1800" b="0" i="0" u="none" strike="noStrike" dirty="0" smtClean="0">
                          <a:effectLst/>
                          <a:latin typeface="Arial" panose="020B0604020202020204" pitchFamily="34" charset="0"/>
                        </a:rPr>
                        <a:t>Regional Retirement</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10.46%</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11.07%</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$618,070</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$80</a:t>
                      </a:r>
                      <a:endParaRPr lang="en-US"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4039971834"/>
                  </a:ext>
                </a:extLst>
              </a:tr>
              <a:tr h="459740">
                <a:tc>
                  <a:txBody>
                    <a:bodyPr/>
                    <a:lstStyle/>
                    <a:p>
                      <a:pPr algn="l" fontAlgn="b"/>
                      <a:r>
                        <a:rPr lang="en-US" sz="1800" b="0" i="0" u="none" strike="noStrike" dirty="0" smtClean="0">
                          <a:effectLst/>
                          <a:latin typeface="Arial" panose="020B0604020202020204" pitchFamily="34" charset="0"/>
                        </a:rPr>
                        <a:t>Assabet Valley</a:t>
                      </a:r>
                      <a:r>
                        <a:rPr lang="en-US" sz="1800" b="0" i="0" u="none" strike="noStrike" baseline="0" dirty="0" smtClean="0">
                          <a:effectLst/>
                          <a:latin typeface="Arial" panose="020B0604020202020204" pitchFamily="34" charset="0"/>
                        </a:rPr>
                        <a:t> </a:t>
                      </a:r>
                      <a:r>
                        <a:rPr lang="en-US" sz="1800" b="0" i="0" u="none" strike="noStrike" dirty="0" smtClean="0">
                          <a:effectLst/>
                          <a:latin typeface="Arial" panose="020B0604020202020204" pitchFamily="34" charset="0"/>
                        </a:rPr>
                        <a:t>Assessment</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9.32%</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2.50%</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a:effectLst/>
                          <a:latin typeface="Arial" panose="020B0604020202020204" pitchFamily="34" charset="0"/>
                        </a:rPr>
                        <a:t>$</a:t>
                      </a:r>
                      <a:r>
                        <a:rPr lang="en-US" sz="1800" b="0" i="0" u="none" strike="noStrike" dirty="0" smtClean="0">
                          <a:effectLst/>
                          <a:latin typeface="Arial" panose="020B0604020202020204" pitchFamily="34" charset="0"/>
                        </a:rPr>
                        <a:t>22,013</a:t>
                      </a:r>
                      <a:endParaRPr lang="en-US" sz="1800" b="0" i="0" u="none" strike="noStrike" dirty="0">
                        <a:effectLst/>
                        <a:latin typeface="Arial" panose="020B0604020202020204" pitchFamily="34" charset="0"/>
                      </a:endParaRPr>
                    </a:p>
                  </a:txBody>
                  <a:tcPr marL="9525" marR="9525" marT="9525" marB="0" anchor="b"/>
                </a:tc>
                <a:tc>
                  <a:txBody>
                    <a:bodyPr/>
                    <a:lstStyle/>
                    <a:p>
                      <a:pPr algn="r" fontAlgn="b"/>
                      <a:r>
                        <a:rPr lang="en-US" sz="1800" b="0" i="0" u="none" strike="noStrike" dirty="0" smtClean="0">
                          <a:effectLst/>
                          <a:latin typeface="Arial" panose="020B0604020202020204" pitchFamily="34" charset="0"/>
                        </a:rPr>
                        <a:t>$3</a:t>
                      </a:r>
                      <a:endParaRPr lang="en-US"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033440505"/>
                  </a:ext>
                </a:extLst>
              </a:tr>
            </a:tbl>
          </a:graphicData>
        </a:graphic>
      </p:graphicFrame>
      <p:sp>
        <p:nvSpPr>
          <p:cNvPr id="2" name="TextBox 1"/>
          <p:cNvSpPr txBox="1"/>
          <p:nvPr/>
        </p:nvSpPr>
        <p:spPr>
          <a:xfrm>
            <a:off x="267070" y="5257800"/>
            <a:ext cx="8839200" cy="369332"/>
          </a:xfrm>
          <a:prstGeom prst="rect">
            <a:avLst/>
          </a:prstGeom>
          <a:noFill/>
        </p:spPr>
        <p:txBody>
          <a:bodyPr wrap="square" rtlCol="0">
            <a:spAutoFit/>
          </a:bodyPr>
          <a:lstStyle/>
          <a:p>
            <a:r>
              <a:rPr lang="en-US" dirty="0" smtClean="0"/>
              <a:t>*</a:t>
            </a:r>
            <a:r>
              <a:rPr lang="en-US" dirty="0" smtClean="0"/>
              <a:t>Number does not include adjustments for 4 union contracts.</a:t>
            </a:r>
          </a:p>
        </p:txBody>
      </p:sp>
      <p:sp>
        <p:nvSpPr>
          <p:cNvPr id="5" name="Title 1"/>
          <p:cNvSpPr>
            <a:spLocks noGrp="1"/>
          </p:cNvSpPr>
          <p:nvPr>
            <p:ph type="title"/>
          </p:nvPr>
        </p:nvSpPr>
        <p:spPr>
          <a:xfrm>
            <a:off x="381000" y="421418"/>
            <a:ext cx="8079581" cy="881823"/>
          </a:xfrm>
        </p:spPr>
        <p:txBody>
          <a:bodyPr/>
          <a:lstStyle/>
          <a:p>
            <a:pPr algn="ctr"/>
            <a:r>
              <a:rPr lang="en-US" b="1" dirty="0" smtClean="0"/>
              <a:t>Estimated Increases</a:t>
            </a:r>
            <a:endParaRPr lang="en-US" b="1" dirty="0"/>
          </a:p>
        </p:txBody>
      </p:sp>
    </p:spTree>
    <p:extLst>
      <p:ext uri="{BB962C8B-B14F-4D97-AF65-F5344CB8AC3E}">
        <p14:creationId xmlns:p14="http://schemas.microsoft.com/office/powerpoint/2010/main" val="245933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47040927"/>
              </p:ext>
            </p:extLst>
          </p:nvPr>
        </p:nvGraphicFramePr>
        <p:xfrm>
          <a:off x="685800" y="2057400"/>
          <a:ext cx="7467601" cy="2137738"/>
        </p:xfrm>
        <a:graphic>
          <a:graphicData uri="http://schemas.openxmlformats.org/drawingml/2006/table">
            <a:tbl>
              <a:tblPr firstRow="1" bandRow="1">
                <a:tableStyleId>{5C22544A-7EE6-4342-B048-85BDC9FD1C3A}</a:tableStyleId>
              </a:tblPr>
              <a:tblGrid>
                <a:gridCol w="1640863">
                  <a:extLst>
                    <a:ext uri="{9D8B030D-6E8A-4147-A177-3AD203B41FA5}">
                      <a16:colId xmlns:a16="http://schemas.microsoft.com/office/drawing/2014/main" val="20000"/>
                    </a:ext>
                  </a:extLst>
                </a:gridCol>
                <a:gridCol w="1942246">
                  <a:extLst>
                    <a:ext uri="{9D8B030D-6E8A-4147-A177-3AD203B41FA5}">
                      <a16:colId xmlns:a16="http://schemas.microsoft.com/office/drawing/2014/main" val="1043791964"/>
                    </a:ext>
                  </a:extLst>
                </a:gridCol>
                <a:gridCol w="1942246">
                  <a:extLst>
                    <a:ext uri="{9D8B030D-6E8A-4147-A177-3AD203B41FA5}">
                      <a16:colId xmlns:a16="http://schemas.microsoft.com/office/drawing/2014/main" val="20001"/>
                    </a:ext>
                  </a:extLst>
                </a:gridCol>
                <a:gridCol w="1942246">
                  <a:extLst>
                    <a:ext uri="{9D8B030D-6E8A-4147-A177-3AD203B41FA5}">
                      <a16:colId xmlns:a16="http://schemas.microsoft.com/office/drawing/2014/main" val="1229296522"/>
                    </a:ext>
                  </a:extLst>
                </a:gridCol>
              </a:tblGrid>
              <a:tr h="500153">
                <a:tc>
                  <a:txBody>
                    <a:bodyPr/>
                    <a:lstStyle/>
                    <a:p>
                      <a:pPr algn="ctr" fontAlgn="b"/>
                      <a:endParaRPr lang="en-US" sz="2400" b="1" i="0" u="none" strike="noStrike" dirty="0">
                        <a:solidFill>
                          <a:srgbClr val="000000"/>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FY2024 %</a:t>
                      </a:r>
                      <a:r>
                        <a:rPr lang="en-US" sz="2000" b="1" i="0" u="none" strike="noStrike" baseline="0" dirty="0" smtClean="0">
                          <a:solidFill>
                            <a:schemeClr val="bg1"/>
                          </a:solidFill>
                          <a:effectLst/>
                          <a:latin typeface="Calibri"/>
                        </a:rPr>
                        <a:t> Increase</a:t>
                      </a:r>
                      <a:endParaRPr lang="en-US" sz="2000" b="1" i="0" u="none" strike="noStrike" dirty="0">
                        <a:solidFill>
                          <a:schemeClr val="bg1"/>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FY2024 $ Increase</a:t>
                      </a:r>
                      <a:endParaRPr lang="en-US" sz="2000" b="1" i="0" u="none" strike="noStrike" dirty="0">
                        <a:solidFill>
                          <a:schemeClr val="bg1"/>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Tax Impact to Average</a:t>
                      </a:r>
                      <a:r>
                        <a:rPr lang="en-US" sz="2000" b="1" i="0" u="none" strike="noStrike" baseline="0" dirty="0" smtClean="0">
                          <a:solidFill>
                            <a:schemeClr val="bg1"/>
                          </a:solidFill>
                          <a:effectLst/>
                          <a:latin typeface="Calibri"/>
                        </a:rPr>
                        <a:t> Single Family</a:t>
                      </a:r>
                      <a:endParaRPr lang="en-US" sz="2000" b="1" i="0" u="none" strike="noStrike" dirty="0">
                        <a:solidFill>
                          <a:schemeClr val="bg1"/>
                        </a:solidFill>
                        <a:effectLst/>
                        <a:latin typeface="Calibri"/>
                      </a:endParaRPr>
                    </a:p>
                  </a:txBody>
                  <a:tcPr marL="7863" marR="7863" marT="7863" marB="0" anchor="b"/>
                </a:tc>
                <a:extLst>
                  <a:ext uri="{0D108BD9-81ED-4DB2-BD59-A6C34878D82A}">
                    <a16:rowId xmlns:a16="http://schemas.microsoft.com/office/drawing/2014/main" val="10000"/>
                  </a:ext>
                </a:extLst>
              </a:tr>
              <a:tr h="719047">
                <a:tc>
                  <a:txBody>
                    <a:bodyPr/>
                    <a:lstStyle/>
                    <a:p>
                      <a:pPr algn="ctr" fontAlgn="b"/>
                      <a:r>
                        <a:rPr lang="en-US" sz="1600" b="1" i="0" u="none" strike="noStrike" dirty="0" smtClean="0">
                          <a:solidFill>
                            <a:srgbClr val="000000"/>
                          </a:solidFill>
                          <a:effectLst/>
                          <a:latin typeface="Calibri"/>
                        </a:rPr>
                        <a:t>Salary/Wages*</a:t>
                      </a:r>
                      <a:endParaRPr lang="en-US" sz="1600" b="1" i="0" u="none" strike="noStrike" dirty="0">
                        <a:solidFill>
                          <a:srgbClr val="000000"/>
                        </a:solidFill>
                        <a:effectLst/>
                        <a:latin typeface="Calibri"/>
                      </a:endParaRPr>
                    </a:p>
                  </a:txBody>
                  <a:tcPr marL="7863" marR="7863" marT="7863" marB="0" anchor="ctr"/>
                </a:tc>
                <a:tc>
                  <a:txBody>
                    <a:bodyPr/>
                    <a:lstStyle/>
                    <a:p>
                      <a:pPr algn="ctr"/>
                      <a:r>
                        <a:rPr lang="en-US" sz="1600" i="0" dirty="0" smtClean="0"/>
                        <a:t>1.49%</a:t>
                      </a:r>
                      <a:endParaRPr lang="en-US" sz="1600" i="0" dirty="0"/>
                    </a:p>
                  </a:txBody>
                  <a:tcPr marL="7863" marR="7863" marT="7863" marB="0" anchor="ctr"/>
                </a:tc>
                <a:tc>
                  <a:txBody>
                    <a:bodyPr/>
                    <a:lstStyle/>
                    <a:p>
                      <a:pPr algn="ctr"/>
                      <a:r>
                        <a:rPr lang="en-US" sz="1600" i="0" dirty="0" smtClean="0"/>
                        <a:t>$243,259</a:t>
                      </a:r>
                      <a:endParaRPr lang="en-US" sz="1600" i="0" dirty="0"/>
                    </a:p>
                  </a:txBody>
                  <a:tcPr marL="7863" marR="7863" marT="7863" marB="0" anchor="ctr"/>
                </a:tc>
                <a:tc>
                  <a:txBody>
                    <a:bodyPr/>
                    <a:lstStyle/>
                    <a:p>
                      <a:pPr algn="ctr"/>
                      <a:r>
                        <a:rPr lang="en-US" sz="1600" i="0" dirty="0" smtClean="0"/>
                        <a:t>$31</a:t>
                      </a:r>
                      <a:endParaRPr lang="en-US" sz="1600" i="0" dirty="0"/>
                    </a:p>
                  </a:txBody>
                  <a:tcPr marL="7863" marR="7863" marT="7863" marB="0" anchor="ctr"/>
                </a:tc>
                <a:extLst>
                  <a:ext uri="{0D108BD9-81ED-4DB2-BD59-A6C34878D82A}">
                    <a16:rowId xmlns:a16="http://schemas.microsoft.com/office/drawing/2014/main" val="10003"/>
                  </a:ext>
                </a:extLst>
              </a:tr>
              <a:tr h="496428">
                <a:tc>
                  <a:txBody>
                    <a:bodyPr/>
                    <a:lstStyle/>
                    <a:p>
                      <a:pPr algn="ctr" fontAlgn="b"/>
                      <a:r>
                        <a:rPr lang="en-US" sz="1600" b="1" i="0" u="none" strike="noStrike" dirty="0" smtClean="0">
                          <a:solidFill>
                            <a:srgbClr val="000000"/>
                          </a:solidFill>
                          <a:effectLst/>
                          <a:latin typeface="Calibri"/>
                        </a:rPr>
                        <a:t>Expenses</a:t>
                      </a:r>
                      <a:endParaRPr lang="en-US" sz="1600" b="1" i="0" u="none" strike="noStrike" dirty="0">
                        <a:solidFill>
                          <a:srgbClr val="000000"/>
                        </a:solidFill>
                        <a:effectLst/>
                        <a:latin typeface="Calibri"/>
                      </a:endParaRPr>
                    </a:p>
                  </a:txBody>
                  <a:tcPr marL="7863" marR="7863" marT="7863" marB="0" anchor="ctr"/>
                </a:tc>
                <a:tc>
                  <a:txBody>
                    <a:bodyPr/>
                    <a:lstStyle/>
                    <a:p>
                      <a:pPr algn="ctr"/>
                      <a:r>
                        <a:rPr lang="en-US" sz="1600" i="0" dirty="0" smtClean="0"/>
                        <a:t>9.87%</a:t>
                      </a:r>
                      <a:endParaRPr lang="en-US" sz="1600" i="0" dirty="0"/>
                    </a:p>
                  </a:txBody>
                  <a:tcPr marL="7863" marR="7863" marT="7863" marB="0" anchor="ctr"/>
                </a:tc>
                <a:tc>
                  <a:txBody>
                    <a:bodyPr/>
                    <a:lstStyle/>
                    <a:p>
                      <a:pPr algn="ctr"/>
                      <a:r>
                        <a:rPr lang="en-US" sz="1600" i="0" dirty="0" smtClean="0"/>
                        <a:t>$390,700</a:t>
                      </a:r>
                      <a:endParaRPr lang="en-US" sz="1600" i="0" dirty="0"/>
                    </a:p>
                  </a:txBody>
                  <a:tcPr marL="7863" marR="7863" marT="7863" marB="0" anchor="ctr"/>
                </a:tc>
                <a:tc>
                  <a:txBody>
                    <a:bodyPr/>
                    <a:lstStyle/>
                    <a:p>
                      <a:pPr algn="ctr"/>
                      <a:r>
                        <a:rPr lang="en-US" sz="1600" i="0" dirty="0" smtClean="0"/>
                        <a:t>$50</a:t>
                      </a:r>
                      <a:endParaRPr lang="en-US" sz="1600" i="0" dirty="0"/>
                    </a:p>
                  </a:txBody>
                  <a:tcPr marL="7863" marR="7863" marT="7863" marB="0" anchor="ctr"/>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685800" y="838200"/>
            <a:ext cx="8229600" cy="762000"/>
          </a:xfrm>
        </p:spPr>
        <p:txBody>
          <a:bodyPr/>
          <a:lstStyle/>
          <a:p>
            <a:r>
              <a:rPr lang="en-US" sz="4400" u="sng" dirty="0" smtClean="0"/>
              <a:t>Town Department Increases</a:t>
            </a:r>
            <a:endParaRPr lang="en-US" sz="4400" u="sng" dirty="0"/>
          </a:p>
        </p:txBody>
      </p:sp>
      <p:sp>
        <p:nvSpPr>
          <p:cNvPr id="6" name="TextBox 5"/>
          <p:cNvSpPr txBox="1"/>
          <p:nvPr/>
        </p:nvSpPr>
        <p:spPr>
          <a:xfrm>
            <a:off x="1447800" y="4467672"/>
            <a:ext cx="6324600" cy="369332"/>
          </a:xfrm>
          <a:prstGeom prst="rect">
            <a:avLst/>
          </a:prstGeom>
          <a:noFill/>
        </p:spPr>
        <p:txBody>
          <a:bodyPr wrap="square" rtlCol="0">
            <a:spAutoFit/>
          </a:bodyPr>
          <a:lstStyle/>
          <a:p>
            <a:r>
              <a:rPr lang="en-US" dirty="0" smtClean="0"/>
              <a:t>*Number does not include adjustments for 4 union contracts.</a:t>
            </a:r>
          </a:p>
        </p:txBody>
      </p:sp>
    </p:spTree>
    <p:extLst>
      <p:ext uri="{BB962C8B-B14F-4D97-AF65-F5344CB8AC3E}">
        <p14:creationId xmlns:p14="http://schemas.microsoft.com/office/powerpoint/2010/main" val="3049046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3551" y="152400"/>
            <a:ext cx="8229600" cy="609600"/>
          </a:xfrm>
        </p:spPr>
        <p:txBody>
          <a:bodyPr>
            <a:normAutofit fontScale="90000"/>
          </a:bodyPr>
          <a:lstStyle/>
          <a:p>
            <a:r>
              <a:rPr lang="en-US" sz="4400" b="1" u="sng" dirty="0" smtClean="0"/>
              <a:t>Salary/Wages Increases</a:t>
            </a:r>
            <a:endParaRPr lang="en-US" sz="4400" b="1" u="sng" dirty="0"/>
          </a:p>
        </p:txBody>
      </p:sp>
      <p:graphicFrame>
        <p:nvGraphicFramePr>
          <p:cNvPr id="8" name="Table 7"/>
          <p:cNvGraphicFramePr>
            <a:graphicFrameLocks noGrp="1"/>
          </p:cNvGraphicFramePr>
          <p:nvPr>
            <p:extLst>
              <p:ext uri="{D42A27DB-BD31-4B8C-83A1-F6EECF244321}">
                <p14:modId xmlns:p14="http://schemas.microsoft.com/office/powerpoint/2010/main" val="2800683372"/>
              </p:ext>
            </p:extLst>
          </p:nvPr>
        </p:nvGraphicFramePr>
        <p:xfrm>
          <a:off x="328842" y="762000"/>
          <a:ext cx="8129357" cy="5912634"/>
        </p:xfrm>
        <a:graphic>
          <a:graphicData uri="http://schemas.openxmlformats.org/drawingml/2006/table">
            <a:tbl>
              <a:tblPr firstRow="1" bandRow="1">
                <a:tableStyleId>{5C22544A-7EE6-4342-B048-85BDC9FD1C3A}</a:tableStyleId>
              </a:tblPr>
              <a:tblGrid>
                <a:gridCol w="1670416">
                  <a:extLst>
                    <a:ext uri="{9D8B030D-6E8A-4147-A177-3AD203B41FA5}">
                      <a16:colId xmlns:a16="http://schemas.microsoft.com/office/drawing/2014/main" val="20000"/>
                    </a:ext>
                  </a:extLst>
                </a:gridCol>
                <a:gridCol w="3106142">
                  <a:extLst>
                    <a:ext uri="{9D8B030D-6E8A-4147-A177-3AD203B41FA5}">
                      <a16:colId xmlns:a16="http://schemas.microsoft.com/office/drawing/2014/main" val="20001"/>
                    </a:ext>
                  </a:extLst>
                </a:gridCol>
                <a:gridCol w="1752600">
                  <a:extLst>
                    <a:ext uri="{9D8B030D-6E8A-4147-A177-3AD203B41FA5}">
                      <a16:colId xmlns:a16="http://schemas.microsoft.com/office/drawing/2014/main" val="531433068"/>
                    </a:ext>
                  </a:extLst>
                </a:gridCol>
                <a:gridCol w="1600199">
                  <a:extLst>
                    <a:ext uri="{9D8B030D-6E8A-4147-A177-3AD203B41FA5}">
                      <a16:colId xmlns:a16="http://schemas.microsoft.com/office/drawing/2014/main" val="2061110860"/>
                    </a:ext>
                  </a:extLst>
                </a:gridCol>
              </a:tblGrid>
              <a:tr h="784758">
                <a:tc>
                  <a:txBody>
                    <a:bodyPr/>
                    <a:lstStyle/>
                    <a:p>
                      <a:pPr algn="ctr" fontAlgn="b"/>
                      <a:r>
                        <a:rPr lang="en-US" sz="1800" b="1" u="none" strike="noStrike" dirty="0">
                          <a:effectLst/>
                        </a:rPr>
                        <a:t>Department</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smtClean="0">
                          <a:effectLst/>
                        </a:rPr>
                        <a:t>Position</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a:effectLst/>
                        </a:rPr>
                        <a:t>Budget </a:t>
                      </a:r>
                      <a:endParaRPr lang="en-US" sz="1800" b="1" u="none" strike="noStrike" dirty="0" smtClean="0">
                        <a:effectLst/>
                      </a:endParaRPr>
                    </a:p>
                    <a:p>
                      <a:pPr algn="ctr" fontAlgn="b"/>
                      <a:r>
                        <a:rPr lang="en-US" sz="1800" b="1" u="none" strike="noStrike" dirty="0" smtClean="0">
                          <a:effectLst/>
                        </a:rPr>
                        <a:t>Impact ($)</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0" i="0" u="none" strike="noStrike" dirty="0" smtClean="0">
                          <a:solidFill>
                            <a:schemeClr val="bg1"/>
                          </a:solidFill>
                          <a:effectLst/>
                          <a:latin typeface="Calibri"/>
                        </a:rPr>
                        <a:t>Tax Impact to Average</a:t>
                      </a:r>
                      <a:r>
                        <a:rPr lang="en-US" sz="1800" b="0" i="0" u="none" strike="noStrike" baseline="0" dirty="0" smtClean="0">
                          <a:solidFill>
                            <a:schemeClr val="bg1"/>
                          </a:solidFill>
                          <a:effectLst/>
                          <a:latin typeface="Calibri"/>
                        </a:rPr>
                        <a:t> Single Family</a:t>
                      </a:r>
                      <a:endParaRPr lang="en-US" sz="1800" b="0" i="0" u="none" strike="noStrike" dirty="0">
                        <a:solidFill>
                          <a:schemeClr val="bg1"/>
                        </a:solidFill>
                        <a:effectLst/>
                        <a:latin typeface="Calibri"/>
                      </a:endParaRPr>
                    </a:p>
                  </a:txBody>
                  <a:tcPr marL="7863" marR="7863" marT="7863" marB="0" anchor="b"/>
                </a:tc>
                <a:extLst>
                  <a:ext uri="{0D108BD9-81ED-4DB2-BD59-A6C34878D82A}">
                    <a16:rowId xmlns:a16="http://schemas.microsoft.com/office/drawing/2014/main" val="10000"/>
                  </a:ext>
                </a:extLst>
              </a:tr>
              <a:tr h="1226577">
                <a:tc>
                  <a:txBody>
                    <a:bodyPr/>
                    <a:lstStyle/>
                    <a:p>
                      <a:pPr algn="ctr" fontAlgn="b"/>
                      <a:r>
                        <a:rPr lang="en-US" sz="1400" b="1" i="0" u="none" strike="noStrike" dirty="0" smtClean="0">
                          <a:solidFill>
                            <a:srgbClr val="000000"/>
                          </a:solidFill>
                          <a:effectLst/>
                          <a:latin typeface="Calibri"/>
                        </a:rPr>
                        <a:t>Animal Control</a:t>
                      </a:r>
                      <a:endParaRPr lang="en-US" sz="1400" b="1" i="0" u="none" strike="noStrike" dirty="0">
                        <a:solidFill>
                          <a:srgbClr val="000000"/>
                        </a:solidFill>
                        <a:effectLst/>
                        <a:latin typeface="Calibri"/>
                      </a:endParaRPr>
                    </a:p>
                  </a:txBody>
                  <a:tcPr marL="7863" marR="7863" marT="7863" marB="0" anchor="ctr"/>
                </a:tc>
                <a:tc>
                  <a:txBody>
                    <a:bodyPr/>
                    <a:lstStyle/>
                    <a:p>
                      <a:pPr algn="l" fontAlgn="b"/>
                      <a:r>
                        <a:rPr lang="en-US" sz="1400" b="1" i="0" u="none" strike="noStrike" dirty="0" smtClean="0">
                          <a:solidFill>
                            <a:srgbClr val="000000"/>
                          </a:solidFill>
                          <a:effectLst/>
                          <a:latin typeface="Calibri"/>
                        </a:rPr>
                        <a:t>Part </a:t>
                      </a:r>
                      <a:r>
                        <a:rPr lang="en-US" sz="1400" b="1" i="0" u="none" strike="noStrike" dirty="0" smtClean="0">
                          <a:solidFill>
                            <a:srgbClr val="000000"/>
                          </a:solidFill>
                          <a:effectLst/>
                          <a:latin typeface="Calibri"/>
                        </a:rPr>
                        <a:t>Time Animal </a:t>
                      </a:r>
                      <a:r>
                        <a:rPr lang="en-US" sz="1400" b="1" i="0" u="none" strike="noStrike" dirty="0" smtClean="0">
                          <a:solidFill>
                            <a:srgbClr val="000000"/>
                          </a:solidFill>
                          <a:effectLst/>
                          <a:latin typeface="Calibri"/>
                        </a:rPr>
                        <a:t>Control Officer</a:t>
                      </a:r>
                    </a:p>
                    <a:p>
                      <a:pPr marL="285750" indent="-285750" algn="l" fontAlgn="b">
                        <a:buFont typeface="Arial" panose="020B0604020202020204" pitchFamily="34" charset="0"/>
                        <a:buChar char="•"/>
                      </a:pPr>
                      <a:r>
                        <a:rPr lang="en-US" sz="1400" b="0" i="0" u="none" strike="noStrike" dirty="0" smtClean="0">
                          <a:solidFill>
                            <a:srgbClr val="000000"/>
                          </a:solidFill>
                          <a:effectLst/>
                          <a:latin typeface="Calibri"/>
                        </a:rPr>
                        <a:t>12 hours per</a:t>
                      </a:r>
                      <a:r>
                        <a:rPr lang="en-US" sz="1400" b="0" i="0" u="none" strike="noStrike" baseline="0" dirty="0" smtClean="0">
                          <a:solidFill>
                            <a:srgbClr val="000000"/>
                          </a:solidFill>
                          <a:effectLst/>
                          <a:latin typeface="Calibri"/>
                        </a:rPr>
                        <a:t>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Provide coverage for weekends and as needed</a:t>
                      </a:r>
                      <a:endParaRPr lang="en-US" sz="1400" b="0" i="0" u="none" strike="noStrike" dirty="0" smtClean="0">
                        <a:solidFill>
                          <a:srgbClr val="000000"/>
                        </a:solidFill>
                        <a:effectLst/>
                        <a:latin typeface="Calibri"/>
                      </a:endParaRPr>
                    </a:p>
                  </a:txBody>
                  <a:tcPr marL="7863" marR="7863" marT="7863" marB="0" anchor="ctr"/>
                </a:tc>
                <a:tc>
                  <a:txBody>
                    <a:bodyPr/>
                    <a:lstStyle/>
                    <a:p>
                      <a:pPr algn="ctr"/>
                      <a:endParaRPr lang="en-US" sz="1400" b="0" i="0" dirty="0" smtClean="0">
                        <a:latin typeface="+mn-lt"/>
                      </a:endParaRPr>
                    </a:p>
                    <a:p>
                      <a:pPr algn="ctr"/>
                      <a:r>
                        <a:rPr lang="en-US" sz="1400" b="1" i="0" dirty="0" smtClean="0">
                          <a:latin typeface="+mn-lt"/>
                        </a:rPr>
                        <a:t>$13,061</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baseline="0" dirty="0" smtClean="0">
                          <a:solidFill>
                            <a:srgbClr val="000000"/>
                          </a:solidFill>
                          <a:effectLst/>
                          <a:latin typeface="+mn-lt"/>
                        </a:rPr>
                        <a:t>Grafton funds 38% of this entire budget</a:t>
                      </a:r>
                      <a:endParaRPr lang="en-US" sz="1400" b="0" i="0" u="none" strike="noStrike" dirty="0" smtClean="0">
                        <a:solidFill>
                          <a:srgbClr val="000000"/>
                        </a:solidFill>
                        <a:effectLst/>
                        <a:latin typeface="+mn-lt"/>
                      </a:endParaRPr>
                    </a:p>
                  </a:txBody>
                  <a:tcPr marL="7863" marR="7863" marT="7863" marB="0" anchor="ctr"/>
                </a:tc>
                <a:tc>
                  <a:txBody>
                    <a:bodyPr/>
                    <a:lstStyle/>
                    <a:p>
                      <a:pPr algn="ctr" fontAlgn="b"/>
                      <a:r>
                        <a:rPr lang="en-US" sz="1400" b="1" i="0" u="none" strike="noStrike" dirty="0" smtClean="0">
                          <a:solidFill>
                            <a:srgbClr val="000000"/>
                          </a:solidFill>
                          <a:effectLst/>
                          <a:latin typeface="Calibri Light" panose="020F0302020204030204" pitchFamily="34" charset="0"/>
                          <a:cs typeface="Calibri Light" panose="020F0302020204030204" pitchFamily="34" charset="0"/>
                        </a:rPr>
                        <a:t>$1</a:t>
                      </a:r>
                      <a:endParaRPr lang="en-US"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1"/>
                  </a:ext>
                </a:extLst>
              </a:tr>
              <a:tr h="1828314">
                <a:tc>
                  <a:txBody>
                    <a:bodyPr/>
                    <a:lstStyle/>
                    <a:p>
                      <a:pPr algn="ctr" fontAlgn="b"/>
                      <a:r>
                        <a:rPr lang="en-US" sz="1400" b="1" i="0" u="none" strike="noStrike" dirty="0" smtClean="0">
                          <a:solidFill>
                            <a:srgbClr val="000000"/>
                          </a:solidFill>
                          <a:effectLst/>
                          <a:latin typeface="Calibri"/>
                        </a:rPr>
                        <a:t>Community Development</a:t>
                      </a:r>
                      <a:endParaRPr lang="en-US" sz="1400" b="1" i="0" u="none" strike="noStrike" dirty="0">
                        <a:solidFill>
                          <a:srgbClr val="000000"/>
                        </a:solidFill>
                        <a:effectLst/>
                        <a:latin typeface="Calibri"/>
                      </a:endParaRPr>
                    </a:p>
                  </a:txBody>
                  <a:tcPr marL="7863" marR="7863" marT="7863" marB="0" anchor="ctr"/>
                </a:tc>
                <a:tc>
                  <a:txBody>
                    <a:bodyPr/>
                    <a:lstStyle/>
                    <a:p>
                      <a:pPr algn="l" fontAlgn="b"/>
                      <a:r>
                        <a:rPr lang="en-US" sz="1400" b="1" i="0" u="none" strike="noStrike" dirty="0" smtClean="0">
                          <a:solidFill>
                            <a:srgbClr val="000000"/>
                          </a:solidFill>
                          <a:effectLst/>
                          <a:latin typeface="Calibri"/>
                        </a:rPr>
                        <a:t>Sustainability Coordinator/Community</a:t>
                      </a:r>
                      <a:r>
                        <a:rPr lang="en-US" sz="1400" b="1" i="0" u="none" strike="noStrike" baseline="0" dirty="0" smtClean="0">
                          <a:solidFill>
                            <a:srgbClr val="000000"/>
                          </a:solidFill>
                          <a:effectLst/>
                          <a:latin typeface="Calibri"/>
                        </a:rPr>
                        <a:t> Development Assistant</a:t>
                      </a:r>
                      <a:endParaRPr lang="en-US" sz="1400" b="1" i="0" u="none" strike="noStrike" dirty="0" smtClean="0">
                        <a:solidFill>
                          <a:srgbClr val="000000"/>
                        </a:solidFill>
                        <a:effectLst/>
                        <a:latin typeface="Calibri"/>
                      </a:endParaRP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40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Responsible for achieving sustainability goals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Supports Community Development Department</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Recommended by Climate Action Plan/Staffing Study</a:t>
                      </a:r>
                    </a:p>
                  </a:txBody>
                  <a:tcPr marL="7863" marR="7863" marT="7863" marB="0" anchor="ctr"/>
                </a:tc>
                <a:tc>
                  <a:txBody>
                    <a:bodyPr/>
                    <a:lstStyle/>
                    <a:p>
                      <a:pPr algn="ctr"/>
                      <a:r>
                        <a:rPr lang="en-US" sz="1400" b="1" dirty="0" smtClean="0"/>
                        <a:t>$70,179</a:t>
                      </a:r>
                      <a:endParaRPr lang="en-US" sz="1400" b="1" dirty="0" smtClean="0"/>
                    </a:p>
                    <a:p>
                      <a:pPr algn="ctr"/>
                      <a:r>
                        <a:rPr lang="en-US" sz="1400" b="0" u="none" dirty="0" smtClean="0"/>
                        <a:t>Budget</a:t>
                      </a:r>
                      <a:r>
                        <a:rPr lang="en-US" sz="1400" b="0" u="none" baseline="0" dirty="0" smtClean="0"/>
                        <a:t> increase is $40,179</a:t>
                      </a:r>
                    </a:p>
                    <a:p>
                      <a:pPr algn="ctr"/>
                      <a:r>
                        <a:rPr lang="en-US" sz="1400" b="0" u="none" dirty="0" smtClean="0"/>
                        <a:t> plus $30,000 </a:t>
                      </a:r>
                      <a:r>
                        <a:rPr lang="en-US" sz="1400" b="0" u="none" dirty="0" smtClean="0"/>
                        <a:t>Grant</a:t>
                      </a:r>
                    </a:p>
                    <a:p>
                      <a:pPr algn="ctr"/>
                      <a:endParaRPr lang="en-US" sz="1400" b="1" dirty="0"/>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$5</a:t>
                      </a:r>
                    </a:p>
                  </a:txBody>
                  <a:tcPr marL="7863" marR="7863" marT="7863" marB="0" anchor="ctr"/>
                </a:tc>
                <a:extLst>
                  <a:ext uri="{0D108BD9-81ED-4DB2-BD59-A6C34878D82A}">
                    <a16:rowId xmlns:a16="http://schemas.microsoft.com/office/drawing/2014/main" val="10002"/>
                  </a:ext>
                </a:extLst>
              </a:tr>
              <a:tr h="1927131">
                <a:tc>
                  <a:txBody>
                    <a:bodyPr/>
                    <a:lstStyle/>
                    <a:p>
                      <a:pPr algn="ctr" fontAlgn="b"/>
                      <a:r>
                        <a:rPr lang="en-US" sz="1400" b="1" i="0" u="none" strike="noStrike" dirty="0" smtClean="0">
                          <a:solidFill>
                            <a:srgbClr val="000000"/>
                          </a:solidFill>
                          <a:effectLst/>
                          <a:latin typeface="Calibri"/>
                        </a:rPr>
                        <a:t>Council on Aging</a:t>
                      </a:r>
                      <a:endParaRPr lang="en-US" sz="1400" b="1" i="0" u="none" strike="noStrike" dirty="0">
                        <a:solidFill>
                          <a:srgbClr val="000000"/>
                        </a:solidFill>
                        <a:effectLst/>
                        <a:latin typeface="Calibri"/>
                      </a:endParaRPr>
                    </a:p>
                  </a:txBody>
                  <a:tcPr marL="7863" marR="7863" marT="7863" marB="0" anchor="ctr"/>
                </a:tc>
                <a:tc>
                  <a:txBody>
                    <a:bodyPr/>
                    <a:lstStyle/>
                    <a:p>
                      <a:pPr marL="0" indent="0" algn="l" fontAlgn="b">
                        <a:buFont typeface="Arial" panose="020B0604020202020204" pitchFamily="34" charset="0"/>
                        <a:buNone/>
                      </a:pPr>
                      <a:r>
                        <a:rPr lang="en-US" sz="1400" b="1" i="0" u="none" strike="noStrike" baseline="0" dirty="0" smtClean="0">
                          <a:solidFill>
                            <a:srgbClr val="000000"/>
                          </a:solidFill>
                          <a:effectLst/>
                          <a:latin typeface="Calibri"/>
                        </a:rPr>
                        <a:t>Additional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Outreach Case Manager: 5 hours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Administrative Assistant: 5 hours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Asian Outreach Worker: 4 hours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Homemaker: 2 hours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Handyman: 8 hours</a:t>
                      </a:r>
                    </a:p>
                  </a:txBody>
                  <a:tcPr marL="7863" marR="7863" marT="7863" marB="0" anchor="ctr"/>
                </a:tc>
                <a:tc>
                  <a:txBody>
                    <a:bodyPr/>
                    <a:lstStyle/>
                    <a:p>
                      <a:pPr algn="ctr"/>
                      <a:r>
                        <a:rPr lang="en-US" sz="1400" b="1" dirty="0" smtClean="0"/>
                        <a:t>$33,950</a:t>
                      </a:r>
                    </a:p>
                    <a:p>
                      <a:pPr algn="ctr"/>
                      <a:r>
                        <a:rPr lang="en-US" sz="1400" b="0" dirty="0" smtClean="0"/>
                        <a:t>Additional Hours Fully Funded</a:t>
                      </a:r>
                      <a:r>
                        <a:rPr lang="en-US" sz="1400" b="0" baseline="0" dirty="0" smtClean="0"/>
                        <a:t> by State Formula Grant </a:t>
                      </a:r>
                      <a:endParaRPr lang="en-US" sz="1400" b="0" dirty="0"/>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$0</a:t>
                      </a:r>
                    </a:p>
                  </a:txBody>
                  <a:tcPr marL="7863" marR="7863" marT="7863" marB="0" anchor="ctr"/>
                </a:tc>
                <a:extLst>
                  <a:ext uri="{0D108BD9-81ED-4DB2-BD59-A6C34878D82A}">
                    <a16:rowId xmlns:a16="http://schemas.microsoft.com/office/drawing/2014/main" val="2826962214"/>
                  </a:ext>
                </a:extLst>
              </a:tr>
            </a:tbl>
          </a:graphicData>
        </a:graphic>
      </p:graphicFrame>
    </p:spTree>
    <p:extLst>
      <p:ext uri="{BB962C8B-B14F-4D97-AF65-F5344CB8AC3E}">
        <p14:creationId xmlns:p14="http://schemas.microsoft.com/office/powerpoint/2010/main" val="3916688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3551" y="152400"/>
            <a:ext cx="8229600" cy="609600"/>
          </a:xfrm>
        </p:spPr>
        <p:txBody>
          <a:bodyPr>
            <a:normAutofit fontScale="90000"/>
          </a:bodyPr>
          <a:lstStyle/>
          <a:p>
            <a:r>
              <a:rPr lang="en-US" sz="4400" b="1" u="sng" dirty="0" smtClean="0"/>
              <a:t>Salary/Wages Increases</a:t>
            </a:r>
            <a:endParaRPr lang="en-US" sz="4400" b="1" u="sng" dirty="0"/>
          </a:p>
        </p:txBody>
      </p:sp>
      <p:graphicFrame>
        <p:nvGraphicFramePr>
          <p:cNvPr id="8" name="Table 7"/>
          <p:cNvGraphicFramePr>
            <a:graphicFrameLocks noGrp="1"/>
          </p:cNvGraphicFramePr>
          <p:nvPr>
            <p:extLst>
              <p:ext uri="{D42A27DB-BD31-4B8C-83A1-F6EECF244321}">
                <p14:modId xmlns:p14="http://schemas.microsoft.com/office/powerpoint/2010/main" val="1101812168"/>
              </p:ext>
            </p:extLst>
          </p:nvPr>
        </p:nvGraphicFramePr>
        <p:xfrm>
          <a:off x="413551" y="838200"/>
          <a:ext cx="8129357" cy="5436297"/>
        </p:xfrm>
        <a:graphic>
          <a:graphicData uri="http://schemas.openxmlformats.org/drawingml/2006/table">
            <a:tbl>
              <a:tblPr firstRow="1" bandRow="1">
                <a:tableStyleId>{5C22544A-7EE6-4342-B048-85BDC9FD1C3A}</a:tableStyleId>
              </a:tblPr>
              <a:tblGrid>
                <a:gridCol w="1728558">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1981200">
                  <a:extLst>
                    <a:ext uri="{9D8B030D-6E8A-4147-A177-3AD203B41FA5}">
                      <a16:colId xmlns:a16="http://schemas.microsoft.com/office/drawing/2014/main" val="531433068"/>
                    </a:ext>
                  </a:extLst>
                </a:gridCol>
                <a:gridCol w="1981199">
                  <a:extLst>
                    <a:ext uri="{9D8B030D-6E8A-4147-A177-3AD203B41FA5}">
                      <a16:colId xmlns:a16="http://schemas.microsoft.com/office/drawing/2014/main" val="93247268"/>
                    </a:ext>
                  </a:extLst>
                </a:gridCol>
              </a:tblGrid>
              <a:tr h="784758">
                <a:tc>
                  <a:txBody>
                    <a:bodyPr/>
                    <a:lstStyle/>
                    <a:p>
                      <a:pPr algn="ctr" fontAlgn="b"/>
                      <a:r>
                        <a:rPr lang="en-US" sz="1800" b="1" u="none" strike="noStrike" dirty="0">
                          <a:effectLst/>
                        </a:rPr>
                        <a:t>Department</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smtClean="0">
                          <a:effectLst/>
                        </a:rPr>
                        <a:t>Position</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a:effectLst/>
                        </a:rPr>
                        <a:t>Budget </a:t>
                      </a:r>
                      <a:endParaRPr lang="en-US" sz="1800" b="1" u="none" strike="noStrike" dirty="0" smtClean="0">
                        <a:effectLst/>
                      </a:endParaRPr>
                    </a:p>
                    <a:p>
                      <a:pPr algn="ctr" fontAlgn="b"/>
                      <a:r>
                        <a:rPr lang="en-US" sz="1800" b="1" u="none" strike="noStrike" dirty="0" smtClean="0">
                          <a:effectLst/>
                        </a:rPr>
                        <a:t>Impact ($)</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0" i="0" u="none" strike="noStrike" dirty="0" smtClean="0">
                          <a:solidFill>
                            <a:schemeClr val="bg1"/>
                          </a:solidFill>
                          <a:effectLst/>
                          <a:latin typeface="Calibri"/>
                        </a:rPr>
                        <a:t>Tax Impact to Average</a:t>
                      </a:r>
                      <a:r>
                        <a:rPr lang="en-US" sz="1800" b="0" i="0" u="none" strike="noStrike" baseline="0" dirty="0" smtClean="0">
                          <a:solidFill>
                            <a:schemeClr val="bg1"/>
                          </a:solidFill>
                          <a:effectLst/>
                          <a:latin typeface="Calibri"/>
                        </a:rPr>
                        <a:t> Single Family</a:t>
                      </a:r>
                      <a:endParaRPr lang="en-US" sz="1800" b="0" i="0" u="none" strike="noStrike" dirty="0">
                        <a:solidFill>
                          <a:schemeClr val="bg1"/>
                        </a:solidFill>
                        <a:effectLst/>
                        <a:latin typeface="Calibri"/>
                      </a:endParaRPr>
                    </a:p>
                  </a:txBody>
                  <a:tcPr marL="7863" marR="7863" marT="7863" marB="0" anchor="b"/>
                </a:tc>
                <a:extLst>
                  <a:ext uri="{0D108BD9-81ED-4DB2-BD59-A6C34878D82A}">
                    <a16:rowId xmlns:a16="http://schemas.microsoft.com/office/drawing/2014/main" val="10000"/>
                  </a:ext>
                </a:extLst>
              </a:tr>
              <a:tr h="928708">
                <a:tc rowSpan="2">
                  <a:txBody>
                    <a:bodyPr/>
                    <a:lstStyle/>
                    <a:p>
                      <a:pPr algn="ctr" fontAlgn="b"/>
                      <a:r>
                        <a:rPr lang="en-US" sz="1400" b="1" i="0" u="none" strike="noStrike" dirty="0" smtClean="0">
                          <a:solidFill>
                            <a:srgbClr val="000000"/>
                          </a:solidFill>
                          <a:effectLst/>
                          <a:latin typeface="Calibri"/>
                        </a:rPr>
                        <a:t>Department of Public Works</a:t>
                      </a:r>
                      <a:endParaRPr lang="en-US" sz="1400" b="1" i="0" u="none" strike="noStrike" dirty="0">
                        <a:solidFill>
                          <a:srgbClr val="000000"/>
                        </a:solidFill>
                        <a:effectLst/>
                        <a:latin typeface="Calibri"/>
                      </a:endParaRPr>
                    </a:p>
                  </a:txBody>
                  <a:tcPr marL="7863" marR="7863" marT="7863" marB="0" anchor="ctr"/>
                </a:tc>
                <a:tc>
                  <a:txBody>
                    <a:bodyPr/>
                    <a:lstStyle/>
                    <a:p>
                      <a:pPr algn="ctr" fontAlgn="b"/>
                      <a:r>
                        <a:rPr lang="en-US" sz="1400" b="1" i="0" u="none" strike="noStrike" dirty="0" smtClean="0">
                          <a:solidFill>
                            <a:srgbClr val="000000"/>
                          </a:solidFill>
                          <a:effectLst/>
                          <a:latin typeface="Calibri"/>
                        </a:rPr>
                        <a:t>Maintenance Craftsperson</a:t>
                      </a:r>
                      <a:r>
                        <a:rPr lang="en-US" sz="1400" b="1" i="0" u="none" strike="noStrike" baseline="0" dirty="0" smtClean="0">
                          <a:solidFill>
                            <a:srgbClr val="000000"/>
                          </a:solidFill>
                          <a:effectLst/>
                          <a:latin typeface="Calibri"/>
                        </a:rPr>
                        <a:t> - Tree</a:t>
                      </a:r>
                      <a:endParaRPr lang="en-US" sz="1400" b="1" i="0" u="none" strike="noStrike" dirty="0" smtClean="0">
                        <a:solidFill>
                          <a:srgbClr val="000000"/>
                        </a:solidFill>
                        <a:effectLst/>
                        <a:latin typeface="Calibri"/>
                      </a:endParaRP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40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Maintain Town’s tree canopy</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Additional Staffing recommended through Staffing Study</a:t>
                      </a: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i="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t>$64,</a:t>
                      </a:r>
                      <a:r>
                        <a:rPr lang="en-US" sz="1400" b="1" i="0" baseline="0" dirty="0" smtClean="0"/>
                        <a:t>057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baseline="0" dirty="0" smtClean="0">
                          <a:solidFill>
                            <a:srgbClr val="000000"/>
                          </a:solidFill>
                          <a:effectLst/>
                          <a:latin typeface="+mn-lt"/>
                        </a:rPr>
                        <a:t>90% funded through General Fund</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baseline="0" dirty="0" smtClean="0">
                          <a:solidFill>
                            <a:srgbClr val="000000"/>
                          </a:solidFill>
                          <a:effectLst/>
                          <a:latin typeface="+mn-lt"/>
                        </a:rPr>
                        <a:t>10% of this position is funded through the Water Enterprise Fund</a:t>
                      </a:r>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$8</a:t>
                      </a:r>
                      <a:endPar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3"/>
                  </a:ext>
                </a:extLst>
              </a:tr>
              <a:tr h="1389348">
                <a:tc vMerge="1">
                  <a:txBody>
                    <a:bodyPr/>
                    <a:lstStyle/>
                    <a:p>
                      <a:pPr algn="ctr" fontAlgn="b"/>
                      <a:endParaRPr lang="en-US" sz="1600" b="1" i="0" u="none" strike="noStrike" dirty="0">
                        <a:solidFill>
                          <a:srgbClr val="000000"/>
                        </a:solidFill>
                        <a:effectLst/>
                        <a:latin typeface="Calibri"/>
                      </a:endParaRPr>
                    </a:p>
                  </a:txBody>
                  <a:tcPr marL="7863" marR="7863" marT="7863" marB="0" anchor="ctr"/>
                </a:tc>
                <a:tc>
                  <a:txBody>
                    <a:bodyPr/>
                    <a:lstStyle/>
                    <a:p>
                      <a:pPr algn="ctr" fontAlgn="b"/>
                      <a:r>
                        <a:rPr lang="en-US" sz="1400" b="1" i="0" u="none" strike="noStrike" dirty="0" smtClean="0">
                          <a:solidFill>
                            <a:srgbClr val="000000"/>
                          </a:solidFill>
                          <a:effectLst/>
                          <a:latin typeface="Calibri"/>
                        </a:rPr>
                        <a:t>Maintenance Craftsperson</a:t>
                      </a:r>
                      <a:r>
                        <a:rPr lang="en-US" sz="1400" b="1" i="0" u="none" strike="noStrike" baseline="0" dirty="0" smtClean="0">
                          <a:solidFill>
                            <a:srgbClr val="000000"/>
                          </a:solidFill>
                          <a:effectLst/>
                          <a:latin typeface="Calibri"/>
                        </a:rPr>
                        <a:t> - Sewer</a:t>
                      </a:r>
                      <a:endParaRPr lang="en-US" sz="1400" b="1" i="0" u="none" strike="noStrike" dirty="0" smtClean="0">
                        <a:solidFill>
                          <a:srgbClr val="000000"/>
                        </a:solidFill>
                        <a:effectLst/>
                        <a:latin typeface="Calibri"/>
                      </a:endParaRP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40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Maintain Town’s sewer infrastructure</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Additional Staffing recommended through Staffing Study</a:t>
                      </a: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t>$64,</a:t>
                      </a:r>
                      <a:r>
                        <a:rPr lang="en-US" sz="1400" b="1" i="0" baseline="0" dirty="0" smtClean="0"/>
                        <a:t>057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baseline="0" dirty="0" smtClean="0"/>
                        <a:t> </a:t>
                      </a:r>
                      <a:r>
                        <a:rPr lang="en-US" sz="1400" b="0" i="0" baseline="0" dirty="0" smtClean="0"/>
                        <a:t>90% funded through Sewer Enterprise Fund and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baseline="0" dirty="0" smtClean="0">
                          <a:solidFill>
                            <a:srgbClr val="000000"/>
                          </a:solidFill>
                          <a:effectLst/>
                          <a:latin typeface="+mn-lt"/>
                        </a:rPr>
                        <a:t>10% funded through the Water Enterprise Fund</a:t>
                      </a:r>
                      <a:endParaRPr lang="en-US" sz="1400" b="0" i="0" u="none" strike="noStrike" dirty="0" smtClean="0">
                        <a:solidFill>
                          <a:srgbClr val="000000"/>
                        </a:solidFill>
                        <a:effectLst/>
                        <a:latin typeface="+mn-lt"/>
                      </a:endParaRPr>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$0</a:t>
                      </a:r>
                    </a:p>
                  </a:txBody>
                  <a:tcPr marL="7863" marR="7863" marT="7863" marB="0" anchor="ctr"/>
                </a:tc>
                <a:extLst>
                  <a:ext uri="{0D108BD9-81ED-4DB2-BD59-A6C34878D82A}">
                    <a16:rowId xmlns:a16="http://schemas.microsoft.com/office/drawing/2014/main" val="3959842224"/>
                  </a:ext>
                </a:extLst>
              </a:tr>
              <a:tr h="1389348">
                <a:tc>
                  <a:txBody>
                    <a:bodyPr/>
                    <a:lstStyle/>
                    <a:p>
                      <a:pPr algn="ctr" fontAlgn="b"/>
                      <a:r>
                        <a:rPr lang="en-US" sz="1400" b="1" i="0" u="none" strike="noStrike" dirty="0" smtClean="0">
                          <a:solidFill>
                            <a:srgbClr val="000000"/>
                          </a:solidFill>
                          <a:effectLst/>
                          <a:latin typeface="Calibri"/>
                        </a:rPr>
                        <a:t>Fire Department</a:t>
                      </a:r>
                      <a:endParaRPr lang="en-US" sz="1400" b="1" i="0" u="none" strike="noStrike" dirty="0">
                        <a:solidFill>
                          <a:srgbClr val="000000"/>
                        </a:solidFill>
                        <a:effectLst/>
                        <a:latin typeface="Calibri"/>
                      </a:endParaRPr>
                    </a:p>
                  </a:txBody>
                  <a:tcPr marL="7863" marR="7863" marT="7863" marB="0" anchor="ctr"/>
                </a:tc>
                <a:tc>
                  <a:txBody>
                    <a:bodyPr/>
                    <a:lstStyle/>
                    <a:p>
                      <a:pPr algn="ctr" fontAlgn="b"/>
                      <a:r>
                        <a:rPr lang="en-US" sz="1400" b="1" i="0" u="none" strike="noStrike" dirty="0" smtClean="0">
                          <a:solidFill>
                            <a:srgbClr val="000000"/>
                          </a:solidFill>
                          <a:effectLst/>
                          <a:latin typeface="Calibri"/>
                        </a:rPr>
                        <a:t>Firefighter/Paramedic</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42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Recommended additional staffing by Fire Department Organizational Assessment</a:t>
                      </a: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dirty="0" smtClean="0">
                          <a:solidFill>
                            <a:srgbClr val="000000"/>
                          </a:solidFill>
                          <a:effectLst/>
                          <a:latin typeface="+mn-lt"/>
                        </a:rPr>
                        <a:t>$82,465</a:t>
                      </a:r>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a:t>
                      </a: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11</a:t>
                      </a:r>
                      <a:endPar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787928891"/>
                  </a:ext>
                </a:extLst>
              </a:tr>
            </a:tbl>
          </a:graphicData>
        </a:graphic>
      </p:graphicFrame>
    </p:spTree>
    <p:extLst>
      <p:ext uri="{BB962C8B-B14F-4D97-AF65-F5344CB8AC3E}">
        <p14:creationId xmlns:p14="http://schemas.microsoft.com/office/powerpoint/2010/main" val="1167115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3551" y="152400"/>
            <a:ext cx="8229600" cy="609600"/>
          </a:xfrm>
        </p:spPr>
        <p:txBody>
          <a:bodyPr>
            <a:normAutofit fontScale="90000"/>
          </a:bodyPr>
          <a:lstStyle/>
          <a:p>
            <a:r>
              <a:rPr lang="en-US" sz="4400" b="1" u="sng" dirty="0" smtClean="0"/>
              <a:t>Salary/Wages Increases</a:t>
            </a:r>
            <a:endParaRPr lang="en-US" sz="4400" b="1" u="sng" dirty="0"/>
          </a:p>
        </p:txBody>
      </p:sp>
      <p:graphicFrame>
        <p:nvGraphicFramePr>
          <p:cNvPr id="8" name="Table 7"/>
          <p:cNvGraphicFramePr>
            <a:graphicFrameLocks noGrp="1"/>
          </p:cNvGraphicFramePr>
          <p:nvPr>
            <p:extLst>
              <p:ext uri="{D42A27DB-BD31-4B8C-83A1-F6EECF244321}">
                <p14:modId xmlns:p14="http://schemas.microsoft.com/office/powerpoint/2010/main" val="4243489040"/>
              </p:ext>
            </p:extLst>
          </p:nvPr>
        </p:nvGraphicFramePr>
        <p:xfrm>
          <a:off x="413551" y="753123"/>
          <a:ext cx="8229599" cy="5890206"/>
        </p:xfrm>
        <a:graphic>
          <a:graphicData uri="http://schemas.openxmlformats.org/drawingml/2006/table">
            <a:tbl>
              <a:tblPr firstRow="1" bandRow="1">
                <a:tableStyleId>{5C22544A-7EE6-4342-B048-85BDC9FD1C3A}</a:tableStyleId>
              </a:tblPr>
              <a:tblGrid>
                <a:gridCol w="1691013">
                  <a:extLst>
                    <a:ext uri="{9D8B030D-6E8A-4147-A177-3AD203B41FA5}">
                      <a16:colId xmlns:a16="http://schemas.microsoft.com/office/drawing/2014/main" val="20000"/>
                    </a:ext>
                  </a:extLst>
                </a:gridCol>
                <a:gridCol w="3074581">
                  <a:extLst>
                    <a:ext uri="{9D8B030D-6E8A-4147-A177-3AD203B41FA5}">
                      <a16:colId xmlns:a16="http://schemas.microsoft.com/office/drawing/2014/main" val="20001"/>
                    </a:ext>
                  </a:extLst>
                </a:gridCol>
                <a:gridCol w="1983655">
                  <a:extLst>
                    <a:ext uri="{9D8B030D-6E8A-4147-A177-3AD203B41FA5}">
                      <a16:colId xmlns:a16="http://schemas.microsoft.com/office/drawing/2014/main" val="531433068"/>
                    </a:ext>
                  </a:extLst>
                </a:gridCol>
                <a:gridCol w="1480350">
                  <a:extLst>
                    <a:ext uri="{9D8B030D-6E8A-4147-A177-3AD203B41FA5}">
                      <a16:colId xmlns:a16="http://schemas.microsoft.com/office/drawing/2014/main" val="413214611"/>
                    </a:ext>
                  </a:extLst>
                </a:gridCol>
              </a:tblGrid>
              <a:tr h="816895">
                <a:tc>
                  <a:txBody>
                    <a:bodyPr/>
                    <a:lstStyle/>
                    <a:p>
                      <a:pPr algn="ctr" fontAlgn="b"/>
                      <a:r>
                        <a:rPr lang="en-US" sz="1800" b="1" u="none" strike="noStrike" dirty="0">
                          <a:effectLst/>
                        </a:rPr>
                        <a:t>Department</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smtClean="0">
                          <a:effectLst/>
                        </a:rPr>
                        <a:t>Position</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1" u="none" strike="noStrike" dirty="0">
                          <a:effectLst/>
                        </a:rPr>
                        <a:t>Budget </a:t>
                      </a:r>
                      <a:endParaRPr lang="en-US" sz="1800" b="1" u="none" strike="noStrike" dirty="0" smtClean="0">
                        <a:effectLst/>
                      </a:endParaRPr>
                    </a:p>
                    <a:p>
                      <a:pPr algn="ctr" fontAlgn="b"/>
                      <a:r>
                        <a:rPr lang="en-US" sz="1800" b="1" u="none" strike="noStrike" dirty="0" smtClean="0">
                          <a:effectLst/>
                        </a:rPr>
                        <a:t>Impact ($)</a:t>
                      </a:r>
                      <a:endParaRPr lang="en-US" sz="1800" b="1" i="0" u="none" strike="noStrike" dirty="0">
                        <a:solidFill>
                          <a:srgbClr val="000000"/>
                        </a:solidFill>
                        <a:effectLst/>
                        <a:latin typeface="Calibri"/>
                      </a:endParaRPr>
                    </a:p>
                  </a:txBody>
                  <a:tcPr marL="7863" marR="7863" marT="7863" marB="0" anchor="b"/>
                </a:tc>
                <a:tc>
                  <a:txBody>
                    <a:bodyPr/>
                    <a:lstStyle/>
                    <a:p>
                      <a:pPr algn="ctr" fontAlgn="b"/>
                      <a:r>
                        <a:rPr lang="en-US" sz="1800" b="0" i="0" u="none" strike="noStrike" dirty="0" smtClean="0">
                          <a:solidFill>
                            <a:schemeClr val="bg1"/>
                          </a:solidFill>
                          <a:effectLst/>
                          <a:latin typeface="Calibri"/>
                        </a:rPr>
                        <a:t>Tax Impact to Average</a:t>
                      </a:r>
                      <a:r>
                        <a:rPr lang="en-US" sz="1800" b="0" i="0" u="none" strike="noStrike" baseline="0" dirty="0" smtClean="0">
                          <a:solidFill>
                            <a:schemeClr val="bg1"/>
                          </a:solidFill>
                          <a:effectLst/>
                          <a:latin typeface="Calibri"/>
                        </a:rPr>
                        <a:t> Single Family</a:t>
                      </a:r>
                      <a:endParaRPr lang="en-US" sz="1800" b="0" i="0" u="none" strike="noStrike" dirty="0">
                        <a:solidFill>
                          <a:schemeClr val="bg1"/>
                        </a:solidFill>
                        <a:effectLst/>
                        <a:latin typeface="Calibri"/>
                      </a:endParaRPr>
                    </a:p>
                  </a:txBody>
                  <a:tcPr marL="7863" marR="7863" marT="7863" marB="0" anchor="b"/>
                </a:tc>
                <a:extLst>
                  <a:ext uri="{0D108BD9-81ED-4DB2-BD59-A6C34878D82A}">
                    <a16:rowId xmlns:a16="http://schemas.microsoft.com/office/drawing/2014/main" val="10000"/>
                  </a:ext>
                </a:extLst>
              </a:tr>
              <a:tr h="2022268">
                <a:tc>
                  <a:txBody>
                    <a:bodyPr/>
                    <a:lstStyle/>
                    <a:p>
                      <a:pPr algn="ctr" fontAlgn="b"/>
                      <a:r>
                        <a:rPr lang="en-US" sz="1400" b="1" i="0" u="none" strike="noStrike" dirty="0" smtClean="0">
                          <a:solidFill>
                            <a:srgbClr val="000000"/>
                          </a:solidFill>
                          <a:effectLst/>
                          <a:latin typeface="Calibri"/>
                        </a:rPr>
                        <a:t>Information Technology</a:t>
                      </a:r>
                      <a:endParaRPr lang="en-US" sz="1400" b="1" i="0" u="none" strike="noStrike" dirty="0">
                        <a:solidFill>
                          <a:srgbClr val="000000"/>
                        </a:solidFill>
                        <a:effectLst/>
                        <a:latin typeface="Calibri"/>
                      </a:endParaRPr>
                    </a:p>
                  </a:txBody>
                  <a:tcPr marL="7863" marR="7863" marT="7863" marB="0" anchor="ctr"/>
                </a:tc>
                <a:tc>
                  <a:txBody>
                    <a:bodyPr/>
                    <a:lstStyle/>
                    <a:p>
                      <a:pPr algn="ctr" fontAlgn="b"/>
                      <a:r>
                        <a:rPr lang="en-US" sz="1400" b="1" i="0" u="none" strike="noStrike" dirty="0" smtClean="0">
                          <a:solidFill>
                            <a:srgbClr val="000000"/>
                          </a:solidFill>
                          <a:effectLst/>
                          <a:latin typeface="Calibri"/>
                        </a:rPr>
                        <a:t>Network Systems Administrator</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40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Departmental projects, upgrades, migrations and network security.</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Additional Staffing recommended through Staffing Study and Information Technology Assessment</a:t>
                      </a: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i="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t>$94,500</a:t>
                      </a:r>
                      <a:endParaRPr lang="en-US" sz="1400" b="1" i="0" baseline="0" dirty="0" smtClean="0"/>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$12</a:t>
                      </a:r>
                    </a:p>
                  </a:txBody>
                  <a:tcPr marL="7863" marR="7863" marT="7863" marB="0" anchor="ctr"/>
                </a:tc>
                <a:extLst>
                  <a:ext uri="{0D108BD9-81ED-4DB2-BD59-A6C34878D82A}">
                    <a16:rowId xmlns:a16="http://schemas.microsoft.com/office/drawing/2014/main" val="10003"/>
                  </a:ext>
                </a:extLst>
              </a:tr>
              <a:tr h="1820784">
                <a:tc>
                  <a:txBody>
                    <a:bodyPr/>
                    <a:lstStyle/>
                    <a:p>
                      <a:pPr algn="ctr" fontAlgn="b"/>
                      <a:r>
                        <a:rPr lang="en-US" sz="1400" b="1" i="0" u="none" strike="noStrike" dirty="0" smtClean="0">
                          <a:solidFill>
                            <a:srgbClr val="000000"/>
                          </a:solidFill>
                          <a:effectLst/>
                          <a:latin typeface="Calibri"/>
                        </a:rPr>
                        <a:t>Police Department</a:t>
                      </a:r>
                    </a:p>
                  </a:txBody>
                  <a:tcPr marL="7863" marR="7863" marT="7863" marB="0" anchor="ctr"/>
                </a:tc>
                <a:tc>
                  <a:txBody>
                    <a:bodyPr/>
                    <a:lstStyle/>
                    <a:p>
                      <a:pPr algn="ctr" fontAlgn="b"/>
                      <a:r>
                        <a:rPr lang="en-US" sz="1400" b="1" i="0" u="none" strike="noStrike" dirty="0" smtClean="0">
                          <a:solidFill>
                            <a:srgbClr val="000000"/>
                          </a:solidFill>
                          <a:effectLst/>
                          <a:latin typeface="Calibri"/>
                        </a:rPr>
                        <a:t>Three Patrol Officers</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40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Additional Staffing recommended through Police Staffing Study.</a:t>
                      </a:r>
                    </a:p>
                    <a:p>
                      <a:pPr marL="285750" marR="0" indent="-2857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dirty="0" smtClean="0">
                          <a:solidFill>
                            <a:srgbClr val="000000"/>
                          </a:solidFill>
                          <a:effectLst/>
                          <a:latin typeface="Calibri"/>
                        </a:rPr>
                        <a:t>Positions</a:t>
                      </a:r>
                      <a:r>
                        <a:rPr lang="en-US" sz="1400" b="0" i="0" u="none" strike="noStrike" baseline="0" dirty="0" smtClean="0">
                          <a:solidFill>
                            <a:srgbClr val="000000"/>
                          </a:solidFill>
                          <a:effectLst/>
                          <a:latin typeface="Calibri"/>
                        </a:rPr>
                        <a:t> added 7/1/2022 using ARPA Funds.</a:t>
                      </a:r>
                    </a:p>
                    <a:p>
                      <a:pPr marL="285750" marR="0" indent="-2857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baseline="0" dirty="0" smtClean="0">
                          <a:solidFill>
                            <a:srgbClr val="000000"/>
                          </a:solidFill>
                          <a:effectLst/>
                          <a:latin typeface="Calibri"/>
                        </a:rPr>
                        <a:t>Costs incrementally added to budget through FY2026.</a:t>
                      </a:r>
                      <a:endParaRPr lang="en-US" sz="1400" b="1" i="0" u="none" strike="noStrike" dirty="0" smtClean="0">
                        <a:solidFill>
                          <a:srgbClr val="000000"/>
                        </a:solidFill>
                        <a:effectLst/>
                        <a:latin typeface="Calibri"/>
                      </a:endParaRP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dirty="0" smtClean="0">
                          <a:solidFill>
                            <a:srgbClr val="000000"/>
                          </a:solidFill>
                          <a:effectLst/>
                          <a:latin typeface="+mn-lt"/>
                        </a:rPr>
                        <a:t>$234,946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dirty="0" smtClean="0">
                          <a:solidFill>
                            <a:srgbClr val="000000"/>
                          </a:solidFill>
                          <a:effectLst/>
                          <a:latin typeface="+mn-lt"/>
                        </a:rPr>
                        <a:t>Budget increase is $75,061</a:t>
                      </a:r>
                      <a:endParaRPr lang="en-US" sz="1400" b="0" i="0" u="none" strike="noStrike" dirty="0" smtClean="0">
                        <a:solidFill>
                          <a:srgbClr val="000000"/>
                        </a:solidFill>
                        <a:effectLst/>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baseline="0" dirty="0" smtClean="0">
                          <a:solidFill>
                            <a:srgbClr val="000000"/>
                          </a:solidFill>
                          <a:effectLst/>
                          <a:latin typeface="+mn-lt"/>
                        </a:rPr>
                        <a:t>Plus $159,885 in ARPA Funds</a:t>
                      </a:r>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$10</a:t>
                      </a:r>
                      <a:endPar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3749980668"/>
                  </a:ext>
                </a:extLst>
              </a:tr>
              <a:tr h="1216331">
                <a:tc>
                  <a:txBody>
                    <a:bodyPr/>
                    <a:lstStyle/>
                    <a:p>
                      <a:pPr algn="ctr" fontAlgn="b"/>
                      <a:r>
                        <a:rPr lang="en-US" sz="1400" b="1" i="0" u="none" strike="noStrike" dirty="0" smtClean="0">
                          <a:solidFill>
                            <a:srgbClr val="000000"/>
                          </a:solidFill>
                          <a:effectLst/>
                          <a:latin typeface="Calibri"/>
                        </a:rPr>
                        <a:t>Library</a:t>
                      </a:r>
                    </a:p>
                  </a:txBody>
                  <a:tcPr marL="7863" marR="7863" marT="7863" marB="0" anchor="ctr"/>
                </a:tc>
                <a:tc>
                  <a:txBody>
                    <a:bodyPr/>
                    <a:lstStyle/>
                    <a:p>
                      <a:pPr algn="ctr" fontAlgn="b"/>
                      <a:r>
                        <a:rPr lang="en-US" sz="1400" b="1" i="0" u="none" strike="noStrike" dirty="0" smtClean="0">
                          <a:solidFill>
                            <a:srgbClr val="000000"/>
                          </a:solidFill>
                          <a:effectLst/>
                          <a:latin typeface="Calibri"/>
                        </a:rPr>
                        <a:t>Circulation</a:t>
                      </a:r>
                      <a:r>
                        <a:rPr lang="en-US" sz="1400" b="1" i="0" u="none" strike="noStrike" baseline="0" dirty="0" smtClean="0">
                          <a:solidFill>
                            <a:srgbClr val="000000"/>
                          </a:solidFill>
                          <a:effectLst/>
                          <a:latin typeface="Calibri"/>
                        </a:rPr>
                        <a:t> Outreach Assistant</a:t>
                      </a:r>
                      <a:endParaRPr lang="en-US" sz="1400" b="1" i="0" u="none" strike="noStrike" dirty="0" smtClean="0">
                        <a:solidFill>
                          <a:srgbClr val="000000"/>
                        </a:solidFill>
                        <a:effectLst/>
                        <a:latin typeface="Calibri"/>
                      </a:endParaRP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Currently benefit eligible at 21 hours per week. Add 3 hours per week for a total of 24 hours per week.</a:t>
                      </a:r>
                    </a:p>
                    <a:p>
                      <a:pPr marL="285750" indent="-285750" algn="l" fontAlgn="b">
                        <a:buFont typeface="Arial" panose="020B0604020202020204" pitchFamily="34" charset="0"/>
                        <a:buChar char="•"/>
                      </a:pPr>
                      <a:r>
                        <a:rPr lang="en-US" sz="1400" b="0" i="0" u="none" strike="noStrike" baseline="0" dirty="0" smtClean="0">
                          <a:solidFill>
                            <a:srgbClr val="000000"/>
                          </a:solidFill>
                          <a:effectLst/>
                          <a:latin typeface="Calibri"/>
                        </a:rPr>
                        <a:t>Increase offsite programs.</a:t>
                      </a:r>
                    </a:p>
                  </a:txBody>
                  <a:tcPr marL="7863" marR="7863" marT="786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baseline="0" dirty="0" smtClean="0">
                          <a:solidFill>
                            <a:srgbClr val="000000"/>
                          </a:solidFill>
                          <a:effectLst/>
                          <a:latin typeface="+mn-lt"/>
                        </a:rPr>
                        <a:t>$4,371</a:t>
                      </a:r>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a:t>
                      </a: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0.56</a:t>
                      </a:r>
                      <a:endPar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880353554"/>
                  </a:ext>
                </a:extLst>
              </a:tr>
            </a:tbl>
          </a:graphicData>
        </a:graphic>
      </p:graphicFrame>
    </p:spTree>
    <p:extLst>
      <p:ext uri="{BB962C8B-B14F-4D97-AF65-F5344CB8AC3E}">
        <p14:creationId xmlns:p14="http://schemas.microsoft.com/office/powerpoint/2010/main" val="258530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228600"/>
            <a:ext cx="8229600" cy="762000"/>
          </a:xfrm>
        </p:spPr>
        <p:txBody>
          <a:bodyPr/>
          <a:lstStyle/>
          <a:p>
            <a:r>
              <a:rPr lang="en-US" sz="4400" u="sng" dirty="0" smtClean="0">
                <a:solidFill>
                  <a:srgbClr val="0070C0"/>
                </a:solidFill>
              </a:rPr>
              <a:t>Expenses</a:t>
            </a:r>
            <a:endParaRPr lang="en-US" sz="4400" u="sng" dirty="0">
              <a:solidFill>
                <a:srgbClr val="0070C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32608170"/>
              </p:ext>
            </p:extLst>
          </p:nvPr>
        </p:nvGraphicFramePr>
        <p:xfrm>
          <a:off x="381000" y="1066800"/>
          <a:ext cx="8381999" cy="5326623"/>
        </p:xfrm>
        <a:graphic>
          <a:graphicData uri="http://schemas.openxmlformats.org/drawingml/2006/table">
            <a:tbl>
              <a:tblPr firstRow="1" bandRow="1">
                <a:tableStyleId>{5C22544A-7EE6-4342-B048-85BDC9FD1C3A}</a:tableStyleId>
              </a:tblPr>
              <a:tblGrid>
                <a:gridCol w="1722328">
                  <a:extLst>
                    <a:ext uri="{9D8B030D-6E8A-4147-A177-3AD203B41FA5}">
                      <a16:colId xmlns:a16="http://schemas.microsoft.com/office/drawing/2014/main" val="20000"/>
                    </a:ext>
                  </a:extLst>
                </a:gridCol>
                <a:gridCol w="3221893">
                  <a:extLst>
                    <a:ext uri="{9D8B030D-6E8A-4147-A177-3AD203B41FA5}">
                      <a16:colId xmlns:a16="http://schemas.microsoft.com/office/drawing/2014/main" val="20001"/>
                    </a:ext>
                  </a:extLst>
                </a:gridCol>
                <a:gridCol w="1776829">
                  <a:extLst>
                    <a:ext uri="{9D8B030D-6E8A-4147-A177-3AD203B41FA5}">
                      <a16:colId xmlns:a16="http://schemas.microsoft.com/office/drawing/2014/main" val="531433068"/>
                    </a:ext>
                  </a:extLst>
                </a:gridCol>
                <a:gridCol w="1660949">
                  <a:extLst>
                    <a:ext uri="{9D8B030D-6E8A-4147-A177-3AD203B41FA5}">
                      <a16:colId xmlns:a16="http://schemas.microsoft.com/office/drawing/2014/main" val="20002"/>
                    </a:ext>
                  </a:extLst>
                </a:gridCol>
              </a:tblGrid>
              <a:tr h="1045091">
                <a:tc>
                  <a:txBody>
                    <a:bodyPr/>
                    <a:lstStyle/>
                    <a:p>
                      <a:pPr algn="ctr" fontAlgn="b"/>
                      <a:r>
                        <a:rPr lang="en-US" sz="2400" b="1" u="none" strike="noStrike" dirty="0">
                          <a:effectLst/>
                        </a:rPr>
                        <a:t>Department</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1" u="none" strike="noStrike" dirty="0" smtClean="0">
                          <a:effectLst/>
                        </a:rPr>
                        <a:t>Budget Item</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1" u="none" strike="noStrike" dirty="0">
                          <a:effectLst/>
                        </a:rPr>
                        <a:t>Budget </a:t>
                      </a:r>
                      <a:endParaRPr lang="en-US" sz="2400" b="1" u="none" strike="noStrike" dirty="0" smtClean="0">
                        <a:effectLst/>
                      </a:endParaRPr>
                    </a:p>
                    <a:p>
                      <a:pPr algn="ctr" fontAlgn="b"/>
                      <a:r>
                        <a:rPr lang="en-US" sz="2400" b="1" u="none" strike="noStrike" dirty="0" smtClean="0">
                          <a:effectLst/>
                        </a:rPr>
                        <a:t>Impact ($)</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0" i="0" u="none" strike="noStrike" dirty="0" smtClean="0">
                          <a:solidFill>
                            <a:schemeClr val="bg1"/>
                          </a:solidFill>
                          <a:effectLst/>
                          <a:latin typeface="Calibri"/>
                        </a:rPr>
                        <a:t>Tax Impact to Average</a:t>
                      </a:r>
                      <a:r>
                        <a:rPr lang="en-US" sz="2400" b="0" i="0" u="none" strike="noStrike" baseline="0" dirty="0" smtClean="0">
                          <a:solidFill>
                            <a:schemeClr val="bg1"/>
                          </a:solidFill>
                          <a:effectLst/>
                          <a:latin typeface="Calibri"/>
                        </a:rPr>
                        <a:t> Single Family</a:t>
                      </a:r>
                      <a:endParaRPr lang="en-US" sz="2400" b="0" i="0" u="none" strike="noStrike" dirty="0">
                        <a:solidFill>
                          <a:schemeClr val="bg1"/>
                        </a:solidFill>
                        <a:effectLst/>
                        <a:latin typeface="Calibri"/>
                      </a:endParaRPr>
                    </a:p>
                  </a:txBody>
                  <a:tcPr marL="7863" marR="7863" marT="7863" marB="0" anchor="b">
                    <a:solidFill>
                      <a:srgbClr val="0070C0"/>
                    </a:solidFill>
                  </a:tcPr>
                </a:tc>
                <a:extLst>
                  <a:ext uri="{0D108BD9-81ED-4DB2-BD59-A6C34878D82A}">
                    <a16:rowId xmlns:a16="http://schemas.microsoft.com/office/drawing/2014/main" val="10000"/>
                  </a:ext>
                </a:extLst>
              </a:tr>
              <a:tr h="1409457">
                <a:tc>
                  <a:txBody>
                    <a:bodyPr/>
                    <a:lstStyle/>
                    <a:p>
                      <a:pPr algn="ctr" fontAlgn="b"/>
                      <a:r>
                        <a:rPr lang="en-US" sz="1400" b="1" i="0" u="none" strike="noStrike" dirty="0" smtClean="0">
                          <a:solidFill>
                            <a:srgbClr val="000000"/>
                          </a:solidFill>
                          <a:effectLst/>
                          <a:latin typeface="Calibri"/>
                        </a:rPr>
                        <a:t>Board of Health</a:t>
                      </a:r>
                      <a:endParaRPr lang="en-US" sz="1400" b="1" i="0" u="none" strike="noStrike" dirty="0">
                        <a:solidFill>
                          <a:srgbClr val="000000"/>
                        </a:solidFill>
                        <a:effectLst/>
                        <a:latin typeface="Calibri"/>
                      </a:endParaRPr>
                    </a:p>
                  </a:txBody>
                  <a:tcPr marL="7863" marR="7863" marT="7863" marB="0" anchor="ctr"/>
                </a:tc>
                <a:tc>
                  <a:txBody>
                    <a:bodyPr/>
                    <a:lstStyle/>
                    <a:p>
                      <a:pPr algn="ctr"/>
                      <a:r>
                        <a:rPr lang="en-US" sz="1400" b="1" i="0" dirty="0" smtClean="0"/>
                        <a:t>Hazardous Waste Day</a:t>
                      </a:r>
                    </a:p>
                    <a:p>
                      <a:pPr algn="ctr"/>
                      <a:r>
                        <a:rPr lang="en-US" sz="1400" b="0" i="0" dirty="0" smtClean="0"/>
                        <a:t>Removed</a:t>
                      </a:r>
                      <a:r>
                        <a:rPr lang="en-US" sz="1400" b="0" i="0" baseline="0" dirty="0" smtClean="0"/>
                        <a:t> from Budget and added to Regularly Recurring Articles as Raise and Appropriate to be maintained at $30,000</a:t>
                      </a:r>
                      <a:endParaRPr lang="en-US" sz="1400" b="0" i="0" dirty="0"/>
                    </a:p>
                  </a:txBody>
                  <a:tcPr marL="7863" marR="7863" marT="7863" marB="0" anchor="ctr"/>
                </a:tc>
                <a:tc>
                  <a:txBody>
                    <a:bodyPr/>
                    <a:lstStyle/>
                    <a:p>
                      <a:pPr algn="ctr"/>
                      <a:r>
                        <a:rPr lang="en-US" sz="1400" b="1" i="0" dirty="0" smtClean="0"/>
                        <a:t>$30,000</a:t>
                      </a:r>
                      <a:endParaRPr lang="en-US" sz="1400" b="1" i="0" dirty="0"/>
                    </a:p>
                  </a:txBody>
                  <a:tcPr marL="7863" marR="7863" marT="7863" marB="0" anchor="ctr"/>
                </a:tc>
                <a:tc>
                  <a:txBody>
                    <a:bodyPr/>
                    <a:lstStyle/>
                    <a:p>
                      <a:pPr algn="ctr" fontAlgn="b"/>
                      <a:r>
                        <a:rPr lang="en-US" sz="1400" b="1" i="0" u="none" strike="noStrike" dirty="0" smtClean="0">
                          <a:solidFill>
                            <a:srgbClr val="000000"/>
                          </a:solidFill>
                          <a:effectLst/>
                          <a:latin typeface="Calibri Light" panose="020F0302020204030204" pitchFamily="34" charset="0"/>
                          <a:cs typeface="Calibri Light" panose="020F0302020204030204" pitchFamily="34" charset="0"/>
                        </a:rPr>
                        <a:t>$4</a:t>
                      </a:r>
                      <a:endParaRPr lang="en-US"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1"/>
                  </a:ext>
                </a:extLst>
              </a:tr>
              <a:tr h="1524000">
                <a:tc>
                  <a:txBody>
                    <a:bodyPr/>
                    <a:lstStyle/>
                    <a:p>
                      <a:pPr algn="ctr" fontAlgn="b"/>
                      <a:r>
                        <a:rPr lang="en-US" sz="1400" b="1" i="0" u="none" strike="noStrike" dirty="0" smtClean="0">
                          <a:solidFill>
                            <a:srgbClr val="000000"/>
                          </a:solidFill>
                          <a:effectLst/>
                          <a:latin typeface="Calibri"/>
                        </a:rPr>
                        <a:t>Community Development</a:t>
                      </a:r>
                      <a:endParaRPr lang="en-US" sz="1400" b="1" i="0" u="none" strike="noStrike" dirty="0">
                        <a:solidFill>
                          <a:srgbClr val="000000"/>
                        </a:solidFill>
                        <a:effectLst/>
                        <a:latin typeface="Calibri"/>
                      </a:endParaRPr>
                    </a:p>
                  </a:txBody>
                  <a:tcPr marL="7863" marR="7863" marT="7863" marB="0" anchor="ctr"/>
                </a:tc>
                <a:tc>
                  <a:txBody>
                    <a:bodyPr/>
                    <a:lstStyle/>
                    <a:p>
                      <a:pPr algn="ctr"/>
                      <a:r>
                        <a:rPr lang="en-US" sz="1400" b="1" dirty="0" smtClean="0"/>
                        <a:t>Expansion of Permit Pro</a:t>
                      </a:r>
                    </a:p>
                    <a:p>
                      <a:pPr algn="ctr"/>
                      <a:r>
                        <a:rPr lang="en-US" sz="1400" b="0" dirty="0" err="1" smtClean="0"/>
                        <a:t>PermitPro</a:t>
                      </a:r>
                      <a:r>
                        <a:rPr lang="en-US" sz="1400" b="0" dirty="0" smtClean="0"/>
                        <a:t> module (online permitting</a:t>
                      </a:r>
                      <a:r>
                        <a:rPr lang="en-US" sz="1400" b="0" baseline="0" dirty="0" smtClean="0"/>
                        <a:t> software)</a:t>
                      </a:r>
                      <a:r>
                        <a:rPr lang="en-US" sz="1400" b="0" dirty="0" smtClean="0"/>
                        <a:t> for land management Planning</a:t>
                      </a:r>
                      <a:r>
                        <a:rPr lang="en-US" sz="1400" b="0" baseline="0" dirty="0" smtClean="0"/>
                        <a:t> Board permits including Special Permits, Site Plan and other Planning Board permits</a:t>
                      </a:r>
                      <a:endParaRPr lang="en-US" sz="1400" b="0" dirty="0"/>
                    </a:p>
                  </a:txBody>
                  <a:tcPr marL="7863" marR="7863" marT="7863" marB="0" anchor="ctr"/>
                </a:tc>
                <a:tc>
                  <a:txBody>
                    <a:bodyPr/>
                    <a:lstStyle/>
                    <a:p>
                      <a:pPr algn="ctr"/>
                      <a:r>
                        <a:rPr lang="en-US" sz="1400" b="1" dirty="0" smtClean="0"/>
                        <a:t>$3,900 in FY2024</a:t>
                      </a:r>
                    </a:p>
                    <a:p>
                      <a:pPr algn="ctr"/>
                      <a:r>
                        <a:rPr lang="en-US" sz="1400" dirty="0" smtClean="0"/>
                        <a:t>$1,200 Annual</a:t>
                      </a:r>
                      <a:r>
                        <a:rPr lang="en-US" sz="1400" baseline="0" dirty="0" smtClean="0"/>
                        <a:t> Fee</a:t>
                      </a:r>
                      <a:endParaRPr lang="en-US" sz="1400" dirty="0"/>
                    </a:p>
                  </a:txBody>
                  <a:tcPr marL="7863" marR="7863" marT="7863" marB="0" anchor="ctr"/>
                </a:tc>
                <a:tc>
                  <a:txBody>
                    <a:bodyPr/>
                    <a:lstStyle/>
                    <a:p>
                      <a:pPr marL="0" indent="0" algn="ctr" fontAlgn="b">
                        <a:buFont typeface="Arial" panose="020B0604020202020204" pitchFamily="34" charset="0"/>
                        <a:buNone/>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a:t>
                      </a: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0.50</a:t>
                      </a:r>
                      <a:endPar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2"/>
                  </a:ext>
                </a:extLst>
              </a:tr>
              <a:tr h="1016268">
                <a:tc>
                  <a:txBody>
                    <a:bodyPr/>
                    <a:lstStyle/>
                    <a:p>
                      <a:pPr algn="ctr" fontAlgn="b"/>
                      <a:r>
                        <a:rPr lang="en-US" sz="1400" b="1" i="0" u="none" strike="noStrike" dirty="0" smtClean="0">
                          <a:solidFill>
                            <a:srgbClr val="000000"/>
                          </a:solidFill>
                          <a:effectLst/>
                          <a:latin typeface="Calibri"/>
                        </a:rPr>
                        <a:t>Information Technology</a:t>
                      </a:r>
                      <a:endParaRPr lang="en-US" sz="1400" b="1" i="0" u="none" strike="noStrike" dirty="0">
                        <a:solidFill>
                          <a:srgbClr val="000000"/>
                        </a:solidFill>
                        <a:effectLst/>
                        <a:latin typeface="Calibri"/>
                      </a:endParaRPr>
                    </a:p>
                  </a:txBody>
                  <a:tcPr marL="7863" marR="7863" marT="7863" marB="0" anchor="ctr"/>
                </a:tc>
                <a:tc>
                  <a:txBody>
                    <a:bodyPr/>
                    <a:lstStyle/>
                    <a:p>
                      <a:pPr algn="ctr"/>
                      <a:r>
                        <a:rPr lang="en-US" sz="1400" b="1" i="0" dirty="0" smtClean="0"/>
                        <a:t>Microsoft 365</a:t>
                      </a:r>
                    </a:p>
                    <a:p>
                      <a:pPr algn="ctr"/>
                      <a:r>
                        <a:rPr lang="en-US" sz="1400" b="0" i="0" dirty="0" smtClean="0"/>
                        <a:t>This</a:t>
                      </a:r>
                      <a:r>
                        <a:rPr lang="en-US" sz="1400" b="0" i="0" baseline="0" dirty="0" smtClean="0"/>
                        <a:t> migration will streamline email operations and improve security. </a:t>
                      </a:r>
                      <a:endParaRPr lang="en-US" sz="1400" b="0" i="0" dirty="0" smtClean="0"/>
                    </a:p>
                    <a:p>
                      <a:pPr algn="ctr"/>
                      <a:endParaRPr lang="en-US" sz="1400" b="0" i="0" dirty="0"/>
                    </a:p>
                  </a:txBody>
                  <a:tcPr marL="7863" marR="7863" marT="7863" marB="0" anchor="ctr"/>
                </a:tc>
                <a:tc>
                  <a:txBody>
                    <a:bodyPr/>
                    <a:lstStyle/>
                    <a:p>
                      <a:pPr algn="ctr"/>
                      <a:r>
                        <a:rPr lang="en-US" sz="1400" b="1" i="0" dirty="0" smtClean="0"/>
                        <a:t>$23,700</a:t>
                      </a:r>
                    </a:p>
                    <a:p>
                      <a:pPr algn="ctr"/>
                      <a:r>
                        <a:rPr lang="en-US" sz="1400" i="0" dirty="0" smtClean="0"/>
                        <a:t>Total</a:t>
                      </a:r>
                      <a:r>
                        <a:rPr lang="en-US" sz="1400" i="0" baseline="0" dirty="0" smtClean="0"/>
                        <a:t> Cost is $40,000 but implementation of this product creates a savings in the level service budget.</a:t>
                      </a:r>
                      <a:endParaRPr lang="en-US" sz="1400" i="0" dirty="0"/>
                    </a:p>
                  </a:txBody>
                  <a:tcPr marL="7863" marR="7863" marT="7863" marB="0" anchor="ctr"/>
                </a:tc>
                <a:tc>
                  <a:txBody>
                    <a:bodyPr/>
                    <a:lstStyle/>
                    <a:p>
                      <a:pPr marL="0" marR="0" lvl="0" indent="0" algn="ctr"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baseline="0" dirty="0" smtClean="0">
                          <a:solidFill>
                            <a:srgbClr val="000000"/>
                          </a:solidFill>
                          <a:effectLst/>
                          <a:latin typeface="Calibri Light" panose="020F0302020204030204" pitchFamily="34" charset="0"/>
                          <a:cs typeface="Calibri Light" panose="020F0302020204030204" pitchFamily="34" charset="0"/>
                        </a:rPr>
                        <a:t>$3</a:t>
                      </a:r>
                    </a:p>
                  </a:txBody>
                  <a:tcPr marL="7863" marR="7863" marT="7863"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31149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228600"/>
            <a:ext cx="8229600" cy="762000"/>
          </a:xfrm>
        </p:spPr>
        <p:txBody>
          <a:bodyPr/>
          <a:lstStyle/>
          <a:p>
            <a:r>
              <a:rPr lang="en-US" sz="4400" u="sng" dirty="0" smtClean="0">
                <a:solidFill>
                  <a:srgbClr val="0070C0"/>
                </a:solidFill>
              </a:rPr>
              <a:t>Expenses</a:t>
            </a:r>
            <a:endParaRPr lang="en-US" sz="4400" u="sng" dirty="0">
              <a:solidFill>
                <a:srgbClr val="0070C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271703845"/>
              </p:ext>
            </p:extLst>
          </p:nvPr>
        </p:nvGraphicFramePr>
        <p:xfrm>
          <a:off x="381000" y="1066800"/>
          <a:ext cx="8267700" cy="4288225"/>
        </p:xfrm>
        <a:graphic>
          <a:graphicData uri="http://schemas.openxmlformats.org/drawingml/2006/table">
            <a:tbl>
              <a:tblPr firstRow="1" bandRow="1">
                <a:tableStyleId>{5C22544A-7EE6-4342-B048-85BDC9FD1C3A}</a:tableStyleId>
              </a:tblPr>
              <a:tblGrid>
                <a:gridCol w="1698842">
                  <a:extLst>
                    <a:ext uri="{9D8B030D-6E8A-4147-A177-3AD203B41FA5}">
                      <a16:colId xmlns:a16="http://schemas.microsoft.com/office/drawing/2014/main" val="20000"/>
                    </a:ext>
                  </a:extLst>
                </a:gridCol>
                <a:gridCol w="1736595">
                  <a:extLst>
                    <a:ext uri="{9D8B030D-6E8A-4147-A177-3AD203B41FA5}">
                      <a16:colId xmlns:a16="http://schemas.microsoft.com/office/drawing/2014/main" val="20001"/>
                    </a:ext>
                  </a:extLst>
                </a:gridCol>
                <a:gridCol w="1974763">
                  <a:extLst>
                    <a:ext uri="{9D8B030D-6E8A-4147-A177-3AD203B41FA5}">
                      <a16:colId xmlns:a16="http://schemas.microsoft.com/office/drawing/2014/main" val="531433068"/>
                    </a:ext>
                  </a:extLst>
                </a:gridCol>
                <a:gridCol w="2857500">
                  <a:extLst>
                    <a:ext uri="{9D8B030D-6E8A-4147-A177-3AD203B41FA5}">
                      <a16:colId xmlns:a16="http://schemas.microsoft.com/office/drawing/2014/main" val="20002"/>
                    </a:ext>
                  </a:extLst>
                </a:gridCol>
              </a:tblGrid>
              <a:tr h="1045091">
                <a:tc>
                  <a:txBody>
                    <a:bodyPr/>
                    <a:lstStyle/>
                    <a:p>
                      <a:pPr algn="ctr" fontAlgn="b"/>
                      <a:r>
                        <a:rPr lang="en-US" sz="2400" b="1" u="none" strike="noStrike" dirty="0">
                          <a:effectLst/>
                        </a:rPr>
                        <a:t>Department</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1" u="none" strike="noStrike" dirty="0" smtClean="0">
                          <a:effectLst/>
                        </a:rPr>
                        <a:t>Budget Item</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1" u="none" strike="noStrike" dirty="0">
                          <a:effectLst/>
                        </a:rPr>
                        <a:t>Budget </a:t>
                      </a:r>
                      <a:endParaRPr lang="en-US" sz="2400" b="1" u="none" strike="noStrike" dirty="0" smtClean="0">
                        <a:effectLst/>
                      </a:endParaRPr>
                    </a:p>
                    <a:p>
                      <a:pPr algn="ctr" fontAlgn="b"/>
                      <a:r>
                        <a:rPr lang="en-US" sz="2400" b="1" u="none" strike="noStrike" dirty="0" smtClean="0">
                          <a:effectLst/>
                        </a:rPr>
                        <a:t>Impact ($)</a:t>
                      </a:r>
                      <a:endParaRPr lang="en-US" sz="2400" b="1" i="0" u="none" strike="noStrike" dirty="0">
                        <a:solidFill>
                          <a:srgbClr val="000000"/>
                        </a:solidFill>
                        <a:effectLst/>
                        <a:latin typeface="Calibri"/>
                      </a:endParaRPr>
                    </a:p>
                  </a:txBody>
                  <a:tcPr marL="7863" marR="7863" marT="7863" marB="0" anchor="b">
                    <a:solidFill>
                      <a:srgbClr val="0070C0"/>
                    </a:solidFill>
                  </a:tcPr>
                </a:tc>
                <a:tc>
                  <a:txBody>
                    <a:bodyPr/>
                    <a:lstStyle/>
                    <a:p>
                      <a:pPr algn="ctr" fontAlgn="b"/>
                      <a:r>
                        <a:rPr lang="en-US" sz="2400" b="0" i="0" u="none" strike="noStrike" dirty="0" smtClean="0">
                          <a:solidFill>
                            <a:schemeClr val="bg1"/>
                          </a:solidFill>
                          <a:effectLst/>
                          <a:latin typeface="Calibri"/>
                        </a:rPr>
                        <a:t>Tax Impact to Average</a:t>
                      </a:r>
                      <a:r>
                        <a:rPr lang="en-US" sz="2400" b="0" i="0" u="none" strike="noStrike" baseline="0" dirty="0" smtClean="0">
                          <a:solidFill>
                            <a:schemeClr val="bg1"/>
                          </a:solidFill>
                          <a:effectLst/>
                          <a:latin typeface="Calibri"/>
                        </a:rPr>
                        <a:t> Single Family</a:t>
                      </a:r>
                      <a:endParaRPr lang="en-US" sz="2400" b="0" i="0" u="none" strike="noStrike" dirty="0">
                        <a:solidFill>
                          <a:schemeClr val="bg1"/>
                        </a:solidFill>
                        <a:effectLst/>
                        <a:latin typeface="Calibri"/>
                      </a:endParaRPr>
                    </a:p>
                  </a:txBody>
                  <a:tcPr marL="7863" marR="7863" marT="7863" marB="0" anchor="b">
                    <a:solidFill>
                      <a:srgbClr val="0070C0"/>
                    </a:solidFill>
                  </a:tcPr>
                </a:tc>
                <a:extLst>
                  <a:ext uri="{0D108BD9-81ED-4DB2-BD59-A6C34878D82A}">
                    <a16:rowId xmlns:a16="http://schemas.microsoft.com/office/drawing/2014/main" val="10000"/>
                  </a:ext>
                </a:extLst>
              </a:tr>
              <a:tr h="1621567">
                <a:tc>
                  <a:txBody>
                    <a:bodyPr/>
                    <a:lstStyle/>
                    <a:p>
                      <a:pPr algn="ctr" fontAlgn="b"/>
                      <a:r>
                        <a:rPr lang="en-US" sz="1600" b="1" i="0" u="none" strike="noStrike" dirty="0" smtClean="0">
                          <a:solidFill>
                            <a:srgbClr val="000000"/>
                          </a:solidFill>
                          <a:effectLst/>
                          <a:latin typeface="Calibri"/>
                        </a:rPr>
                        <a:t>Police Department</a:t>
                      </a:r>
                      <a:endParaRPr lang="en-US" sz="1600" b="1" i="0" u="none" strike="noStrike" dirty="0">
                        <a:solidFill>
                          <a:srgbClr val="000000"/>
                        </a:solidFill>
                        <a:effectLst/>
                        <a:latin typeface="Calibri"/>
                      </a:endParaRPr>
                    </a:p>
                  </a:txBody>
                  <a:tcPr marL="7863" marR="7863" marT="7863" marB="0" anchor="ctr"/>
                </a:tc>
                <a:tc>
                  <a:txBody>
                    <a:bodyPr/>
                    <a:lstStyle/>
                    <a:p>
                      <a:pPr algn="ctr"/>
                      <a:r>
                        <a:rPr lang="en-US" sz="1600" b="1" i="0" dirty="0" smtClean="0"/>
                        <a:t>Body Worn Cameras Program</a:t>
                      </a:r>
                    </a:p>
                    <a:p>
                      <a:pPr algn="ctr"/>
                      <a:r>
                        <a:rPr lang="en-US" sz="1600" b="0" i="0" dirty="0" smtClean="0"/>
                        <a:t>Digital</a:t>
                      </a:r>
                      <a:r>
                        <a:rPr lang="en-US" sz="1600" b="0" i="0" baseline="0" dirty="0" smtClean="0"/>
                        <a:t> </a:t>
                      </a:r>
                      <a:r>
                        <a:rPr lang="en-US" sz="1600" b="0" i="0" dirty="0" smtClean="0"/>
                        <a:t>Storage</a:t>
                      </a:r>
                      <a:endParaRPr lang="en-US" sz="1600" b="0" i="0" dirty="0"/>
                    </a:p>
                  </a:txBody>
                  <a:tcPr marL="7863" marR="7863" marT="7863" marB="0" anchor="ctr"/>
                </a:tc>
                <a:tc>
                  <a:txBody>
                    <a:bodyPr/>
                    <a:lstStyle/>
                    <a:p>
                      <a:pPr algn="ctr"/>
                      <a:r>
                        <a:rPr lang="en-US" sz="1600" b="1" i="0" dirty="0" smtClean="0"/>
                        <a:t>$13,000</a:t>
                      </a:r>
                      <a:endParaRPr lang="en-US" sz="1600" b="1" i="0" dirty="0"/>
                    </a:p>
                  </a:txBody>
                  <a:tcPr marL="7863" marR="7863" marT="7863" marB="0" anchor="ctr"/>
                </a:tc>
                <a:tc>
                  <a:txBody>
                    <a:bodyPr/>
                    <a:lstStyle/>
                    <a:p>
                      <a:pPr algn="ctr" fontAlgn="b"/>
                      <a:r>
                        <a:rPr lang="en-US" sz="1600" b="1" i="0" u="none" strike="noStrike" dirty="0" smtClean="0">
                          <a:solidFill>
                            <a:srgbClr val="000000"/>
                          </a:solidFill>
                          <a:effectLst/>
                          <a:latin typeface="Calibri Light" panose="020F0302020204030204" pitchFamily="34" charset="0"/>
                          <a:cs typeface="Calibri Light" panose="020F0302020204030204" pitchFamily="34" charset="0"/>
                        </a:rPr>
                        <a:t>$2</a:t>
                      </a:r>
                      <a:endParaRPr lang="en-US" sz="1600" b="1" i="0" u="none" strike="noStrike" dirty="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1"/>
                  </a:ext>
                </a:extLst>
              </a:tr>
              <a:tr h="1621567">
                <a:tc>
                  <a:txBody>
                    <a:bodyPr/>
                    <a:lstStyle/>
                    <a:p>
                      <a:pPr algn="ctr" fontAlgn="b"/>
                      <a:r>
                        <a:rPr lang="en-US" sz="1600" b="1" i="0" u="none" strike="noStrike" dirty="0" smtClean="0">
                          <a:solidFill>
                            <a:srgbClr val="000000"/>
                          </a:solidFill>
                          <a:effectLst/>
                          <a:latin typeface="Calibri"/>
                        </a:rPr>
                        <a:t>Youth and Family Services</a:t>
                      </a:r>
                      <a:endParaRPr lang="en-US" sz="1600" b="1" i="0" u="none" strike="noStrike" dirty="0">
                        <a:solidFill>
                          <a:srgbClr val="000000"/>
                        </a:solidFill>
                        <a:effectLst/>
                        <a:latin typeface="Calibri"/>
                      </a:endParaRPr>
                    </a:p>
                  </a:txBody>
                  <a:tcPr marL="7863" marR="7863" marT="7863" marB="0" anchor="ctr"/>
                </a:tc>
                <a:tc>
                  <a:txBody>
                    <a:bodyPr/>
                    <a:lstStyle/>
                    <a:p>
                      <a:pPr algn="ctr"/>
                      <a:r>
                        <a:rPr lang="en-US" sz="1600" b="1" dirty="0" smtClean="0"/>
                        <a:t>Interface Referral Service</a:t>
                      </a:r>
                    </a:p>
                    <a:p>
                      <a:pPr algn="ctr"/>
                      <a:r>
                        <a:rPr lang="en-US" sz="1600" b="0" dirty="0" smtClean="0"/>
                        <a:t>Helpline that matches residents with mental health services</a:t>
                      </a:r>
                      <a:endParaRPr lang="en-US" sz="1600" b="0" dirty="0"/>
                    </a:p>
                  </a:txBody>
                  <a:tcPr marL="7863" marR="7863" marT="7863" marB="0" anchor="ctr"/>
                </a:tc>
                <a:tc>
                  <a:txBody>
                    <a:bodyPr/>
                    <a:lstStyle/>
                    <a:p>
                      <a:pPr algn="ctr"/>
                      <a:r>
                        <a:rPr lang="en-US" sz="1600" b="1" dirty="0" smtClean="0"/>
                        <a:t>$12,000</a:t>
                      </a:r>
                    </a:p>
                    <a:p>
                      <a:pPr algn="ctr"/>
                      <a:r>
                        <a:rPr lang="en-US" sz="1600" dirty="0" smtClean="0"/>
                        <a:t>Total is $24,000 but School Department pays half.</a:t>
                      </a:r>
                      <a:endParaRPr lang="en-US" sz="1600" dirty="0"/>
                    </a:p>
                  </a:txBody>
                  <a:tcPr marL="7863" marR="7863" marT="7863" marB="0" anchor="ctr"/>
                </a:tc>
                <a:tc>
                  <a:txBody>
                    <a:bodyPr/>
                    <a:lstStyle/>
                    <a:p>
                      <a:pPr marL="0" indent="0" algn="ctr" fontAlgn="b">
                        <a:buFont typeface="Arial" panose="020B0604020202020204" pitchFamily="34" charset="0"/>
                        <a:buNone/>
                      </a:pPr>
                      <a:r>
                        <a:rPr lang="en-US" sz="1600" b="1" i="0" u="none" strike="noStrike" baseline="0" dirty="0" smtClean="0">
                          <a:solidFill>
                            <a:srgbClr val="000000"/>
                          </a:solidFill>
                          <a:effectLst/>
                          <a:latin typeface="Calibri Light" panose="020F0302020204030204" pitchFamily="34" charset="0"/>
                          <a:cs typeface="Calibri Light" panose="020F0302020204030204" pitchFamily="34" charset="0"/>
                        </a:rPr>
                        <a:t>$2</a:t>
                      </a:r>
                      <a:endParaRPr lang="en-US" sz="1600" b="1" i="0" u="none" strike="noStrike" baseline="0" dirty="0" smtClean="0">
                        <a:solidFill>
                          <a:srgbClr val="000000"/>
                        </a:solidFill>
                        <a:effectLst/>
                        <a:latin typeface="Calibri Light" panose="020F0302020204030204" pitchFamily="34" charset="0"/>
                        <a:cs typeface="Calibri Light" panose="020F0302020204030204" pitchFamily="34" charset="0"/>
                      </a:endParaRPr>
                    </a:p>
                  </a:txBody>
                  <a:tcPr marL="7863" marR="7863" marT="7863"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4353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22395915"/>
              </p:ext>
            </p:extLst>
          </p:nvPr>
        </p:nvGraphicFramePr>
        <p:xfrm>
          <a:off x="685800" y="2057400"/>
          <a:ext cx="7848600" cy="3079404"/>
        </p:xfrm>
        <a:graphic>
          <a:graphicData uri="http://schemas.openxmlformats.org/drawingml/2006/table">
            <a:tbl>
              <a:tblPr firstRow="1" bandRow="1">
                <a:tableStyleId>{5C22544A-7EE6-4342-B048-85BDC9FD1C3A}</a:tableStyleId>
              </a:tblPr>
              <a:tblGrid>
                <a:gridCol w="1724580">
                  <a:extLst>
                    <a:ext uri="{9D8B030D-6E8A-4147-A177-3AD203B41FA5}">
                      <a16:colId xmlns:a16="http://schemas.microsoft.com/office/drawing/2014/main" val="20000"/>
                    </a:ext>
                  </a:extLst>
                </a:gridCol>
                <a:gridCol w="2041340">
                  <a:extLst>
                    <a:ext uri="{9D8B030D-6E8A-4147-A177-3AD203B41FA5}">
                      <a16:colId xmlns:a16="http://schemas.microsoft.com/office/drawing/2014/main" val="1043791964"/>
                    </a:ext>
                  </a:extLst>
                </a:gridCol>
                <a:gridCol w="2391543">
                  <a:extLst>
                    <a:ext uri="{9D8B030D-6E8A-4147-A177-3AD203B41FA5}">
                      <a16:colId xmlns:a16="http://schemas.microsoft.com/office/drawing/2014/main" val="20001"/>
                    </a:ext>
                  </a:extLst>
                </a:gridCol>
                <a:gridCol w="1691137">
                  <a:extLst>
                    <a:ext uri="{9D8B030D-6E8A-4147-A177-3AD203B41FA5}">
                      <a16:colId xmlns:a16="http://schemas.microsoft.com/office/drawing/2014/main" val="3552041219"/>
                    </a:ext>
                  </a:extLst>
                </a:gridCol>
              </a:tblGrid>
              <a:tr h="500153">
                <a:tc>
                  <a:txBody>
                    <a:bodyPr/>
                    <a:lstStyle/>
                    <a:p>
                      <a:pPr algn="ctr" fontAlgn="b"/>
                      <a:endParaRPr lang="en-US" sz="2400" b="1" i="0" u="none" strike="noStrike" dirty="0">
                        <a:solidFill>
                          <a:srgbClr val="000000"/>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FY 2024 %</a:t>
                      </a:r>
                      <a:r>
                        <a:rPr lang="en-US" sz="2000" b="1" i="0" u="none" strike="noStrike" baseline="0" dirty="0" smtClean="0">
                          <a:solidFill>
                            <a:schemeClr val="bg1"/>
                          </a:solidFill>
                          <a:effectLst/>
                          <a:latin typeface="Calibri"/>
                        </a:rPr>
                        <a:t> Increase</a:t>
                      </a:r>
                      <a:endParaRPr lang="en-US" sz="2000" b="1" i="0" u="none" strike="noStrike" dirty="0">
                        <a:solidFill>
                          <a:schemeClr val="bg1"/>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FY2024 $ Increase</a:t>
                      </a:r>
                      <a:endParaRPr lang="en-US" sz="2000" b="1" i="0" u="none" strike="noStrike" dirty="0">
                        <a:solidFill>
                          <a:schemeClr val="bg1"/>
                        </a:solidFill>
                        <a:effectLst/>
                        <a:latin typeface="Calibri"/>
                      </a:endParaRPr>
                    </a:p>
                  </a:txBody>
                  <a:tcPr marL="7863" marR="7863" marT="7863" marB="0" anchor="b"/>
                </a:tc>
                <a:tc>
                  <a:txBody>
                    <a:bodyPr/>
                    <a:lstStyle/>
                    <a:p>
                      <a:pPr algn="ctr" fontAlgn="b"/>
                      <a:r>
                        <a:rPr lang="en-US" sz="2000" b="1" i="0" u="none" strike="noStrike" dirty="0" smtClean="0">
                          <a:solidFill>
                            <a:schemeClr val="bg1"/>
                          </a:solidFill>
                          <a:effectLst/>
                          <a:latin typeface="Calibri"/>
                        </a:rPr>
                        <a:t>Tax Impact to Average</a:t>
                      </a:r>
                      <a:r>
                        <a:rPr lang="en-US" sz="2000" b="1" i="0" u="none" strike="noStrike" baseline="0" dirty="0" smtClean="0">
                          <a:solidFill>
                            <a:schemeClr val="bg1"/>
                          </a:solidFill>
                          <a:effectLst/>
                          <a:latin typeface="Calibri"/>
                        </a:rPr>
                        <a:t> Single Family</a:t>
                      </a:r>
                      <a:endParaRPr lang="en-US" sz="2000" b="1" i="0" u="none" strike="noStrike" dirty="0">
                        <a:solidFill>
                          <a:schemeClr val="bg1"/>
                        </a:solidFill>
                        <a:effectLst/>
                        <a:latin typeface="Calibri"/>
                      </a:endParaRPr>
                    </a:p>
                  </a:txBody>
                  <a:tcPr marL="7863" marR="7863" marT="7863" marB="0" anchor="b"/>
                </a:tc>
                <a:extLst>
                  <a:ext uri="{0D108BD9-81ED-4DB2-BD59-A6C34878D82A}">
                    <a16:rowId xmlns:a16="http://schemas.microsoft.com/office/drawing/2014/main" val="10000"/>
                  </a:ext>
                </a:extLst>
              </a:tr>
              <a:tr h="719047">
                <a:tc>
                  <a:txBody>
                    <a:bodyPr/>
                    <a:lstStyle/>
                    <a:p>
                      <a:pPr algn="ctr" fontAlgn="b"/>
                      <a:r>
                        <a:rPr lang="en-US" sz="2000" b="1" i="0" u="none" strike="noStrike" dirty="0" smtClean="0">
                          <a:solidFill>
                            <a:srgbClr val="000000"/>
                          </a:solidFill>
                          <a:effectLst/>
                          <a:latin typeface="Calibri"/>
                        </a:rPr>
                        <a:t>Insurance</a:t>
                      </a:r>
                      <a:endParaRPr lang="en-US" sz="2000" b="1" i="0" u="none" strike="noStrike" dirty="0">
                        <a:solidFill>
                          <a:srgbClr val="000000"/>
                        </a:solidFill>
                        <a:effectLst/>
                        <a:latin typeface="Calibri"/>
                      </a:endParaRPr>
                    </a:p>
                  </a:txBody>
                  <a:tcPr marL="7863" marR="7863" marT="7863" marB="0" anchor="ctr"/>
                </a:tc>
                <a:tc>
                  <a:txBody>
                    <a:bodyPr/>
                    <a:lstStyle/>
                    <a:p>
                      <a:pPr marL="0" algn="ctr" defTabSz="914400" rtl="0" eaLnBrk="1" latinLnBrk="0" hangingPunct="1"/>
                      <a:r>
                        <a:rPr lang="en-US" sz="2000" b="1" i="0" kern="1200" dirty="0" smtClean="0">
                          <a:solidFill>
                            <a:schemeClr val="dk1"/>
                          </a:solidFill>
                          <a:latin typeface="+mn-lt"/>
                          <a:ea typeface="+mn-ea"/>
                          <a:cs typeface="+mn-cs"/>
                        </a:rPr>
                        <a:t>8.7%</a:t>
                      </a:r>
                      <a:endParaRPr lang="en-US" sz="2000" b="1" i="0" kern="1200" dirty="0">
                        <a:solidFill>
                          <a:schemeClr val="dk1"/>
                        </a:solidFill>
                        <a:latin typeface="+mn-lt"/>
                        <a:ea typeface="+mn-ea"/>
                        <a:cs typeface="+mn-cs"/>
                      </a:endParaRPr>
                    </a:p>
                  </a:txBody>
                  <a:tcPr marL="7863" marR="7863" marT="7863" marB="0" anchor="ctr"/>
                </a:tc>
                <a:tc>
                  <a:txBody>
                    <a:bodyPr/>
                    <a:lstStyle/>
                    <a:p>
                      <a:pPr marL="0" algn="ctr" defTabSz="914400" rtl="0" eaLnBrk="1" fontAlgn="b" latinLnBrk="0" hangingPunct="1"/>
                      <a:r>
                        <a:rPr lang="en-US" sz="2000" b="1" i="0" kern="1200" dirty="0" smtClean="0">
                          <a:solidFill>
                            <a:schemeClr val="dk1"/>
                          </a:solidFill>
                          <a:latin typeface="+mn-lt"/>
                          <a:ea typeface="+mn-ea"/>
                          <a:cs typeface="+mn-cs"/>
                        </a:rPr>
                        <a:t>$1,285,799</a:t>
                      </a:r>
                      <a:endParaRPr lang="en-US" sz="2000" b="1" i="0" kern="1200" dirty="0">
                        <a:solidFill>
                          <a:schemeClr val="dk1"/>
                        </a:solidFill>
                        <a:latin typeface="+mn-lt"/>
                        <a:ea typeface="+mn-ea"/>
                        <a:cs typeface="+mn-cs"/>
                      </a:endParaRPr>
                    </a:p>
                  </a:txBody>
                  <a:tcPr marL="9525" marR="9525" marT="9525" marB="0" anchor="ctr"/>
                </a:tc>
                <a:tc>
                  <a:txBody>
                    <a:bodyPr/>
                    <a:lstStyle/>
                    <a:p>
                      <a:pPr algn="ctr"/>
                      <a:r>
                        <a:rPr lang="en-US" sz="2000" b="1" i="0" dirty="0" smtClean="0"/>
                        <a:t>$166</a:t>
                      </a:r>
                      <a:endParaRPr lang="en-US" sz="2000" b="1" i="0" dirty="0"/>
                    </a:p>
                  </a:txBody>
                  <a:tcPr marL="7863" marR="7863" marT="7863" marB="0" anchor="ctr"/>
                </a:tc>
                <a:extLst>
                  <a:ext uri="{0D108BD9-81ED-4DB2-BD59-A6C34878D82A}">
                    <a16:rowId xmlns:a16="http://schemas.microsoft.com/office/drawing/2014/main" val="10003"/>
                  </a:ext>
                </a:extLst>
              </a:tr>
              <a:tr h="719047">
                <a:tc>
                  <a:txBody>
                    <a:bodyPr/>
                    <a:lstStyle/>
                    <a:p>
                      <a:pPr algn="ctr" fontAlgn="b"/>
                      <a:r>
                        <a:rPr lang="en-US" sz="2000" b="1" i="0" u="none" strike="noStrike" dirty="0" smtClean="0">
                          <a:solidFill>
                            <a:srgbClr val="000000"/>
                          </a:solidFill>
                          <a:effectLst/>
                          <a:latin typeface="Calibri"/>
                        </a:rPr>
                        <a:t>Electricity</a:t>
                      </a:r>
                      <a:endParaRPr lang="en-US" sz="2000" b="1" i="0" u="none" strike="noStrike" dirty="0">
                        <a:solidFill>
                          <a:srgbClr val="000000"/>
                        </a:solidFill>
                        <a:effectLst/>
                        <a:latin typeface="Calibri"/>
                      </a:endParaRPr>
                    </a:p>
                  </a:txBody>
                  <a:tcPr marL="7863" marR="7863" marT="7863" marB="0" anchor="ctr"/>
                </a:tc>
                <a:tc>
                  <a:txBody>
                    <a:bodyPr/>
                    <a:lstStyle/>
                    <a:p>
                      <a:pPr algn="ctr"/>
                      <a:r>
                        <a:rPr lang="en-US" sz="2000" b="1" i="0" dirty="0" smtClean="0"/>
                        <a:t>32.4%</a:t>
                      </a:r>
                      <a:endParaRPr lang="en-US" sz="2000" b="1" i="0" dirty="0"/>
                    </a:p>
                  </a:txBody>
                  <a:tcPr marL="7863" marR="7863" marT="7863" marB="0" anchor="ctr"/>
                </a:tc>
                <a:tc>
                  <a:txBody>
                    <a:bodyPr/>
                    <a:lstStyle/>
                    <a:p>
                      <a:pPr algn="ctr"/>
                      <a:r>
                        <a:rPr lang="en-US" sz="2000" b="1" i="0" dirty="0" smtClean="0"/>
                        <a:t>$109,025</a:t>
                      </a:r>
                      <a:endParaRPr lang="en-US" sz="2000" b="1" i="0" dirty="0"/>
                    </a:p>
                  </a:txBody>
                  <a:tcPr marL="7863" marR="7863" marT="7863" marB="0" anchor="ctr"/>
                </a:tc>
                <a:tc>
                  <a:txBody>
                    <a:bodyPr/>
                    <a:lstStyle/>
                    <a:p>
                      <a:pPr algn="ctr"/>
                      <a:r>
                        <a:rPr lang="en-US" sz="2000" b="1" i="0" dirty="0" smtClean="0"/>
                        <a:t>$14</a:t>
                      </a:r>
                      <a:endParaRPr lang="en-US" sz="2000" b="1" i="0" dirty="0"/>
                    </a:p>
                  </a:txBody>
                  <a:tcPr marL="7863" marR="7863" marT="7863" marB="0" anchor="ctr"/>
                </a:tc>
                <a:extLst>
                  <a:ext uri="{0D108BD9-81ED-4DB2-BD59-A6C34878D82A}">
                    <a16:rowId xmlns:a16="http://schemas.microsoft.com/office/drawing/2014/main" val="2599766899"/>
                  </a:ext>
                </a:extLst>
              </a:tr>
              <a:tr h="719047">
                <a:tc>
                  <a:txBody>
                    <a:bodyPr/>
                    <a:lstStyle/>
                    <a:p>
                      <a:pPr algn="ctr" fontAlgn="b"/>
                      <a:r>
                        <a:rPr lang="en-US" sz="2000" b="1" i="0" u="none" strike="noStrike" dirty="0" smtClean="0">
                          <a:solidFill>
                            <a:srgbClr val="000000"/>
                          </a:solidFill>
                          <a:effectLst/>
                          <a:latin typeface="Calibri"/>
                        </a:rPr>
                        <a:t>Landfill</a:t>
                      </a:r>
                      <a:endParaRPr lang="en-US" sz="2000" b="1" i="0" u="none" strike="noStrike" dirty="0">
                        <a:solidFill>
                          <a:srgbClr val="000000"/>
                        </a:solidFill>
                        <a:effectLst/>
                        <a:latin typeface="Calibri"/>
                      </a:endParaRPr>
                    </a:p>
                  </a:txBody>
                  <a:tcPr marL="7863" marR="7863" marT="7863" marB="0" anchor="ctr"/>
                </a:tc>
                <a:tc>
                  <a:txBody>
                    <a:bodyPr/>
                    <a:lstStyle/>
                    <a:p>
                      <a:pPr algn="ctr"/>
                      <a:r>
                        <a:rPr lang="en-US" sz="2000" b="1" i="0" dirty="0" smtClean="0"/>
                        <a:t>26.4%</a:t>
                      </a:r>
                      <a:endParaRPr lang="en-US" sz="2000" b="1" i="0" dirty="0"/>
                    </a:p>
                  </a:txBody>
                  <a:tcPr marL="7863" marR="7863" marT="7863" marB="0" anchor="ctr"/>
                </a:tc>
                <a:tc>
                  <a:txBody>
                    <a:bodyPr/>
                    <a:lstStyle/>
                    <a:p>
                      <a:pPr algn="ctr"/>
                      <a:r>
                        <a:rPr lang="en-US" sz="2000" b="1" i="0" dirty="0" smtClean="0"/>
                        <a:t>$191,800</a:t>
                      </a:r>
                      <a:endParaRPr lang="en-US" sz="2000" b="1" i="0" dirty="0"/>
                    </a:p>
                  </a:txBody>
                  <a:tcPr marL="7863" marR="7863" marT="7863" marB="0" anchor="ctr"/>
                </a:tc>
                <a:tc>
                  <a:txBody>
                    <a:bodyPr/>
                    <a:lstStyle/>
                    <a:p>
                      <a:pPr algn="ctr"/>
                      <a:r>
                        <a:rPr lang="en-US" sz="2000" b="1" i="0" dirty="0" smtClean="0"/>
                        <a:t>$25</a:t>
                      </a:r>
                      <a:endParaRPr lang="en-US" sz="2000" b="1" i="0" dirty="0"/>
                    </a:p>
                  </a:txBody>
                  <a:tcPr marL="7863" marR="7863" marT="7863" marB="0" anchor="ctr"/>
                </a:tc>
                <a:extLst>
                  <a:ext uri="{0D108BD9-81ED-4DB2-BD59-A6C34878D82A}">
                    <a16:rowId xmlns:a16="http://schemas.microsoft.com/office/drawing/2014/main" val="2236031308"/>
                  </a:ext>
                </a:extLst>
              </a:tr>
            </a:tbl>
          </a:graphicData>
        </a:graphic>
      </p:graphicFrame>
      <p:sp>
        <p:nvSpPr>
          <p:cNvPr id="5" name="Title 1"/>
          <p:cNvSpPr>
            <a:spLocks noGrp="1"/>
          </p:cNvSpPr>
          <p:nvPr>
            <p:ph type="title"/>
          </p:nvPr>
        </p:nvSpPr>
        <p:spPr>
          <a:xfrm>
            <a:off x="693198" y="990600"/>
            <a:ext cx="8229600" cy="762000"/>
          </a:xfrm>
        </p:spPr>
        <p:txBody>
          <a:bodyPr/>
          <a:lstStyle/>
          <a:p>
            <a:r>
              <a:rPr lang="en-US" sz="4400" b="1" u="sng" dirty="0" smtClean="0"/>
              <a:t>Fixed Costs</a:t>
            </a:r>
            <a:endParaRPr lang="en-US" sz="4400" b="1" u="sng" dirty="0"/>
          </a:p>
        </p:txBody>
      </p:sp>
    </p:spTree>
    <p:extLst>
      <p:ext uri="{BB962C8B-B14F-4D97-AF65-F5344CB8AC3E}">
        <p14:creationId xmlns:p14="http://schemas.microsoft.com/office/powerpoint/2010/main" val="6941560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4" y="609600"/>
            <a:ext cx="7391400" cy="881823"/>
          </a:xfrm>
        </p:spPr>
        <p:txBody>
          <a:bodyPr>
            <a:normAutofit/>
          </a:bodyPr>
          <a:lstStyle/>
          <a:p>
            <a:pPr algn="ctr"/>
            <a:r>
              <a:rPr lang="en-US" b="1" dirty="0" smtClean="0"/>
              <a:t>Health Insurance</a:t>
            </a:r>
            <a:endParaRPr lang="en-US" b="1" dirty="0"/>
          </a:p>
        </p:txBody>
      </p:sp>
      <p:sp>
        <p:nvSpPr>
          <p:cNvPr id="3" name="TextBox 2"/>
          <p:cNvSpPr txBox="1"/>
          <p:nvPr/>
        </p:nvSpPr>
        <p:spPr>
          <a:xfrm>
            <a:off x="624840" y="5143723"/>
            <a:ext cx="7772400" cy="646331"/>
          </a:xfrm>
          <a:prstGeom prst="rect">
            <a:avLst/>
          </a:prstGeom>
          <a:noFill/>
        </p:spPr>
        <p:txBody>
          <a:bodyPr wrap="square" rtlCol="0">
            <a:spAutoFit/>
          </a:bodyPr>
          <a:lstStyle/>
          <a:p>
            <a:r>
              <a:rPr lang="en-US" b="1" dirty="0" smtClean="0"/>
              <a:t>The </a:t>
            </a:r>
            <a:r>
              <a:rPr lang="en-US" b="1" i="1" dirty="0" smtClean="0"/>
              <a:t>estimated</a:t>
            </a:r>
            <a:r>
              <a:rPr lang="en-US" b="1" dirty="0" smtClean="0"/>
              <a:t> increase to the health insurance budget is </a:t>
            </a:r>
            <a:r>
              <a:rPr lang="en-US" b="1" dirty="0" smtClean="0"/>
              <a:t>7% </a:t>
            </a:r>
            <a:r>
              <a:rPr lang="en-US" b="1" dirty="0" smtClean="0"/>
              <a:t>in </a:t>
            </a:r>
            <a:r>
              <a:rPr lang="en-US" b="1" dirty="0" smtClean="0"/>
              <a:t>FY2024 </a:t>
            </a:r>
            <a:r>
              <a:rPr lang="en-US" b="1" dirty="0" smtClean="0"/>
              <a:t>or </a:t>
            </a:r>
            <a:r>
              <a:rPr lang="en-US" b="1" dirty="0" smtClean="0"/>
              <a:t>$</a:t>
            </a:r>
            <a:r>
              <a:rPr lang="en-US" b="1" dirty="0" smtClean="0"/>
              <a:t>875,799</a:t>
            </a:r>
            <a:r>
              <a:rPr lang="en-US" b="1" dirty="0" smtClean="0"/>
              <a:t>. </a:t>
            </a:r>
            <a:r>
              <a:rPr lang="en-US" b="1" dirty="0" smtClean="0"/>
              <a:t>This represents an increase to the average single family tax bill of </a:t>
            </a:r>
            <a:r>
              <a:rPr lang="en-US" b="1" dirty="0" smtClean="0"/>
              <a:t>$113. </a:t>
            </a:r>
            <a:endParaRPr lang="en-US" b="1" dirty="0"/>
          </a:p>
        </p:txBody>
      </p:sp>
      <p:graphicFrame>
        <p:nvGraphicFramePr>
          <p:cNvPr id="6" name="Chart 5"/>
          <p:cNvGraphicFramePr>
            <a:graphicFrameLocks/>
          </p:cNvGraphicFramePr>
          <p:nvPr>
            <p:extLst>
              <p:ext uri="{D42A27DB-BD31-4B8C-83A1-F6EECF244321}">
                <p14:modId xmlns:p14="http://schemas.microsoft.com/office/powerpoint/2010/main" val="3542432652"/>
              </p:ext>
            </p:extLst>
          </p:nvPr>
        </p:nvGraphicFramePr>
        <p:xfrm>
          <a:off x="762000" y="1752600"/>
          <a:ext cx="7543800" cy="32004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2388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r>
              <a:rPr lang="en-US" dirty="0" smtClean="0"/>
              <a:t>:</a:t>
            </a:r>
            <a:br>
              <a:rPr lang="en-US" dirty="0" smtClean="0"/>
            </a:br>
            <a:r>
              <a:rPr lang="en-US" sz="3200" dirty="0" smtClean="0"/>
              <a:t>History of Plan Design Changes</a:t>
            </a:r>
            <a:endParaRPr lang="en-US" sz="3200" dirty="0"/>
          </a:p>
        </p:txBody>
      </p:sp>
      <p:sp>
        <p:nvSpPr>
          <p:cNvPr id="3" name="Content Placeholder 2"/>
          <p:cNvSpPr>
            <a:spLocks noGrp="1"/>
          </p:cNvSpPr>
          <p:nvPr>
            <p:ph idx="1"/>
          </p:nvPr>
        </p:nvSpPr>
        <p:spPr>
          <a:xfrm>
            <a:off x="507206" y="1981200"/>
            <a:ext cx="8065294" cy="4190999"/>
          </a:xfrm>
        </p:spPr>
        <p:txBody>
          <a:bodyPr>
            <a:normAutofit fontScale="92500" lnSpcReduction="10000"/>
          </a:bodyPr>
          <a:lstStyle/>
          <a:p>
            <a:r>
              <a:rPr lang="en-US" dirty="0" smtClean="0"/>
              <a:t>2010: Increase co-pays, institute HRA Program, Opt Out Programs, Flexible Spending Accoun</a:t>
            </a:r>
            <a:r>
              <a:rPr lang="en-US" dirty="0"/>
              <a:t>t, and Dental </a:t>
            </a:r>
          </a:p>
          <a:p>
            <a:r>
              <a:rPr lang="en-US" dirty="0" smtClean="0"/>
              <a:t>2014: Change Carriers to Tufts, increased Opt Out Program, added deductibles</a:t>
            </a:r>
          </a:p>
          <a:p>
            <a:r>
              <a:rPr lang="en-US" dirty="0" smtClean="0"/>
              <a:t>2017: Increased OV Copays, increased deductibles</a:t>
            </a:r>
          </a:p>
          <a:p>
            <a:r>
              <a:rPr lang="en-US" dirty="0" smtClean="0"/>
              <a:t>2018: Move Medical and Dental Insurance for Active Employees to Blue Cross Blue Shield</a:t>
            </a:r>
          </a:p>
          <a:p>
            <a:r>
              <a:rPr lang="en-US" dirty="0" smtClean="0"/>
              <a:t>2019: Moved Retirees from Tufts Supplement Plan to Blue Cross Blue Shield Supplement Plan</a:t>
            </a:r>
          </a:p>
          <a:p>
            <a:r>
              <a:rPr lang="en-US" dirty="0" smtClean="0"/>
              <a:t>2021: Created Criteria for Future Enrollment in PPO Plan</a:t>
            </a:r>
          </a:p>
          <a:p>
            <a:r>
              <a:rPr lang="en-US" dirty="0" smtClean="0"/>
              <a:t>2022: Add High Deductible Plan Option with lower premiums and Town contribution to Health Savings Account (HSA) for two years.</a:t>
            </a:r>
            <a:endParaRPr lang="en-US" dirty="0"/>
          </a:p>
          <a:p>
            <a:endParaRPr lang="en-US" dirty="0" smtClean="0"/>
          </a:p>
        </p:txBody>
      </p:sp>
    </p:spTree>
    <p:extLst>
      <p:ext uri="{BB962C8B-B14F-4D97-AF65-F5344CB8AC3E}">
        <p14:creationId xmlns:p14="http://schemas.microsoft.com/office/powerpoint/2010/main" val="2102379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88264" y="609600"/>
            <a:ext cx="7391400" cy="881823"/>
          </a:xfrm>
        </p:spPr>
        <p:txBody>
          <a:bodyPr>
            <a:normAutofit/>
          </a:bodyPr>
          <a:lstStyle/>
          <a:p>
            <a:pPr algn="ctr"/>
            <a:r>
              <a:rPr lang="en-US" b="1" dirty="0" smtClean="0"/>
              <a:t>Electricity</a:t>
            </a:r>
            <a:endParaRPr lang="en-US" b="1" dirty="0"/>
          </a:p>
        </p:txBody>
      </p:sp>
      <p:sp>
        <p:nvSpPr>
          <p:cNvPr id="5" name="TextBox 4"/>
          <p:cNvSpPr txBox="1"/>
          <p:nvPr/>
        </p:nvSpPr>
        <p:spPr>
          <a:xfrm>
            <a:off x="588265" y="1676400"/>
            <a:ext cx="4593336" cy="2308324"/>
          </a:xfrm>
          <a:prstGeom prst="rect">
            <a:avLst/>
          </a:prstGeom>
          <a:noFill/>
        </p:spPr>
        <p:txBody>
          <a:bodyPr wrap="square" rtlCol="0">
            <a:spAutoFit/>
          </a:bodyPr>
          <a:lstStyle/>
          <a:p>
            <a:r>
              <a:rPr lang="en-US" b="1" dirty="0"/>
              <a:t>The Town’s electric supply contract expires on June 30, 2023. </a:t>
            </a:r>
            <a:endParaRPr lang="en-US" b="1" dirty="0" smtClean="0"/>
          </a:p>
          <a:p>
            <a:endParaRPr lang="en-US" b="1" dirty="0"/>
          </a:p>
          <a:p>
            <a:r>
              <a:rPr lang="en-US" dirty="0" smtClean="0"/>
              <a:t>The electricity budget reflects a 30% estimated increase for FY2024 based on current increases in that market.</a:t>
            </a:r>
          </a:p>
          <a:p>
            <a:endParaRPr lang="en-US" dirty="0"/>
          </a:p>
          <a:p>
            <a:r>
              <a:rPr lang="en-US" dirty="0" smtClean="0"/>
              <a:t> </a:t>
            </a:r>
            <a:endParaRPr lang="en-US" dirty="0"/>
          </a:p>
        </p:txBody>
      </p:sp>
      <p:pic>
        <p:nvPicPr>
          <p:cNvPr id="6" name="Picture 5"/>
          <p:cNvPicPr>
            <a:picLocks noChangeAspect="1"/>
          </p:cNvPicPr>
          <p:nvPr/>
        </p:nvPicPr>
        <p:blipFill>
          <a:blip r:embed="rId3"/>
          <a:stretch>
            <a:fillRect/>
          </a:stretch>
        </p:blipFill>
        <p:spPr>
          <a:xfrm>
            <a:off x="5278209" y="1632032"/>
            <a:ext cx="3179251" cy="1796968"/>
          </a:xfrm>
          <a:prstGeom prst="rect">
            <a:avLst/>
          </a:prstGeom>
        </p:spPr>
      </p:pic>
      <p:sp>
        <p:nvSpPr>
          <p:cNvPr id="7" name="TextBox 6"/>
          <p:cNvSpPr txBox="1"/>
          <p:nvPr/>
        </p:nvSpPr>
        <p:spPr>
          <a:xfrm>
            <a:off x="588264" y="3581400"/>
            <a:ext cx="7793736" cy="2862322"/>
          </a:xfrm>
          <a:prstGeom prst="rect">
            <a:avLst/>
          </a:prstGeom>
          <a:noFill/>
        </p:spPr>
        <p:txBody>
          <a:bodyPr wrap="square" rtlCol="0">
            <a:spAutoFit/>
          </a:bodyPr>
          <a:lstStyle/>
          <a:p>
            <a:r>
              <a:rPr lang="en-US" dirty="0" smtClean="0"/>
              <a:t>As a member of the Massachusetts Municipal Association, Westborough has access to the </a:t>
            </a:r>
            <a:r>
              <a:rPr lang="en-US" dirty="0" err="1" smtClean="0"/>
              <a:t>MunEnergy</a:t>
            </a:r>
            <a:r>
              <a:rPr lang="en-US" dirty="0" smtClean="0"/>
              <a:t> </a:t>
            </a:r>
            <a:r>
              <a:rPr lang="en-US" dirty="0" smtClean="0"/>
              <a:t>Program which includes:</a:t>
            </a:r>
            <a:endParaRPr lang="en-US" dirty="0" smtClean="0"/>
          </a:p>
          <a:p>
            <a:endParaRPr lang="en-US" dirty="0"/>
          </a:p>
          <a:p>
            <a:pPr marL="285750" indent="-285750">
              <a:buFont typeface="Arial" panose="020B0604020202020204" pitchFamily="34" charset="0"/>
              <a:buChar char="•"/>
            </a:pPr>
            <a:r>
              <a:rPr lang="en-US" dirty="0"/>
              <a:t>Competitive energy prices</a:t>
            </a:r>
          </a:p>
          <a:p>
            <a:pPr marL="285750" indent="-285750">
              <a:buFont typeface="Arial" panose="020B0604020202020204" pitchFamily="34" charset="0"/>
              <a:buChar char="•"/>
            </a:pPr>
            <a:r>
              <a:rPr lang="en-US" dirty="0"/>
              <a:t>Flexible, customized energy plans</a:t>
            </a:r>
          </a:p>
          <a:p>
            <a:pPr marL="285750" indent="-285750">
              <a:buFont typeface="Arial" panose="020B0604020202020204" pitchFamily="34" charset="0"/>
              <a:buChar char="•"/>
            </a:pPr>
            <a:r>
              <a:rPr lang="en-US" dirty="0"/>
              <a:t>Fixed-rate, multi-year contracts</a:t>
            </a:r>
          </a:p>
          <a:p>
            <a:pPr marL="285750" indent="-285750">
              <a:buFont typeface="Arial" panose="020B0604020202020204" pitchFamily="34" charset="0"/>
              <a:buChar char="•"/>
            </a:pPr>
            <a:r>
              <a:rPr lang="en-US" dirty="0"/>
              <a:t>MMA-approved contract language</a:t>
            </a:r>
          </a:p>
          <a:p>
            <a:pPr marL="285750" indent="-285750">
              <a:buFont typeface="Arial" panose="020B0604020202020204" pitchFamily="34" charset="0"/>
              <a:buChar char="•"/>
            </a:pPr>
            <a:r>
              <a:rPr lang="en-US" dirty="0"/>
              <a:t>Knowledgeable, dedicated energy representatives</a:t>
            </a:r>
          </a:p>
          <a:p>
            <a:pPr marL="285750" indent="-285750">
              <a:buFont typeface="Arial" panose="020B0604020202020204" pitchFamily="34" charset="0"/>
              <a:buChar char="•"/>
            </a:pPr>
            <a:r>
              <a:rPr lang="en-US" dirty="0"/>
              <a:t>Customer service excellence</a:t>
            </a:r>
          </a:p>
          <a:p>
            <a:endParaRPr lang="en-US" dirty="0"/>
          </a:p>
        </p:txBody>
      </p:sp>
    </p:spTree>
    <p:extLst>
      <p:ext uri="{BB962C8B-B14F-4D97-AF65-F5344CB8AC3E}">
        <p14:creationId xmlns:p14="http://schemas.microsoft.com/office/powerpoint/2010/main" val="2618640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88264" y="609600"/>
            <a:ext cx="7391400" cy="881823"/>
          </a:xfrm>
        </p:spPr>
        <p:txBody>
          <a:bodyPr>
            <a:normAutofit/>
          </a:bodyPr>
          <a:lstStyle/>
          <a:p>
            <a:pPr algn="ctr"/>
            <a:r>
              <a:rPr lang="en-US" b="1" dirty="0" smtClean="0"/>
              <a:t>Landfill</a:t>
            </a:r>
            <a:endParaRPr lang="en-US" b="1" dirty="0"/>
          </a:p>
        </p:txBody>
      </p:sp>
      <p:sp>
        <p:nvSpPr>
          <p:cNvPr id="5" name="TextBox 4"/>
          <p:cNvSpPr txBox="1"/>
          <p:nvPr/>
        </p:nvSpPr>
        <p:spPr>
          <a:xfrm>
            <a:off x="779253" y="1447800"/>
            <a:ext cx="7221126" cy="4862870"/>
          </a:xfrm>
          <a:prstGeom prst="rect">
            <a:avLst/>
          </a:prstGeom>
          <a:noFill/>
        </p:spPr>
        <p:txBody>
          <a:bodyPr wrap="square" rtlCol="0">
            <a:spAutoFit/>
          </a:bodyPr>
          <a:lstStyle/>
          <a:p>
            <a:r>
              <a:rPr lang="en-US" b="1" dirty="0"/>
              <a:t>The </a:t>
            </a:r>
            <a:r>
              <a:rPr lang="en-US" b="1" dirty="0" smtClean="0"/>
              <a:t>Town has been informed that </a:t>
            </a:r>
            <a:r>
              <a:rPr lang="en-US" b="1" dirty="0"/>
              <a:t>Waste </a:t>
            </a:r>
            <a:r>
              <a:rPr lang="en-US" b="1" dirty="0" smtClean="0"/>
              <a:t>Connections, formerly EL Harvey’s, </a:t>
            </a:r>
            <a:r>
              <a:rPr lang="en-US" b="1" dirty="0"/>
              <a:t>does not intend to continue operating </a:t>
            </a:r>
            <a:r>
              <a:rPr lang="en-US" b="1" dirty="0" smtClean="0"/>
              <a:t>the </a:t>
            </a:r>
            <a:r>
              <a:rPr lang="en-US" b="1" dirty="0"/>
              <a:t>transfer station after June 30, 2024</a:t>
            </a:r>
            <a:r>
              <a:rPr lang="en-US" b="1" dirty="0" smtClean="0"/>
              <a:t>. </a:t>
            </a:r>
          </a:p>
          <a:p>
            <a:endParaRPr lang="en-US" b="1" dirty="0"/>
          </a:p>
          <a:p>
            <a:r>
              <a:rPr lang="en-US" b="1" dirty="0" smtClean="0"/>
              <a:t>The quote for the contract beginning July 1, 2023 is $85 per ton. </a:t>
            </a:r>
            <a:r>
              <a:rPr lang="en-US" dirty="0" smtClean="0"/>
              <a:t>The budget book includes a </a:t>
            </a:r>
            <a:r>
              <a:rPr lang="en-US" dirty="0" smtClean="0"/>
              <a:t>cost of $50 per ton based on the initial quote received. </a:t>
            </a:r>
            <a:r>
              <a:rPr lang="en-US" dirty="0" smtClean="0"/>
              <a:t>The town recently received an increased quote of $85 per ton, or $175,000 more than was included in the budget book.  </a:t>
            </a:r>
          </a:p>
          <a:p>
            <a:endParaRPr lang="en-US" b="1" dirty="0"/>
          </a:p>
          <a:p>
            <a:pPr algn="ctr"/>
            <a:r>
              <a:rPr lang="en-US" sz="2000" b="1" dirty="0" smtClean="0">
                <a:solidFill>
                  <a:schemeClr val="accent1">
                    <a:lumMod val="75000"/>
                  </a:schemeClr>
                </a:solidFill>
              </a:rPr>
              <a:t>WASTE MANAGEMENT EXPLORATORY COMMITTEE (WMEC)</a:t>
            </a:r>
          </a:p>
          <a:p>
            <a:pPr algn="ctr"/>
            <a:endParaRPr lang="en-US" sz="2000" b="1" dirty="0">
              <a:solidFill>
                <a:schemeClr val="accent1">
                  <a:lumMod val="75000"/>
                </a:schemeClr>
              </a:solidFill>
            </a:endParaRPr>
          </a:p>
          <a:p>
            <a:r>
              <a:rPr lang="en-US" dirty="0" smtClean="0"/>
              <a:t>WMEC was established by the Select Board with a goal of proposing a waste management program for approval at the October 2023 Special Town Meeting. </a:t>
            </a:r>
          </a:p>
          <a:p>
            <a:endParaRPr lang="en-US" b="1" dirty="0" smtClean="0"/>
          </a:p>
          <a:p>
            <a:endParaRPr lang="en-US" b="1" dirty="0"/>
          </a:p>
          <a:p>
            <a:endParaRPr lang="en-US" dirty="0"/>
          </a:p>
          <a:p>
            <a:r>
              <a:rPr lang="en-US" dirty="0" smtClean="0"/>
              <a:t> </a:t>
            </a:r>
            <a:endParaRPr lang="en-US" dirty="0"/>
          </a:p>
        </p:txBody>
      </p:sp>
    </p:spTree>
    <p:extLst>
      <p:ext uri="{BB962C8B-B14F-4D97-AF65-F5344CB8AC3E}">
        <p14:creationId xmlns:p14="http://schemas.microsoft.com/office/powerpoint/2010/main" val="2954902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1752600" y="2667000"/>
            <a:ext cx="5486400" cy="1754326"/>
          </a:xfrm>
          <a:prstGeom prst="rect">
            <a:avLst/>
          </a:prstGeom>
          <a:noFill/>
        </p:spPr>
        <p:txBody>
          <a:bodyPr wrap="square" rtlCol="0">
            <a:spAutoFit/>
          </a:bodyPr>
          <a:lstStyle/>
          <a:p>
            <a:pPr algn="ctr"/>
            <a:r>
              <a:rPr lang="en-US" sz="5400" b="1" dirty="0" smtClean="0">
                <a:solidFill>
                  <a:schemeClr val="bg1"/>
                </a:solidFill>
              </a:rPr>
              <a:t>Managing Reserves</a:t>
            </a:r>
            <a:endParaRPr lang="en-US" sz="5400" b="1" i="1" dirty="0">
              <a:solidFill>
                <a:schemeClr val="bg1"/>
              </a:solidFill>
            </a:endParaRPr>
          </a:p>
          <a:p>
            <a:pPr algn="ctr"/>
            <a:endParaRPr lang="en-US" sz="5400" b="1" dirty="0">
              <a:solidFill>
                <a:schemeClr val="bg1"/>
              </a:solidFill>
            </a:endParaRPr>
          </a:p>
        </p:txBody>
      </p:sp>
    </p:spTree>
    <p:extLst>
      <p:ext uri="{BB962C8B-B14F-4D97-AF65-F5344CB8AC3E}">
        <p14:creationId xmlns:p14="http://schemas.microsoft.com/office/powerpoint/2010/main" val="1668096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499533"/>
            <a:ext cx="8079581" cy="795867"/>
          </a:xfrm>
        </p:spPr>
        <p:txBody>
          <a:bodyPr/>
          <a:lstStyle/>
          <a:p>
            <a:r>
              <a:rPr lang="en-US" b="1" dirty="0" smtClean="0"/>
              <a:t>Reserve Summary</a:t>
            </a:r>
            <a:endParaRPr lang="en-US" b="1" dirty="0"/>
          </a:p>
        </p:txBody>
      </p:sp>
      <p:pic>
        <p:nvPicPr>
          <p:cNvPr id="4" name="Picture 3"/>
          <p:cNvPicPr>
            <a:picLocks noChangeAspect="1"/>
          </p:cNvPicPr>
          <p:nvPr/>
        </p:nvPicPr>
        <p:blipFill>
          <a:blip r:embed="rId3"/>
          <a:stretch>
            <a:fillRect/>
          </a:stretch>
        </p:blipFill>
        <p:spPr>
          <a:xfrm>
            <a:off x="457200" y="1676400"/>
            <a:ext cx="8420267" cy="4516467"/>
          </a:xfrm>
          <a:prstGeom prst="rect">
            <a:avLst/>
          </a:prstGeom>
        </p:spPr>
      </p:pic>
    </p:spTree>
    <p:extLst>
      <p:ext uri="{BB962C8B-B14F-4D97-AF65-F5344CB8AC3E}">
        <p14:creationId xmlns:p14="http://schemas.microsoft.com/office/powerpoint/2010/main" val="19472659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079581" cy="1658198"/>
          </a:xfrm>
        </p:spPr>
        <p:txBody>
          <a:bodyPr>
            <a:normAutofit/>
          </a:bodyPr>
          <a:lstStyle/>
          <a:p>
            <a:r>
              <a:rPr lang="en-US" b="1" dirty="0" smtClean="0"/>
              <a:t>Free </a:t>
            </a:r>
            <a:r>
              <a:rPr lang="en-US" b="1" dirty="0" smtClean="0"/>
              <a:t>Cash</a:t>
            </a:r>
            <a:endParaRPr lang="en-US" b="1" dirty="0"/>
          </a:p>
        </p:txBody>
      </p:sp>
      <p:sp>
        <p:nvSpPr>
          <p:cNvPr id="5" name="TextBox 4"/>
          <p:cNvSpPr txBox="1"/>
          <p:nvPr/>
        </p:nvSpPr>
        <p:spPr>
          <a:xfrm>
            <a:off x="1981200" y="5638800"/>
            <a:ext cx="5257800" cy="369332"/>
          </a:xfrm>
          <a:prstGeom prst="rect">
            <a:avLst/>
          </a:prstGeom>
          <a:noFill/>
        </p:spPr>
        <p:txBody>
          <a:bodyPr wrap="square" rtlCol="0">
            <a:spAutoFit/>
          </a:bodyPr>
          <a:lstStyle/>
          <a:p>
            <a:r>
              <a:rPr lang="en-US" dirty="0" smtClean="0"/>
              <a:t>*FY2022 includes known requests for use in FY2023.</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083607708"/>
              </p:ext>
            </p:extLst>
          </p:nvPr>
        </p:nvGraphicFramePr>
        <p:xfrm>
          <a:off x="685800" y="1676400"/>
          <a:ext cx="73152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1928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206" y="1752600"/>
            <a:ext cx="8065294" cy="978407"/>
          </a:xfrm>
        </p:spPr>
        <p:txBody>
          <a:bodyPr>
            <a:normAutofit lnSpcReduction="10000"/>
          </a:bodyPr>
          <a:lstStyle/>
          <a:p>
            <a:r>
              <a:rPr lang="en-US" dirty="0" smtClean="0"/>
              <a:t>An article, currently Article 6, </a:t>
            </a:r>
            <a:r>
              <a:rPr lang="en-US" dirty="0" smtClean="0"/>
              <a:t>is included on the warrant to </a:t>
            </a:r>
            <a:r>
              <a:rPr lang="en-US" b="1" u="sng" dirty="0" smtClean="0"/>
              <a:t>transfer of $1,822,047 of Free </a:t>
            </a:r>
            <a:r>
              <a:rPr lang="en-US" b="1" u="sng" dirty="0" smtClean="0"/>
              <a:t>Cash </a:t>
            </a:r>
            <a:r>
              <a:rPr lang="en-US" dirty="0" smtClean="0"/>
              <a:t>to Stabilization in order to meet the 5%-7.5% stated </a:t>
            </a:r>
            <a:r>
              <a:rPr lang="en-US" dirty="0" smtClean="0"/>
              <a:t>goal for </a:t>
            </a:r>
            <a:r>
              <a:rPr lang="en-US" dirty="0" smtClean="0"/>
              <a:t>this fund.</a:t>
            </a:r>
            <a:endParaRPr lang="en-US" dirty="0"/>
          </a:p>
        </p:txBody>
      </p:sp>
      <p:sp>
        <p:nvSpPr>
          <p:cNvPr id="5" name="Title 1"/>
          <p:cNvSpPr txBox="1">
            <a:spLocks/>
          </p:cNvSpPr>
          <p:nvPr/>
        </p:nvSpPr>
        <p:spPr>
          <a:xfrm>
            <a:off x="507206" y="304800"/>
            <a:ext cx="8079581" cy="12771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a:lstStyle>
          <a:p>
            <a:pPr algn="ctr"/>
            <a:r>
              <a:rPr lang="en-US" b="1" dirty="0" smtClean="0"/>
              <a:t>Stabilization Fund Goal</a:t>
            </a:r>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4222430692"/>
              </p:ext>
            </p:extLst>
          </p:nvPr>
        </p:nvGraphicFramePr>
        <p:xfrm>
          <a:off x="698896" y="2971800"/>
          <a:ext cx="7696200" cy="2133600"/>
        </p:xfrm>
        <a:graphic>
          <a:graphicData uri="http://schemas.openxmlformats.org/drawingml/2006/table">
            <a:tbl>
              <a:tblPr firstRow="1" bandRow="1">
                <a:tableStyleId>{5C22544A-7EE6-4342-B048-85BDC9FD1C3A}</a:tableStyleId>
              </a:tblPr>
              <a:tblGrid>
                <a:gridCol w="1539240">
                  <a:extLst>
                    <a:ext uri="{9D8B030D-6E8A-4147-A177-3AD203B41FA5}">
                      <a16:colId xmlns:a16="http://schemas.microsoft.com/office/drawing/2014/main" val="905985315"/>
                    </a:ext>
                  </a:extLst>
                </a:gridCol>
                <a:gridCol w="1737359">
                  <a:extLst>
                    <a:ext uri="{9D8B030D-6E8A-4147-A177-3AD203B41FA5}">
                      <a16:colId xmlns:a16="http://schemas.microsoft.com/office/drawing/2014/main" val="3271968301"/>
                    </a:ext>
                  </a:extLst>
                </a:gridCol>
                <a:gridCol w="1341121">
                  <a:extLst>
                    <a:ext uri="{9D8B030D-6E8A-4147-A177-3AD203B41FA5}">
                      <a16:colId xmlns:a16="http://schemas.microsoft.com/office/drawing/2014/main" val="3430308273"/>
                    </a:ext>
                  </a:extLst>
                </a:gridCol>
                <a:gridCol w="1539240">
                  <a:extLst>
                    <a:ext uri="{9D8B030D-6E8A-4147-A177-3AD203B41FA5}">
                      <a16:colId xmlns:a16="http://schemas.microsoft.com/office/drawing/2014/main" val="1935533702"/>
                    </a:ext>
                  </a:extLst>
                </a:gridCol>
                <a:gridCol w="1539240">
                  <a:extLst>
                    <a:ext uri="{9D8B030D-6E8A-4147-A177-3AD203B41FA5}">
                      <a16:colId xmlns:a16="http://schemas.microsoft.com/office/drawing/2014/main" val="591923534"/>
                    </a:ext>
                  </a:extLst>
                </a:gridCol>
              </a:tblGrid>
              <a:tr h="711200">
                <a:tc>
                  <a:txBody>
                    <a:bodyPr/>
                    <a:lstStyle/>
                    <a:p>
                      <a:endParaRPr lang="en-US" dirty="0"/>
                    </a:p>
                  </a:txBody>
                  <a:tcPr/>
                </a:tc>
                <a:tc>
                  <a:txBody>
                    <a:bodyPr/>
                    <a:lstStyle/>
                    <a:p>
                      <a:r>
                        <a:rPr lang="en-US" dirty="0" smtClean="0"/>
                        <a:t>Current Amount</a:t>
                      </a:r>
                      <a:endParaRPr lang="en-US" dirty="0"/>
                    </a:p>
                  </a:txBody>
                  <a:tcPr/>
                </a:tc>
                <a:tc>
                  <a:txBody>
                    <a:bodyPr/>
                    <a:lstStyle/>
                    <a:p>
                      <a:r>
                        <a:rPr lang="en-US" dirty="0" smtClean="0"/>
                        <a:t>Current %</a:t>
                      </a:r>
                      <a:endParaRPr lang="en-US" dirty="0"/>
                    </a:p>
                  </a:txBody>
                  <a:tcPr/>
                </a:tc>
                <a:tc>
                  <a:txBody>
                    <a:bodyPr/>
                    <a:lstStyle/>
                    <a:p>
                      <a:r>
                        <a:rPr lang="en-US" dirty="0" smtClean="0"/>
                        <a:t>Proposed Balance</a:t>
                      </a:r>
                      <a:endParaRPr lang="en-US" dirty="0"/>
                    </a:p>
                  </a:txBody>
                  <a:tcPr/>
                </a:tc>
                <a:tc>
                  <a:txBody>
                    <a:bodyPr/>
                    <a:lstStyle/>
                    <a:p>
                      <a:r>
                        <a:rPr lang="en-US" dirty="0" smtClean="0"/>
                        <a:t>Proposed %</a:t>
                      </a:r>
                      <a:endParaRPr lang="en-US" dirty="0"/>
                    </a:p>
                  </a:txBody>
                  <a:tcPr/>
                </a:tc>
                <a:extLst>
                  <a:ext uri="{0D108BD9-81ED-4DB2-BD59-A6C34878D82A}">
                    <a16:rowId xmlns:a16="http://schemas.microsoft.com/office/drawing/2014/main" val="4065089948"/>
                  </a:ext>
                </a:extLst>
              </a:tr>
              <a:tr h="711200">
                <a:tc>
                  <a:txBody>
                    <a:bodyPr/>
                    <a:lstStyle/>
                    <a:p>
                      <a:r>
                        <a:rPr lang="en-US" b="1" dirty="0" smtClean="0"/>
                        <a:t>Free Cash</a:t>
                      </a:r>
                      <a:endParaRPr lang="en-US" b="1" dirty="0"/>
                    </a:p>
                  </a:txBody>
                  <a:tcPr/>
                </a:tc>
                <a:tc>
                  <a:txBody>
                    <a:bodyPr/>
                    <a:lstStyle/>
                    <a:p>
                      <a:r>
                        <a:rPr lang="en-US" dirty="0" smtClean="0"/>
                        <a:t>$15,128,290</a:t>
                      </a:r>
                      <a:endParaRPr lang="en-US" dirty="0"/>
                    </a:p>
                  </a:txBody>
                  <a:tcPr/>
                </a:tc>
                <a:tc>
                  <a:txBody>
                    <a:bodyPr/>
                    <a:lstStyle/>
                    <a:p>
                      <a:r>
                        <a:rPr lang="en-US" dirty="0" smtClean="0"/>
                        <a:t>12.59%</a:t>
                      </a:r>
                      <a:endParaRPr lang="en-US" dirty="0"/>
                    </a:p>
                  </a:txBody>
                  <a:tcPr/>
                </a:tc>
                <a:tc>
                  <a:txBody>
                    <a:bodyPr/>
                    <a:lstStyle/>
                    <a:p>
                      <a:r>
                        <a:rPr lang="en-US" dirty="0" smtClean="0"/>
                        <a:t>$9,522,951</a:t>
                      </a:r>
                      <a:endParaRPr lang="en-US" dirty="0"/>
                    </a:p>
                  </a:txBody>
                  <a:tcPr/>
                </a:tc>
                <a:tc>
                  <a:txBody>
                    <a:bodyPr/>
                    <a:lstStyle/>
                    <a:p>
                      <a:r>
                        <a:rPr lang="en-US" dirty="0" smtClean="0"/>
                        <a:t>7.93%</a:t>
                      </a:r>
                      <a:endParaRPr lang="en-US" dirty="0"/>
                    </a:p>
                  </a:txBody>
                  <a:tcPr/>
                </a:tc>
                <a:extLst>
                  <a:ext uri="{0D108BD9-81ED-4DB2-BD59-A6C34878D82A}">
                    <a16:rowId xmlns:a16="http://schemas.microsoft.com/office/drawing/2014/main" val="2181456471"/>
                  </a:ext>
                </a:extLst>
              </a:tr>
              <a:tr h="711200">
                <a:tc>
                  <a:txBody>
                    <a:bodyPr/>
                    <a:lstStyle/>
                    <a:p>
                      <a:r>
                        <a:rPr lang="en-US" b="1" dirty="0" smtClean="0"/>
                        <a:t>Stabilization</a:t>
                      </a:r>
                      <a:endParaRPr lang="en-US" b="1" dirty="0"/>
                    </a:p>
                  </a:txBody>
                  <a:tcPr/>
                </a:tc>
                <a:tc>
                  <a:txBody>
                    <a:bodyPr/>
                    <a:lstStyle/>
                    <a:p>
                      <a:r>
                        <a:rPr lang="en-US" dirty="0" smtClean="0"/>
                        <a:t>$3,866,400</a:t>
                      </a:r>
                      <a:endParaRPr lang="en-US" dirty="0"/>
                    </a:p>
                  </a:txBody>
                  <a:tcPr/>
                </a:tc>
                <a:tc>
                  <a:txBody>
                    <a:bodyPr/>
                    <a:lstStyle/>
                    <a:p>
                      <a:r>
                        <a:rPr lang="en-US" dirty="0" smtClean="0"/>
                        <a:t>3.22%</a:t>
                      </a:r>
                      <a:endParaRPr lang="en-US" dirty="0"/>
                    </a:p>
                  </a:txBody>
                  <a:tcPr/>
                </a:tc>
                <a:tc>
                  <a:txBody>
                    <a:bodyPr/>
                    <a:lstStyle/>
                    <a:p>
                      <a:r>
                        <a:rPr lang="en-US" dirty="0" smtClean="0"/>
                        <a:t>$5,688,447</a:t>
                      </a:r>
                      <a:endParaRPr lang="en-US" dirty="0"/>
                    </a:p>
                  </a:txBody>
                  <a:tcPr/>
                </a:tc>
                <a:tc>
                  <a:txBody>
                    <a:bodyPr/>
                    <a:lstStyle/>
                    <a:p>
                      <a:r>
                        <a:rPr lang="en-US" dirty="0" smtClean="0"/>
                        <a:t>4.73%</a:t>
                      </a:r>
                      <a:endParaRPr lang="en-US" dirty="0"/>
                    </a:p>
                  </a:txBody>
                  <a:tcPr/>
                </a:tc>
                <a:extLst>
                  <a:ext uri="{0D108BD9-81ED-4DB2-BD59-A6C34878D82A}">
                    <a16:rowId xmlns:a16="http://schemas.microsoft.com/office/drawing/2014/main" val="4079613131"/>
                  </a:ext>
                </a:extLst>
              </a:tr>
            </a:tbl>
          </a:graphicData>
        </a:graphic>
      </p:graphicFrame>
    </p:spTree>
    <p:extLst>
      <p:ext uri="{BB962C8B-B14F-4D97-AF65-F5344CB8AC3E}">
        <p14:creationId xmlns:p14="http://schemas.microsoft.com/office/powerpoint/2010/main" val="1416324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206" y="1219200"/>
            <a:ext cx="8079581" cy="719667"/>
          </a:xfrm>
        </p:spPr>
        <p:txBody>
          <a:bodyPr>
            <a:normAutofit/>
          </a:bodyPr>
          <a:lstStyle/>
          <a:p>
            <a:r>
              <a:rPr lang="en-US" sz="3600" b="1" dirty="0" smtClean="0"/>
              <a:t>Comprehensive Fiscal Management Policy</a:t>
            </a:r>
            <a:endParaRPr lang="en-US" sz="3600" b="1" dirty="0"/>
          </a:p>
        </p:txBody>
      </p:sp>
      <p:sp>
        <p:nvSpPr>
          <p:cNvPr id="3" name="Content Placeholder 2"/>
          <p:cNvSpPr>
            <a:spLocks noGrp="1"/>
          </p:cNvSpPr>
          <p:nvPr>
            <p:ph idx="1"/>
          </p:nvPr>
        </p:nvSpPr>
        <p:spPr>
          <a:xfrm>
            <a:off x="507206" y="2209800"/>
            <a:ext cx="8065294" cy="3766185"/>
          </a:xfrm>
        </p:spPr>
        <p:txBody>
          <a:bodyPr/>
          <a:lstStyle/>
          <a:p>
            <a:pPr lvl="0"/>
            <a:r>
              <a:rPr lang="en-US" b="1" dirty="0"/>
              <a:t>The combined balance of Free Cash and Stabilization Fund should be maintained at 10%-15% of the General Fund.</a:t>
            </a:r>
          </a:p>
          <a:p>
            <a:r>
              <a:rPr lang="en-US" dirty="0"/>
              <a:t>Free Cash in excess of the Town’s goal should be used for non-recurring or emergency expenditures, </a:t>
            </a:r>
            <a:r>
              <a:rPr lang="en-US" b="1" u="sng" dirty="0"/>
              <a:t>used to lower the tax rate</a:t>
            </a:r>
            <a:r>
              <a:rPr lang="en-US" dirty="0"/>
              <a:t>, </a:t>
            </a:r>
            <a:r>
              <a:rPr lang="en-US" b="1" u="sng" dirty="0"/>
              <a:t>fund unfunded liabilities such as retirement or OPEB</a:t>
            </a:r>
            <a:r>
              <a:rPr lang="en-US" dirty="0"/>
              <a:t> (Other Post Employment Benefits), or appropriated to a stabilization fund for future capital projects and equipment purchases.</a:t>
            </a:r>
          </a:p>
          <a:p>
            <a:endParaRPr lang="en-US" dirty="0"/>
          </a:p>
        </p:txBody>
      </p:sp>
    </p:spTree>
    <p:extLst>
      <p:ext uri="{BB962C8B-B14F-4D97-AF65-F5344CB8AC3E}">
        <p14:creationId xmlns:p14="http://schemas.microsoft.com/office/powerpoint/2010/main" val="6939238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8" y="76200"/>
            <a:ext cx="8079581" cy="1024467"/>
          </a:xfrm>
        </p:spPr>
        <p:txBody>
          <a:bodyPr>
            <a:normAutofit/>
          </a:bodyPr>
          <a:lstStyle/>
          <a:p>
            <a:pPr algn="ctr"/>
            <a:r>
              <a:rPr lang="en-US" sz="4000" b="1" dirty="0" smtClean="0"/>
              <a:t>Free Cash to Lower Tax Rate</a:t>
            </a:r>
            <a:endParaRPr lang="en-US" sz="4000" b="1" dirty="0"/>
          </a:p>
        </p:txBody>
      </p:sp>
      <p:sp>
        <p:nvSpPr>
          <p:cNvPr id="3" name="TextBox 2"/>
          <p:cNvSpPr txBox="1"/>
          <p:nvPr/>
        </p:nvSpPr>
        <p:spPr>
          <a:xfrm>
            <a:off x="798908" y="816295"/>
            <a:ext cx="7467600" cy="707886"/>
          </a:xfrm>
          <a:prstGeom prst="rect">
            <a:avLst/>
          </a:prstGeom>
          <a:noFill/>
        </p:spPr>
        <p:txBody>
          <a:bodyPr wrap="square" rtlCol="0">
            <a:spAutoFit/>
          </a:bodyPr>
          <a:lstStyle/>
          <a:p>
            <a:pPr algn="ctr"/>
            <a:r>
              <a:rPr lang="en-US" sz="2000" b="1" dirty="0" smtClean="0"/>
              <a:t>The FY2024 Budget Document recommends that $450,000 of Free Cash be used to Lower the Tax Rate.</a:t>
            </a:r>
            <a:endParaRPr lang="en-US" sz="2000" b="1" dirty="0"/>
          </a:p>
        </p:txBody>
      </p:sp>
      <p:graphicFrame>
        <p:nvGraphicFramePr>
          <p:cNvPr id="4" name="Table 3"/>
          <p:cNvGraphicFramePr>
            <a:graphicFrameLocks noGrp="1"/>
          </p:cNvGraphicFramePr>
          <p:nvPr>
            <p:extLst>
              <p:ext uri="{D42A27DB-BD31-4B8C-83A1-F6EECF244321}">
                <p14:modId xmlns:p14="http://schemas.microsoft.com/office/powerpoint/2010/main" val="4093808795"/>
              </p:ext>
            </p:extLst>
          </p:nvPr>
        </p:nvGraphicFramePr>
        <p:xfrm>
          <a:off x="685800" y="1617209"/>
          <a:ext cx="7315199" cy="3305312"/>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16924">
                  <a:extLst>
                    <a:ext uri="{9D8B030D-6E8A-4147-A177-3AD203B41FA5}">
                      <a16:colId xmlns:a16="http://schemas.microsoft.com/office/drawing/2014/main" val="20002"/>
                    </a:ext>
                  </a:extLst>
                </a:gridCol>
                <a:gridCol w="2755075">
                  <a:extLst>
                    <a:ext uri="{9D8B030D-6E8A-4147-A177-3AD203B41FA5}">
                      <a16:colId xmlns:a16="http://schemas.microsoft.com/office/drawing/2014/main" val="3344839644"/>
                    </a:ext>
                  </a:extLst>
                </a:gridCol>
              </a:tblGrid>
              <a:tr h="532338">
                <a:tc>
                  <a:txBody>
                    <a:bodyPr/>
                    <a:lstStyle/>
                    <a:p>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Single Family</a:t>
                      </a:r>
                      <a:r>
                        <a:rPr lang="en-US" baseline="0" dirty="0" smtClean="0"/>
                        <a:t> Without Free Cash</a:t>
                      </a:r>
                      <a:endParaRPr lang="en-US" dirty="0" smtClean="0"/>
                    </a:p>
                    <a:p>
                      <a:endParaRPr lang="en-US" dirty="0"/>
                    </a:p>
                  </a:txBody>
                  <a:tcPr/>
                </a:tc>
                <a:tc>
                  <a:txBody>
                    <a:bodyPr/>
                    <a:lstStyle/>
                    <a:p>
                      <a:r>
                        <a:rPr lang="en-US" dirty="0" smtClean="0"/>
                        <a:t>Free Cash Used</a:t>
                      </a:r>
                      <a:endParaRPr lang="en-US" dirty="0"/>
                    </a:p>
                  </a:txBody>
                  <a:tcPr/>
                </a:tc>
                <a:tc>
                  <a:txBody>
                    <a:bodyPr/>
                    <a:lstStyle/>
                    <a:p>
                      <a:r>
                        <a:rPr lang="en-US" dirty="0" smtClean="0"/>
                        <a:t>Average Single Family</a:t>
                      </a:r>
                      <a:r>
                        <a:rPr lang="en-US" baseline="0" dirty="0" smtClean="0"/>
                        <a:t> Increase Using Free Cash</a:t>
                      </a:r>
                      <a:endParaRPr lang="en-US" dirty="0"/>
                    </a:p>
                  </a:txBody>
                  <a:tcPr/>
                </a:tc>
                <a:extLst>
                  <a:ext uri="{0D108BD9-81ED-4DB2-BD59-A6C34878D82A}">
                    <a16:rowId xmlns:a16="http://schemas.microsoft.com/office/drawing/2014/main" val="10000"/>
                  </a:ext>
                </a:extLst>
              </a:tr>
              <a:tr h="519578">
                <a:tc>
                  <a:txBody>
                    <a:bodyPr/>
                    <a:lstStyle/>
                    <a:p>
                      <a:r>
                        <a:rPr lang="en-US" b="1" dirty="0" smtClean="0"/>
                        <a:t>FY2021</a:t>
                      </a:r>
                      <a:endParaRPr lang="en-US" b="1" dirty="0"/>
                    </a:p>
                  </a:txBody>
                  <a:tcPr/>
                </a:tc>
                <a:tc>
                  <a:txBody>
                    <a:bodyPr/>
                    <a:lstStyle/>
                    <a:p>
                      <a:pPr algn="ctr"/>
                      <a:r>
                        <a:rPr lang="en-US" b="1" dirty="0" smtClean="0"/>
                        <a:t>$</a:t>
                      </a:r>
                      <a:r>
                        <a:rPr lang="en-US" b="1" dirty="0" smtClean="0"/>
                        <a:t>327</a:t>
                      </a:r>
                      <a:endParaRPr lang="en-US" b="1" dirty="0"/>
                    </a:p>
                  </a:txBody>
                  <a:tcPr/>
                </a:tc>
                <a:tc>
                  <a:txBody>
                    <a:bodyPr/>
                    <a:lstStyle/>
                    <a:p>
                      <a:pPr algn="ctr"/>
                      <a:r>
                        <a:rPr lang="en-US" b="1" dirty="0" smtClean="0"/>
                        <a:t>$770,000</a:t>
                      </a:r>
                      <a:endParaRPr lang="en-US" b="1" dirty="0"/>
                    </a:p>
                  </a:txBody>
                  <a:tcPr/>
                </a:tc>
                <a:tc>
                  <a:txBody>
                    <a:bodyPr/>
                    <a:lstStyle/>
                    <a:p>
                      <a:pPr algn="ctr"/>
                      <a:r>
                        <a:rPr lang="en-US" b="1" dirty="0" smtClean="0"/>
                        <a:t>$228</a:t>
                      </a:r>
                      <a:endParaRPr lang="en-US" b="1" dirty="0"/>
                    </a:p>
                  </a:txBody>
                  <a:tcPr/>
                </a:tc>
                <a:extLst>
                  <a:ext uri="{0D108BD9-81ED-4DB2-BD59-A6C34878D82A}">
                    <a16:rowId xmlns:a16="http://schemas.microsoft.com/office/drawing/2014/main" val="10001"/>
                  </a:ext>
                </a:extLst>
              </a:tr>
              <a:tr h="532338">
                <a:tc>
                  <a:txBody>
                    <a:bodyPr/>
                    <a:lstStyle/>
                    <a:p>
                      <a:r>
                        <a:rPr lang="en-US" b="1" dirty="0" smtClean="0"/>
                        <a:t>FY2022</a:t>
                      </a:r>
                      <a:endParaRPr lang="en-US" b="1" dirty="0"/>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$325</a:t>
                      </a:r>
                      <a:endParaRPr lang="en-US" sz="1800" b="1" kern="1200" dirty="0">
                        <a:solidFill>
                          <a:schemeClr val="dk1"/>
                        </a:solidFill>
                        <a:latin typeface="+mn-lt"/>
                        <a:ea typeface="+mn-ea"/>
                        <a:cs typeface="+mn-cs"/>
                      </a:endParaRPr>
                    </a:p>
                  </a:txBody>
                  <a:tcPr marL="9525" marR="9525" marT="9525" marB="0" anchor="ctr"/>
                </a:tc>
                <a:tc>
                  <a:txBody>
                    <a:bodyPr/>
                    <a:lstStyle/>
                    <a:p>
                      <a:pPr marL="0" algn="ctr" defTabSz="914400" rtl="0" eaLnBrk="1" fontAlgn="b" latinLnBrk="0" hangingPunct="1"/>
                      <a:r>
                        <a:rPr lang="en-US" sz="1800" b="1" kern="1200" dirty="0" smtClean="0">
                          <a:solidFill>
                            <a:schemeClr val="dk1"/>
                          </a:solidFill>
                          <a:latin typeface="+mn-lt"/>
                          <a:ea typeface="+mn-ea"/>
                          <a:cs typeface="+mn-cs"/>
                        </a:rPr>
                        <a:t>  $0</a:t>
                      </a:r>
                      <a:endParaRPr lang="en-US" sz="1800" b="1" kern="1200" dirty="0">
                        <a:solidFill>
                          <a:schemeClr val="dk1"/>
                        </a:solidFill>
                        <a:latin typeface="+mn-lt"/>
                        <a:ea typeface="+mn-ea"/>
                        <a:cs typeface="+mn-cs"/>
                      </a:endParaRPr>
                    </a:p>
                  </a:txBody>
                  <a:tcPr marL="9525" marR="9525" marT="9525" marB="0" anchor="ctr"/>
                </a:tc>
                <a:tc>
                  <a:txBody>
                    <a:bodyPr/>
                    <a:lstStyle/>
                    <a:p>
                      <a:pPr marL="0" algn="ctr" defTabSz="914400" rtl="0" eaLnBrk="1" fontAlgn="b" latinLnBrk="0" hangingPunct="1"/>
                      <a:r>
                        <a:rPr lang="en-US" sz="1800" b="1" kern="1200" dirty="0" smtClean="0">
                          <a:solidFill>
                            <a:schemeClr val="dk1"/>
                          </a:solidFill>
                          <a:latin typeface="+mn-lt"/>
                          <a:ea typeface="+mn-ea"/>
                          <a:cs typeface="+mn-cs"/>
                        </a:rPr>
                        <a:t>$325</a:t>
                      </a:r>
                      <a:endParaRPr lang="en-US" sz="1800" b="1" kern="1200" dirty="0">
                        <a:solidFill>
                          <a:schemeClr val="dk1"/>
                        </a:solidFill>
                        <a:latin typeface="+mn-lt"/>
                        <a:ea typeface="+mn-ea"/>
                        <a:cs typeface="+mn-cs"/>
                      </a:endParaRPr>
                    </a:p>
                  </a:txBody>
                  <a:tcPr marL="9525" marR="9525" marT="9525" marB="0" anchor="ctr"/>
                </a:tc>
                <a:extLst>
                  <a:ext uri="{0D108BD9-81ED-4DB2-BD59-A6C34878D82A}">
                    <a16:rowId xmlns:a16="http://schemas.microsoft.com/office/drawing/2014/main" val="10002"/>
                  </a:ext>
                </a:extLst>
              </a:tr>
              <a:tr h="532338">
                <a:tc>
                  <a:txBody>
                    <a:bodyPr/>
                    <a:lstStyle/>
                    <a:p>
                      <a:r>
                        <a:rPr lang="en-US" b="1" dirty="0" smtClean="0"/>
                        <a:t>FY2023</a:t>
                      </a:r>
                      <a:endParaRPr lang="en-US" b="1" dirty="0"/>
                    </a:p>
                  </a:txBody>
                  <a:tcPr/>
                </a:tc>
                <a:tc>
                  <a:txBody>
                    <a:bodyPr/>
                    <a:lstStyle/>
                    <a:p>
                      <a:pPr algn="ctr"/>
                      <a:r>
                        <a:rPr lang="en-US" b="1" dirty="0" smtClean="0"/>
                        <a:t>$</a:t>
                      </a:r>
                      <a:r>
                        <a:rPr lang="en-US" b="1" dirty="0" smtClean="0"/>
                        <a:t>792</a:t>
                      </a:r>
                      <a:endParaRPr lang="en-US" b="1" dirty="0"/>
                    </a:p>
                  </a:txBody>
                  <a:tcPr anchor="ctr"/>
                </a:tc>
                <a:tc>
                  <a:txBody>
                    <a:bodyPr/>
                    <a:lstStyle/>
                    <a:p>
                      <a:pPr algn="ctr"/>
                      <a:r>
                        <a:rPr lang="en-US" b="1" dirty="0" smtClean="0"/>
                        <a:t>$471,259</a:t>
                      </a:r>
                      <a:endParaRPr lang="en-US" b="1" dirty="0"/>
                    </a:p>
                  </a:txBody>
                  <a:tcPr anchor="ctr"/>
                </a:tc>
                <a:tc>
                  <a:txBody>
                    <a:bodyPr/>
                    <a:lstStyle/>
                    <a:p>
                      <a:pPr algn="ctr"/>
                      <a:r>
                        <a:rPr lang="en-US" b="1" dirty="0" smtClean="0"/>
                        <a:t>$731</a:t>
                      </a:r>
                      <a:endParaRPr lang="en-US" b="1" dirty="0"/>
                    </a:p>
                  </a:txBody>
                  <a:tcPr anchor="ctr"/>
                </a:tc>
                <a:extLst>
                  <a:ext uri="{0D108BD9-81ED-4DB2-BD59-A6C34878D82A}">
                    <a16:rowId xmlns:a16="http://schemas.microsoft.com/office/drawing/2014/main" val="10003"/>
                  </a:ext>
                </a:extLst>
              </a:tr>
              <a:tr h="532338">
                <a:tc>
                  <a:txBody>
                    <a:bodyPr/>
                    <a:lstStyle/>
                    <a:p>
                      <a:r>
                        <a:rPr lang="en-US" b="1" dirty="0" smtClean="0"/>
                        <a:t>FY2024</a:t>
                      </a:r>
                      <a:endParaRPr lang="en-US" b="1" dirty="0"/>
                    </a:p>
                  </a:txBody>
                  <a:tcPr/>
                </a:tc>
                <a:tc>
                  <a:txBody>
                    <a:bodyPr/>
                    <a:lstStyle/>
                    <a:p>
                      <a:pPr algn="ctr"/>
                      <a:r>
                        <a:rPr lang="en-US" b="1" dirty="0" smtClean="0"/>
                        <a:t>$</a:t>
                      </a:r>
                      <a:r>
                        <a:rPr lang="en-US" b="1" dirty="0" smtClean="0"/>
                        <a:t>954</a:t>
                      </a:r>
                      <a:endParaRPr lang="en-US" b="1" dirty="0"/>
                    </a:p>
                  </a:txBody>
                  <a:tcPr anchor="ctr"/>
                </a:tc>
                <a:tc>
                  <a:txBody>
                    <a:bodyPr/>
                    <a:lstStyle/>
                    <a:p>
                      <a:pPr algn="ctr"/>
                      <a:r>
                        <a:rPr lang="en-US" b="1" dirty="0" smtClean="0"/>
                        <a:t>$450,000 </a:t>
                      </a:r>
                      <a:endParaRPr lang="en-US" b="1" dirty="0"/>
                    </a:p>
                  </a:txBody>
                  <a:tcPr anchor="ctr"/>
                </a:tc>
                <a:tc>
                  <a:txBody>
                    <a:bodyPr/>
                    <a:lstStyle/>
                    <a:p>
                      <a:pPr algn="ctr"/>
                      <a:r>
                        <a:rPr lang="en-US" b="1" dirty="0" smtClean="0"/>
                        <a:t>$</a:t>
                      </a:r>
                      <a:r>
                        <a:rPr lang="en-US" b="1" dirty="0" smtClean="0"/>
                        <a:t>896</a:t>
                      </a:r>
                      <a:endParaRPr lang="en-US" b="1" dirty="0"/>
                    </a:p>
                  </a:txBody>
                  <a:tcPr anchor="ctr"/>
                </a:tc>
                <a:extLst>
                  <a:ext uri="{0D108BD9-81ED-4DB2-BD59-A6C34878D82A}">
                    <a16:rowId xmlns:a16="http://schemas.microsoft.com/office/drawing/2014/main" val="3095746182"/>
                  </a:ext>
                </a:extLst>
              </a:tr>
            </a:tbl>
          </a:graphicData>
        </a:graphic>
      </p:graphicFrame>
      <p:sp>
        <p:nvSpPr>
          <p:cNvPr id="8" name="TextBox 7"/>
          <p:cNvSpPr txBox="1"/>
          <p:nvPr/>
        </p:nvSpPr>
        <p:spPr>
          <a:xfrm>
            <a:off x="517782" y="5254397"/>
            <a:ext cx="7772400" cy="646331"/>
          </a:xfrm>
          <a:prstGeom prst="rect">
            <a:avLst/>
          </a:prstGeom>
          <a:noFill/>
        </p:spPr>
        <p:txBody>
          <a:bodyPr wrap="square" rtlCol="0">
            <a:spAutoFit/>
          </a:bodyPr>
          <a:lstStyle/>
          <a:p>
            <a:pPr algn="ctr"/>
            <a:r>
              <a:rPr lang="en-US" b="1" dirty="0" smtClean="0"/>
              <a:t>The Town will continue to work toward incrementally decreasing it’s use of Free Cash to lower the tax rate in order to address this structural deficit.</a:t>
            </a:r>
            <a:endParaRPr lang="en-US" b="1" dirty="0"/>
          </a:p>
        </p:txBody>
      </p:sp>
    </p:spTree>
    <p:extLst>
      <p:ext uri="{BB962C8B-B14F-4D97-AF65-F5344CB8AC3E}">
        <p14:creationId xmlns:p14="http://schemas.microsoft.com/office/powerpoint/2010/main" val="24323015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81" y="377462"/>
            <a:ext cx="8079581" cy="1277198"/>
          </a:xfrm>
        </p:spPr>
        <p:txBody>
          <a:bodyPr/>
          <a:lstStyle/>
          <a:p>
            <a:pPr algn="ctr"/>
            <a:r>
              <a:rPr lang="en-US" b="1" dirty="0" smtClean="0"/>
              <a:t>Fund Unfunded Liabilities</a:t>
            </a:r>
            <a:endParaRPr lang="en-US" b="1" dirty="0"/>
          </a:p>
        </p:txBody>
      </p:sp>
      <p:pic>
        <p:nvPicPr>
          <p:cNvPr id="10" name="Picture 9"/>
          <p:cNvPicPr>
            <a:picLocks noChangeAspect="1"/>
          </p:cNvPicPr>
          <p:nvPr/>
        </p:nvPicPr>
        <p:blipFill>
          <a:blip r:embed="rId3"/>
          <a:stretch>
            <a:fillRect/>
          </a:stretch>
        </p:blipFill>
        <p:spPr>
          <a:xfrm>
            <a:off x="331021" y="3048000"/>
            <a:ext cx="8457104" cy="2667000"/>
          </a:xfrm>
          <a:prstGeom prst="rect">
            <a:avLst/>
          </a:prstGeom>
        </p:spPr>
      </p:pic>
      <p:sp>
        <p:nvSpPr>
          <p:cNvPr id="11" name="TextBox 10"/>
          <p:cNvSpPr txBox="1"/>
          <p:nvPr/>
        </p:nvSpPr>
        <p:spPr>
          <a:xfrm>
            <a:off x="2057400" y="1447800"/>
            <a:ext cx="4876800" cy="369332"/>
          </a:xfrm>
          <a:prstGeom prst="rect">
            <a:avLst/>
          </a:prstGeom>
          <a:noFill/>
        </p:spPr>
        <p:txBody>
          <a:bodyPr wrap="square" rtlCol="0">
            <a:spAutoFit/>
          </a:bodyPr>
          <a:lstStyle/>
          <a:p>
            <a:endParaRPr lang="en-US" dirty="0"/>
          </a:p>
        </p:txBody>
      </p:sp>
      <p:sp>
        <p:nvSpPr>
          <p:cNvPr id="13" name="TextBox 12"/>
          <p:cNvSpPr txBox="1"/>
          <p:nvPr/>
        </p:nvSpPr>
        <p:spPr>
          <a:xfrm>
            <a:off x="673373" y="1632466"/>
            <a:ext cx="7772399" cy="923330"/>
          </a:xfrm>
          <a:prstGeom prst="rect">
            <a:avLst/>
          </a:prstGeom>
          <a:noFill/>
        </p:spPr>
        <p:txBody>
          <a:bodyPr wrap="square" rtlCol="0">
            <a:spAutoFit/>
          </a:bodyPr>
          <a:lstStyle/>
          <a:p>
            <a:r>
              <a:rPr lang="en-US" dirty="0" smtClean="0"/>
              <a:t>The Comprehensive Fiscal Management Policy was updated on February 8, 2022 to include use of Free Cash to fund Other Post Employment Benefits (OPEB) over an 8 year period.</a:t>
            </a:r>
            <a:endParaRPr lang="en-US" dirty="0"/>
          </a:p>
        </p:txBody>
      </p:sp>
    </p:spTree>
    <p:extLst>
      <p:ext uri="{BB962C8B-B14F-4D97-AF65-F5344CB8AC3E}">
        <p14:creationId xmlns:p14="http://schemas.microsoft.com/office/powerpoint/2010/main" val="3767342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09" y="228600"/>
            <a:ext cx="8079581" cy="786131"/>
          </a:xfrm>
        </p:spPr>
        <p:txBody>
          <a:bodyPr/>
          <a:lstStyle/>
          <a:p>
            <a:pPr algn="ctr"/>
            <a:r>
              <a:rPr lang="en-US" b="1" u="sng" dirty="0" smtClean="0"/>
              <a:t>Total Town Reserves</a:t>
            </a:r>
            <a:endParaRPr lang="en-US" b="1" u="sng" dirty="0"/>
          </a:p>
        </p:txBody>
      </p:sp>
      <p:graphicFrame>
        <p:nvGraphicFramePr>
          <p:cNvPr id="4" name="Table 3"/>
          <p:cNvGraphicFramePr>
            <a:graphicFrameLocks noGrp="1"/>
          </p:cNvGraphicFramePr>
          <p:nvPr>
            <p:extLst>
              <p:ext uri="{D42A27DB-BD31-4B8C-83A1-F6EECF244321}">
                <p14:modId xmlns:p14="http://schemas.microsoft.com/office/powerpoint/2010/main" val="2988186552"/>
              </p:ext>
            </p:extLst>
          </p:nvPr>
        </p:nvGraphicFramePr>
        <p:xfrm>
          <a:off x="609600" y="4648200"/>
          <a:ext cx="7391399" cy="1483360"/>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gridCol w="2576512">
                  <a:extLst>
                    <a:ext uri="{9D8B030D-6E8A-4147-A177-3AD203B41FA5}">
                      <a16:colId xmlns:a16="http://schemas.microsoft.com/office/drawing/2014/main" val="20001"/>
                    </a:ext>
                  </a:extLst>
                </a:gridCol>
                <a:gridCol w="1385887">
                  <a:extLst>
                    <a:ext uri="{9D8B030D-6E8A-4147-A177-3AD203B41FA5}">
                      <a16:colId xmlns:a16="http://schemas.microsoft.com/office/drawing/2014/main" val="20002"/>
                    </a:ext>
                  </a:extLst>
                </a:gridCol>
              </a:tblGrid>
              <a:tr h="370840">
                <a:tc>
                  <a:txBody>
                    <a:bodyPr/>
                    <a:lstStyle/>
                    <a:p>
                      <a:r>
                        <a:rPr lang="en-US" dirty="0" smtClean="0"/>
                        <a:t>Reserve</a:t>
                      </a:r>
                      <a:endParaRPr lang="en-US" dirty="0"/>
                    </a:p>
                  </a:txBody>
                  <a:tcPr/>
                </a:tc>
                <a:tc>
                  <a:txBody>
                    <a:bodyPr/>
                    <a:lstStyle/>
                    <a:p>
                      <a:r>
                        <a:rPr lang="en-US" dirty="0" smtClean="0"/>
                        <a:t>Goal % of General</a:t>
                      </a:r>
                      <a:r>
                        <a:rPr lang="en-US" baseline="0" dirty="0" smtClean="0"/>
                        <a:t> Fund</a:t>
                      </a:r>
                      <a:endParaRPr lang="en-US" dirty="0"/>
                    </a:p>
                  </a:txBody>
                  <a:tcPr/>
                </a:tc>
                <a:tc>
                  <a:txBody>
                    <a:bodyPr/>
                    <a:lstStyle/>
                    <a:p>
                      <a:r>
                        <a:rPr lang="en-US" dirty="0" smtClean="0"/>
                        <a:t>Current</a:t>
                      </a:r>
                      <a:endParaRPr lang="en-US" dirty="0"/>
                    </a:p>
                  </a:txBody>
                  <a:tcPr/>
                </a:tc>
                <a:extLst>
                  <a:ext uri="{0D108BD9-81ED-4DB2-BD59-A6C34878D82A}">
                    <a16:rowId xmlns:a16="http://schemas.microsoft.com/office/drawing/2014/main" val="10000"/>
                  </a:ext>
                </a:extLst>
              </a:tr>
              <a:tr h="370840">
                <a:tc>
                  <a:txBody>
                    <a:bodyPr/>
                    <a:lstStyle/>
                    <a:p>
                      <a:r>
                        <a:rPr lang="en-US" dirty="0" smtClean="0"/>
                        <a:t>Free Cash</a:t>
                      </a:r>
                      <a:endParaRPr lang="en-US" dirty="0"/>
                    </a:p>
                  </a:txBody>
                  <a:tcPr/>
                </a:tc>
                <a:tc>
                  <a:txBody>
                    <a:bodyPr/>
                    <a:lstStyle/>
                    <a:p>
                      <a:r>
                        <a:rPr lang="en-US" dirty="0" smtClean="0"/>
                        <a:t>5%-</a:t>
                      </a:r>
                      <a:r>
                        <a:rPr lang="en-US" dirty="0" smtClean="0"/>
                        <a:t>7.5%</a:t>
                      </a:r>
                      <a:endParaRPr lang="en-US" dirty="0"/>
                    </a:p>
                  </a:txBody>
                  <a:tcPr/>
                </a:tc>
                <a:tc>
                  <a:txBody>
                    <a:bodyPr/>
                    <a:lstStyle/>
                    <a:p>
                      <a:r>
                        <a:rPr lang="en-US" dirty="0" smtClean="0"/>
                        <a:t>7.93</a:t>
                      </a:r>
                      <a:r>
                        <a:rPr lang="en-US" dirty="0" smtClean="0"/>
                        <a:t>%</a:t>
                      </a:r>
                      <a:endParaRPr lang="en-US" dirty="0"/>
                    </a:p>
                  </a:txBody>
                  <a:tcPr/>
                </a:tc>
                <a:extLst>
                  <a:ext uri="{0D108BD9-81ED-4DB2-BD59-A6C34878D82A}">
                    <a16:rowId xmlns:a16="http://schemas.microsoft.com/office/drawing/2014/main" val="10001"/>
                  </a:ext>
                </a:extLst>
              </a:tr>
              <a:tr h="370840">
                <a:tc>
                  <a:txBody>
                    <a:bodyPr/>
                    <a:lstStyle/>
                    <a:p>
                      <a:r>
                        <a:rPr lang="en-US" dirty="0" smtClean="0"/>
                        <a:t>Stabilization</a:t>
                      </a:r>
                      <a:endParaRPr lang="en-US" dirty="0"/>
                    </a:p>
                  </a:txBody>
                  <a:tcPr/>
                </a:tc>
                <a:tc>
                  <a:txBody>
                    <a:bodyPr/>
                    <a:lstStyle/>
                    <a:p>
                      <a:r>
                        <a:rPr lang="en-US" dirty="0" smtClean="0"/>
                        <a:t>5%-7.5%</a:t>
                      </a:r>
                      <a:endParaRPr lang="en-US" dirty="0"/>
                    </a:p>
                  </a:txBody>
                  <a:tcPr/>
                </a:tc>
                <a:tc>
                  <a:txBody>
                    <a:bodyPr/>
                    <a:lstStyle/>
                    <a:p>
                      <a:r>
                        <a:rPr lang="en-US" dirty="0" smtClean="0"/>
                        <a:t>4.73%</a:t>
                      </a:r>
                      <a:endParaRPr lang="en-US" dirty="0"/>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Combined Free Cash</a:t>
                      </a:r>
                      <a:r>
                        <a:rPr lang="en-US" baseline="0" dirty="0" smtClean="0"/>
                        <a:t> / Stabilization</a:t>
                      </a:r>
                      <a:endParaRPr lang="en-US" dirty="0"/>
                    </a:p>
                  </a:txBody>
                  <a:tcPr/>
                </a:tc>
                <a:tc>
                  <a:txBody>
                    <a:bodyPr/>
                    <a:lstStyle/>
                    <a:p>
                      <a:r>
                        <a:rPr lang="en-US" dirty="0" smtClean="0"/>
                        <a:t>10%-15%</a:t>
                      </a:r>
                      <a:endParaRPr lang="en-US" dirty="0"/>
                    </a:p>
                  </a:txBody>
                  <a:tcPr/>
                </a:tc>
                <a:tc>
                  <a:txBody>
                    <a:bodyPr/>
                    <a:lstStyle/>
                    <a:p>
                      <a:r>
                        <a:rPr lang="en-US" dirty="0" smtClean="0"/>
                        <a:t>12.69%</a:t>
                      </a:r>
                      <a:endParaRPr lang="en-US" dirty="0"/>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536099" y="6207760"/>
            <a:ext cx="7772400" cy="369332"/>
          </a:xfrm>
          <a:prstGeom prst="rect">
            <a:avLst/>
          </a:prstGeom>
          <a:noFill/>
        </p:spPr>
        <p:txBody>
          <a:bodyPr wrap="square" rtlCol="0">
            <a:spAutoFit/>
          </a:bodyPr>
          <a:lstStyle/>
          <a:p>
            <a:r>
              <a:rPr lang="en-US" b="1" dirty="0" smtClean="0"/>
              <a:t>* This slide assumes approval of all warrant articles that propose use of Free Cash.</a:t>
            </a:r>
            <a:endParaRPr lang="en-US" b="1" dirty="0"/>
          </a:p>
        </p:txBody>
      </p:sp>
      <p:graphicFrame>
        <p:nvGraphicFramePr>
          <p:cNvPr id="7" name="Chart 6"/>
          <p:cNvGraphicFramePr>
            <a:graphicFrameLocks/>
          </p:cNvGraphicFramePr>
          <p:nvPr>
            <p:extLst>
              <p:ext uri="{D42A27DB-BD31-4B8C-83A1-F6EECF244321}">
                <p14:modId xmlns:p14="http://schemas.microsoft.com/office/powerpoint/2010/main" val="3608074112"/>
              </p:ext>
            </p:extLst>
          </p:nvPr>
        </p:nvGraphicFramePr>
        <p:xfrm>
          <a:off x="609599" y="762001"/>
          <a:ext cx="7391399" cy="403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4697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6250"/>
            <a:ext cx="6679804" cy="1658198"/>
          </a:xfrm>
        </p:spPr>
        <p:txBody>
          <a:bodyPr>
            <a:normAutofit/>
          </a:bodyPr>
          <a:lstStyle/>
          <a:p>
            <a:r>
              <a:rPr lang="en-US" sz="4400" b="1" dirty="0" smtClean="0"/>
              <a:t>Other Financial Resources</a:t>
            </a:r>
            <a:endParaRPr lang="en-US" sz="4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2038207"/>
              </p:ext>
            </p:extLst>
          </p:nvPr>
        </p:nvGraphicFramePr>
        <p:xfrm>
          <a:off x="533400" y="1295400"/>
          <a:ext cx="8077200" cy="4579620"/>
        </p:xfrm>
        <a:graphic>
          <a:graphicData uri="http://schemas.openxmlformats.org/drawingml/2006/table">
            <a:tbl>
              <a:tblPr firstRow="1" bandRow="1">
                <a:tableStyleId>{5C22544A-7EE6-4342-B048-85BDC9FD1C3A}</a:tableStyleId>
              </a:tblPr>
              <a:tblGrid>
                <a:gridCol w="3801035">
                  <a:extLst>
                    <a:ext uri="{9D8B030D-6E8A-4147-A177-3AD203B41FA5}">
                      <a16:colId xmlns:a16="http://schemas.microsoft.com/office/drawing/2014/main" val="20000"/>
                    </a:ext>
                  </a:extLst>
                </a:gridCol>
                <a:gridCol w="1456765">
                  <a:extLst>
                    <a:ext uri="{9D8B030D-6E8A-4147-A177-3AD203B41FA5}">
                      <a16:colId xmlns:a16="http://schemas.microsoft.com/office/drawing/2014/main" val="20001"/>
                    </a:ext>
                  </a:extLst>
                </a:gridCol>
                <a:gridCol w="2819400">
                  <a:extLst>
                    <a:ext uri="{9D8B030D-6E8A-4147-A177-3AD203B41FA5}">
                      <a16:colId xmlns:a16="http://schemas.microsoft.com/office/drawing/2014/main" val="3641808635"/>
                    </a:ext>
                  </a:extLst>
                </a:gridCol>
              </a:tblGrid>
              <a:tr h="563880">
                <a:tc>
                  <a:txBody>
                    <a:bodyPr/>
                    <a:lstStyle/>
                    <a:p>
                      <a:endParaRPr lang="en-US" dirty="0"/>
                    </a:p>
                  </a:txBody>
                  <a:tcPr/>
                </a:tc>
                <a:tc>
                  <a:txBody>
                    <a:bodyPr/>
                    <a:lstStyle/>
                    <a:p>
                      <a:r>
                        <a:rPr lang="en-US" dirty="0" smtClean="0"/>
                        <a:t>Balances</a:t>
                      </a:r>
                      <a:endParaRPr lang="en-US" dirty="0"/>
                    </a:p>
                  </a:txBody>
                  <a:tcPr/>
                </a:tc>
                <a:tc>
                  <a:txBody>
                    <a:bodyPr/>
                    <a:lstStyle/>
                    <a:p>
                      <a:r>
                        <a:rPr lang="en-US" dirty="0" smtClean="0"/>
                        <a:t>Recent Use</a:t>
                      </a:r>
                      <a:r>
                        <a:rPr lang="en-US" baseline="0" dirty="0" smtClean="0"/>
                        <a:t> of Funds</a:t>
                      </a:r>
                      <a:endParaRPr lang="en-US" dirty="0"/>
                    </a:p>
                  </a:txBody>
                  <a:tcPr/>
                </a:tc>
                <a:extLst>
                  <a:ext uri="{0D108BD9-81ED-4DB2-BD59-A6C34878D82A}">
                    <a16:rowId xmlns:a16="http://schemas.microsoft.com/office/drawing/2014/main" val="10000"/>
                  </a:ext>
                </a:extLst>
              </a:tr>
              <a:tr h="563880">
                <a:tc>
                  <a:txBody>
                    <a:bodyPr/>
                    <a:lstStyle/>
                    <a:p>
                      <a:pPr algn="l" fontAlgn="b"/>
                      <a:r>
                        <a:rPr lang="en-US" sz="1800" b="0" i="0" u="none" strike="noStrike" dirty="0">
                          <a:solidFill>
                            <a:srgbClr val="000000"/>
                          </a:solidFill>
                          <a:effectLst/>
                          <a:latin typeface="Calibri" panose="020F0502020204030204" pitchFamily="34" charset="0"/>
                        </a:rPr>
                        <a:t>Sale of Real Estate</a:t>
                      </a:r>
                    </a:p>
                  </a:txBody>
                  <a:tcPr marL="9525" marR="9525" marT="9525" marB="0" anchor="ctr"/>
                </a:tc>
                <a:tc>
                  <a:txBody>
                    <a:bodyPr/>
                    <a:lstStyle/>
                    <a:p>
                      <a:pPr algn="r" fontAlgn="b"/>
                      <a:r>
                        <a:rPr lang="en-US" sz="1800" b="0" i="0" u="none" strike="noStrike" dirty="0" smtClean="0">
                          <a:solidFill>
                            <a:srgbClr val="000000"/>
                          </a:solidFill>
                          <a:effectLst/>
                          <a:latin typeface="Calibri" panose="020F0502020204030204" pitchFamily="34" charset="0"/>
                        </a:rPr>
                        <a:t>$1,682,953</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p>
                      <a:pPr marL="0" marR="0" indent="0" algn="ctr" defTabSz="914400" rtl="0" eaLnBrk="1" fontAlgn="b" latinLnBrk="0" hangingPunct="1">
                        <a:lnSpc>
                          <a:spcPct val="100000"/>
                        </a:lnSpc>
                        <a:spcBef>
                          <a:spcPts val="0"/>
                        </a:spcBef>
                        <a:spcAft>
                          <a:spcPts val="0"/>
                        </a:spcAft>
                        <a:buClrTx/>
                        <a:buSzTx/>
                        <a:buFontTx/>
                        <a:buNone/>
                        <a:tabLst/>
                        <a:defRPr/>
                      </a:pPr>
                      <a:r>
                        <a:rPr lang="en-US" sz="1400" dirty="0" smtClean="0"/>
                        <a:t>Purchase</a:t>
                      </a:r>
                      <a:r>
                        <a:rPr lang="en-US" sz="1400" baseline="0" dirty="0" smtClean="0"/>
                        <a:t> of Belknap Street, </a:t>
                      </a:r>
                      <a:r>
                        <a:rPr lang="en-US" sz="1400" baseline="0" dirty="0" err="1" smtClean="0"/>
                        <a:t>Despres</a:t>
                      </a:r>
                      <a:r>
                        <a:rPr lang="en-US" sz="1400" baseline="0" dirty="0" smtClean="0"/>
                        <a:t> Property and </a:t>
                      </a:r>
                      <a:r>
                        <a:rPr lang="en-US" sz="1400" baseline="0" dirty="0" err="1" smtClean="0"/>
                        <a:t>Ruggles</a:t>
                      </a:r>
                      <a:r>
                        <a:rPr lang="en-US" sz="1400" baseline="0" dirty="0" smtClean="0"/>
                        <a:t> Property</a:t>
                      </a:r>
                    </a:p>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txBody>
                  <a:tcPr marL="9525" marR="9525" marT="9525" marB="0" anchor="ctr"/>
                </a:tc>
                <a:extLst>
                  <a:ext uri="{0D108BD9-81ED-4DB2-BD59-A6C34878D82A}">
                    <a16:rowId xmlns:a16="http://schemas.microsoft.com/office/drawing/2014/main" val="10001"/>
                  </a:ext>
                </a:extLst>
              </a:tr>
              <a:tr h="706755">
                <a:tc>
                  <a:txBody>
                    <a:bodyPr/>
                    <a:lstStyle/>
                    <a:p>
                      <a:pPr algn="l" fontAlgn="b"/>
                      <a:r>
                        <a:rPr lang="en-US" sz="1800" b="0" i="0" u="none" strike="noStrike" dirty="0">
                          <a:solidFill>
                            <a:srgbClr val="000000"/>
                          </a:solidFill>
                          <a:effectLst/>
                          <a:latin typeface="Calibri" panose="020F0502020204030204" pitchFamily="34" charset="0"/>
                        </a:rPr>
                        <a:t>Open Space</a:t>
                      </a:r>
                    </a:p>
                  </a:txBody>
                  <a:tcPr marL="9525" marR="9525" marT="9525" marB="0" anchor="ctr"/>
                </a:tc>
                <a:tc>
                  <a:txBody>
                    <a:bodyPr/>
                    <a:lstStyle/>
                    <a:p>
                      <a:pPr algn="r" fontAlgn="b"/>
                      <a:r>
                        <a:rPr lang="en-US" sz="1800" b="0" i="0" u="none" strike="noStrike" dirty="0" smtClean="0">
                          <a:solidFill>
                            <a:srgbClr val="000000"/>
                          </a:solidFill>
                          <a:effectLst/>
                          <a:latin typeface="Calibri" panose="020F0502020204030204" pitchFamily="34" charset="0"/>
                        </a:rPr>
                        <a:t>$14,615</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p>
                      <a:pPr marL="0" marR="0" indent="0" algn="ctr" defTabSz="914400" rtl="0" eaLnBrk="1" fontAlgn="b" latinLnBrk="0" hangingPunct="1">
                        <a:lnSpc>
                          <a:spcPct val="100000"/>
                        </a:lnSpc>
                        <a:spcBef>
                          <a:spcPts val="0"/>
                        </a:spcBef>
                        <a:spcAft>
                          <a:spcPts val="0"/>
                        </a:spcAft>
                        <a:buClrTx/>
                        <a:buSzTx/>
                        <a:buFontTx/>
                        <a:buNone/>
                        <a:tabLst/>
                        <a:defRPr/>
                      </a:pPr>
                      <a:r>
                        <a:rPr lang="en-US" sz="1400" dirty="0" smtClean="0"/>
                        <a:t>Purchase</a:t>
                      </a:r>
                      <a:r>
                        <a:rPr lang="en-US" sz="1400" baseline="0" dirty="0" smtClean="0"/>
                        <a:t> of Belknap Street, </a:t>
                      </a:r>
                      <a:r>
                        <a:rPr lang="en-US" sz="1400" baseline="0" dirty="0" err="1" smtClean="0"/>
                        <a:t>Despres</a:t>
                      </a:r>
                      <a:r>
                        <a:rPr lang="en-US" sz="1400" baseline="0" dirty="0" smtClean="0"/>
                        <a:t> Property and </a:t>
                      </a:r>
                      <a:r>
                        <a:rPr lang="en-US" sz="1400" baseline="0" dirty="0" err="1" smtClean="0"/>
                        <a:t>Ruggles</a:t>
                      </a:r>
                      <a:r>
                        <a:rPr lang="en-US" sz="1400" baseline="0" dirty="0" smtClean="0"/>
                        <a:t> Property</a:t>
                      </a:r>
                    </a:p>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txBody>
                  <a:tcPr marL="9525" marR="9525" marT="9525" marB="0" anchor="ctr"/>
                </a:tc>
                <a:extLst>
                  <a:ext uri="{0D108BD9-81ED-4DB2-BD59-A6C34878D82A}">
                    <a16:rowId xmlns:a16="http://schemas.microsoft.com/office/drawing/2014/main" val="10002"/>
                  </a:ext>
                </a:extLst>
              </a:tr>
              <a:tr h="563880">
                <a:tc>
                  <a:txBody>
                    <a:bodyPr/>
                    <a:lstStyle/>
                    <a:p>
                      <a:pPr algn="l" fontAlgn="b"/>
                      <a:r>
                        <a:rPr lang="en-US" sz="1800" b="0" i="0" u="none" strike="noStrike" dirty="0">
                          <a:solidFill>
                            <a:srgbClr val="000000"/>
                          </a:solidFill>
                          <a:effectLst/>
                          <a:latin typeface="Calibri" panose="020F0502020204030204" pitchFamily="34" charset="0"/>
                        </a:rPr>
                        <a:t>Walkup Robinson Trust</a:t>
                      </a:r>
                    </a:p>
                  </a:txBody>
                  <a:tcPr marL="9525" marR="9525" marT="9525" marB="0" anchor="ctr"/>
                </a:tc>
                <a:tc>
                  <a:txBody>
                    <a:bodyPr/>
                    <a:lstStyle/>
                    <a:p>
                      <a:pPr algn="r" fontAlgn="b"/>
                      <a:r>
                        <a:rPr lang="en-US" sz="1800" b="0" i="0" u="none" strike="noStrike" dirty="0" smtClean="0">
                          <a:solidFill>
                            <a:srgbClr val="000000"/>
                          </a:solidFill>
                          <a:effectLst/>
                          <a:latin typeface="Calibri" panose="020F0502020204030204" pitchFamily="34" charset="0"/>
                        </a:rPr>
                        <a:t>$1,705,452</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p>
                      <a:pPr marL="0" marR="0" indent="0" algn="ctr" defTabSz="914400" rtl="0" eaLnBrk="1" fontAlgn="b" latinLnBrk="0" hangingPunct="1">
                        <a:lnSpc>
                          <a:spcPct val="100000"/>
                        </a:lnSpc>
                        <a:spcBef>
                          <a:spcPts val="0"/>
                        </a:spcBef>
                        <a:spcAft>
                          <a:spcPts val="0"/>
                        </a:spcAft>
                        <a:buClrTx/>
                        <a:buSzTx/>
                        <a:buFontTx/>
                        <a:buNone/>
                        <a:tabLst/>
                        <a:defRPr/>
                      </a:pPr>
                      <a:r>
                        <a:rPr lang="en-US" sz="1400" dirty="0" smtClean="0"/>
                        <a:t>Purchase</a:t>
                      </a:r>
                      <a:r>
                        <a:rPr lang="en-US" sz="1400" baseline="0" dirty="0" smtClean="0"/>
                        <a:t> of Belknap Street, </a:t>
                      </a:r>
                      <a:r>
                        <a:rPr lang="en-US" sz="1400" baseline="0" dirty="0" err="1" smtClean="0"/>
                        <a:t>Despres</a:t>
                      </a:r>
                      <a:r>
                        <a:rPr lang="en-US" sz="1400" baseline="0" dirty="0" smtClean="0"/>
                        <a:t> Property and </a:t>
                      </a:r>
                      <a:r>
                        <a:rPr lang="en-US" sz="1400" baseline="0" dirty="0" err="1" smtClean="0"/>
                        <a:t>Ruggles</a:t>
                      </a:r>
                      <a:r>
                        <a:rPr lang="en-US" sz="1400" baseline="0" dirty="0" smtClean="0"/>
                        <a:t> Property</a:t>
                      </a:r>
                      <a:endParaRPr lang="en-US" sz="1400" dirty="0" smtClean="0"/>
                    </a:p>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txBody>
                  <a:tcPr marL="9525" marR="9525" marT="9525" marB="0" anchor="ctr"/>
                </a:tc>
                <a:extLst>
                  <a:ext uri="{0D108BD9-81ED-4DB2-BD59-A6C34878D82A}">
                    <a16:rowId xmlns:a16="http://schemas.microsoft.com/office/drawing/2014/main" val="10003"/>
                  </a:ext>
                </a:extLst>
              </a:tr>
              <a:tr h="563880">
                <a:tc>
                  <a:txBody>
                    <a:bodyPr/>
                    <a:lstStyle/>
                    <a:p>
                      <a:pPr algn="l" fontAlgn="b"/>
                      <a:r>
                        <a:rPr lang="en-US" sz="1800" b="0" i="0" u="none" strike="noStrike">
                          <a:solidFill>
                            <a:srgbClr val="000000"/>
                          </a:solidFill>
                          <a:effectLst/>
                          <a:latin typeface="Calibri" panose="020F0502020204030204" pitchFamily="34" charset="0"/>
                        </a:rPr>
                        <a:t>OPEB (Restricted)</a:t>
                      </a:r>
                    </a:p>
                  </a:txBody>
                  <a:tcPr marL="9525" marR="9525" marT="9525" marB="0" anchor="ctr"/>
                </a:tc>
                <a:tc>
                  <a:txBody>
                    <a:bodyPr/>
                    <a:lstStyle/>
                    <a:p>
                      <a:pPr algn="r" fontAlgn="b"/>
                      <a:r>
                        <a:rPr lang="en-US" sz="1800" b="0" i="0" u="none" strike="noStrike" dirty="0" smtClean="0">
                          <a:solidFill>
                            <a:srgbClr val="000000"/>
                          </a:solidFill>
                          <a:effectLst/>
                          <a:latin typeface="Calibri" panose="020F0502020204030204" pitchFamily="34" charset="0"/>
                        </a:rPr>
                        <a:t>$9,653,547</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400" dirty="0" smtClean="0"/>
                    </a:p>
                  </a:txBody>
                  <a:tcPr marL="9525" marR="9525" marT="9525" marB="0" anchor="ctr"/>
                </a:tc>
                <a:extLst>
                  <a:ext uri="{0D108BD9-81ED-4DB2-BD59-A6C34878D82A}">
                    <a16:rowId xmlns:a16="http://schemas.microsoft.com/office/drawing/2014/main" val="10004"/>
                  </a:ext>
                </a:extLst>
              </a:tr>
              <a:tr h="563880">
                <a:tc>
                  <a:txBody>
                    <a:bodyPr/>
                    <a:lstStyle/>
                    <a:p>
                      <a:pPr algn="l" fontAlgn="b"/>
                      <a:r>
                        <a:rPr lang="en-US" sz="1800" b="0" i="0" u="none" strike="noStrike" dirty="0" smtClean="0">
                          <a:solidFill>
                            <a:srgbClr val="000000"/>
                          </a:solidFill>
                          <a:effectLst/>
                          <a:latin typeface="Calibri" panose="020F0502020204030204" pitchFamily="34" charset="0"/>
                        </a:rPr>
                        <a:t>American Rescue</a:t>
                      </a:r>
                      <a:r>
                        <a:rPr lang="en-US" sz="1800" b="0" i="0" u="none" strike="noStrike" baseline="0" dirty="0" smtClean="0">
                          <a:solidFill>
                            <a:srgbClr val="000000"/>
                          </a:solidFill>
                          <a:effectLst/>
                          <a:latin typeface="Calibri" panose="020F0502020204030204" pitchFamily="34" charset="0"/>
                        </a:rPr>
                        <a:t> Plan (ARPA)</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n-US" sz="1800" b="0" i="0" u="none" strike="noStrike" dirty="0" smtClean="0">
                          <a:solidFill>
                            <a:srgbClr val="000000"/>
                          </a:solidFill>
                          <a:effectLst/>
                          <a:latin typeface="Calibri" panose="020F0502020204030204" pitchFamily="34" charset="0"/>
                        </a:rPr>
                        <a:t>$193,000</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1400" b="0" i="0" u="none" strike="noStrike" dirty="0" smtClean="0">
                        <a:solidFill>
                          <a:srgbClr val="000000"/>
                        </a:solidFill>
                        <a:effectLst/>
                        <a:latin typeface="Calibri" panose="020F0502020204030204" pitchFamily="34" charset="0"/>
                      </a:endParaRPr>
                    </a:p>
                    <a:p>
                      <a:pPr algn="ctr" fontAlgn="b"/>
                      <a:r>
                        <a:rPr lang="en-US" sz="1400" b="0" i="0" u="none" strike="noStrike" dirty="0" smtClean="0">
                          <a:solidFill>
                            <a:srgbClr val="000000"/>
                          </a:solidFill>
                          <a:effectLst/>
                          <a:latin typeface="Calibri" panose="020F0502020204030204" pitchFamily="34" charset="0"/>
                        </a:rPr>
                        <a:t>Capital Projects,</a:t>
                      </a:r>
                      <a:r>
                        <a:rPr lang="en-US" sz="1400" b="0" i="0" u="none" strike="noStrike" baseline="0" dirty="0" smtClean="0">
                          <a:solidFill>
                            <a:srgbClr val="000000"/>
                          </a:solidFill>
                          <a:effectLst/>
                          <a:latin typeface="Calibri" panose="020F0502020204030204" pitchFamily="34" charset="0"/>
                        </a:rPr>
                        <a:t> Emergency Repair and Police Personnel</a:t>
                      </a:r>
                    </a:p>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26714004"/>
                  </a:ext>
                </a:extLst>
              </a:tr>
            </a:tbl>
          </a:graphicData>
        </a:graphic>
      </p:graphicFrame>
      <p:sp>
        <p:nvSpPr>
          <p:cNvPr id="3" name="TextBox 2"/>
          <p:cNvSpPr txBox="1"/>
          <p:nvPr/>
        </p:nvSpPr>
        <p:spPr>
          <a:xfrm>
            <a:off x="609600" y="6096000"/>
            <a:ext cx="7924800" cy="461665"/>
          </a:xfrm>
          <a:prstGeom prst="rect">
            <a:avLst/>
          </a:prstGeom>
          <a:noFill/>
        </p:spPr>
        <p:txBody>
          <a:bodyPr wrap="square" rtlCol="0">
            <a:spAutoFit/>
          </a:bodyPr>
          <a:lstStyle/>
          <a:p>
            <a:pPr algn="ctr"/>
            <a:r>
              <a:rPr lang="en-US" sz="2400" b="1" dirty="0" smtClean="0"/>
              <a:t>FY2022 Total Town wide Grant Awards $4,853,046</a:t>
            </a:r>
            <a:endParaRPr lang="en-US" sz="2400" b="1" dirty="0"/>
          </a:p>
        </p:txBody>
      </p:sp>
    </p:spTree>
    <p:extLst>
      <p:ext uri="{BB962C8B-B14F-4D97-AF65-F5344CB8AC3E}">
        <p14:creationId xmlns:p14="http://schemas.microsoft.com/office/powerpoint/2010/main" val="22243464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1752600" y="2667000"/>
            <a:ext cx="5486400" cy="1754326"/>
          </a:xfrm>
          <a:prstGeom prst="rect">
            <a:avLst/>
          </a:prstGeom>
          <a:noFill/>
        </p:spPr>
        <p:txBody>
          <a:bodyPr wrap="square" rtlCol="0">
            <a:spAutoFit/>
          </a:bodyPr>
          <a:lstStyle/>
          <a:p>
            <a:pPr algn="ctr"/>
            <a:r>
              <a:rPr lang="en-US" sz="5400" b="1" dirty="0" smtClean="0">
                <a:solidFill>
                  <a:schemeClr val="bg1"/>
                </a:solidFill>
              </a:rPr>
              <a:t>Capital Plan</a:t>
            </a:r>
            <a:endParaRPr lang="en-US" sz="5400" b="1" i="1" dirty="0">
              <a:solidFill>
                <a:schemeClr val="bg1"/>
              </a:solidFill>
            </a:endParaRPr>
          </a:p>
          <a:p>
            <a:pPr algn="ctr"/>
            <a:endParaRPr lang="en-US" sz="5400" b="1" dirty="0">
              <a:solidFill>
                <a:schemeClr val="bg1"/>
              </a:solidFill>
            </a:endParaRPr>
          </a:p>
        </p:txBody>
      </p:sp>
    </p:spTree>
    <p:extLst>
      <p:ext uri="{BB962C8B-B14F-4D97-AF65-F5344CB8AC3E}">
        <p14:creationId xmlns:p14="http://schemas.microsoft.com/office/powerpoint/2010/main" val="23304889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r>
              <a:rPr lang="en-US" u="sng" dirty="0" smtClean="0"/>
              <a:t>Capital Planning Policy</a:t>
            </a:r>
            <a:endParaRPr lang="en-US" u="sng" dirty="0"/>
          </a:p>
        </p:txBody>
      </p:sp>
      <p:sp>
        <p:nvSpPr>
          <p:cNvPr id="3" name="Content Placeholder 2"/>
          <p:cNvSpPr>
            <a:spLocks noGrp="1"/>
          </p:cNvSpPr>
          <p:nvPr>
            <p:ph idx="1"/>
          </p:nvPr>
        </p:nvSpPr>
        <p:spPr>
          <a:xfrm>
            <a:off x="304800" y="1371600"/>
            <a:ext cx="8534400" cy="4038600"/>
          </a:xfrm>
        </p:spPr>
        <p:txBody>
          <a:bodyPr>
            <a:normAutofit/>
          </a:bodyPr>
          <a:lstStyle/>
          <a:p>
            <a:pPr marL="0" indent="0">
              <a:buNone/>
            </a:pPr>
            <a:r>
              <a:rPr lang="en-US" dirty="0" smtClean="0"/>
              <a:t>The FY2024-FY2028 CIP was developed based on continued </a:t>
            </a:r>
            <a:r>
              <a:rPr lang="en-US" dirty="0"/>
              <a:t>implementation of the </a:t>
            </a:r>
            <a:r>
              <a:rPr lang="en-US" dirty="0" smtClean="0"/>
              <a:t>Town’s updated </a:t>
            </a:r>
            <a:r>
              <a:rPr lang="en-US" dirty="0"/>
              <a:t>Capital </a:t>
            </a:r>
            <a:r>
              <a:rPr lang="en-US" dirty="0" smtClean="0"/>
              <a:t>Policy that expanded the planning process to identify and include </a:t>
            </a:r>
            <a:r>
              <a:rPr lang="en-US" i="1" dirty="0" smtClean="0"/>
              <a:t>all </a:t>
            </a:r>
            <a:r>
              <a:rPr lang="en-US" dirty="0" smtClean="0"/>
              <a:t>capital projects across </a:t>
            </a:r>
            <a:r>
              <a:rPr lang="en-US" i="1" dirty="0" smtClean="0"/>
              <a:t>all</a:t>
            </a:r>
            <a:r>
              <a:rPr lang="en-US" dirty="0" smtClean="0"/>
              <a:t> departments.</a:t>
            </a:r>
          </a:p>
          <a:p>
            <a:pPr marL="0" indent="0">
              <a:buNone/>
            </a:pPr>
            <a:r>
              <a:rPr lang="en-US" dirty="0" smtClean="0"/>
              <a:t>The FY2024-FY2028 </a:t>
            </a:r>
            <a:r>
              <a:rPr lang="en-US" dirty="0"/>
              <a:t>CIP </a:t>
            </a:r>
            <a:r>
              <a:rPr lang="en-US" dirty="0" smtClean="0"/>
              <a:t>includes a long-range </a:t>
            </a:r>
            <a:r>
              <a:rPr lang="en-US" dirty="0"/>
              <a:t>capital </a:t>
            </a:r>
            <a:r>
              <a:rPr lang="en-US" dirty="0" smtClean="0"/>
              <a:t>outlook that identifies </a:t>
            </a:r>
            <a:r>
              <a:rPr lang="en-US" dirty="0"/>
              <a:t>significant capital projects anticipated to occur in the 10-year period beginning in </a:t>
            </a:r>
            <a:r>
              <a:rPr lang="en-US" dirty="0" smtClean="0"/>
              <a:t>FY2029.</a:t>
            </a:r>
          </a:p>
          <a:p>
            <a:pPr marL="0" indent="0">
              <a:buNone/>
            </a:pPr>
            <a:r>
              <a:rPr lang="en-US" dirty="0"/>
              <a:t>Developing this </a:t>
            </a:r>
            <a:r>
              <a:rPr lang="en-US" dirty="0" smtClean="0"/>
              <a:t>long-range project </a:t>
            </a:r>
            <a:r>
              <a:rPr lang="en-US" dirty="0"/>
              <a:t>list will be critical in raising the level of understanding about the larger capital needs of the Town and School Department. </a:t>
            </a:r>
            <a:endParaRPr lang="en-US" dirty="0" smtClean="0"/>
          </a:p>
        </p:txBody>
      </p:sp>
      <p:sp>
        <p:nvSpPr>
          <p:cNvPr id="4" name="Title 1"/>
          <p:cNvSpPr txBox="1">
            <a:spLocks/>
          </p:cNvSpPr>
          <p:nvPr/>
        </p:nvSpPr>
        <p:spPr>
          <a:xfrm>
            <a:off x="609600" y="5181600"/>
            <a:ext cx="8229600" cy="12954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endParaRPr lang="en-US" sz="1600" u="sng" dirty="0"/>
          </a:p>
        </p:txBody>
      </p:sp>
      <p:sp>
        <p:nvSpPr>
          <p:cNvPr id="5" name="Title 1"/>
          <p:cNvSpPr txBox="1">
            <a:spLocks/>
          </p:cNvSpPr>
          <p:nvPr/>
        </p:nvSpPr>
        <p:spPr>
          <a:xfrm>
            <a:off x="609600" y="5410200"/>
            <a:ext cx="8229600" cy="1036782"/>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2800" dirty="0" smtClean="0">
                <a:effectLst/>
              </a:rPr>
              <a:t>Capital Projects Fund Should equal 1%-1.5%  of General Fund Operating Budget</a:t>
            </a:r>
            <a:endParaRPr lang="en-US" sz="2800" dirty="0">
              <a:effectLst/>
            </a:endParaRPr>
          </a:p>
        </p:txBody>
      </p:sp>
    </p:spTree>
    <p:extLst>
      <p:ext uri="{BB962C8B-B14F-4D97-AF65-F5344CB8AC3E}">
        <p14:creationId xmlns:p14="http://schemas.microsoft.com/office/powerpoint/2010/main" val="5088590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692624" y="1414798"/>
            <a:ext cx="3057831" cy="394643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a:blip r:embed="rId4"/>
          <a:stretch>
            <a:fillRect/>
          </a:stretch>
        </p:blipFill>
        <p:spPr>
          <a:xfrm rot="928790">
            <a:off x="5371537" y="1454011"/>
            <a:ext cx="3180653" cy="40884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p:cNvPicPr>
            <a:picLocks noChangeAspect="1"/>
          </p:cNvPicPr>
          <p:nvPr/>
        </p:nvPicPr>
        <p:blipFill>
          <a:blip r:embed="rId5"/>
          <a:stretch>
            <a:fillRect/>
          </a:stretch>
        </p:blipFill>
        <p:spPr>
          <a:xfrm rot="21285985">
            <a:off x="498807" y="1608514"/>
            <a:ext cx="3042707" cy="39334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itle 1"/>
          <p:cNvSpPr>
            <a:spLocks noGrp="1"/>
          </p:cNvSpPr>
          <p:nvPr>
            <p:ph type="title"/>
          </p:nvPr>
        </p:nvSpPr>
        <p:spPr>
          <a:xfrm>
            <a:off x="381000" y="152400"/>
            <a:ext cx="7058741" cy="628650"/>
          </a:xfrm>
        </p:spPr>
        <p:txBody>
          <a:bodyPr>
            <a:noAutofit/>
          </a:bodyPr>
          <a:lstStyle/>
          <a:p>
            <a:r>
              <a:rPr lang="en-US" sz="3600" b="1" dirty="0" smtClean="0"/>
              <a:t>FY2024 – FY2028 Capital Plan</a:t>
            </a:r>
            <a:endParaRPr lang="en-US" sz="3600" b="1" dirty="0"/>
          </a:p>
        </p:txBody>
      </p:sp>
    </p:spTree>
    <p:extLst>
      <p:ext uri="{BB962C8B-B14F-4D97-AF65-F5344CB8AC3E}">
        <p14:creationId xmlns:p14="http://schemas.microsoft.com/office/powerpoint/2010/main" val="10829539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058741" cy="628650"/>
          </a:xfrm>
        </p:spPr>
        <p:txBody>
          <a:bodyPr>
            <a:noAutofit/>
          </a:bodyPr>
          <a:lstStyle/>
          <a:p>
            <a:r>
              <a:rPr lang="en-US" sz="3600" dirty="0" smtClean="0"/>
              <a:t>FY2024 </a:t>
            </a:r>
            <a:r>
              <a:rPr lang="en-US" sz="3600" dirty="0"/>
              <a:t>Proposed Capital Budget</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976782807"/>
              </p:ext>
            </p:extLst>
          </p:nvPr>
        </p:nvGraphicFramePr>
        <p:xfrm>
          <a:off x="381000" y="685800"/>
          <a:ext cx="8610600" cy="5278810"/>
        </p:xfrm>
        <a:graphic>
          <a:graphicData uri="http://schemas.openxmlformats.org/drawingml/2006/table">
            <a:tbl>
              <a:tblPr>
                <a:tableStyleId>{5C22544A-7EE6-4342-B048-85BDC9FD1C3A}</a:tableStyleId>
              </a:tblPr>
              <a:tblGrid>
                <a:gridCol w="2205459">
                  <a:extLst>
                    <a:ext uri="{9D8B030D-6E8A-4147-A177-3AD203B41FA5}">
                      <a16:colId xmlns:a16="http://schemas.microsoft.com/office/drawing/2014/main" val="20000"/>
                    </a:ext>
                  </a:extLst>
                </a:gridCol>
                <a:gridCol w="3585741">
                  <a:extLst>
                    <a:ext uri="{9D8B030D-6E8A-4147-A177-3AD203B41FA5}">
                      <a16:colId xmlns:a16="http://schemas.microsoft.com/office/drawing/2014/main" val="20001"/>
                    </a:ext>
                  </a:extLst>
                </a:gridCol>
                <a:gridCol w="1253836">
                  <a:extLst>
                    <a:ext uri="{9D8B030D-6E8A-4147-A177-3AD203B41FA5}">
                      <a16:colId xmlns:a16="http://schemas.microsoft.com/office/drawing/2014/main" val="20002"/>
                    </a:ext>
                  </a:extLst>
                </a:gridCol>
                <a:gridCol w="1565564">
                  <a:extLst>
                    <a:ext uri="{9D8B030D-6E8A-4147-A177-3AD203B41FA5}">
                      <a16:colId xmlns:a16="http://schemas.microsoft.com/office/drawing/2014/main" val="20003"/>
                    </a:ext>
                  </a:extLst>
                </a:gridCol>
              </a:tblGrid>
              <a:tr h="264873">
                <a:tc>
                  <a:txBody>
                    <a:bodyPr/>
                    <a:lstStyle/>
                    <a:p>
                      <a:pPr algn="l" fontAlgn="ctr"/>
                      <a:r>
                        <a:rPr lang="en-US" sz="1400" b="1" u="none" strike="noStrike" dirty="0">
                          <a:effectLst/>
                        </a:rPr>
                        <a:t>Department</a:t>
                      </a:r>
                      <a:endParaRPr lang="en-US" sz="1400" b="1" i="0" u="none" strike="noStrike" dirty="0">
                        <a:solidFill>
                          <a:srgbClr val="262626"/>
                        </a:solidFill>
                        <a:effectLst/>
                        <a:latin typeface="Calibri" panose="020F0502020204030204" pitchFamily="34" charset="0"/>
                      </a:endParaRPr>
                    </a:p>
                  </a:txBody>
                  <a:tcPr marL="0" marR="0" marT="0" marB="0" anchor="ctr"/>
                </a:tc>
                <a:tc>
                  <a:txBody>
                    <a:bodyPr/>
                    <a:lstStyle/>
                    <a:p>
                      <a:pPr algn="l" fontAlgn="ctr"/>
                      <a:r>
                        <a:rPr lang="en-US" sz="1400" b="1" u="none" strike="noStrike" dirty="0">
                          <a:effectLst/>
                        </a:rPr>
                        <a:t>Proposed Project</a:t>
                      </a:r>
                      <a:endParaRPr lang="en-US" sz="1400" b="1" i="0" u="none" strike="noStrike" dirty="0">
                        <a:solidFill>
                          <a:srgbClr val="262626"/>
                        </a:solidFill>
                        <a:effectLst/>
                        <a:latin typeface="Calibri" panose="020F0502020204030204" pitchFamily="34" charset="0"/>
                      </a:endParaRPr>
                    </a:p>
                  </a:txBody>
                  <a:tcPr marL="0" marR="0" marT="0" marB="0" anchor="ctr"/>
                </a:tc>
                <a:tc>
                  <a:txBody>
                    <a:bodyPr/>
                    <a:lstStyle/>
                    <a:p>
                      <a:pPr algn="ctr" fontAlgn="ctr"/>
                      <a:r>
                        <a:rPr lang="en-US" sz="1400" b="1" u="none" strike="noStrike">
                          <a:effectLst/>
                        </a:rPr>
                        <a:t>Funding Request</a:t>
                      </a:r>
                      <a:endParaRPr lang="en-US" sz="1400" b="1" i="0" u="none" strike="noStrike">
                        <a:solidFill>
                          <a:srgbClr val="262626"/>
                        </a:solidFill>
                        <a:effectLst/>
                        <a:latin typeface="Calibri" panose="020F0502020204030204" pitchFamily="34" charset="0"/>
                      </a:endParaRPr>
                    </a:p>
                  </a:txBody>
                  <a:tcPr marL="0" marR="0" marT="0" marB="0" anchor="ctr"/>
                </a:tc>
                <a:tc>
                  <a:txBody>
                    <a:bodyPr/>
                    <a:lstStyle/>
                    <a:p>
                      <a:pPr algn="ctr" fontAlgn="ctr"/>
                      <a:r>
                        <a:rPr lang="en-US" sz="1400" b="1" u="none" strike="noStrike" dirty="0">
                          <a:effectLst/>
                        </a:rPr>
                        <a:t>Funding Source(s)</a:t>
                      </a:r>
                      <a:endParaRPr lang="en-US" sz="1400" b="1" i="0" u="none" strike="noStrike" dirty="0">
                        <a:solidFill>
                          <a:srgbClr val="262626"/>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0"/>
                  </a:ext>
                </a:extLst>
              </a:tr>
              <a:tr h="213937">
                <a:tc>
                  <a:txBody>
                    <a:bodyPr/>
                    <a:lstStyle/>
                    <a:p>
                      <a:pPr algn="l" fontAlgn="b"/>
                      <a:r>
                        <a:rPr lang="en-US" sz="1400" u="none" strike="noStrike" dirty="0" smtClean="0">
                          <a:effectLst/>
                        </a:rPr>
                        <a:t>Community Development</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dirty="0">
                          <a:effectLst/>
                        </a:rPr>
                        <a:t>Vehicle Replacement</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$43,000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1"/>
                  </a:ext>
                </a:extLst>
              </a:tr>
              <a:tr h="213937">
                <a:tc>
                  <a:txBody>
                    <a:bodyPr/>
                    <a:lstStyle/>
                    <a:p>
                      <a:pPr algn="l" fontAlgn="b"/>
                      <a:r>
                        <a:rPr lang="en-US" sz="1400" u="none" strike="noStrike" dirty="0">
                          <a:effectLst/>
                        </a:rPr>
                        <a:t>Fire </a:t>
                      </a:r>
                      <a:r>
                        <a:rPr lang="en-US" sz="1400" u="none" strike="noStrike" dirty="0" smtClean="0">
                          <a:effectLst/>
                        </a:rPr>
                        <a:t>Department</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dirty="0" smtClean="0">
                          <a:effectLst/>
                        </a:rPr>
                        <a:t>Security System</a:t>
                      </a:r>
                      <a:r>
                        <a:rPr lang="en-US" sz="1400" b="1" u="none" strike="noStrike" baseline="0" dirty="0" smtClean="0">
                          <a:effectLst/>
                        </a:rPr>
                        <a:t> Upgrades</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$91,608</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chemeClr val="dk1"/>
                          </a:solidFill>
                          <a:effectLst/>
                          <a:latin typeface="+mn-lt"/>
                        </a:rPr>
                        <a:t>Free</a:t>
                      </a:r>
                      <a:r>
                        <a:rPr lang="en-US" sz="1400" b="0" i="0" u="none" strike="noStrike" baseline="0" dirty="0" smtClean="0">
                          <a:solidFill>
                            <a:schemeClr val="dk1"/>
                          </a:solidFill>
                          <a:effectLst/>
                          <a:latin typeface="+mn-lt"/>
                        </a:rPr>
                        <a:t>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2"/>
                  </a:ext>
                </a:extLst>
              </a:tr>
              <a:tr h="213937">
                <a:tc>
                  <a:txBody>
                    <a:bodyPr/>
                    <a:lstStyle/>
                    <a:p>
                      <a:pPr algn="l" fontAlgn="b"/>
                      <a:r>
                        <a:rPr lang="en-US" sz="1400" u="none" strike="noStrike" dirty="0">
                          <a:effectLst/>
                        </a:rPr>
                        <a:t>Fire Department</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i="0" u="none" strike="noStrike" dirty="0" smtClean="0">
                          <a:solidFill>
                            <a:srgbClr val="262626"/>
                          </a:solidFill>
                          <a:effectLst/>
                          <a:latin typeface="Calibri" panose="020F0502020204030204" pitchFamily="34" charset="0"/>
                        </a:rPr>
                        <a:t>Diesel Exhaust System Replacement</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$97,000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3"/>
                  </a:ext>
                </a:extLst>
              </a:tr>
              <a:tr h="213937">
                <a:tc>
                  <a:txBody>
                    <a:bodyPr/>
                    <a:lstStyle/>
                    <a:p>
                      <a:pPr algn="l" fontAlgn="b"/>
                      <a:r>
                        <a:rPr lang="en-US" sz="1400" b="0" i="0" u="none" strike="noStrike" dirty="0" smtClean="0">
                          <a:solidFill>
                            <a:srgbClr val="262626"/>
                          </a:solidFill>
                          <a:effectLst/>
                          <a:latin typeface="Calibri" panose="020F0502020204030204" pitchFamily="34" charset="0"/>
                        </a:rPr>
                        <a:t>Information Technology</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i="0" u="none" strike="noStrike" dirty="0" smtClean="0">
                          <a:solidFill>
                            <a:srgbClr val="262626"/>
                          </a:solidFill>
                          <a:effectLst/>
                          <a:latin typeface="Calibri" panose="020F0502020204030204" pitchFamily="34" charset="0"/>
                        </a:rPr>
                        <a:t>Network Upgrade</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$35,000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5"/>
                  </a:ext>
                </a:extLst>
              </a:tr>
              <a:tr h="213937">
                <a:tc>
                  <a:txBody>
                    <a:bodyPr/>
                    <a:lstStyle/>
                    <a:p>
                      <a:pPr algn="l" fontAlgn="b"/>
                      <a:r>
                        <a:rPr lang="en-US" sz="1400" b="0" i="0" u="none" strike="noStrike" dirty="0" smtClean="0">
                          <a:solidFill>
                            <a:srgbClr val="262626"/>
                          </a:solidFill>
                          <a:effectLst/>
                          <a:latin typeface="Calibri" panose="020F0502020204030204" pitchFamily="34" charset="0"/>
                        </a:rPr>
                        <a:t>Information Technology</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i="0" u="none" strike="noStrike" dirty="0" smtClean="0">
                          <a:solidFill>
                            <a:srgbClr val="262626"/>
                          </a:solidFill>
                          <a:effectLst/>
                          <a:latin typeface="Calibri" panose="020F0502020204030204" pitchFamily="34" charset="0"/>
                        </a:rPr>
                        <a:t>Office 365 Migration</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$50,000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6"/>
                  </a:ext>
                </a:extLst>
              </a:tr>
              <a:tr h="21393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solidFill>
                            <a:srgbClr val="262626"/>
                          </a:solidFill>
                          <a:effectLst/>
                          <a:latin typeface="Calibri" panose="020F0502020204030204" pitchFamily="34" charset="0"/>
                        </a:rPr>
                        <a:t>Information Technology</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i="0" u="none" strike="noStrike" dirty="0" smtClean="0">
                          <a:solidFill>
                            <a:srgbClr val="262626"/>
                          </a:solidFill>
                          <a:effectLst/>
                          <a:latin typeface="Calibri" panose="020F0502020204030204" pitchFamily="34" charset="0"/>
                        </a:rPr>
                        <a:t>Infrastructure Update</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$195,000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7762352"/>
                  </a:ext>
                </a:extLst>
              </a:tr>
              <a:tr h="213937">
                <a:tc>
                  <a:txBody>
                    <a:bodyPr/>
                    <a:lstStyle/>
                    <a:p>
                      <a:pPr algn="l" fontAlgn="b"/>
                      <a:r>
                        <a:rPr lang="en-US" sz="1400" u="none" strike="noStrike">
                          <a:effectLst/>
                        </a:rPr>
                        <a:t>Police Department</a:t>
                      </a:r>
                      <a:endParaRPr lang="en-US" sz="1400" b="0" i="0" u="none" strike="noStrike">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dirty="0" smtClean="0">
                          <a:effectLst/>
                        </a:rPr>
                        <a:t>Cruiser Replacement (4 Vehicles)</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$265,000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4"/>
                  </a:ext>
                </a:extLst>
              </a:tr>
              <a:tr h="213937">
                <a:tc>
                  <a:txBody>
                    <a:bodyPr/>
                    <a:lstStyle/>
                    <a:p>
                      <a:pPr algn="l" fontAlgn="b"/>
                      <a:r>
                        <a:rPr lang="en-US" sz="1400" u="none" strike="noStrike" dirty="0">
                          <a:effectLst/>
                        </a:rPr>
                        <a:t>Public Works</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Buildings and Grounds Capital Maintenance</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$130,000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smtClean="0">
                          <a:effectLst/>
                        </a:rPr>
                        <a:t>Free Cash</a:t>
                      </a:r>
                      <a:endParaRPr lang="en-US" sz="1400" b="0" i="0" u="none" strike="noStrike" dirty="0" smtClean="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5"/>
                  </a:ext>
                </a:extLst>
              </a:tr>
              <a:tr h="309631">
                <a:tc>
                  <a:txBody>
                    <a:bodyPr/>
                    <a:lstStyle/>
                    <a:p>
                      <a:pPr algn="l" fontAlgn="b"/>
                      <a:r>
                        <a:rPr lang="en-US" sz="1400" u="none" strike="noStrike" dirty="0">
                          <a:effectLst/>
                        </a:rPr>
                        <a:t>Public Works</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Administrative Vehicle Replacement (2 Vehicles)</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$75,000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Free Cash/SRE/WRE</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7"/>
                  </a:ext>
                </a:extLst>
              </a:tr>
              <a:tr h="213937">
                <a:tc>
                  <a:txBody>
                    <a:bodyPr/>
                    <a:lstStyle/>
                    <a:p>
                      <a:pPr algn="l" fontAlgn="b"/>
                      <a:r>
                        <a:rPr lang="en-US" sz="1400" u="none" strike="noStrike" dirty="0">
                          <a:effectLst/>
                        </a:rPr>
                        <a:t>Public Works</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Wood Chipper</a:t>
                      </a:r>
                      <a:r>
                        <a:rPr lang="en-US" sz="1400" b="1" u="none" strike="noStrike" kern="1200" baseline="0" dirty="0" smtClean="0">
                          <a:solidFill>
                            <a:schemeClr val="dk1"/>
                          </a:solidFill>
                          <a:effectLst/>
                          <a:latin typeface="+mn-lt"/>
                          <a:ea typeface="+mn-ea"/>
                          <a:cs typeface="+mn-cs"/>
                        </a:rPr>
                        <a:t> Replacement</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$85,000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smtClean="0">
                          <a:effectLst/>
                        </a:rPr>
                        <a:t>Free Cash/SRE/WRE</a:t>
                      </a:r>
                      <a:endParaRPr lang="en-US" sz="1400" b="0" i="0" u="none" strike="noStrike" dirty="0" smtClean="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7"/>
                  </a:ext>
                </a:extLst>
              </a:tr>
              <a:tr h="213937">
                <a:tc>
                  <a:txBody>
                    <a:bodyPr/>
                    <a:lstStyle/>
                    <a:p>
                      <a:pPr algn="l" fontAlgn="b"/>
                      <a:r>
                        <a:rPr lang="en-US" sz="1400" u="none" strike="noStrike" dirty="0">
                          <a:effectLst/>
                        </a:rPr>
                        <a:t>Public Works</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Bucket Truck Replacement</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$170,000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smtClean="0">
                          <a:effectLst/>
                        </a:rPr>
                        <a:t>Free Cash/SRE/WRE</a:t>
                      </a:r>
                      <a:endParaRPr lang="en-US" sz="1400" b="0" i="0" u="none" strike="noStrike" dirty="0" smtClean="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8"/>
                  </a:ext>
                </a:extLst>
              </a:tr>
              <a:tr h="213937">
                <a:tc>
                  <a:txBody>
                    <a:bodyPr/>
                    <a:lstStyle/>
                    <a:p>
                      <a:pPr algn="l" fontAlgn="b"/>
                      <a:r>
                        <a:rPr lang="en-US" sz="1400" u="none" strike="noStrike" dirty="0" smtClean="0">
                          <a:effectLst/>
                        </a:rPr>
                        <a:t>Public Works</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Six</a:t>
                      </a:r>
                      <a:r>
                        <a:rPr lang="en-US" sz="1400" b="1" u="none" strike="noStrike" kern="1200" baseline="0" dirty="0" smtClean="0">
                          <a:solidFill>
                            <a:schemeClr val="dk1"/>
                          </a:solidFill>
                          <a:effectLst/>
                          <a:latin typeface="+mn-lt"/>
                          <a:ea typeface="+mn-ea"/>
                          <a:cs typeface="+mn-cs"/>
                        </a:rPr>
                        <a:t> Wheel Dump Truck Replacement</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u="none" strike="noStrike" dirty="0" smtClean="0">
                          <a:effectLst/>
                        </a:rPr>
                        <a:t>$265,000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8"/>
                  </a:ext>
                </a:extLst>
              </a:tr>
              <a:tr h="397719">
                <a:tc>
                  <a:txBody>
                    <a:bodyPr/>
                    <a:lstStyle/>
                    <a:p>
                      <a:pPr algn="l" fontAlgn="b"/>
                      <a:r>
                        <a:rPr lang="en-US" sz="1400" b="0" i="0" u="none" strike="noStrike" dirty="0" smtClean="0">
                          <a:solidFill>
                            <a:srgbClr val="262626"/>
                          </a:solidFill>
                          <a:effectLst/>
                          <a:latin typeface="Calibri" panose="020F0502020204030204" pitchFamily="34" charset="0"/>
                        </a:rPr>
                        <a:t>Recreation </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Indoor Golf Simulator</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$50,000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Golf Retained Earnings</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09"/>
                  </a:ext>
                </a:extLst>
              </a:tr>
              <a:tr h="397719">
                <a:tc>
                  <a:txBody>
                    <a:bodyPr/>
                    <a:lstStyle/>
                    <a:p>
                      <a:pPr algn="l" fontAlgn="b"/>
                      <a:r>
                        <a:rPr lang="en-US" sz="1400" b="0" i="0" u="none" strike="noStrike" dirty="0" smtClean="0">
                          <a:solidFill>
                            <a:srgbClr val="262626"/>
                          </a:solidFill>
                          <a:effectLst/>
                          <a:latin typeface="Calibri" panose="020F0502020204030204" pitchFamily="34" charset="0"/>
                        </a:rPr>
                        <a:t>Recreation</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marL="0" algn="l" defTabSz="914400" rtl="0" eaLnBrk="1" fontAlgn="b" latinLnBrk="0" hangingPunct="1"/>
                      <a:r>
                        <a:rPr lang="en-US" sz="1400" b="1" u="none" strike="noStrike" kern="1200" dirty="0" smtClean="0">
                          <a:solidFill>
                            <a:schemeClr val="dk1"/>
                          </a:solidFill>
                          <a:effectLst/>
                          <a:latin typeface="+mn-lt"/>
                          <a:ea typeface="+mn-ea"/>
                          <a:cs typeface="+mn-cs"/>
                        </a:rPr>
                        <a:t>Utility Tractor Replacement</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$65,000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Golf Retained Earnings</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530548600"/>
                  </a:ext>
                </a:extLst>
              </a:tr>
              <a:tr h="213937">
                <a:tc>
                  <a:txBody>
                    <a:bodyPr/>
                    <a:lstStyle/>
                    <a:p>
                      <a:pPr algn="l" fontAlgn="b"/>
                      <a:r>
                        <a:rPr lang="en-US" sz="1400" u="none" strike="noStrike">
                          <a:effectLst/>
                        </a:rPr>
                        <a:t>Westborough Public Schools</a:t>
                      </a:r>
                      <a:endParaRPr lang="en-US" sz="1400" b="0" i="0" u="none" strike="noStrike">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kern="1200" dirty="0" smtClean="0">
                          <a:solidFill>
                            <a:schemeClr val="dk1"/>
                          </a:solidFill>
                          <a:effectLst/>
                          <a:latin typeface="+mn-lt"/>
                          <a:ea typeface="+mn-ea"/>
                          <a:cs typeface="+mn-cs"/>
                        </a:rPr>
                        <a:t>Mill Pond School Roof Restoration</a:t>
                      </a:r>
                      <a:r>
                        <a:rPr lang="en-US" sz="1400" b="1" u="none" strike="noStrike" kern="1200" baseline="0" dirty="0" smtClean="0">
                          <a:solidFill>
                            <a:schemeClr val="dk1"/>
                          </a:solidFill>
                          <a:effectLst/>
                          <a:latin typeface="+mn-lt"/>
                          <a:ea typeface="+mn-ea"/>
                          <a:cs typeface="+mn-cs"/>
                        </a:rPr>
                        <a:t> - Design</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u="none" strike="noStrike" dirty="0" smtClean="0">
                          <a:effectLst/>
                        </a:rPr>
                        <a:t>$132,000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Free Cash</a:t>
                      </a:r>
                      <a:endParaRPr lang="en-US" sz="1400" b="0" i="0" u="none" strike="noStrike">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0"/>
                  </a:ext>
                </a:extLst>
              </a:tr>
              <a:tr h="213937">
                <a:tc>
                  <a:txBody>
                    <a:bodyPr/>
                    <a:lstStyle/>
                    <a:p>
                      <a:pPr algn="l" fontAlgn="b"/>
                      <a:r>
                        <a:rPr lang="en-US" sz="1400" u="none" strike="noStrike">
                          <a:effectLst/>
                        </a:rPr>
                        <a:t>Westborough Public Schools</a:t>
                      </a:r>
                      <a:endParaRPr lang="en-US" sz="1400" b="0" i="0" u="none" strike="noStrike">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kern="1200" dirty="0" smtClean="0">
                          <a:solidFill>
                            <a:schemeClr val="dk1"/>
                          </a:solidFill>
                          <a:effectLst/>
                          <a:latin typeface="+mn-lt"/>
                          <a:ea typeface="+mn-ea"/>
                          <a:cs typeface="+mn-cs"/>
                        </a:rPr>
                        <a:t>Hastings School Roof</a:t>
                      </a:r>
                      <a:r>
                        <a:rPr lang="en-US" sz="1400" b="1" u="none" strike="noStrike" kern="1200" baseline="0" dirty="0" smtClean="0">
                          <a:solidFill>
                            <a:schemeClr val="dk1"/>
                          </a:solidFill>
                          <a:effectLst/>
                          <a:latin typeface="+mn-lt"/>
                          <a:ea typeface="+mn-ea"/>
                          <a:cs typeface="+mn-cs"/>
                        </a:rPr>
                        <a:t> Replacement - Design</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u="none" strike="noStrike" dirty="0" smtClean="0">
                          <a:effectLst/>
                        </a:rPr>
                        <a:t>$504,000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Other</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1"/>
                  </a:ext>
                </a:extLst>
              </a:tr>
              <a:tr h="213937">
                <a:tc>
                  <a:txBody>
                    <a:bodyPr/>
                    <a:lstStyle/>
                    <a:p>
                      <a:pPr algn="l" fontAlgn="b"/>
                      <a:r>
                        <a:rPr lang="en-US" sz="1400" u="none" strike="noStrike">
                          <a:effectLst/>
                        </a:rPr>
                        <a:t>Westborough Public Schools</a:t>
                      </a:r>
                      <a:endParaRPr lang="en-US" sz="1400" b="0" i="0" u="none" strike="noStrike">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kern="1200" dirty="0" smtClean="0">
                          <a:solidFill>
                            <a:schemeClr val="dk1"/>
                          </a:solidFill>
                          <a:effectLst/>
                          <a:latin typeface="+mn-lt"/>
                          <a:ea typeface="+mn-ea"/>
                          <a:cs typeface="+mn-cs"/>
                        </a:rPr>
                        <a:t>Hastings School</a:t>
                      </a:r>
                      <a:r>
                        <a:rPr lang="en-US" sz="1400" b="1" u="none" strike="noStrike" kern="1200" baseline="0" dirty="0" smtClean="0">
                          <a:solidFill>
                            <a:schemeClr val="dk1"/>
                          </a:solidFill>
                          <a:effectLst/>
                          <a:latin typeface="+mn-lt"/>
                          <a:ea typeface="+mn-ea"/>
                          <a:cs typeface="+mn-cs"/>
                        </a:rPr>
                        <a:t> ADA Construction</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u="none" strike="noStrike" dirty="0" smtClean="0">
                          <a:effectLst/>
                        </a:rPr>
                        <a:t>$5,000,000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smtClean="0">
                          <a:effectLst/>
                        </a:rPr>
                        <a:t>Other</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2"/>
                  </a:ext>
                </a:extLst>
              </a:tr>
              <a:tr h="213937">
                <a:tc>
                  <a:txBody>
                    <a:bodyPr/>
                    <a:lstStyle/>
                    <a:p>
                      <a:pPr algn="l" fontAlgn="b"/>
                      <a:r>
                        <a:rPr lang="en-US" sz="1400" b="0" i="0" u="none" strike="noStrike" dirty="0" smtClean="0">
                          <a:solidFill>
                            <a:srgbClr val="262626"/>
                          </a:solidFill>
                          <a:effectLst/>
                          <a:latin typeface="Calibri" panose="020F0502020204030204" pitchFamily="34" charset="0"/>
                        </a:rPr>
                        <a:t>Select</a:t>
                      </a:r>
                      <a:r>
                        <a:rPr lang="en-US" sz="1400" b="0" i="0" u="none" strike="noStrike" baseline="0" dirty="0" smtClean="0">
                          <a:solidFill>
                            <a:srgbClr val="262626"/>
                          </a:solidFill>
                          <a:effectLst/>
                          <a:latin typeface="Calibri" panose="020F0502020204030204" pitchFamily="34" charset="0"/>
                        </a:rPr>
                        <a:t> Board</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kern="1200" dirty="0" smtClean="0">
                          <a:solidFill>
                            <a:schemeClr val="dk1"/>
                          </a:solidFill>
                          <a:effectLst/>
                          <a:latin typeface="+mn-lt"/>
                          <a:ea typeface="+mn-ea"/>
                          <a:cs typeface="+mn-cs"/>
                        </a:rPr>
                        <a:t>Multi-Use Trail Design</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$110,000</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Free Cash</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2886157762"/>
                  </a:ext>
                </a:extLst>
              </a:tr>
              <a:tr h="213937">
                <a:tc>
                  <a:txBody>
                    <a:bodyPr/>
                    <a:lstStyle/>
                    <a:p>
                      <a:pPr algn="l" fontAlgn="b"/>
                      <a:r>
                        <a:rPr lang="en-US" sz="1400" b="0" i="0" u="none" strike="noStrike" dirty="0" smtClean="0">
                          <a:solidFill>
                            <a:srgbClr val="262626"/>
                          </a:solidFill>
                          <a:effectLst/>
                          <a:latin typeface="Calibri" panose="020F0502020204030204" pitchFamily="34" charset="0"/>
                        </a:rPr>
                        <a:t>Westborough Public Library</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b="1" u="none" strike="noStrike" kern="1200" dirty="0" smtClean="0">
                          <a:solidFill>
                            <a:schemeClr val="dk1"/>
                          </a:solidFill>
                          <a:effectLst/>
                          <a:latin typeface="+mn-lt"/>
                          <a:ea typeface="+mn-ea"/>
                          <a:cs typeface="+mn-cs"/>
                        </a:rPr>
                        <a:t>Library Building</a:t>
                      </a:r>
                      <a:r>
                        <a:rPr lang="en-US" sz="1400" b="1" u="none" strike="noStrike" kern="1200" baseline="0" dirty="0" smtClean="0">
                          <a:solidFill>
                            <a:schemeClr val="dk1"/>
                          </a:solidFill>
                          <a:effectLst/>
                          <a:latin typeface="+mn-lt"/>
                          <a:ea typeface="+mn-ea"/>
                          <a:cs typeface="+mn-cs"/>
                        </a:rPr>
                        <a:t> Improvements and Design</a:t>
                      </a:r>
                      <a:endParaRPr lang="en-US" sz="1400" b="1" u="none" strike="noStrike" kern="1200" dirty="0">
                        <a:solidFill>
                          <a:schemeClr val="dk1"/>
                        </a:solidFill>
                        <a:effectLst/>
                        <a:latin typeface="+mn-lt"/>
                        <a:ea typeface="+mn-ea"/>
                        <a:cs typeface="+mn-cs"/>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$TBD</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0" i="0" u="none" strike="noStrike" dirty="0" smtClean="0">
                          <a:solidFill>
                            <a:srgbClr val="262626"/>
                          </a:solidFill>
                          <a:effectLst/>
                          <a:latin typeface="Calibri" panose="020F0502020204030204" pitchFamily="34" charset="0"/>
                        </a:rPr>
                        <a:t>Other</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394691220"/>
                  </a:ext>
                </a:extLst>
              </a:tr>
              <a:tr h="213937">
                <a:tc>
                  <a:txBody>
                    <a:bodyPr/>
                    <a:lstStyle/>
                    <a:p>
                      <a:pPr algn="l" fontAlgn="b"/>
                      <a:r>
                        <a:rPr lang="en-US" sz="1400" u="none" strike="noStrike">
                          <a:effectLst/>
                        </a:rPr>
                        <a:t> </a:t>
                      </a:r>
                      <a:endParaRPr lang="en-US" sz="1400" b="0" i="0" u="none" strike="noStrike">
                        <a:solidFill>
                          <a:srgbClr val="262626"/>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Total:</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b="1" u="none" strike="noStrike" dirty="0" smtClean="0">
                          <a:effectLst/>
                        </a:rPr>
                        <a:t>$7,362,608</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 </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3"/>
                  </a:ext>
                </a:extLst>
              </a:tr>
              <a:tr h="213937">
                <a:tc>
                  <a:txBody>
                    <a:bodyPr/>
                    <a:lstStyle/>
                    <a:p>
                      <a:pPr algn="l" fontAlgn="b"/>
                      <a:r>
                        <a:rPr lang="en-US" sz="1400" u="none" strike="noStrike" dirty="0">
                          <a:effectLst/>
                        </a:rPr>
                        <a:t> </a:t>
                      </a:r>
                      <a:endParaRPr lang="en-US" sz="1400" b="0" i="0" u="none" strike="noStrike" dirty="0">
                        <a:solidFill>
                          <a:srgbClr val="262626"/>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Total Free Cash:</a:t>
                      </a:r>
                      <a:endParaRPr lang="en-US" sz="1400" b="1" i="0" u="none" strike="noStrike">
                        <a:solidFill>
                          <a:srgbClr val="262626"/>
                        </a:solidFill>
                        <a:effectLst/>
                        <a:latin typeface="Calibri" panose="020F0502020204030204" pitchFamily="34" charset="0"/>
                      </a:endParaRPr>
                    </a:p>
                  </a:txBody>
                  <a:tcPr marL="0" marR="0" marT="0" marB="0" anchor="b"/>
                </a:tc>
                <a:tc>
                  <a:txBody>
                    <a:bodyPr/>
                    <a:lstStyle/>
                    <a:p>
                      <a:pPr algn="ctr" fontAlgn="b"/>
                      <a:r>
                        <a:rPr lang="en-US" sz="1400" b="1" u="none" strike="noStrike" dirty="0" smtClean="0">
                          <a:effectLst/>
                        </a:rPr>
                        <a:t>$1,533,608</a:t>
                      </a:r>
                      <a:endParaRPr lang="en-US" sz="1400" b="1" i="0" u="none" strike="noStrike" dirty="0">
                        <a:solidFill>
                          <a:srgbClr val="262626"/>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 </a:t>
                      </a:r>
                      <a:endParaRPr lang="en-US" sz="1400" b="0" i="0" u="none" strike="noStrike" dirty="0">
                        <a:solidFill>
                          <a:srgbClr val="262626"/>
                        </a:solidFill>
                        <a:effectLst/>
                        <a:latin typeface="Calibri" panose="020F0502020204030204" pitchFamily="34" charset="0"/>
                      </a:endParaRPr>
                    </a:p>
                  </a:txBody>
                  <a:tcPr marL="0" marR="0" marT="0" marB="0" anchor="b"/>
                </a:tc>
                <a:extLst>
                  <a:ext uri="{0D108BD9-81ED-4DB2-BD59-A6C34878D82A}">
                    <a16:rowId xmlns:a16="http://schemas.microsoft.com/office/drawing/2014/main" val="10014"/>
                  </a:ext>
                </a:extLst>
              </a:tr>
            </a:tbl>
          </a:graphicData>
        </a:graphic>
      </p:graphicFrame>
      <p:sp>
        <p:nvSpPr>
          <p:cNvPr id="3" name="TextBox 2"/>
          <p:cNvSpPr txBox="1"/>
          <p:nvPr/>
        </p:nvSpPr>
        <p:spPr>
          <a:xfrm>
            <a:off x="381000" y="6096000"/>
            <a:ext cx="8610600" cy="646331"/>
          </a:xfrm>
          <a:prstGeom prst="rect">
            <a:avLst/>
          </a:prstGeom>
          <a:noFill/>
        </p:spPr>
        <p:txBody>
          <a:bodyPr wrap="square" rtlCol="0">
            <a:spAutoFit/>
          </a:bodyPr>
          <a:lstStyle/>
          <a:p>
            <a:pPr algn="ctr"/>
            <a:r>
              <a:rPr lang="en-US" dirty="0" smtClean="0"/>
              <a:t>FY2024 Capital Budget Free Cash Funding Requests = </a:t>
            </a:r>
          </a:p>
          <a:p>
            <a:pPr algn="ctr"/>
            <a:r>
              <a:rPr lang="en-US" dirty="0" smtClean="0"/>
              <a:t>1.3% </a:t>
            </a:r>
            <a:r>
              <a:rPr lang="en-US" dirty="0" smtClean="0"/>
              <a:t>of the General Fund Operating Budget</a:t>
            </a:r>
            <a:endParaRPr lang="en-US" dirty="0"/>
          </a:p>
        </p:txBody>
      </p:sp>
    </p:spTree>
    <p:extLst>
      <p:ext uri="{BB962C8B-B14F-4D97-AF65-F5344CB8AC3E}">
        <p14:creationId xmlns:p14="http://schemas.microsoft.com/office/powerpoint/2010/main" val="20583356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malloy\Pictures\library-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4620" y="5324431"/>
            <a:ext cx="986314" cy="7587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malloy\Pictures\police-1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41945" y="5225143"/>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malloy\Pictures\Firefight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4046" y="5179951"/>
            <a:ext cx="761943" cy="8073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malloy\Pictures\soccer-1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2873" y="5267456"/>
            <a:ext cx="559176" cy="72934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jmalloy\Pictures\town-hall-1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678" y="5110843"/>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malloy\Pictures\college-1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969" y="3446839"/>
            <a:ext cx="825570" cy="82557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jmalloy\Pictures\insuranc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44379" y="2239845"/>
            <a:ext cx="711265" cy="7805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jmalloy\Pictures\building inspectio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67260" y="3759200"/>
            <a:ext cx="848519" cy="830529"/>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jmalloy\Pictures\toilet-15.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4508" y="2057400"/>
            <a:ext cx="700986" cy="70098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jmalloy\Pictures\health.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0969" y="569064"/>
            <a:ext cx="546862" cy="85067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jmalloy\Pictures\house.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27664" y="2184929"/>
            <a:ext cx="2590800" cy="1574271"/>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C:\Users\jmalloy\Pictures\debt-128.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4620" y="769679"/>
            <a:ext cx="762133" cy="76213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Users\jmalloy\Pictures\dpw.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2000" y="5148136"/>
            <a:ext cx="967984" cy="9679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67000" y="3733800"/>
            <a:ext cx="3581400" cy="553998"/>
          </a:xfrm>
          <a:prstGeom prst="rect">
            <a:avLst/>
          </a:prstGeom>
          <a:noFill/>
          <a:ln w="12700">
            <a:solidFill>
              <a:schemeClr val="tx1"/>
            </a:solidFill>
          </a:ln>
        </p:spPr>
        <p:txBody>
          <a:bodyPr wrap="square" rtlCol="0">
            <a:spAutoFit/>
          </a:bodyPr>
          <a:lstStyle/>
          <a:p>
            <a:pPr algn="ctr"/>
            <a:r>
              <a:rPr lang="en-US" b="1" dirty="0" smtClean="0">
                <a:solidFill>
                  <a:schemeClr val="accent1"/>
                </a:solidFill>
              </a:rPr>
              <a:t>Average Home in Westborough</a:t>
            </a:r>
          </a:p>
          <a:p>
            <a:pPr algn="ctr"/>
            <a:r>
              <a:rPr lang="en-US" sz="1200" b="1" dirty="0" smtClean="0">
                <a:solidFill>
                  <a:schemeClr val="accent1"/>
                </a:solidFill>
              </a:rPr>
              <a:t>($732,762 x </a:t>
            </a:r>
            <a:r>
              <a:rPr lang="en-US" sz="1200" b="1" dirty="0" smtClean="0">
                <a:solidFill>
                  <a:schemeClr val="accent1"/>
                </a:solidFill>
              </a:rPr>
              <a:t>16.31/1,000 </a:t>
            </a:r>
            <a:r>
              <a:rPr lang="en-US" sz="1200" b="1" dirty="0" smtClean="0">
                <a:solidFill>
                  <a:schemeClr val="accent1"/>
                </a:solidFill>
              </a:rPr>
              <a:t>= $</a:t>
            </a:r>
            <a:r>
              <a:rPr lang="en-US" sz="1200" b="1" dirty="0" smtClean="0">
                <a:solidFill>
                  <a:schemeClr val="accent1"/>
                </a:solidFill>
              </a:rPr>
              <a:t>11,955) </a:t>
            </a:r>
            <a:endParaRPr lang="en-US" sz="1200" b="1" dirty="0">
              <a:solidFill>
                <a:schemeClr val="accent1"/>
              </a:solidFill>
            </a:endParaRPr>
          </a:p>
        </p:txBody>
      </p:sp>
      <p:sp>
        <p:nvSpPr>
          <p:cNvPr id="3" name="TextBox 2"/>
          <p:cNvSpPr txBox="1"/>
          <p:nvPr/>
        </p:nvSpPr>
        <p:spPr>
          <a:xfrm>
            <a:off x="232475" y="1525702"/>
            <a:ext cx="1345051" cy="461665"/>
          </a:xfrm>
          <a:prstGeom prst="rect">
            <a:avLst/>
          </a:prstGeom>
          <a:noFill/>
        </p:spPr>
        <p:txBody>
          <a:bodyPr wrap="square" rtlCol="0">
            <a:spAutoFit/>
          </a:bodyPr>
          <a:lstStyle/>
          <a:p>
            <a:pPr algn="ctr"/>
            <a:r>
              <a:rPr lang="en-US" sz="1200" dirty="0" smtClean="0"/>
              <a:t>Health</a:t>
            </a:r>
          </a:p>
          <a:p>
            <a:pPr algn="ctr"/>
            <a:r>
              <a:rPr lang="en-US" sz="1200" dirty="0" smtClean="0"/>
              <a:t>$105.80| 0.9%</a:t>
            </a:r>
            <a:endParaRPr lang="en-US" sz="1200" dirty="0"/>
          </a:p>
        </p:txBody>
      </p:sp>
      <p:sp>
        <p:nvSpPr>
          <p:cNvPr id="5" name="TextBox 4"/>
          <p:cNvSpPr txBox="1"/>
          <p:nvPr/>
        </p:nvSpPr>
        <p:spPr>
          <a:xfrm>
            <a:off x="286518" y="2844905"/>
            <a:ext cx="1490921" cy="461665"/>
          </a:xfrm>
          <a:prstGeom prst="rect">
            <a:avLst/>
          </a:prstGeom>
          <a:noFill/>
        </p:spPr>
        <p:txBody>
          <a:bodyPr wrap="none" rtlCol="0">
            <a:spAutoFit/>
          </a:bodyPr>
          <a:lstStyle/>
          <a:p>
            <a:pPr algn="ctr"/>
            <a:r>
              <a:rPr lang="en-US" sz="1200" dirty="0" smtClean="0"/>
              <a:t>Community Services </a:t>
            </a:r>
          </a:p>
          <a:p>
            <a:pPr algn="ctr"/>
            <a:r>
              <a:rPr lang="en-US" sz="1200" dirty="0" smtClean="0"/>
              <a:t>$76.83| 0.6%</a:t>
            </a:r>
          </a:p>
        </p:txBody>
      </p:sp>
      <p:sp>
        <p:nvSpPr>
          <p:cNvPr id="7" name="TextBox 6"/>
          <p:cNvSpPr txBox="1"/>
          <p:nvPr/>
        </p:nvSpPr>
        <p:spPr>
          <a:xfrm>
            <a:off x="482542" y="4415209"/>
            <a:ext cx="1149675" cy="461665"/>
          </a:xfrm>
          <a:prstGeom prst="rect">
            <a:avLst/>
          </a:prstGeom>
          <a:noFill/>
        </p:spPr>
        <p:txBody>
          <a:bodyPr wrap="none" rtlCol="0">
            <a:spAutoFit/>
          </a:bodyPr>
          <a:lstStyle/>
          <a:p>
            <a:pPr algn="ctr"/>
            <a:r>
              <a:rPr lang="en-US" sz="1200" dirty="0" smtClean="0"/>
              <a:t>Schools</a:t>
            </a:r>
          </a:p>
          <a:p>
            <a:pPr algn="ctr"/>
            <a:r>
              <a:rPr lang="en-US" sz="1200" dirty="0" smtClean="0"/>
              <a:t>$6,409.21|53.7</a:t>
            </a:r>
            <a:endParaRPr lang="en-US" sz="1200" dirty="0"/>
          </a:p>
        </p:txBody>
      </p:sp>
      <p:sp>
        <p:nvSpPr>
          <p:cNvPr id="8" name="TextBox 7"/>
          <p:cNvSpPr txBox="1"/>
          <p:nvPr/>
        </p:nvSpPr>
        <p:spPr>
          <a:xfrm>
            <a:off x="304454" y="6101443"/>
            <a:ext cx="1498600" cy="461665"/>
          </a:xfrm>
          <a:prstGeom prst="rect">
            <a:avLst/>
          </a:prstGeom>
          <a:noFill/>
        </p:spPr>
        <p:txBody>
          <a:bodyPr wrap="square" rtlCol="0">
            <a:spAutoFit/>
          </a:bodyPr>
          <a:lstStyle/>
          <a:p>
            <a:pPr algn="ctr"/>
            <a:r>
              <a:rPr lang="en-US" sz="1200" dirty="0" smtClean="0"/>
              <a:t>Town Hall</a:t>
            </a:r>
          </a:p>
          <a:p>
            <a:pPr algn="ctr"/>
            <a:r>
              <a:rPr lang="en-US" sz="1200" dirty="0" smtClean="0"/>
              <a:t>$296.06| 2.5%</a:t>
            </a:r>
            <a:endParaRPr lang="en-US" sz="1200" dirty="0"/>
          </a:p>
        </p:txBody>
      </p:sp>
      <p:sp>
        <p:nvSpPr>
          <p:cNvPr id="9" name="TextBox 8"/>
          <p:cNvSpPr txBox="1"/>
          <p:nvPr/>
        </p:nvSpPr>
        <p:spPr>
          <a:xfrm>
            <a:off x="1823836" y="6101442"/>
            <a:ext cx="1143000" cy="461665"/>
          </a:xfrm>
          <a:prstGeom prst="rect">
            <a:avLst/>
          </a:prstGeom>
          <a:noFill/>
        </p:spPr>
        <p:txBody>
          <a:bodyPr wrap="square" rtlCol="0">
            <a:spAutoFit/>
          </a:bodyPr>
          <a:lstStyle/>
          <a:p>
            <a:pPr algn="ctr"/>
            <a:r>
              <a:rPr lang="en-US" sz="1200" dirty="0" smtClean="0"/>
              <a:t>Police</a:t>
            </a:r>
          </a:p>
          <a:p>
            <a:pPr algn="ctr"/>
            <a:r>
              <a:rPr lang="en-US" sz="1200" dirty="0" smtClean="0"/>
              <a:t>$442.50| 3.7%</a:t>
            </a:r>
            <a:endParaRPr lang="en-US" sz="1200" dirty="0"/>
          </a:p>
        </p:txBody>
      </p:sp>
      <p:sp>
        <p:nvSpPr>
          <p:cNvPr id="10" name="TextBox 9"/>
          <p:cNvSpPr txBox="1"/>
          <p:nvPr/>
        </p:nvSpPr>
        <p:spPr>
          <a:xfrm>
            <a:off x="3175026" y="6116120"/>
            <a:ext cx="1099981" cy="461665"/>
          </a:xfrm>
          <a:prstGeom prst="rect">
            <a:avLst/>
          </a:prstGeom>
          <a:noFill/>
        </p:spPr>
        <p:txBody>
          <a:bodyPr wrap="none" rtlCol="0">
            <a:spAutoFit/>
          </a:bodyPr>
          <a:lstStyle/>
          <a:p>
            <a:pPr algn="ctr"/>
            <a:r>
              <a:rPr lang="en-US" sz="1200" dirty="0" smtClean="0"/>
              <a:t>Fire</a:t>
            </a:r>
          </a:p>
          <a:p>
            <a:pPr algn="ctr"/>
            <a:r>
              <a:rPr lang="en-US" sz="1200" dirty="0" smtClean="0"/>
              <a:t>$571.03| 4.8%</a:t>
            </a:r>
            <a:endParaRPr lang="en-US" sz="1200" dirty="0"/>
          </a:p>
        </p:txBody>
      </p:sp>
      <p:sp>
        <p:nvSpPr>
          <p:cNvPr id="11" name="TextBox 10"/>
          <p:cNvSpPr txBox="1"/>
          <p:nvPr/>
        </p:nvSpPr>
        <p:spPr>
          <a:xfrm>
            <a:off x="4494645" y="6124534"/>
            <a:ext cx="1146464" cy="461665"/>
          </a:xfrm>
          <a:prstGeom prst="rect">
            <a:avLst/>
          </a:prstGeom>
          <a:noFill/>
        </p:spPr>
        <p:txBody>
          <a:bodyPr wrap="square" rtlCol="0">
            <a:spAutoFit/>
          </a:bodyPr>
          <a:lstStyle/>
          <a:p>
            <a:pPr algn="ctr"/>
            <a:r>
              <a:rPr lang="en-US" sz="1200" dirty="0" smtClean="0"/>
              <a:t>Public Works</a:t>
            </a:r>
          </a:p>
          <a:p>
            <a:pPr algn="ctr"/>
            <a:r>
              <a:rPr lang="en-US" sz="1200" dirty="0" smtClean="0"/>
              <a:t>$407.17| 3.4%</a:t>
            </a:r>
            <a:endParaRPr lang="en-US" sz="1200" dirty="0"/>
          </a:p>
        </p:txBody>
      </p:sp>
      <p:sp>
        <p:nvSpPr>
          <p:cNvPr id="12" name="TextBox 11"/>
          <p:cNvSpPr txBox="1"/>
          <p:nvPr/>
        </p:nvSpPr>
        <p:spPr>
          <a:xfrm>
            <a:off x="5759061" y="6101441"/>
            <a:ext cx="1066800" cy="461665"/>
          </a:xfrm>
          <a:prstGeom prst="rect">
            <a:avLst/>
          </a:prstGeom>
          <a:noFill/>
        </p:spPr>
        <p:txBody>
          <a:bodyPr wrap="square" rtlCol="0">
            <a:spAutoFit/>
          </a:bodyPr>
          <a:lstStyle/>
          <a:p>
            <a:pPr algn="ctr"/>
            <a:r>
              <a:rPr lang="en-US" sz="1200" dirty="0" smtClean="0"/>
              <a:t>Recreation</a:t>
            </a:r>
          </a:p>
          <a:p>
            <a:pPr algn="ctr"/>
            <a:r>
              <a:rPr lang="en-US" sz="1200" dirty="0" smtClean="0"/>
              <a:t>$21.33| 0.2%</a:t>
            </a:r>
            <a:endParaRPr lang="en-US" sz="1200" dirty="0"/>
          </a:p>
        </p:txBody>
      </p:sp>
      <p:sp>
        <p:nvSpPr>
          <p:cNvPr id="13" name="TextBox 12"/>
          <p:cNvSpPr txBox="1"/>
          <p:nvPr/>
        </p:nvSpPr>
        <p:spPr>
          <a:xfrm>
            <a:off x="7018373" y="6083134"/>
            <a:ext cx="1418808" cy="461665"/>
          </a:xfrm>
          <a:prstGeom prst="rect">
            <a:avLst/>
          </a:prstGeom>
          <a:noFill/>
        </p:spPr>
        <p:txBody>
          <a:bodyPr wrap="square" rtlCol="0">
            <a:spAutoFit/>
          </a:bodyPr>
          <a:lstStyle/>
          <a:p>
            <a:pPr algn="ctr"/>
            <a:r>
              <a:rPr lang="en-US" sz="1200" dirty="0" smtClean="0"/>
              <a:t>Library</a:t>
            </a:r>
          </a:p>
          <a:p>
            <a:pPr algn="ctr"/>
            <a:r>
              <a:rPr lang="en-US" sz="1200" dirty="0" smtClean="0"/>
              <a:t>$122.96| 1.0%</a:t>
            </a:r>
            <a:endParaRPr lang="en-US" sz="1200" dirty="0"/>
          </a:p>
        </p:txBody>
      </p:sp>
      <p:sp>
        <p:nvSpPr>
          <p:cNvPr id="14" name="TextBox 13"/>
          <p:cNvSpPr txBox="1"/>
          <p:nvPr/>
        </p:nvSpPr>
        <p:spPr>
          <a:xfrm>
            <a:off x="6886161" y="4649178"/>
            <a:ext cx="1752600" cy="461665"/>
          </a:xfrm>
          <a:prstGeom prst="rect">
            <a:avLst/>
          </a:prstGeom>
          <a:noFill/>
        </p:spPr>
        <p:txBody>
          <a:bodyPr wrap="square" rtlCol="0">
            <a:spAutoFit/>
          </a:bodyPr>
          <a:lstStyle/>
          <a:p>
            <a:pPr algn="ctr"/>
            <a:r>
              <a:rPr lang="en-US" sz="1200" dirty="0" smtClean="0"/>
              <a:t>Community Development</a:t>
            </a:r>
          </a:p>
          <a:p>
            <a:pPr algn="ctr"/>
            <a:r>
              <a:rPr lang="en-US" sz="1200" dirty="0" smtClean="0"/>
              <a:t>$95.74| 0.8%</a:t>
            </a:r>
            <a:endParaRPr lang="en-US" sz="1200" dirty="0"/>
          </a:p>
        </p:txBody>
      </p:sp>
      <p:sp>
        <p:nvSpPr>
          <p:cNvPr id="15" name="TextBox 14"/>
          <p:cNvSpPr txBox="1"/>
          <p:nvPr/>
        </p:nvSpPr>
        <p:spPr>
          <a:xfrm>
            <a:off x="6878395" y="3115956"/>
            <a:ext cx="1528380" cy="461665"/>
          </a:xfrm>
          <a:prstGeom prst="rect">
            <a:avLst/>
          </a:prstGeom>
          <a:noFill/>
        </p:spPr>
        <p:txBody>
          <a:bodyPr wrap="square" rtlCol="0">
            <a:spAutoFit/>
          </a:bodyPr>
          <a:lstStyle/>
          <a:p>
            <a:pPr algn="ctr"/>
            <a:r>
              <a:rPr lang="en-US" sz="1200" dirty="0" smtClean="0"/>
              <a:t>Insurance &amp; General</a:t>
            </a:r>
          </a:p>
          <a:p>
            <a:pPr algn="ctr"/>
            <a:r>
              <a:rPr lang="en-US" sz="1200" dirty="0" smtClean="0"/>
              <a:t>$2,265.83| 19.0%</a:t>
            </a:r>
            <a:endParaRPr lang="en-US" sz="1200" dirty="0"/>
          </a:p>
        </p:txBody>
      </p:sp>
      <p:sp>
        <p:nvSpPr>
          <p:cNvPr id="16" name="TextBox 15"/>
          <p:cNvSpPr txBox="1"/>
          <p:nvPr/>
        </p:nvSpPr>
        <p:spPr>
          <a:xfrm>
            <a:off x="6897945" y="1531812"/>
            <a:ext cx="1611320" cy="461665"/>
          </a:xfrm>
          <a:prstGeom prst="rect">
            <a:avLst/>
          </a:prstGeom>
          <a:noFill/>
        </p:spPr>
        <p:txBody>
          <a:bodyPr wrap="square" rtlCol="0">
            <a:spAutoFit/>
          </a:bodyPr>
          <a:lstStyle/>
          <a:p>
            <a:pPr algn="ctr"/>
            <a:r>
              <a:rPr lang="en-US" sz="1200" dirty="0" smtClean="0"/>
              <a:t>Debt</a:t>
            </a:r>
            <a:endParaRPr lang="en-US" sz="1200" i="1" dirty="0" smtClean="0"/>
          </a:p>
          <a:p>
            <a:pPr algn="ctr"/>
            <a:r>
              <a:rPr lang="en-US" sz="1200" dirty="0" smtClean="0"/>
              <a:t>$1,117.54| 9.4%</a:t>
            </a:r>
            <a:endParaRPr lang="en-US" sz="1200" dirty="0"/>
          </a:p>
        </p:txBody>
      </p:sp>
      <p:cxnSp>
        <p:nvCxnSpPr>
          <p:cNvPr id="18" name="Straight Connector 17"/>
          <p:cNvCxnSpPr/>
          <p:nvPr/>
        </p:nvCxnSpPr>
        <p:spPr>
          <a:xfrm>
            <a:off x="1466539" y="1295400"/>
            <a:ext cx="2038661" cy="146298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527278" y="2407893"/>
            <a:ext cx="1626909" cy="437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708359" y="3346788"/>
            <a:ext cx="1258477" cy="5128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1577526" y="4415209"/>
            <a:ext cx="1126419" cy="8522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2667000" y="4415209"/>
            <a:ext cx="838200" cy="764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810000" y="4415209"/>
            <a:ext cx="0" cy="6956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876800" y="4415209"/>
            <a:ext cx="0" cy="8099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 name="Straight Connector 1023"/>
          <p:cNvCxnSpPr/>
          <p:nvPr/>
        </p:nvCxnSpPr>
        <p:spPr>
          <a:xfrm>
            <a:off x="5718464" y="4415209"/>
            <a:ext cx="529936" cy="764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Straight Connector 1044"/>
          <p:cNvCxnSpPr/>
          <p:nvPr/>
        </p:nvCxnSpPr>
        <p:spPr>
          <a:xfrm>
            <a:off x="6248400" y="4415209"/>
            <a:ext cx="838200" cy="8522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7" name="Straight Connector 1046"/>
          <p:cNvCxnSpPr/>
          <p:nvPr/>
        </p:nvCxnSpPr>
        <p:spPr>
          <a:xfrm>
            <a:off x="6012873" y="3446839"/>
            <a:ext cx="1221747" cy="6679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Straight Connector 1048"/>
          <p:cNvCxnSpPr/>
          <p:nvPr/>
        </p:nvCxnSpPr>
        <p:spPr>
          <a:xfrm flipV="1">
            <a:off x="5983432" y="2630096"/>
            <a:ext cx="1103168" cy="4456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Straight Connector 1050"/>
          <p:cNvCxnSpPr/>
          <p:nvPr/>
        </p:nvCxnSpPr>
        <p:spPr>
          <a:xfrm flipV="1">
            <a:off x="5257800" y="1419739"/>
            <a:ext cx="1760573" cy="12066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53" name="TextBox 1052"/>
          <p:cNvSpPr txBox="1"/>
          <p:nvPr/>
        </p:nvSpPr>
        <p:spPr>
          <a:xfrm>
            <a:off x="1879608" y="365915"/>
            <a:ext cx="4692441" cy="1569660"/>
          </a:xfrm>
          <a:prstGeom prst="rect">
            <a:avLst/>
          </a:prstGeom>
          <a:noFill/>
        </p:spPr>
        <p:txBody>
          <a:bodyPr wrap="square" rtlCol="0">
            <a:spAutoFit/>
          </a:bodyPr>
          <a:lstStyle/>
          <a:p>
            <a:pPr algn="ctr"/>
            <a:r>
              <a:rPr lang="en-US" sz="3200" b="1" dirty="0" smtClean="0">
                <a:solidFill>
                  <a:schemeClr val="accent1"/>
                </a:solidFill>
                <a:latin typeface="Arial" panose="020B0604020202020204" pitchFamily="34" charset="0"/>
                <a:cs typeface="Arial" panose="020B0604020202020204" pitchFamily="34" charset="0"/>
              </a:rPr>
              <a:t>How Will Your Property Tax Dollars Be Spent Locally?</a:t>
            </a:r>
            <a:endParaRPr lang="en-US" sz="32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2144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470025"/>
          </a:xfrm>
        </p:spPr>
        <p:txBody>
          <a:bodyPr>
            <a:normAutofit/>
          </a:bodyPr>
          <a:lstStyle/>
          <a:p>
            <a:r>
              <a:rPr lang="en-US" sz="4400" b="1" dirty="0" smtClean="0"/>
              <a:t>Town of Westborough Vision:</a:t>
            </a:r>
            <a:endParaRPr lang="en-US" sz="4400" b="1" dirty="0"/>
          </a:p>
        </p:txBody>
      </p:sp>
      <p:sp>
        <p:nvSpPr>
          <p:cNvPr id="3" name="Subtitle 2"/>
          <p:cNvSpPr>
            <a:spLocks noGrp="1"/>
          </p:cNvSpPr>
          <p:nvPr>
            <p:ph type="subTitle" idx="1"/>
          </p:nvPr>
        </p:nvSpPr>
        <p:spPr>
          <a:xfrm>
            <a:off x="762000" y="3352800"/>
            <a:ext cx="7391400" cy="2971800"/>
          </a:xfrm>
        </p:spPr>
        <p:txBody>
          <a:bodyPr>
            <a:normAutofit/>
          </a:bodyPr>
          <a:lstStyle/>
          <a:p>
            <a:r>
              <a:rPr lang="en-US" dirty="0"/>
              <a:t>Westborough – a vibrant, inclusive, safe, attractive, connected, and engaged community – for a lifetime.</a:t>
            </a:r>
            <a:endParaRPr lang="en-US" b="1" dirty="0" smtClean="0">
              <a:solidFill>
                <a:schemeClr val="tx1"/>
              </a:solidFill>
            </a:endParaRPr>
          </a:p>
        </p:txBody>
      </p:sp>
    </p:spTree>
    <p:extLst>
      <p:ext uri="{BB962C8B-B14F-4D97-AF65-F5344CB8AC3E}">
        <p14:creationId xmlns:p14="http://schemas.microsoft.com/office/powerpoint/2010/main" val="3565599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30023</TotalTime>
  <Words>2241</Words>
  <Application>Microsoft Office PowerPoint</Application>
  <PresentationFormat>On-screen Show (4:3)</PresentationFormat>
  <Paragraphs>544</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Metropolitan</vt:lpstr>
      <vt:lpstr>Town of Westborough  FY2024 Budget  and Capital Plan</vt:lpstr>
      <vt:lpstr>PowerPoint Presentation</vt:lpstr>
      <vt:lpstr>FY2024 Budget Process</vt:lpstr>
      <vt:lpstr>FY2024 Budget Manual</vt:lpstr>
      <vt:lpstr>Program Improvement Request</vt:lpstr>
      <vt:lpstr>Average Single Family Tax Bill Increase</vt:lpstr>
      <vt:lpstr>FY2023 Comparison Communities Average Single Family Tax Bill</vt:lpstr>
      <vt:lpstr>Excess Levy Capacity</vt:lpstr>
      <vt:lpstr>Budget Items Outstanding</vt:lpstr>
      <vt:lpstr>Estimated Increases</vt:lpstr>
      <vt:lpstr>Town Department Increases</vt:lpstr>
      <vt:lpstr>Salary/Wages Increases</vt:lpstr>
      <vt:lpstr>Salary/Wages Increases</vt:lpstr>
      <vt:lpstr>Salary/Wages Increases</vt:lpstr>
      <vt:lpstr>Expenses</vt:lpstr>
      <vt:lpstr>Expenses</vt:lpstr>
      <vt:lpstr>Fixed Costs</vt:lpstr>
      <vt:lpstr>Health Insurance</vt:lpstr>
      <vt:lpstr>Insurance: History of Plan Design Changes</vt:lpstr>
      <vt:lpstr>Electricity</vt:lpstr>
      <vt:lpstr>Landfill</vt:lpstr>
      <vt:lpstr>PowerPoint Presentation</vt:lpstr>
      <vt:lpstr>Reserve Summary</vt:lpstr>
      <vt:lpstr>Free Cash</vt:lpstr>
      <vt:lpstr>PowerPoint Presentation</vt:lpstr>
      <vt:lpstr>Comprehensive Fiscal Management Policy</vt:lpstr>
      <vt:lpstr>Free Cash to Lower Tax Rate</vt:lpstr>
      <vt:lpstr>Fund Unfunded Liabilities</vt:lpstr>
      <vt:lpstr>Total Town Reserves</vt:lpstr>
      <vt:lpstr>Other Financial Resources</vt:lpstr>
      <vt:lpstr>PowerPoint Presentation</vt:lpstr>
      <vt:lpstr>Capital Planning Policy</vt:lpstr>
      <vt:lpstr>FY2024 – FY2028 Capital Plan</vt:lpstr>
      <vt:lpstr>FY2024 Proposed Capital Budget</vt:lpstr>
      <vt:lpstr>PowerPoint Presentation</vt:lpstr>
      <vt:lpstr>Town of Westborough Vision: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Malloy</dc:creator>
  <cp:lastModifiedBy>Kristi Williams</cp:lastModifiedBy>
  <cp:revision>273</cp:revision>
  <cp:lastPrinted>2023-01-24T13:28:33Z</cp:lastPrinted>
  <dcterms:created xsi:type="dcterms:W3CDTF">2018-01-02T20:15:30Z</dcterms:created>
  <dcterms:modified xsi:type="dcterms:W3CDTF">2023-01-24T18:23:08Z</dcterms:modified>
</cp:coreProperties>
</file>