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64" r:id="rId1"/>
  </p:sldMasterIdLst>
  <p:notesMasterIdLst>
    <p:notesMasterId r:id="rId26"/>
  </p:notesMasterIdLst>
  <p:handoutMasterIdLst>
    <p:handoutMasterId r:id="rId27"/>
  </p:handoutMasterIdLst>
  <p:sldIdLst>
    <p:sldId id="285" r:id="rId2"/>
    <p:sldId id="256" r:id="rId3"/>
    <p:sldId id="286" r:id="rId4"/>
    <p:sldId id="282" r:id="rId5"/>
    <p:sldId id="262" r:id="rId6"/>
    <p:sldId id="264" r:id="rId7"/>
    <p:sldId id="288" r:id="rId8"/>
    <p:sldId id="295" r:id="rId9"/>
    <p:sldId id="296" r:id="rId10"/>
    <p:sldId id="270" r:id="rId11"/>
    <p:sldId id="300" r:id="rId12"/>
    <p:sldId id="299" r:id="rId13"/>
    <p:sldId id="301" r:id="rId14"/>
    <p:sldId id="302" r:id="rId15"/>
    <p:sldId id="284" r:id="rId16"/>
    <p:sldId id="276" r:id="rId17"/>
    <p:sldId id="304" r:id="rId18"/>
    <p:sldId id="305" r:id="rId19"/>
    <p:sldId id="306" r:id="rId20"/>
    <p:sldId id="307" r:id="rId21"/>
    <p:sldId id="291" r:id="rId22"/>
    <p:sldId id="303" r:id="rId23"/>
    <p:sldId id="289" r:id="rId24"/>
    <p:sldId id="290"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88" autoAdjust="0"/>
    <p:restoredTop sz="83774" autoAdjust="0"/>
  </p:normalViewPr>
  <p:slideViewPr>
    <p:cSldViewPr>
      <p:cViewPr>
        <p:scale>
          <a:sx n="90" d="100"/>
          <a:sy n="90" d="100"/>
        </p:scale>
        <p:origin x="-1194" y="-342"/>
      </p:cViewPr>
      <p:guideLst>
        <p:guide orient="horz" pos="2160"/>
        <p:guide pos="2880"/>
      </p:guideLst>
    </p:cSldViewPr>
  </p:slideViewPr>
  <p:outlineViewPr>
    <p:cViewPr>
      <p:scale>
        <a:sx n="33" d="100"/>
        <a:sy n="33" d="100"/>
      </p:scale>
      <p:origin x="0" y="8142"/>
    </p:cViewPr>
  </p:outlineViewPr>
  <p:notesTextViewPr>
    <p:cViewPr>
      <p:scale>
        <a:sx n="100" d="100"/>
        <a:sy n="100" d="100"/>
      </p:scale>
      <p:origin x="0" y="0"/>
    </p:cViewPr>
  </p:notesTextViewPr>
  <p:sorterViewPr>
    <p:cViewPr>
      <p:scale>
        <a:sx n="100" d="100"/>
        <a:sy n="100" d="100"/>
      </p:scale>
      <p:origin x="0" y="2604"/>
    </p:cViewPr>
  </p:sorterViewPr>
  <p:notesViewPr>
    <p:cSldViewPr>
      <p:cViewPr>
        <p:scale>
          <a:sx n="100" d="100"/>
          <a:sy n="100" d="100"/>
        </p:scale>
        <p:origin x="-1584" y="-7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Pojected</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Sheet1!$B$2:$B$7</c:f>
              <c:numCache>
                <c:formatCode>General</c:formatCode>
                <c:ptCount val="6"/>
                <c:pt idx="0">
                  <c:v>4.6099999999999985</c:v>
                </c:pt>
                <c:pt idx="1">
                  <c:v>5.4300000000000024</c:v>
                </c:pt>
                <c:pt idx="2">
                  <c:v>6.3199999999999985</c:v>
                </c:pt>
                <c:pt idx="3">
                  <c:v>6.38</c:v>
                </c:pt>
                <c:pt idx="4">
                  <c:v>6.42</c:v>
                </c:pt>
                <c:pt idx="5">
                  <c:v>6.45</c:v>
                </c:pt>
              </c:numCache>
            </c:numRef>
          </c:val>
        </c:ser>
        <c:ser>
          <c:idx val="1"/>
          <c:order val="1"/>
          <c:tx>
            <c:strRef>
              <c:f>Sheet1!$C$1</c:f>
              <c:strCache>
                <c:ptCount val="1"/>
                <c:pt idx="0">
                  <c:v>Act 44 Goal</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Sheet1!$C$2:$C$7</c:f>
              <c:numCache>
                <c:formatCode>General</c:formatCode>
                <c:ptCount val="6"/>
                <c:pt idx="0">
                  <c:v>4.6099999999999985</c:v>
                </c:pt>
                <c:pt idx="1">
                  <c:v>4.75</c:v>
                </c:pt>
                <c:pt idx="2">
                  <c:v>4.8899999999999997</c:v>
                </c:pt>
                <c:pt idx="3">
                  <c:v>5.04</c:v>
                </c:pt>
                <c:pt idx="4">
                  <c:v>5.18</c:v>
                </c:pt>
                <c:pt idx="5">
                  <c:v>5.34</c:v>
                </c:pt>
              </c:numCache>
            </c:numRef>
          </c:val>
        </c:ser>
        <c:ser>
          <c:idx val="2"/>
          <c:order val="2"/>
          <c:tx>
            <c:strRef>
              <c:f>Sheet1!$D$1</c:f>
              <c:strCache>
                <c:ptCount val="1"/>
                <c:pt idx="0">
                  <c:v>Series 3</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Sheet1!$D$2:$D$7</c:f>
              <c:numCache>
                <c:formatCode>General</c:formatCode>
                <c:ptCount val="6"/>
              </c:numCache>
            </c:numRef>
          </c:val>
        </c:ser>
        <c:marker val="1"/>
        <c:axId val="100947456"/>
        <c:axId val="100948992"/>
      </c:lineChart>
      <c:catAx>
        <c:axId val="100947456"/>
        <c:scaling>
          <c:orientation val="minMax"/>
        </c:scaling>
        <c:axPos val="b"/>
        <c:tickLblPos val="nextTo"/>
        <c:crossAx val="100948992"/>
        <c:crosses val="autoZero"/>
        <c:auto val="1"/>
        <c:lblAlgn val="ctr"/>
        <c:lblOffset val="100"/>
      </c:catAx>
      <c:valAx>
        <c:axId val="100948992"/>
        <c:scaling>
          <c:orientation val="minMax"/>
        </c:scaling>
        <c:axPos val="l"/>
        <c:majorGridlines/>
        <c:numFmt formatCode="General" sourceLinked="1"/>
        <c:tickLblPos val="nextTo"/>
        <c:crossAx val="100947456"/>
        <c:crosses val="autoZero"/>
        <c:crossBetween val="between"/>
      </c:valAx>
    </c:plotArea>
    <c:legend>
      <c:legendPos val="r"/>
      <c:legendEntry>
        <c:idx val="2"/>
        <c:delete val="1"/>
      </c:legendEntry>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Projected</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Sheet1!$B$2:$B$7</c:f>
              <c:numCache>
                <c:formatCode>General</c:formatCode>
                <c:ptCount val="6"/>
                <c:pt idx="0">
                  <c:v>68.36999999999999</c:v>
                </c:pt>
                <c:pt idx="1">
                  <c:v>61.05</c:v>
                </c:pt>
                <c:pt idx="2">
                  <c:v>66.86</c:v>
                </c:pt>
                <c:pt idx="3">
                  <c:v>68.08</c:v>
                </c:pt>
                <c:pt idx="4">
                  <c:v>69.319999999999993</c:v>
                </c:pt>
                <c:pt idx="5">
                  <c:v>70.59</c:v>
                </c:pt>
              </c:numCache>
            </c:numRef>
          </c:val>
        </c:ser>
        <c:ser>
          <c:idx val="1"/>
          <c:order val="1"/>
          <c:tx>
            <c:strRef>
              <c:f>Sheet1!$C$1</c:f>
              <c:strCache>
                <c:ptCount val="1"/>
                <c:pt idx="0">
                  <c:v>Act 44 Goal</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Sheet1!$C$2:$C$7</c:f>
              <c:numCache>
                <c:formatCode>General</c:formatCode>
                <c:ptCount val="6"/>
                <c:pt idx="0">
                  <c:v>68.36999999999999</c:v>
                </c:pt>
                <c:pt idx="1">
                  <c:v>70.42</c:v>
                </c:pt>
                <c:pt idx="2">
                  <c:v>72.53</c:v>
                </c:pt>
                <c:pt idx="3">
                  <c:v>74.709999999999994</c:v>
                </c:pt>
                <c:pt idx="4">
                  <c:v>76.95</c:v>
                </c:pt>
                <c:pt idx="5">
                  <c:v>79.260000000000005</c:v>
                </c:pt>
              </c:numCache>
            </c:numRef>
          </c:val>
        </c:ser>
        <c:ser>
          <c:idx val="2"/>
          <c:order val="2"/>
          <c:tx>
            <c:strRef>
              <c:f>Sheet1!$D$1</c:f>
              <c:strCache>
                <c:ptCount val="1"/>
                <c:pt idx="0">
                  <c:v>Column1</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Sheet1!$D$2:$D$7</c:f>
              <c:numCache>
                <c:formatCode>General</c:formatCode>
                <c:ptCount val="6"/>
              </c:numCache>
            </c:numRef>
          </c:val>
        </c:ser>
        <c:marker val="1"/>
        <c:axId val="74842880"/>
        <c:axId val="74844416"/>
      </c:lineChart>
      <c:catAx>
        <c:axId val="74842880"/>
        <c:scaling>
          <c:orientation val="minMax"/>
        </c:scaling>
        <c:axPos val="b"/>
        <c:tickLblPos val="nextTo"/>
        <c:crossAx val="74844416"/>
        <c:crosses val="autoZero"/>
        <c:auto val="1"/>
        <c:lblAlgn val="ctr"/>
        <c:lblOffset val="100"/>
      </c:catAx>
      <c:valAx>
        <c:axId val="74844416"/>
        <c:scaling>
          <c:orientation val="minMax"/>
        </c:scaling>
        <c:axPos val="l"/>
        <c:majorGridlines/>
        <c:numFmt formatCode="General" sourceLinked="1"/>
        <c:tickLblPos val="nextTo"/>
        <c:crossAx val="74842880"/>
        <c:crosses val="autoZero"/>
        <c:crossBetween val="between"/>
      </c:valAx>
    </c:plotArea>
    <c:legend>
      <c:legendPos val="r"/>
      <c:legendEntry>
        <c:idx val="2"/>
        <c:delete val="1"/>
      </c:legendEntry>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Projected</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Sheet1!$B$2:$B$7</c:f>
              <c:numCache>
                <c:formatCode>General</c:formatCode>
                <c:ptCount val="6"/>
                <c:pt idx="0">
                  <c:v>10.47</c:v>
                </c:pt>
                <c:pt idx="1">
                  <c:v>7.94</c:v>
                </c:pt>
                <c:pt idx="2">
                  <c:v>9.94</c:v>
                </c:pt>
                <c:pt idx="3">
                  <c:v>10.77</c:v>
                </c:pt>
                <c:pt idx="4">
                  <c:v>10.81</c:v>
                </c:pt>
                <c:pt idx="5">
                  <c:v>10.870000000000006</c:v>
                </c:pt>
              </c:numCache>
            </c:numRef>
          </c:val>
        </c:ser>
        <c:ser>
          <c:idx val="1"/>
          <c:order val="1"/>
          <c:tx>
            <c:strRef>
              <c:f>Sheet1!$C$1</c:f>
              <c:strCache>
                <c:ptCount val="1"/>
                <c:pt idx="0">
                  <c:v>Act 44 Goal</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Sheet1!$C$2:$C$7</c:f>
              <c:numCache>
                <c:formatCode>0.00</c:formatCode>
                <c:ptCount val="6"/>
                <c:pt idx="0">
                  <c:v>10.47</c:v>
                </c:pt>
                <c:pt idx="1">
                  <c:v>10.78</c:v>
                </c:pt>
                <c:pt idx="2">
                  <c:v>11.103400000000002</c:v>
                </c:pt>
                <c:pt idx="3">
                  <c:v>11.436502000000004</c:v>
                </c:pt>
                <c:pt idx="4">
                  <c:v>11.779597060000002</c:v>
                </c:pt>
                <c:pt idx="5">
                  <c:v>12.132984971800004</c:v>
                </c:pt>
              </c:numCache>
            </c:numRef>
          </c:val>
        </c:ser>
        <c:ser>
          <c:idx val="2"/>
          <c:order val="2"/>
          <c:tx>
            <c:strRef>
              <c:f>Sheet1!$D$1</c:f>
              <c:strCache>
                <c:ptCount val="1"/>
                <c:pt idx="0">
                  <c:v>Column1</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Sheet1!$D$2:$D$7</c:f>
              <c:numCache>
                <c:formatCode>General</c:formatCode>
                <c:ptCount val="6"/>
              </c:numCache>
            </c:numRef>
          </c:val>
        </c:ser>
        <c:marker val="1"/>
        <c:axId val="74899456"/>
        <c:axId val="74900992"/>
      </c:lineChart>
      <c:catAx>
        <c:axId val="74899456"/>
        <c:scaling>
          <c:orientation val="minMax"/>
        </c:scaling>
        <c:axPos val="b"/>
        <c:tickLblPos val="nextTo"/>
        <c:crossAx val="74900992"/>
        <c:crosses val="autoZero"/>
        <c:auto val="1"/>
        <c:lblAlgn val="ctr"/>
        <c:lblOffset val="100"/>
      </c:catAx>
      <c:valAx>
        <c:axId val="74900992"/>
        <c:scaling>
          <c:orientation val="minMax"/>
        </c:scaling>
        <c:axPos val="l"/>
        <c:majorGridlines/>
        <c:numFmt formatCode="General" sourceLinked="1"/>
        <c:tickLblPos val="nextTo"/>
        <c:crossAx val="74899456"/>
        <c:crosses val="autoZero"/>
        <c:crossBetween val="between"/>
      </c:valAx>
    </c:plotArea>
    <c:legend>
      <c:legendPos val="r"/>
      <c:legendEntry>
        <c:idx val="2"/>
        <c:delete val="1"/>
      </c:legendEntry>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Projected</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Sheet1!$B$2:$B$7</c:f>
              <c:numCache>
                <c:formatCode>General</c:formatCode>
                <c:ptCount val="6"/>
                <c:pt idx="0">
                  <c:v>14.83</c:v>
                </c:pt>
                <c:pt idx="1">
                  <c:v>11.24</c:v>
                </c:pt>
                <c:pt idx="2">
                  <c:v>10.58</c:v>
                </c:pt>
                <c:pt idx="3">
                  <c:v>10.66</c:v>
                </c:pt>
                <c:pt idx="4">
                  <c:v>10.8</c:v>
                </c:pt>
                <c:pt idx="5">
                  <c:v>10.950000000000006</c:v>
                </c:pt>
              </c:numCache>
            </c:numRef>
          </c:val>
        </c:ser>
        <c:ser>
          <c:idx val="1"/>
          <c:order val="1"/>
          <c:tx>
            <c:strRef>
              <c:f>Sheet1!$C$1</c:f>
              <c:strCache>
                <c:ptCount val="1"/>
                <c:pt idx="0">
                  <c:v>Act 44 goal</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Sheet1!$C$2:$C$7</c:f>
              <c:numCache>
                <c:formatCode>General</c:formatCode>
                <c:ptCount val="6"/>
                <c:pt idx="0">
                  <c:v>14.83</c:v>
                </c:pt>
                <c:pt idx="1">
                  <c:v>14.83</c:v>
                </c:pt>
                <c:pt idx="2">
                  <c:v>14.83</c:v>
                </c:pt>
                <c:pt idx="3">
                  <c:v>14.83</c:v>
                </c:pt>
                <c:pt idx="4">
                  <c:v>14.83</c:v>
                </c:pt>
                <c:pt idx="5">
                  <c:v>14.83</c:v>
                </c:pt>
              </c:numCache>
            </c:numRef>
          </c:val>
        </c:ser>
        <c:ser>
          <c:idx val="2"/>
          <c:order val="2"/>
          <c:tx>
            <c:strRef>
              <c:f>Sheet1!$D$1</c:f>
              <c:strCache>
                <c:ptCount val="1"/>
                <c:pt idx="0">
                  <c:v>Column1</c:v>
                </c:pt>
              </c:strCache>
            </c:strRef>
          </c:tx>
          <c:marker>
            <c:symbol val="none"/>
          </c:marker>
          <c:cat>
            <c:strRef>
              <c:f>Sheet1!$A$2:$A$7</c:f>
              <c:strCache>
                <c:ptCount val="6"/>
                <c:pt idx="0">
                  <c:v>FY 09-10</c:v>
                </c:pt>
                <c:pt idx="1">
                  <c:v>FY 10-11</c:v>
                </c:pt>
                <c:pt idx="2">
                  <c:v>FY 11-12</c:v>
                </c:pt>
                <c:pt idx="3">
                  <c:v>FY 12-13</c:v>
                </c:pt>
                <c:pt idx="4">
                  <c:v>FY 13-14</c:v>
                </c:pt>
                <c:pt idx="5">
                  <c:v>FY 14-15</c:v>
                </c:pt>
              </c:strCache>
            </c:strRef>
          </c:cat>
          <c:val>
            <c:numRef>
              <c:f>Sheet1!$D$2:$D$7</c:f>
              <c:numCache>
                <c:formatCode>General</c:formatCode>
                <c:ptCount val="6"/>
              </c:numCache>
            </c:numRef>
          </c:val>
        </c:ser>
        <c:marker val="1"/>
        <c:axId val="101153792"/>
        <c:axId val="101159680"/>
      </c:lineChart>
      <c:catAx>
        <c:axId val="101153792"/>
        <c:scaling>
          <c:orientation val="minMax"/>
        </c:scaling>
        <c:axPos val="b"/>
        <c:tickLblPos val="nextTo"/>
        <c:crossAx val="101159680"/>
        <c:crosses val="autoZero"/>
        <c:auto val="1"/>
        <c:lblAlgn val="ctr"/>
        <c:lblOffset val="100"/>
      </c:catAx>
      <c:valAx>
        <c:axId val="101159680"/>
        <c:scaling>
          <c:orientation val="minMax"/>
        </c:scaling>
        <c:axPos val="l"/>
        <c:majorGridlines/>
        <c:numFmt formatCode="General" sourceLinked="1"/>
        <c:tickLblPos val="nextTo"/>
        <c:crossAx val="101153792"/>
        <c:crosses val="autoZero"/>
        <c:crossBetween val="between"/>
      </c:valAx>
    </c:plotArea>
    <c:legend>
      <c:legendPos val="r"/>
      <c:legendEntry>
        <c:idx val="2"/>
        <c:delete val="1"/>
      </c:legendEntry>
    </c:legend>
    <c:plotVisOnly val="1"/>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D718A98-9084-4A38-9806-A88B57964C2C}" type="datetimeFigureOut">
              <a:rPr lang="en-US" smtClean="0"/>
              <a:pPr/>
              <a:t>7/2/2012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206173-B368-4B09-8663-D83DDF2A7F2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14885C3E-739E-4A8D-AED5-03D2148B6A68}" type="datetimeFigureOut">
              <a:rPr lang="en-US" smtClean="0"/>
              <a:pPr/>
              <a:t>7/2/2012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1F9A928-92FE-4EA9-AC30-6102A73900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I will go over the current financial position of FACT</a:t>
            </a:r>
          </a:p>
          <a:p>
            <a:r>
              <a:rPr lang="en-US" dirty="0" smtClean="0"/>
              <a:t>Review operations for fixed route and shared ride service</a:t>
            </a:r>
          </a:p>
          <a:p>
            <a:r>
              <a:rPr lang="en-US" dirty="0" smtClean="0"/>
              <a:t>Give statistics for the past year, projection for current year and projections for next 3 years</a:t>
            </a:r>
          </a:p>
          <a:p>
            <a:r>
              <a:rPr lang="en-US" dirty="0" smtClean="0"/>
              <a:t>Finally, review FACT’s capital needs</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this time, FACT has a local fund reserve of $376,924.  This funding is used for local match requirements of fixed route and capital programs.  It could also be used for shared ride deficit.  </a:t>
            </a:r>
          </a:p>
          <a:p>
            <a:endParaRPr lang="en-US" dirty="0" smtClean="0"/>
          </a:p>
          <a:p>
            <a:r>
              <a:rPr lang="en-US" dirty="0" smtClean="0"/>
              <a:t>Fayette County has always provided a match in excess of what is required.</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FACT has no issues with accounts receivable or payable exceeding 90 days.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I’ve provided pictures of what the majority of our fixed routes look like, a picture of our newly completed bus shelters and both buildings, including the transfer center project built with ARRA funds.</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our current organizational chart separated by departments.  The positions listed in red and blue are nonunion and green are union positions.  At this time there are numerous vacancies including Assistant Director, executive secretary, one transportation information specialist (call center), maintenance manager, class b and c technicians, part-time administrative assistant, information technology manager, purchasing manager and 4 part-time driver positions.</a:t>
            </a:r>
          </a:p>
          <a:p>
            <a:endParaRPr lang="en-US" dirty="0" smtClean="0"/>
          </a:p>
          <a:p>
            <a:r>
              <a:rPr lang="en-US" dirty="0" smtClean="0"/>
              <a:t>The only positions from the list that we will be filling in the near future area the class b and c technicians and 1 or 2 part-time driver positions for fixed route.</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Our drivers and call center staff belong to</a:t>
            </a:r>
            <a:r>
              <a:rPr lang="en-US" dirty="0" smtClean="0"/>
              <a:t> the Service Employees International Union.  The current contract is for 3 years ending in December 2013.  There is a 3% pay increase for each of the 3 years.</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use part-time employees on fixed routes mainly for evening and weekends to reduce overtime.  Use part-time transportation clerk to cover lunches, call offs and vacations.</a:t>
            </a:r>
          </a:p>
          <a:p>
            <a:endParaRPr lang="en-US" dirty="0" smtClean="0"/>
          </a:p>
          <a:p>
            <a:r>
              <a:rPr lang="en-US" dirty="0" smtClean="0"/>
              <a:t>Currently have 2 split shift drivers.  </a:t>
            </a:r>
          </a:p>
          <a:p>
            <a:endParaRPr lang="en-US" dirty="0" smtClean="0"/>
          </a:p>
          <a:p>
            <a:r>
              <a:rPr lang="en-US" dirty="0" smtClean="0"/>
              <a:t>Overtime is approved for drivers only by commissioners.  Paid for any hours over 8 in a day.  We have developed a rotating scheduled for drivers to reduce overtime pay.  </a:t>
            </a:r>
          </a:p>
          <a:p>
            <a:endParaRPr lang="en-US" dirty="0" smtClean="0"/>
          </a:p>
          <a:p>
            <a:r>
              <a:rPr lang="en-US" dirty="0" smtClean="0"/>
              <a:t>We have 2 subcontractors for fixed route service and 3 subcontractors for shared ride service.  Currently paying between $45-49 for fixed routes per hour.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Fayette County is self-insured up to $175,000 per person.  There are 2 plans offered to employees:  basic and premium.  I’ve listed the basic plan for employee only.  Non-union has always had a small contribution for basic and premium.  Beginning in 2012 union employees will also have a small contribution for basic insurance as well.  </a:t>
            </a:r>
          </a:p>
          <a:p>
            <a:endParaRPr lang="en-US" dirty="0" smtClean="0"/>
          </a:p>
          <a:p>
            <a:r>
              <a:rPr lang="en-US" dirty="0" smtClean="0"/>
              <a:t>We have not yet realized a savings with the self-insurance; however we did not have the large increase of staying with regular insurance.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County annually bids fuel.  Currently the bid is for __________.</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Current fares for fixed route are $1.40.  There is $.50 charge for additional zones.  Unlimited trip monthly passes for local routes are available for $45.00 and 10 trip passes for Pittsburgh and Morgantown are $4.50.  </a:t>
            </a:r>
          </a:p>
          <a:p>
            <a:endParaRPr lang="en-US" dirty="0" smtClean="0"/>
          </a:p>
          <a:p>
            <a:r>
              <a:rPr lang="en-US" dirty="0" smtClean="0"/>
              <a:t>FACT is planning a fare increase in July 2012.  2012 increase planned at $.10 which is about 7%.  Passes will remain the same except Pittsburgh which was originally priced too low.  </a:t>
            </a:r>
          </a:p>
        </p:txBody>
      </p:sp>
      <p:sp>
        <p:nvSpPr>
          <p:cNvPr id="4" name="Slide Number Placeholder 3"/>
          <p:cNvSpPr>
            <a:spLocks noGrp="1"/>
          </p:cNvSpPr>
          <p:nvPr>
            <p:ph type="sldNum" sz="quarter" idx="10"/>
          </p:nvPr>
        </p:nvSpPr>
        <p:spPr/>
        <p:txBody>
          <a:bodyPr/>
          <a:lstStyle/>
          <a:p>
            <a:fld id="{61F9A928-92FE-4EA9-AC30-6102A73900A2}"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planning a fare increase of $.50 per trip for shared ride fare structure trips.  For subsidized programs client </a:t>
            </a:r>
            <a:r>
              <a:rPr lang="en-US" dirty="0" err="1" smtClean="0"/>
              <a:t>copays</a:t>
            </a:r>
            <a:r>
              <a:rPr lang="en-US" dirty="0" smtClean="0"/>
              <a:t> of 15% now range from $1.50 to 6.00; with increase it will range from $1.58 to 6.00.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FACT does not have control over pay increases.  Commissioners approve all hiring and increases for union and nonunion.  </a:t>
            </a:r>
          </a:p>
          <a:p>
            <a:endParaRPr lang="en-US" dirty="0" smtClean="0"/>
          </a:p>
          <a:p>
            <a:r>
              <a:rPr lang="en-US" dirty="0" smtClean="0"/>
              <a:t>Will be bidding transportation operations contracts in 2013.  </a:t>
            </a:r>
          </a:p>
          <a:p>
            <a:endParaRPr lang="en-US" dirty="0" smtClean="0"/>
          </a:p>
          <a:p>
            <a:r>
              <a:rPr lang="en-US" dirty="0" smtClean="0"/>
              <a:t>Employee retention:  hard to keep part time drivers, some of our salaries are competitive, especially in maintenance area.</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Cost savings initiatives mainly have effected medical assistance program.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have projected a 2% increase in costs overall.  Payroll and benefit costs have been projected at 3% increase.  There is a big change in operating expenses from 10-11 to 11-12 due to service changes and directly operating 2 additional routes.  </a:t>
            </a:r>
          </a:p>
          <a:p>
            <a:endParaRPr lang="en-US" dirty="0" smtClean="0"/>
          </a:p>
          <a:p>
            <a:r>
              <a:rPr lang="en-US" dirty="0" smtClean="0"/>
              <a:t>In 10-11 we used a lot more local funding than normal due to loosing WIA funding that was unexpected.  The service that WIA funded has been cut back such as evening hours on all routes, Saturday on 2 routes and combining 2 Sunday routes into 1.</a:t>
            </a:r>
          </a:p>
          <a:p>
            <a:endParaRPr lang="en-US" dirty="0" smtClean="0"/>
          </a:p>
          <a:p>
            <a:r>
              <a:rPr lang="en-US" dirty="0" smtClean="0"/>
              <a:t>Also planning on using more 5307 funding for operations as capital needs are lessening.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a significant change in revenue miles and hours in 11-12 due to service changes.  For the next 3 years we predict that service will remain fairly constant but will review ridership on each route per time of day annually.  </a:t>
            </a:r>
          </a:p>
          <a:p>
            <a:endParaRPr lang="en-US" dirty="0" smtClean="0"/>
          </a:p>
          <a:p>
            <a:r>
              <a:rPr lang="en-US" dirty="0" smtClean="0"/>
              <a:t>In 10-11 we can began counting transfer passengers.  Also, predicting to see an increase in fixed route trips due to changes in MATP program.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F9A928-92FE-4EA9-AC30-6102A73900A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F9A928-92FE-4EA9-AC30-6102A73900A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F9A928-92FE-4EA9-AC30-6102A73900A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Mainly a 2% across the board increase in shared ride expenses.  Again salaries are projected at 3% annual increase.  From 10-11 to 11-12 there is a larger increase in passenger revenue due to the MATP and PWD programs growing.</a:t>
            </a:r>
          </a:p>
          <a:p>
            <a:endParaRPr lang="en-US" dirty="0" smtClean="0"/>
          </a:p>
          <a:p>
            <a:r>
              <a:rPr lang="en-US" dirty="0" smtClean="0"/>
              <a:t>We have realized a small profit in shared ride program for the past 3 years, as you can see a loss is projected in 12-13; therefore the fare increase will be necessary.</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Share ride service has been projected to increase about 1% annually.  In reality we should experience a higher increase with additional PWD clients registering for service.  The only way shared ride should decrease if is DPW cuts funding for the MATP program.  </a:t>
            </a:r>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F9A928-92FE-4EA9-AC30-6102A73900A2}"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F9A928-92FE-4EA9-AC30-6102A73900A2}"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30" name="Date Placeholder 29"/>
          <p:cNvSpPr>
            <a:spLocks noGrp="1"/>
          </p:cNvSpPr>
          <p:nvPr>
            <p:ph type="dt" sz="half" idx="10"/>
          </p:nvPr>
        </p:nvSpPr>
        <p:spPr/>
        <p:txBody>
          <a:bodyPr/>
          <a:lstStyle/>
          <a:p>
            <a:fld id="{23E0994D-536C-4B3B-805A-B86FF9742BBB}" type="datetime1">
              <a:rPr lang="en-US" smtClean="0"/>
              <a:pPr/>
              <a:t>7/2/2012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6429-5D64-4C4D-AEAF-C2206369E580}" type="datetime1">
              <a:rPr lang="en-US" smtClean="0"/>
              <a:pPr/>
              <a:t>7/2/2012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E903ECC5-5C0F-4008-B5AD-FE33851628D0}" type="datetime1">
              <a:rPr lang="en-US" smtClean="0"/>
              <a:pPr/>
              <a:t>7/2/2012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869D22-7E8B-42D0-80EF-1B989038BBA6}" type="datetime1">
              <a:rPr lang="en-US" smtClean="0"/>
              <a:pPr/>
              <a:t>7/2/2012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nchor="b"/>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FF4C953-D7E1-41CD-B513-BE8752B83358}" type="datetime1">
              <a:rPr lang="en-US" smtClean="0"/>
              <a:pPr/>
              <a:t>7/2/2012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tIns="9144" bIns="9144" anchor="b"/>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F8D022-F5A9-4FDA-8900-7A0890BDF755}" type="datetime1">
              <a:rPr lang="en-US" smtClean="0"/>
              <a:pPr/>
              <a:t>7/2/2012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C80E9-E6BE-4109-BB9F-78AD79E7A209}" type="datetime1">
              <a:rPr lang="en-US" smtClean="0"/>
              <a:pPr/>
              <a:t>7/2/2012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nchor="b"/>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t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91E962-5E19-4E53-9DFF-A3D9EEA8E8FA}" type="datetime1">
              <a:rPr lang="en-US" smtClean="0"/>
              <a:pPr/>
              <a:t>7/2/2012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nchor="b"/>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smtClean="0"/>
              <a:t>Click icon to add picture</a:t>
            </a:r>
            <a:endParaRPr lang="en-US" dirty="0"/>
          </a:p>
        </p:txBody>
      </p:sp>
      <p:sp>
        <p:nvSpPr>
          <p:cNvPr id="4" name="Text Placeholder 3"/>
          <p:cNvSpPr>
            <a:spLocks noGrp="1"/>
          </p:cNvSpPr>
          <p:nvPr>
            <p:ph type="body" sz="half" idx="2"/>
          </p:nvPr>
        </p:nvSpPr>
        <p:spPr>
          <a:xfrm>
            <a:off x="376240" y="2543176"/>
            <a:ext cx="3429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fld id="{E3DBA193-B3BA-488A-AFDD-638C21777618}" type="datetime1">
              <a:rPr lang="en-US" smtClean="0"/>
              <a:pPr/>
              <a:t>7/2/2012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3400" y="6356350"/>
            <a:ext cx="533400" cy="365125"/>
          </a:xfrm>
        </p:spPr>
        <p:txBody>
          <a:bodyPr/>
          <a:lstStyle/>
          <a:p>
            <a:fld id="{2E4CF4B7-B0E1-4285-8476-3CFD4141AA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B7501-6450-4592-9942-01D08EED8DF2}" type="datetime1">
              <a:rPr lang="en-US" smtClean="0"/>
              <a:pPr/>
              <a:t>7/2/2012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2A7DE-AE6B-491B-9F13-CFA6CFD3B046}" type="datetime1">
              <a:rPr lang="en-US" smtClean="0"/>
              <a:pPr/>
              <a:t>7/2/2012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650E90-772A-4CFE-8094-B965BB162AA7}" type="datetime1">
              <a:rPr lang="en-US" smtClean="0"/>
              <a:pPr/>
              <a:t>7/2/2012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F4B7-B0E1-4285-8476-3CFD4141AA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30" name="Text Placeholder 29"/>
          <p:cNvSpPr>
            <a:spLocks noGrp="1"/>
          </p:cNvSpPr>
          <p:nvPr>
            <p:ph type="body" idx="1"/>
          </p:nvPr>
        </p:nvSpPr>
        <p:spPr>
          <a:xfrm>
            <a:off x="457200" y="2179637"/>
            <a:ext cx="8229600" cy="4114800"/>
          </a:xfrm>
          <a:prstGeom prst="rect">
            <a:avLst/>
          </a:prstGeom>
        </p:spPr>
        <p:txBody>
          <a:bodyPr vert="horz" lIns="9144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fld id="{97A79B36-C2E2-48DE-AAB8-58756720D45D}" type="datetime1">
              <a:rPr lang="en-US" smtClean="0"/>
              <a:pPr/>
              <a:t>7/2/2012</a:t>
            </a:fld>
            <a:endParaRPr lang="en-US"/>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fld id="{2E4CF4B7-B0E1-4285-8476-3CFD4141AA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 id="2147484076" r:id="rId12"/>
  </p:sldLayoutIdLst>
  <p:hf hdr="0" ftr="0" dt="0"/>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40" indent="-320040" algn="l" rtl="0" eaLnBrk="1" latinLnBrk="0" hangingPunct="1">
        <a:spcBef>
          <a:spcPct val="20000"/>
        </a:spcBef>
        <a:buClr>
          <a:schemeClr val="accent1"/>
        </a:buClr>
        <a:buSzPct val="70000"/>
        <a:buFont typeface="Wingdings 2"/>
        <a:buChar char=""/>
        <a:defRPr sz="3000" kern="1200">
          <a:solidFill>
            <a:schemeClr val="tx1"/>
          </a:solidFill>
          <a:latin typeface="+mn-lt"/>
          <a:ea typeface="+mn-ea"/>
          <a:cs typeface="+mn-cs"/>
        </a:defRPr>
      </a:lvl1pPr>
      <a:lvl2pPr marL="630936" indent="-274320" algn="l" rtl="0" eaLnBrk="1" latinLnBrk="0" hangingPunct="1">
        <a:spcBef>
          <a:spcPct val="20000"/>
        </a:spcBef>
        <a:buClr>
          <a:schemeClr val="accent2"/>
        </a:buClr>
        <a:buFont typeface="Wingdings 2"/>
        <a:buChar char=""/>
        <a:defRPr sz="2600" kern="1200">
          <a:solidFill>
            <a:schemeClr val="tx1"/>
          </a:solidFill>
          <a:latin typeface="+mn-lt"/>
          <a:ea typeface="+mn-ea"/>
          <a:cs typeface="+mn-cs"/>
        </a:defRPr>
      </a:lvl2pPr>
      <a:lvl3pPr marL="923544" indent="-274320" algn="l" rtl="0" eaLnBrk="1" latinLnBrk="0" hangingPunct="1">
        <a:spcBef>
          <a:spcPct val="20000"/>
        </a:spcBef>
        <a:buClr>
          <a:schemeClr val="accent3"/>
        </a:buClr>
        <a:buFont typeface="Wingdings 2"/>
        <a:buChar char=""/>
        <a:defRPr sz="2400" kern="1200">
          <a:solidFill>
            <a:schemeClr val="tx1"/>
          </a:solidFill>
          <a:latin typeface="+mn-lt"/>
          <a:ea typeface="+mn-ea"/>
          <a:cs typeface="+mn-cs"/>
        </a:defRPr>
      </a:lvl3pPr>
      <a:lvl4pPr marL="1188720" indent="-228600" algn="l" rtl="0" eaLnBrk="1" latinLnBrk="0" hangingPunct="1">
        <a:spcBef>
          <a:spcPct val="20000"/>
        </a:spcBef>
        <a:buClr>
          <a:schemeClr val="accent4"/>
        </a:buClr>
        <a:buFont typeface="Wingdings 2"/>
        <a:buChar char=""/>
        <a:defRPr sz="2200" kern="1200">
          <a:solidFill>
            <a:schemeClr val="tx1"/>
          </a:solidFill>
          <a:latin typeface="+mn-lt"/>
          <a:ea typeface="+mn-ea"/>
          <a:cs typeface="+mn-cs"/>
        </a:defRPr>
      </a:lvl4pPr>
      <a:lvl5pPr marL="1426464" indent="-22860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95400" y="2697480"/>
            <a:ext cx="7162800" cy="3550920"/>
          </a:xfrm>
        </p:spPr>
        <p:txBody>
          <a:bodyPr>
            <a:normAutofit/>
          </a:bodyPr>
          <a:lstStyle/>
          <a:p>
            <a:pPr>
              <a:lnSpc>
                <a:spcPct val="70000"/>
              </a:lnSpc>
            </a:pPr>
            <a:r>
              <a:rPr lang="en-US" dirty="0" smtClean="0"/>
              <a:t>Current Financial Position</a:t>
            </a:r>
            <a:br>
              <a:rPr lang="en-US" dirty="0" smtClean="0"/>
            </a:br>
            <a:endParaRPr lang="en-US" dirty="0" smtClean="0"/>
          </a:p>
          <a:p>
            <a:pPr>
              <a:lnSpc>
                <a:spcPct val="70000"/>
              </a:lnSpc>
            </a:pPr>
            <a:r>
              <a:rPr lang="en-US" dirty="0" smtClean="0"/>
              <a:t>Current Operations</a:t>
            </a:r>
            <a:br>
              <a:rPr lang="en-US" dirty="0" smtClean="0"/>
            </a:br>
            <a:endParaRPr lang="en-US" dirty="0" smtClean="0"/>
          </a:p>
          <a:p>
            <a:pPr>
              <a:lnSpc>
                <a:spcPct val="70000"/>
              </a:lnSpc>
            </a:pPr>
            <a:r>
              <a:rPr lang="en-US" dirty="0" smtClean="0"/>
              <a:t>Service Statistics/Trends</a:t>
            </a:r>
            <a:br>
              <a:rPr lang="en-US" dirty="0" smtClean="0"/>
            </a:br>
            <a:endParaRPr lang="en-US" dirty="0" smtClean="0"/>
          </a:p>
          <a:p>
            <a:pPr>
              <a:lnSpc>
                <a:spcPct val="70000"/>
              </a:lnSpc>
            </a:pPr>
            <a:r>
              <a:rPr lang="en-US" dirty="0" smtClean="0"/>
              <a:t>Funding Statistics/Trends</a:t>
            </a:r>
            <a:br>
              <a:rPr lang="en-US" dirty="0" smtClean="0"/>
            </a:br>
            <a:endParaRPr lang="en-US" dirty="0" smtClean="0"/>
          </a:p>
          <a:p>
            <a:pPr>
              <a:lnSpc>
                <a:spcPct val="70000"/>
              </a:lnSpc>
            </a:pPr>
            <a:r>
              <a:rPr lang="en-US" dirty="0" smtClean="0"/>
              <a:t>Capital Status Review</a:t>
            </a:r>
          </a:p>
        </p:txBody>
      </p:sp>
      <p:sp>
        <p:nvSpPr>
          <p:cNvPr id="4" name="Slide Number Placeholder 3"/>
          <p:cNvSpPr>
            <a:spLocks noGrp="1"/>
          </p:cNvSpPr>
          <p:nvPr>
            <p:ph type="sldNum" sz="quarter" idx="12"/>
          </p:nvPr>
        </p:nvSpPr>
        <p:spPr/>
        <p:txBody>
          <a:bodyPr/>
          <a:lstStyle/>
          <a:p>
            <a:fld id="{2E4CF4B7-B0E1-4285-8476-3CFD4141AAC6}" type="slidenum">
              <a:rPr lang="en-US" smtClean="0"/>
              <a:pPr/>
              <a:t>1</a:t>
            </a:fld>
            <a:endParaRPr lang="en-US" dirty="0"/>
          </a:p>
        </p:txBody>
      </p:sp>
      <p:grpSp>
        <p:nvGrpSpPr>
          <p:cNvPr id="1026" name="Group 2"/>
          <p:cNvGrpSpPr>
            <a:grpSpLocks/>
          </p:cNvGrpSpPr>
          <p:nvPr/>
        </p:nvGrpSpPr>
        <p:grpSpPr bwMode="auto">
          <a:xfrm>
            <a:off x="-1" y="158750"/>
            <a:ext cx="9144001" cy="1139825"/>
            <a:chOff x="45" y="475"/>
            <a:chExt cx="7785" cy="1795"/>
          </a:xfrm>
        </p:grpSpPr>
        <p:grpSp>
          <p:nvGrpSpPr>
            <p:cNvPr id="1027" name="Group 3"/>
            <p:cNvGrpSpPr>
              <a:grpSpLocks/>
            </p:cNvGrpSpPr>
            <p:nvPr/>
          </p:nvGrpSpPr>
          <p:grpSpPr bwMode="auto">
            <a:xfrm>
              <a:off x="45" y="615"/>
              <a:ext cx="7557" cy="1655"/>
              <a:chOff x="45" y="615"/>
              <a:chExt cx="7557" cy="1655"/>
            </a:xfrm>
          </p:grpSpPr>
          <p:sp>
            <p:nvSpPr>
              <p:cNvPr id="1028"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9"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0"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1"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1032"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pic>
        <p:nvPicPr>
          <p:cNvPr id="5" name="Picture 4" descr="FACT Vertical.jpg"/>
          <p:cNvPicPr>
            <a:picLocks noChangeAspect="1"/>
          </p:cNvPicPr>
          <p:nvPr/>
        </p:nvPicPr>
        <p:blipFill>
          <a:blip r:embed="rId3" cstate="print"/>
          <a:stretch>
            <a:fillRect/>
          </a:stretch>
        </p:blipFill>
        <p:spPr>
          <a:xfrm>
            <a:off x="304800" y="304800"/>
            <a:ext cx="827532" cy="2894076"/>
          </a:xfrm>
          <a:prstGeom prst="rect">
            <a:avLst/>
          </a:prstGeom>
        </p:spPr>
      </p:pic>
      <p:sp>
        <p:nvSpPr>
          <p:cNvPr id="2" name="Title 1"/>
          <p:cNvSpPr>
            <a:spLocks noGrp="1"/>
          </p:cNvSpPr>
          <p:nvPr>
            <p:ph type="title"/>
          </p:nvPr>
        </p:nvSpPr>
        <p:spPr>
          <a:xfrm>
            <a:off x="1295400" y="609600"/>
            <a:ext cx="7543800" cy="1752600"/>
          </a:xfrm>
        </p:spPr>
        <p:txBody>
          <a:bodyPr>
            <a:normAutofit/>
          </a:bodyPr>
          <a:lstStyle/>
          <a:p>
            <a:pPr algn="ctr"/>
            <a:r>
              <a:rPr lang="en-US" b="0" baseline="0" dirty="0" smtClean="0">
                <a:latin typeface="Georgia"/>
              </a:rPr>
              <a:t>Transit Agency</a:t>
            </a:r>
            <a:r>
              <a:rPr lang="en-US" b="0" dirty="0" smtClean="0">
                <a:latin typeface="Georgia"/>
              </a:rPr>
              <a:t> Status</a:t>
            </a:r>
            <a:br>
              <a:rPr lang="en-US" b="0" dirty="0" smtClean="0">
                <a:latin typeface="Georgia"/>
              </a:rPr>
            </a:br>
            <a:r>
              <a:rPr lang="en-US" b="0" dirty="0" smtClean="0">
                <a:latin typeface="Georgia"/>
              </a:rPr>
              <a:t>FY 2011-12</a:t>
            </a:r>
            <a:endParaRPr lang="en-US" b="0" baseline="0" dirty="0" smtClean="0">
              <a:latin typeface="Georgi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52600"/>
            <a:ext cx="8229600" cy="4541837"/>
          </a:xfrm>
        </p:spPr>
        <p:txBody>
          <a:bodyPr>
            <a:normAutofit lnSpcReduction="10000"/>
          </a:bodyPr>
          <a:lstStyle/>
          <a:p>
            <a:r>
              <a:rPr lang="en-US" dirty="0" smtClean="0"/>
              <a:t>Reserves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Level of Short-Term Debt/Loans—Identify each line of credit—</a:t>
            </a:r>
            <a:r>
              <a:rPr lang="en-US" dirty="0" smtClean="0">
                <a:solidFill>
                  <a:srgbClr val="FF0000"/>
                </a:solidFill>
              </a:rPr>
              <a:t>not applicable</a:t>
            </a:r>
            <a:endParaRPr lang="en-US" dirty="0">
              <a:solidFill>
                <a:srgbClr val="FF0000"/>
              </a:solidFill>
            </a:endParaRPr>
          </a:p>
        </p:txBody>
      </p:sp>
      <p:sp>
        <p:nvSpPr>
          <p:cNvPr id="5" name="Slide Number Placeholder 4"/>
          <p:cNvSpPr>
            <a:spLocks noGrp="1"/>
          </p:cNvSpPr>
          <p:nvPr>
            <p:ph type="sldNum" sz="quarter" idx="12"/>
          </p:nvPr>
        </p:nvSpPr>
        <p:spPr/>
        <p:txBody>
          <a:bodyPr/>
          <a:lstStyle/>
          <a:p>
            <a:fld id="{2E4CF4B7-B0E1-4285-8476-3CFD4141AAC6}" type="slidenum">
              <a:rPr lang="en-US" smtClean="0"/>
              <a:pPr/>
              <a:t>2</a:t>
            </a:fld>
            <a:endParaRPr lang="en-US" dirty="0"/>
          </a:p>
        </p:txBody>
      </p:sp>
      <p:graphicFrame>
        <p:nvGraphicFramePr>
          <p:cNvPr id="4" name="Table 3"/>
          <p:cNvGraphicFramePr>
            <a:graphicFrameLocks noGrp="1"/>
          </p:cNvGraphicFramePr>
          <p:nvPr/>
        </p:nvGraphicFramePr>
        <p:xfrm>
          <a:off x="1066800" y="2362200"/>
          <a:ext cx="6096000" cy="2677160"/>
        </p:xfrm>
        <a:graphic>
          <a:graphicData uri="http://schemas.openxmlformats.org/drawingml/2006/table">
            <a:tbl>
              <a:tblPr firstRow="1" bandRow="1">
                <a:tableStyleId>{93296810-A885-4BE3-A3E7-6D5BEEA58F35}</a:tableStyleId>
              </a:tblPr>
              <a:tblGrid>
                <a:gridCol w="3200400"/>
                <a:gridCol w="2895600"/>
              </a:tblGrid>
              <a:tr h="370840">
                <a:tc>
                  <a:txBody>
                    <a:bodyPr/>
                    <a:lstStyle/>
                    <a:p>
                      <a:r>
                        <a:rPr lang="en-US" dirty="0" smtClean="0"/>
                        <a:t>Source</a:t>
                      </a:r>
                      <a:endParaRPr lang="en-US" dirty="0"/>
                    </a:p>
                  </a:txBody>
                  <a:tcPr/>
                </a:tc>
                <a:tc>
                  <a:txBody>
                    <a:bodyPr/>
                    <a:lstStyle/>
                    <a:p>
                      <a:r>
                        <a:rPr lang="en-US" dirty="0" smtClean="0"/>
                        <a:t>Balance</a:t>
                      </a:r>
                      <a:endParaRPr lang="en-US" dirty="0"/>
                    </a:p>
                  </a:txBody>
                  <a:tcPr/>
                </a:tc>
              </a:tr>
              <a:tr h="370840">
                <a:tc>
                  <a:txBody>
                    <a:bodyPr/>
                    <a:lstStyle/>
                    <a:p>
                      <a:r>
                        <a:rPr lang="en-US" dirty="0" smtClean="0"/>
                        <a:t>PTAF</a:t>
                      </a:r>
                      <a:endParaRPr lang="en-US" dirty="0"/>
                    </a:p>
                  </a:txBody>
                  <a:tcPr/>
                </a:tc>
                <a:tc>
                  <a:txBody>
                    <a:bodyPr/>
                    <a:lstStyle/>
                    <a:p>
                      <a:endParaRPr lang="en-US" dirty="0"/>
                    </a:p>
                  </a:txBody>
                  <a:tcPr/>
                </a:tc>
              </a:tr>
              <a:tr h="452120">
                <a:tc>
                  <a:txBody>
                    <a:bodyPr/>
                    <a:lstStyle/>
                    <a:p>
                      <a:r>
                        <a:rPr lang="en-US" dirty="0" smtClean="0"/>
                        <a:t>ASG</a:t>
                      </a:r>
                      <a:endParaRPr lang="en-US" dirty="0"/>
                    </a:p>
                  </a:txBody>
                  <a:tcPr/>
                </a:tc>
                <a:tc>
                  <a:txBody>
                    <a:bodyPr/>
                    <a:lstStyle/>
                    <a:p>
                      <a:endParaRPr lang="en-US" dirty="0"/>
                    </a:p>
                  </a:txBody>
                  <a:tcPr/>
                </a:tc>
              </a:tr>
              <a:tr h="370840">
                <a:tc>
                  <a:txBody>
                    <a:bodyPr/>
                    <a:lstStyle/>
                    <a:p>
                      <a:r>
                        <a:rPr lang="en-US" dirty="0" smtClean="0"/>
                        <a:t>BSG</a:t>
                      </a:r>
                      <a:endParaRPr lang="en-US" dirty="0"/>
                    </a:p>
                  </a:txBody>
                  <a:tcPr/>
                </a:tc>
                <a:tc>
                  <a:txBody>
                    <a:bodyPr/>
                    <a:lstStyle/>
                    <a:p>
                      <a:endParaRPr lang="en-US" dirty="0"/>
                    </a:p>
                  </a:txBody>
                  <a:tcPr/>
                </a:tc>
              </a:tr>
              <a:tr h="370840">
                <a:tc>
                  <a:txBody>
                    <a:bodyPr/>
                    <a:lstStyle/>
                    <a:p>
                      <a:r>
                        <a:rPr lang="en-US" dirty="0" smtClean="0"/>
                        <a:t>Section 1513</a:t>
                      </a:r>
                      <a:endParaRPr lang="en-US" dirty="0"/>
                    </a:p>
                  </a:txBody>
                  <a:tcPr/>
                </a:tc>
                <a:tc>
                  <a:txBody>
                    <a:bodyPr/>
                    <a:lstStyle/>
                    <a:p>
                      <a:endParaRPr lang="en-US" dirty="0"/>
                    </a:p>
                  </a:txBody>
                  <a:tcPr/>
                </a:tc>
              </a:tr>
              <a:tr h="370840">
                <a:tc>
                  <a:txBody>
                    <a:bodyPr/>
                    <a:lstStyle/>
                    <a:p>
                      <a:r>
                        <a:rPr lang="en-US" dirty="0" smtClean="0"/>
                        <a:t>Local</a:t>
                      </a:r>
                      <a:endParaRPr lang="en-US" dirty="0"/>
                    </a:p>
                  </a:txBody>
                  <a:tcPr/>
                </a:tc>
                <a:tc>
                  <a:txBody>
                    <a:bodyPr/>
                    <a:lstStyle/>
                    <a:p>
                      <a:pPr algn="r"/>
                      <a:r>
                        <a:rPr lang="en-US" dirty="0" smtClean="0"/>
                        <a:t>376,924</a:t>
                      </a:r>
                      <a:endParaRPr lang="en-US" dirty="0"/>
                    </a:p>
                  </a:txBody>
                  <a:tcPr/>
                </a:tc>
              </a:tr>
              <a:tr h="370840">
                <a:tc>
                  <a:txBody>
                    <a:bodyPr/>
                    <a:lstStyle/>
                    <a:p>
                      <a:r>
                        <a:rPr lang="en-US" dirty="0" smtClean="0"/>
                        <a:t>Other</a:t>
                      </a:r>
                      <a:endParaRPr lang="en-US" dirty="0"/>
                    </a:p>
                  </a:txBody>
                  <a:tcPr/>
                </a:tc>
                <a:tc>
                  <a:txBody>
                    <a:bodyPr/>
                    <a:lstStyle/>
                    <a:p>
                      <a:endParaRPr lang="en-US" dirty="0"/>
                    </a:p>
                  </a:txBody>
                  <a:tcPr/>
                </a:tc>
              </a:tr>
            </a:tbl>
          </a:graphicData>
        </a:graphic>
      </p:graphicFrame>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457200" y="457200"/>
            <a:ext cx="8229600" cy="838200"/>
          </a:xfrm>
        </p:spPr>
        <p:txBody>
          <a:bodyPr>
            <a:normAutofit/>
          </a:bodyPr>
          <a:lstStyle/>
          <a:p>
            <a:pPr marR="0" rtl="0"/>
            <a:r>
              <a:rPr lang="en-US" sz="4400" b="0" baseline="0" dirty="0" smtClean="0">
                <a:latin typeface="Georgia"/>
              </a:rPr>
              <a:t>Current Financial Position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Group 2"/>
          <p:cNvGrpSpPr>
            <a:grpSpLocks/>
          </p:cNvGrpSpPr>
          <p:nvPr/>
        </p:nvGrpSpPr>
        <p:grpSpPr bwMode="auto">
          <a:xfrm>
            <a:off x="-1" y="0"/>
            <a:ext cx="9144001" cy="1139825"/>
            <a:chOff x="45" y="475"/>
            <a:chExt cx="7785" cy="1795"/>
          </a:xfrm>
        </p:grpSpPr>
        <p:grpSp>
          <p:nvGrpSpPr>
            <p:cNvPr id="9" name="Group 3"/>
            <p:cNvGrpSpPr>
              <a:grpSpLocks/>
            </p:cNvGrpSpPr>
            <p:nvPr/>
          </p:nvGrpSpPr>
          <p:grpSpPr bwMode="auto">
            <a:xfrm>
              <a:off x="45" y="615"/>
              <a:ext cx="7557" cy="1655"/>
              <a:chOff x="45" y="615"/>
              <a:chExt cx="7557" cy="1655"/>
            </a:xfrm>
          </p:grpSpPr>
          <p:sp>
            <p:nvSpPr>
              <p:cNvPr id="11"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10"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457200" y="533400"/>
            <a:ext cx="8229600" cy="609600"/>
          </a:xfrm>
        </p:spPr>
        <p:txBody>
          <a:bodyPr>
            <a:normAutofit fontScale="90000"/>
          </a:bodyPr>
          <a:lstStyle/>
          <a:p>
            <a:r>
              <a:rPr lang="en-US" b="0" dirty="0" smtClean="0">
                <a:latin typeface="Georgia"/>
              </a:rPr>
              <a:t>Current Financial Position</a:t>
            </a:r>
            <a:endParaRPr lang="en-US" b="0" dirty="0"/>
          </a:p>
        </p:txBody>
      </p:sp>
      <p:sp>
        <p:nvSpPr>
          <p:cNvPr id="3" name="Text Placeholder 2"/>
          <p:cNvSpPr>
            <a:spLocks noGrp="1"/>
          </p:cNvSpPr>
          <p:nvPr>
            <p:ph type="body" idx="1"/>
          </p:nvPr>
        </p:nvSpPr>
        <p:spPr>
          <a:xfrm>
            <a:off x="457200" y="1524000"/>
            <a:ext cx="8229600" cy="4770437"/>
          </a:xfrm>
        </p:spPr>
        <p:txBody>
          <a:bodyPr/>
          <a:lstStyle/>
          <a:p>
            <a:r>
              <a:rPr lang="en-US" dirty="0" smtClean="0"/>
              <a:t>Accounts Payable – Past due 90 days and over</a:t>
            </a:r>
            <a:br>
              <a:rPr lang="en-US" dirty="0" smtClean="0"/>
            </a:br>
            <a:r>
              <a:rPr lang="en-US" dirty="0" smtClean="0"/>
              <a:t/>
            </a:r>
            <a:br>
              <a:rPr lang="en-US" dirty="0" smtClean="0"/>
            </a:br>
            <a:r>
              <a:rPr lang="en-US" dirty="0" smtClean="0"/>
              <a:t/>
            </a:r>
            <a:br>
              <a:rPr lang="en-US" dirty="0" smtClean="0"/>
            </a:br>
            <a:endParaRPr lang="en-US" dirty="0" smtClean="0"/>
          </a:p>
          <a:p>
            <a:r>
              <a:rPr lang="en-US" dirty="0" smtClean="0"/>
              <a:t>Accounts Receivable – Past due 90 days and over</a:t>
            </a:r>
            <a:endParaRPr lang="en-US" dirty="0"/>
          </a:p>
        </p:txBody>
      </p:sp>
      <p:sp>
        <p:nvSpPr>
          <p:cNvPr id="6" name="Slide Number Placeholder 5"/>
          <p:cNvSpPr>
            <a:spLocks noGrp="1"/>
          </p:cNvSpPr>
          <p:nvPr>
            <p:ph type="sldNum" sz="quarter" idx="12"/>
          </p:nvPr>
        </p:nvSpPr>
        <p:spPr/>
        <p:txBody>
          <a:bodyPr/>
          <a:lstStyle/>
          <a:p>
            <a:fld id="{2E4CF4B7-B0E1-4285-8476-3CFD4141AAC6}" type="slidenum">
              <a:rPr lang="en-US" smtClean="0"/>
              <a:pPr/>
              <a:t>3</a:t>
            </a:fld>
            <a:endParaRPr lang="en-US" dirty="0"/>
          </a:p>
        </p:txBody>
      </p:sp>
      <p:graphicFrame>
        <p:nvGraphicFramePr>
          <p:cNvPr id="4" name="Table 3"/>
          <p:cNvGraphicFramePr>
            <a:graphicFrameLocks noGrp="1"/>
          </p:cNvGraphicFramePr>
          <p:nvPr/>
        </p:nvGraphicFramePr>
        <p:xfrm>
          <a:off x="685800" y="2209800"/>
          <a:ext cx="7543800" cy="1112520"/>
        </p:xfrm>
        <a:graphic>
          <a:graphicData uri="http://schemas.openxmlformats.org/drawingml/2006/table">
            <a:tbl>
              <a:tblPr firstRow="1" bandRow="1">
                <a:tableStyleId>{93296810-A885-4BE3-A3E7-6D5BEEA58F35}</a:tableStyleId>
              </a:tblPr>
              <a:tblGrid>
                <a:gridCol w="2514600"/>
                <a:gridCol w="2514600"/>
                <a:gridCol w="2514600"/>
              </a:tblGrid>
              <a:tr h="370840">
                <a:tc>
                  <a:txBody>
                    <a:bodyPr/>
                    <a:lstStyle/>
                    <a:p>
                      <a:pPr algn="ctr"/>
                      <a:r>
                        <a:rPr lang="en-US" dirty="0" smtClean="0"/>
                        <a:t>Vendor</a:t>
                      </a:r>
                      <a:endParaRPr lang="en-US" dirty="0"/>
                    </a:p>
                  </a:txBody>
                  <a:tcPr/>
                </a:tc>
                <a:tc>
                  <a:txBody>
                    <a:bodyPr/>
                    <a:lstStyle/>
                    <a:p>
                      <a:pPr algn="ctr"/>
                      <a:r>
                        <a:rPr lang="en-US" dirty="0" smtClean="0"/>
                        <a:t>Amount Past Due</a:t>
                      </a:r>
                      <a:endParaRPr lang="en-US" dirty="0"/>
                    </a:p>
                  </a:txBody>
                  <a:tcPr/>
                </a:tc>
                <a:tc>
                  <a:txBody>
                    <a:bodyPr/>
                    <a:lstStyle/>
                    <a:p>
                      <a:pPr algn="ctr"/>
                      <a:r>
                        <a:rPr lang="en-US" dirty="0" smtClean="0"/>
                        <a:t>Estimated Pay Date</a:t>
                      </a:r>
                      <a:endParaRPr lang="en-US" dirty="0"/>
                    </a:p>
                  </a:txBody>
                  <a:tcPr/>
                </a:tc>
              </a:tr>
              <a:tr h="370840">
                <a:tc>
                  <a:txBody>
                    <a:bodyPr/>
                    <a:lstStyle/>
                    <a:p>
                      <a:r>
                        <a:rPr lang="en-US" dirty="0" smtClean="0"/>
                        <a:t>none</a:t>
                      </a:r>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graphicFrame>
        <p:nvGraphicFramePr>
          <p:cNvPr id="5" name="Table 4"/>
          <p:cNvGraphicFramePr>
            <a:graphicFrameLocks noGrp="1"/>
          </p:cNvGraphicFramePr>
          <p:nvPr/>
        </p:nvGraphicFramePr>
        <p:xfrm>
          <a:off x="685800" y="4267200"/>
          <a:ext cx="7543800" cy="1381760"/>
        </p:xfrm>
        <a:graphic>
          <a:graphicData uri="http://schemas.openxmlformats.org/drawingml/2006/table">
            <a:tbl>
              <a:tblPr firstRow="1" bandRow="1">
                <a:tableStyleId>{93296810-A885-4BE3-A3E7-6D5BEEA58F35}</a:tableStyleId>
              </a:tblPr>
              <a:tblGrid>
                <a:gridCol w="2057400"/>
                <a:gridCol w="1714500"/>
                <a:gridCol w="1885950"/>
                <a:gridCol w="1885950"/>
              </a:tblGrid>
              <a:tr h="370840">
                <a:tc>
                  <a:txBody>
                    <a:bodyPr/>
                    <a:lstStyle/>
                    <a:p>
                      <a:pPr algn="ctr"/>
                      <a:r>
                        <a:rPr lang="en-US" dirty="0" smtClean="0"/>
                        <a:t>Program/Agency</a:t>
                      </a:r>
                      <a:endParaRPr lang="en-US" dirty="0"/>
                    </a:p>
                  </a:txBody>
                  <a:tcPr/>
                </a:tc>
                <a:tc>
                  <a:txBody>
                    <a:bodyPr/>
                    <a:lstStyle/>
                    <a:p>
                      <a:pPr algn="ctr"/>
                      <a:r>
                        <a:rPr lang="en-US" dirty="0" smtClean="0"/>
                        <a:t>Amount Past Due</a:t>
                      </a:r>
                      <a:endParaRPr lang="en-US" dirty="0"/>
                    </a:p>
                  </a:txBody>
                  <a:tcPr/>
                </a:tc>
                <a:tc>
                  <a:txBody>
                    <a:bodyPr/>
                    <a:lstStyle/>
                    <a:p>
                      <a:pPr algn="ctr"/>
                      <a:r>
                        <a:rPr lang="en-US" dirty="0" smtClean="0"/>
                        <a:t>Date Requisitioned</a:t>
                      </a:r>
                      <a:endParaRPr lang="en-US" dirty="0"/>
                    </a:p>
                  </a:txBody>
                  <a:tcPr/>
                </a:tc>
                <a:tc>
                  <a:txBody>
                    <a:bodyPr/>
                    <a:lstStyle/>
                    <a:p>
                      <a:pPr algn="ctr"/>
                      <a:r>
                        <a:rPr lang="en-US" dirty="0" smtClean="0"/>
                        <a:t>Estimated Pay Date</a:t>
                      </a:r>
                      <a:endParaRPr lang="en-US" dirty="0"/>
                    </a:p>
                  </a:txBody>
                  <a:tcPr/>
                </a:tc>
              </a:tr>
              <a:tr h="370840">
                <a:tc>
                  <a:txBody>
                    <a:bodyPr/>
                    <a:lstStyle/>
                    <a:p>
                      <a:r>
                        <a:rPr lang="en-US" dirty="0" smtClean="0"/>
                        <a:t>none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2" descr="000_0001_200"/>
          <p:cNvPicPr>
            <a:picLocks noChangeAspect="1" noChangeArrowheads="1"/>
          </p:cNvPicPr>
          <p:nvPr/>
        </p:nvPicPr>
        <p:blipFill>
          <a:blip r:embed="rId3" cstate="print"/>
          <a:srcRect/>
          <a:stretch>
            <a:fillRect/>
          </a:stretch>
        </p:blipFill>
        <p:spPr bwMode="auto">
          <a:xfrm>
            <a:off x="4876800" y="5486400"/>
            <a:ext cx="1828800" cy="1219200"/>
          </a:xfrm>
          <a:prstGeom prst="rect">
            <a:avLst/>
          </a:prstGeom>
          <a:noFill/>
          <a:ln w="57150">
            <a:solidFill>
              <a:srgbClr val="FF0000"/>
            </a:solidFill>
            <a:miter lim="800000"/>
            <a:headEnd/>
            <a:tailEnd/>
          </a:ln>
        </p:spPr>
      </p:pic>
      <p:sp>
        <p:nvSpPr>
          <p:cNvPr id="3" name="Text Placeholder 2"/>
          <p:cNvSpPr>
            <a:spLocks noGrp="1"/>
          </p:cNvSpPr>
          <p:nvPr>
            <p:ph type="body" idx="1"/>
          </p:nvPr>
        </p:nvSpPr>
        <p:spPr/>
        <p:txBody>
          <a:bodyPr>
            <a:normAutofit/>
          </a:bodyPr>
          <a:lstStyle/>
          <a:p>
            <a:r>
              <a:rPr lang="en-US" dirty="0" smtClean="0"/>
              <a:t>Staffing Level</a:t>
            </a:r>
          </a:p>
          <a:p>
            <a:r>
              <a:rPr lang="en-US" dirty="0" smtClean="0"/>
              <a:t>Contract Provisions</a:t>
            </a:r>
          </a:p>
          <a:p>
            <a:r>
              <a:rPr lang="en-US" dirty="0" smtClean="0"/>
              <a:t>Healthcare</a:t>
            </a:r>
          </a:p>
          <a:p>
            <a:r>
              <a:rPr lang="en-US" dirty="0" smtClean="0"/>
              <a:t>Pension</a:t>
            </a:r>
          </a:p>
          <a:p>
            <a:r>
              <a:rPr lang="en-US" dirty="0" smtClean="0"/>
              <a:t>Fuel</a:t>
            </a:r>
          </a:p>
          <a:p>
            <a:r>
              <a:rPr lang="en-US" dirty="0" smtClean="0"/>
              <a:t>Fares</a:t>
            </a:r>
          </a:p>
          <a:p>
            <a:r>
              <a:rPr lang="en-US" dirty="0" smtClean="0">
                <a:latin typeface="Georgia"/>
              </a:rPr>
              <a:t>Cost Savings Initiatives</a:t>
            </a:r>
            <a:endParaRPr lang="en-US" dirty="0" smtClean="0"/>
          </a:p>
          <a:p>
            <a:endParaRPr lang="en-US" dirty="0" smtClean="0"/>
          </a:p>
          <a:p>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2E4CF4B7-B0E1-4285-8476-3CFD4141AAC6}" type="slidenum">
              <a:rPr lang="en-US" smtClean="0"/>
              <a:pPr/>
              <a:t>4</a:t>
            </a:fld>
            <a:endParaRPr lang="en-US" dirty="0"/>
          </a:p>
        </p:txBody>
      </p:sp>
      <p:grpSp>
        <p:nvGrpSpPr>
          <p:cNvPr id="5" name="Group 2"/>
          <p:cNvGrpSpPr>
            <a:grpSpLocks/>
          </p:cNvGrpSpPr>
          <p:nvPr/>
        </p:nvGrpSpPr>
        <p:grpSpPr bwMode="auto">
          <a:xfrm>
            <a:off x="-1" y="158750"/>
            <a:ext cx="9144001" cy="1139825"/>
            <a:chOff x="45" y="475"/>
            <a:chExt cx="7785" cy="1795"/>
          </a:xfrm>
        </p:grpSpPr>
        <p:grpSp>
          <p:nvGrpSpPr>
            <p:cNvPr id="6" name="Group 3"/>
            <p:cNvGrpSpPr>
              <a:grpSpLocks/>
            </p:cNvGrpSpPr>
            <p:nvPr/>
          </p:nvGrpSpPr>
          <p:grpSpPr bwMode="auto">
            <a:xfrm>
              <a:off x="45" y="615"/>
              <a:ext cx="7557" cy="1655"/>
              <a:chOff x="45" y="615"/>
              <a:chExt cx="7557" cy="1655"/>
            </a:xfrm>
          </p:grpSpPr>
          <p:sp>
            <p:nvSpPr>
              <p:cNvPr id="8"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7"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304800" y="304800"/>
            <a:ext cx="8229600" cy="990600"/>
          </a:xfrm>
        </p:spPr>
        <p:txBody>
          <a:bodyPr>
            <a:normAutofit/>
          </a:bodyPr>
          <a:lstStyle/>
          <a:p>
            <a:pPr marR="0" rtl="0"/>
            <a:r>
              <a:rPr lang="en-US" b="0" baseline="0" dirty="0" smtClean="0">
                <a:latin typeface="Georgia"/>
              </a:rPr>
              <a:t>Current Operations</a:t>
            </a:r>
          </a:p>
        </p:txBody>
      </p:sp>
      <p:pic>
        <p:nvPicPr>
          <p:cNvPr id="12" name="Picture 11" descr="New Gillig.jpg"/>
          <p:cNvPicPr>
            <a:picLocks noChangeAspect="1"/>
          </p:cNvPicPr>
          <p:nvPr/>
        </p:nvPicPr>
        <p:blipFill>
          <a:blip r:embed="rId4" cstate="print"/>
          <a:stretch>
            <a:fillRect/>
          </a:stretch>
        </p:blipFill>
        <p:spPr>
          <a:xfrm>
            <a:off x="6553200" y="228600"/>
            <a:ext cx="2162819" cy="1371600"/>
          </a:xfrm>
          <a:prstGeom prst="rect">
            <a:avLst/>
          </a:prstGeom>
          <a:ln w="38100">
            <a:solidFill>
              <a:srgbClr val="0070C0"/>
            </a:solidFill>
          </a:ln>
        </p:spPr>
      </p:pic>
      <p:pic>
        <p:nvPicPr>
          <p:cNvPr id="13" name="Picture 12" descr="2011-10-13_11-00-50_970.jpg"/>
          <p:cNvPicPr>
            <a:picLocks noChangeAspect="1"/>
          </p:cNvPicPr>
          <p:nvPr/>
        </p:nvPicPr>
        <p:blipFill>
          <a:blip r:embed="rId5" cstate="print"/>
          <a:stretch>
            <a:fillRect/>
          </a:stretch>
        </p:blipFill>
        <p:spPr>
          <a:xfrm rot="5951217">
            <a:off x="4995249" y="2183834"/>
            <a:ext cx="3460647" cy="1950855"/>
          </a:xfrm>
          <a:prstGeom prst="rect">
            <a:avLst/>
          </a:prstGeom>
          <a:ln w="38100">
            <a:solidFill>
              <a:srgbClr val="FF0000"/>
            </a:solidFill>
          </a:ln>
        </p:spPr>
      </p:pic>
      <p:pic>
        <p:nvPicPr>
          <p:cNvPr id="14" name="Picture 2" descr="101_3830"/>
          <p:cNvPicPr>
            <a:picLocks noChangeAspect="1" noChangeArrowheads="1"/>
          </p:cNvPicPr>
          <p:nvPr/>
        </p:nvPicPr>
        <p:blipFill>
          <a:blip r:embed="rId6" cstate="print"/>
          <a:srcRect/>
          <a:stretch>
            <a:fillRect/>
          </a:stretch>
        </p:blipFill>
        <p:spPr bwMode="auto">
          <a:xfrm>
            <a:off x="6400800" y="4343400"/>
            <a:ext cx="2429501" cy="1828800"/>
          </a:xfrm>
          <a:prstGeom prst="rect">
            <a:avLst/>
          </a:prstGeom>
          <a:solidFill>
            <a:srgbClr val="FFC000"/>
          </a:solidFill>
          <a:ln w="57150">
            <a:solidFill>
              <a:srgbClr val="FFC000"/>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609600" y="533400"/>
            <a:ext cx="8229600" cy="533400"/>
          </a:xfrm>
        </p:spPr>
        <p:txBody>
          <a:bodyPr>
            <a:normAutofit fontScale="90000"/>
          </a:bodyPr>
          <a:lstStyle/>
          <a:p>
            <a:pPr marR="0" rtl="0"/>
            <a:r>
              <a:rPr lang="en-US" sz="4500" b="0" baseline="0" dirty="0" smtClean="0">
                <a:latin typeface="Georgia"/>
              </a:rPr>
              <a:t>Staffing Level/Org</a:t>
            </a:r>
            <a:r>
              <a:rPr lang="en-US" sz="4500" b="0" dirty="0" smtClean="0">
                <a:latin typeface="Georgia"/>
              </a:rPr>
              <a:t> Chart</a:t>
            </a:r>
            <a:endParaRPr lang="en-US" sz="4500" b="0" baseline="0" dirty="0" smtClean="0">
              <a:latin typeface="Georgia"/>
            </a:endParaRPr>
          </a:p>
        </p:txBody>
      </p:sp>
      <p:sp>
        <p:nvSpPr>
          <p:cNvPr id="4" name="Slide Number Placeholder 3"/>
          <p:cNvSpPr>
            <a:spLocks noGrp="1"/>
          </p:cNvSpPr>
          <p:nvPr>
            <p:ph type="sldNum" sz="quarter" idx="12"/>
          </p:nvPr>
        </p:nvSpPr>
        <p:spPr/>
        <p:txBody>
          <a:bodyPr/>
          <a:lstStyle/>
          <a:p>
            <a:fld id="{2E4CF4B7-B0E1-4285-8476-3CFD4141AAC6}" type="slidenum">
              <a:rPr lang="en-US" smtClean="0"/>
              <a:pPr/>
              <a:t>5</a:t>
            </a:fld>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1066800" y="1371600"/>
            <a:ext cx="6781800" cy="4445925"/>
          </a:xfrm>
          <a:prstGeom prst="rect">
            <a:avLst/>
          </a:prstGeom>
          <a:noFill/>
          <a:ln w="9525">
            <a:noFill/>
            <a:miter lim="800000"/>
            <a:headEnd/>
            <a:tailEnd/>
          </a:ln>
        </p:spPr>
      </p:pic>
      <p:sp>
        <p:nvSpPr>
          <p:cNvPr id="13" name="Content Placeholder 12"/>
          <p:cNvSpPr>
            <a:spLocks noGrp="1"/>
          </p:cNvSpPr>
          <p:nvPr>
            <p:ph idx="1"/>
          </p:nvPr>
        </p:nvSpPr>
        <p:spPr>
          <a:xfrm>
            <a:off x="457200" y="5791199"/>
            <a:ext cx="8229600" cy="685801"/>
          </a:xfrm>
        </p:spPr>
        <p:txBody>
          <a:bodyPr>
            <a:normAutofit fontScale="47500" lnSpcReduction="20000"/>
          </a:bodyPr>
          <a:lstStyle/>
          <a:p>
            <a:r>
              <a:rPr lang="en-US" dirty="0" smtClean="0"/>
              <a:t>Current vacancies: Assistant Director, Executive Secretary, 1 Information Specialist, Maintenance Manager, Class B Technician, Class C Technician, Part-time Administrative Assistant, Information Technology Manager, Purchasing Manager, 4 part-time driver positions</a:t>
            </a:r>
            <a:endParaRPr lang="en-US" dirty="0"/>
          </a:p>
        </p:txBody>
      </p:sp>
      <p:sp>
        <p:nvSpPr>
          <p:cNvPr id="14" name="TextBox 13"/>
          <p:cNvSpPr txBox="1"/>
          <p:nvPr/>
        </p:nvSpPr>
        <p:spPr>
          <a:xfrm>
            <a:off x="3200400" y="4876800"/>
            <a:ext cx="457200" cy="230832"/>
          </a:xfrm>
          <a:prstGeom prst="rect">
            <a:avLst/>
          </a:prstGeom>
          <a:solidFill>
            <a:schemeClr val="bg1"/>
          </a:solidFill>
        </p:spPr>
        <p:txBody>
          <a:bodyPr wrap="square" rtlCol="0">
            <a:spAutoFit/>
          </a:bodyPr>
          <a:lstStyle/>
          <a:p>
            <a:r>
              <a:rPr lang="en-US" sz="900" dirty="0" smtClean="0">
                <a:solidFill>
                  <a:srgbClr val="00B050"/>
                </a:solidFill>
              </a:rPr>
              <a:t>(8)</a:t>
            </a:r>
            <a:endParaRPr lang="en-US" sz="900" dirty="0">
              <a:solidFill>
                <a:srgbClr val="00B050"/>
              </a:solidFill>
            </a:endParaRPr>
          </a:p>
        </p:txBody>
      </p:sp>
      <p:cxnSp>
        <p:nvCxnSpPr>
          <p:cNvPr id="16" name="Straight Connector 15"/>
          <p:cNvCxnSpPr/>
          <p:nvPr/>
        </p:nvCxnSpPr>
        <p:spPr>
          <a:xfrm>
            <a:off x="3200408" y="5038726"/>
            <a:ext cx="4572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Group 2"/>
          <p:cNvGrpSpPr>
            <a:grpSpLocks/>
          </p:cNvGrpSpPr>
          <p:nvPr/>
        </p:nvGrpSpPr>
        <p:grpSpPr bwMode="auto">
          <a:xfrm>
            <a:off x="-1" y="158750"/>
            <a:ext cx="9144001" cy="1139825"/>
            <a:chOff x="45" y="475"/>
            <a:chExt cx="7785" cy="1795"/>
          </a:xfrm>
        </p:grpSpPr>
        <p:grpSp>
          <p:nvGrpSpPr>
            <p:cNvPr id="8" name="Group 3"/>
            <p:cNvGrpSpPr>
              <a:grpSpLocks/>
            </p:cNvGrpSpPr>
            <p:nvPr/>
          </p:nvGrpSpPr>
          <p:grpSpPr bwMode="auto">
            <a:xfrm>
              <a:off x="45" y="615"/>
              <a:ext cx="7557" cy="1655"/>
              <a:chOff x="45" y="615"/>
              <a:chExt cx="7557" cy="1655"/>
            </a:xfrm>
          </p:grpSpPr>
          <p:sp>
            <p:nvSpPr>
              <p:cNvPr id="10"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9"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533400" y="381000"/>
            <a:ext cx="8229600" cy="704088"/>
          </a:xfrm>
        </p:spPr>
        <p:txBody>
          <a:bodyPr>
            <a:normAutofit fontScale="90000"/>
          </a:bodyPr>
          <a:lstStyle/>
          <a:p>
            <a:pPr marR="0" rtl="0"/>
            <a:r>
              <a:rPr lang="en-US" b="0" baseline="0" dirty="0" smtClean="0">
                <a:latin typeface="Georgia"/>
              </a:rPr>
              <a:t>Contract Provisions</a:t>
            </a:r>
          </a:p>
        </p:txBody>
      </p:sp>
      <p:sp>
        <p:nvSpPr>
          <p:cNvPr id="3" name="Text Placeholder 2"/>
          <p:cNvSpPr>
            <a:spLocks noGrp="1"/>
          </p:cNvSpPr>
          <p:nvPr>
            <p:ph type="body" idx="1"/>
          </p:nvPr>
        </p:nvSpPr>
        <p:spPr>
          <a:xfrm>
            <a:off x="533400" y="1295400"/>
            <a:ext cx="8229600" cy="1219200"/>
          </a:xfrm>
        </p:spPr>
        <p:txBody>
          <a:bodyPr/>
          <a:lstStyle/>
          <a:p>
            <a:r>
              <a:rPr lang="en-US" dirty="0" smtClean="0"/>
              <a:t>Term of current union contract 1/1/10-12/31/13</a:t>
            </a:r>
            <a:endParaRPr lang="en-US" dirty="0"/>
          </a:p>
        </p:txBody>
      </p:sp>
      <p:sp>
        <p:nvSpPr>
          <p:cNvPr id="6" name="Slide Number Placeholder 5"/>
          <p:cNvSpPr>
            <a:spLocks noGrp="1"/>
          </p:cNvSpPr>
          <p:nvPr>
            <p:ph type="sldNum" sz="quarter" idx="12"/>
          </p:nvPr>
        </p:nvSpPr>
        <p:spPr/>
        <p:txBody>
          <a:bodyPr/>
          <a:lstStyle/>
          <a:p>
            <a:fld id="{2E4CF4B7-B0E1-4285-8476-3CFD4141AAC6}" type="slidenum">
              <a:rPr lang="en-US" smtClean="0"/>
              <a:pPr/>
              <a:t>6</a:t>
            </a:fld>
            <a:endParaRPr lang="en-US" dirty="0"/>
          </a:p>
        </p:txBody>
      </p:sp>
      <p:graphicFrame>
        <p:nvGraphicFramePr>
          <p:cNvPr id="4" name="Table 3"/>
          <p:cNvGraphicFramePr>
            <a:graphicFrameLocks noGrp="1"/>
          </p:cNvGraphicFramePr>
          <p:nvPr/>
        </p:nvGraphicFramePr>
        <p:xfrm>
          <a:off x="457200" y="1981200"/>
          <a:ext cx="8077200" cy="1854200"/>
        </p:xfrm>
        <a:graphic>
          <a:graphicData uri="http://schemas.openxmlformats.org/drawingml/2006/table">
            <a:tbl>
              <a:tblPr firstRow="1" bandRow="1">
                <a:tableStyleId>{93296810-A885-4BE3-A3E7-6D5BEEA58F35}</a:tableStyleId>
              </a:tblPr>
              <a:tblGrid>
                <a:gridCol w="2819400"/>
                <a:gridCol w="2565400"/>
                <a:gridCol w="2692400"/>
              </a:tblGrid>
              <a:tr h="370840">
                <a:tc>
                  <a:txBody>
                    <a:bodyPr/>
                    <a:lstStyle/>
                    <a:p>
                      <a:pPr algn="ctr"/>
                      <a:r>
                        <a:rPr lang="en-US" dirty="0" smtClean="0"/>
                        <a:t>Drivers</a:t>
                      </a:r>
                      <a:endParaRPr lang="en-US" dirty="0"/>
                    </a:p>
                  </a:txBody>
                  <a:tcPr/>
                </a:tc>
                <a:tc>
                  <a:txBody>
                    <a:bodyPr/>
                    <a:lstStyle/>
                    <a:p>
                      <a:pPr algn="ctr"/>
                      <a:r>
                        <a:rPr lang="en-US" dirty="0" smtClean="0"/>
                        <a:t>Current</a:t>
                      </a:r>
                      <a:endParaRPr lang="en-US" dirty="0"/>
                    </a:p>
                  </a:txBody>
                  <a:tcPr/>
                </a:tc>
                <a:tc>
                  <a:txBody>
                    <a:bodyPr/>
                    <a:lstStyle/>
                    <a:p>
                      <a:pPr algn="ctr"/>
                      <a:r>
                        <a:rPr lang="en-US" dirty="0" smtClean="0"/>
                        <a:t>2012-13</a:t>
                      </a:r>
                      <a:endParaRPr lang="en-US" dirty="0"/>
                    </a:p>
                  </a:txBody>
                  <a:tcPr/>
                </a:tc>
              </a:tr>
              <a:tr h="370840">
                <a:tc>
                  <a:txBody>
                    <a:bodyPr/>
                    <a:lstStyle/>
                    <a:p>
                      <a:r>
                        <a:rPr lang="en-US" dirty="0" smtClean="0"/>
                        <a:t>Starting wage</a:t>
                      </a:r>
                      <a:endParaRPr lang="en-US" dirty="0"/>
                    </a:p>
                  </a:txBody>
                  <a:tcPr/>
                </a:tc>
                <a:tc>
                  <a:txBody>
                    <a:bodyPr/>
                    <a:lstStyle/>
                    <a:p>
                      <a:r>
                        <a:rPr lang="en-US" dirty="0" smtClean="0"/>
                        <a:t>10.75</a:t>
                      </a:r>
                      <a:endParaRPr lang="en-US" dirty="0"/>
                    </a:p>
                  </a:txBody>
                  <a:tcPr/>
                </a:tc>
                <a:tc>
                  <a:txBody>
                    <a:bodyPr/>
                    <a:lstStyle/>
                    <a:p>
                      <a:r>
                        <a:rPr lang="en-US" dirty="0" smtClean="0"/>
                        <a:t>11.07</a:t>
                      </a:r>
                      <a:endParaRPr lang="en-US" dirty="0"/>
                    </a:p>
                  </a:txBody>
                  <a:tcPr/>
                </a:tc>
              </a:tr>
              <a:tr h="370840">
                <a:tc>
                  <a:txBody>
                    <a:bodyPr/>
                    <a:lstStyle/>
                    <a:p>
                      <a:r>
                        <a:rPr lang="en-US" dirty="0" smtClean="0"/>
                        <a:t>Top</a:t>
                      </a:r>
                      <a:r>
                        <a:rPr lang="en-US" baseline="0" dirty="0" smtClean="0"/>
                        <a:t> wage</a:t>
                      </a:r>
                      <a:endParaRPr lang="en-US" dirty="0"/>
                    </a:p>
                  </a:txBody>
                  <a:tcPr/>
                </a:tc>
                <a:tc>
                  <a:txBody>
                    <a:bodyPr/>
                    <a:lstStyle/>
                    <a:p>
                      <a:r>
                        <a:rPr lang="en-US" dirty="0" smtClean="0"/>
                        <a:t>10.75</a:t>
                      </a:r>
                      <a:endParaRPr lang="en-US" dirty="0"/>
                    </a:p>
                  </a:txBody>
                  <a:tcPr/>
                </a:tc>
                <a:tc>
                  <a:txBody>
                    <a:bodyPr/>
                    <a:lstStyle/>
                    <a:p>
                      <a:r>
                        <a:rPr lang="en-US" dirty="0" smtClean="0"/>
                        <a:t>11.07</a:t>
                      </a:r>
                      <a:endParaRPr lang="en-US" dirty="0"/>
                    </a:p>
                  </a:txBody>
                  <a:tcPr/>
                </a:tc>
              </a:tr>
              <a:tr h="370840">
                <a:tc>
                  <a:txBody>
                    <a:bodyPr/>
                    <a:lstStyle/>
                    <a:p>
                      <a:r>
                        <a:rPr lang="en-US" dirty="0" smtClean="0"/>
                        <a:t>Average</a:t>
                      </a:r>
                      <a:r>
                        <a:rPr lang="en-US" baseline="0" dirty="0" smtClean="0"/>
                        <a:t> wage</a:t>
                      </a:r>
                      <a:endParaRPr lang="en-US" dirty="0"/>
                    </a:p>
                  </a:txBody>
                  <a:tcPr/>
                </a:tc>
                <a:tc>
                  <a:txBody>
                    <a:bodyPr/>
                    <a:lstStyle/>
                    <a:p>
                      <a:r>
                        <a:rPr lang="en-US" dirty="0" smtClean="0"/>
                        <a:t>10.75</a:t>
                      </a:r>
                      <a:endParaRPr lang="en-US" dirty="0"/>
                    </a:p>
                  </a:txBody>
                  <a:tcPr/>
                </a:tc>
                <a:tc>
                  <a:txBody>
                    <a:bodyPr/>
                    <a:lstStyle/>
                    <a:p>
                      <a:r>
                        <a:rPr lang="en-US" dirty="0" smtClean="0"/>
                        <a:t>11.07</a:t>
                      </a:r>
                      <a:endParaRPr lang="en-US" dirty="0"/>
                    </a:p>
                  </a:txBody>
                  <a:tcPr/>
                </a:tc>
              </a:tr>
              <a:tr h="370840">
                <a:tc>
                  <a:txBody>
                    <a:bodyPr/>
                    <a:lstStyle/>
                    <a:p>
                      <a:r>
                        <a:rPr lang="en-US" dirty="0" smtClean="0"/>
                        <a:t>Contract wage increase</a:t>
                      </a:r>
                      <a:endParaRPr lang="en-US" dirty="0"/>
                    </a:p>
                  </a:txBody>
                  <a:tcPr/>
                </a:tc>
                <a:tc>
                  <a:txBody>
                    <a:bodyPr/>
                    <a:lstStyle/>
                    <a:p>
                      <a:endParaRPr lang="en-US" dirty="0"/>
                    </a:p>
                  </a:txBody>
                  <a:tcPr/>
                </a:tc>
                <a:tc>
                  <a:txBody>
                    <a:bodyPr/>
                    <a:lstStyle/>
                    <a:p>
                      <a:r>
                        <a:rPr lang="en-US" dirty="0" smtClean="0"/>
                        <a:t>3%</a:t>
                      </a:r>
                      <a:endParaRPr lang="en-US" dirty="0"/>
                    </a:p>
                  </a:txBody>
                  <a:tcPr/>
                </a:tc>
              </a:tr>
            </a:tbl>
          </a:graphicData>
        </a:graphic>
      </p:graphicFrame>
      <p:graphicFrame>
        <p:nvGraphicFramePr>
          <p:cNvPr id="5" name="Table 4"/>
          <p:cNvGraphicFramePr>
            <a:graphicFrameLocks noGrp="1"/>
          </p:cNvGraphicFramePr>
          <p:nvPr/>
        </p:nvGraphicFramePr>
        <p:xfrm>
          <a:off x="457200" y="3962400"/>
          <a:ext cx="8077200" cy="2595880"/>
        </p:xfrm>
        <a:graphic>
          <a:graphicData uri="http://schemas.openxmlformats.org/drawingml/2006/table">
            <a:tbl>
              <a:tblPr firstRow="1" bandRow="1">
                <a:tableStyleId>{93296810-A885-4BE3-A3E7-6D5BEEA58F35}</a:tableStyleId>
              </a:tblPr>
              <a:tblGrid>
                <a:gridCol w="2819400"/>
                <a:gridCol w="2565400"/>
                <a:gridCol w="2692400"/>
              </a:tblGrid>
              <a:tr h="370840">
                <a:tc>
                  <a:txBody>
                    <a:bodyPr/>
                    <a:lstStyle/>
                    <a:p>
                      <a:pPr algn="ctr"/>
                      <a:r>
                        <a:rPr lang="en-US" dirty="0" smtClean="0"/>
                        <a:t>Job Classification</a:t>
                      </a:r>
                      <a:endParaRPr lang="en-US" dirty="0"/>
                    </a:p>
                  </a:txBody>
                  <a:tcPr/>
                </a:tc>
                <a:tc>
                  <a:txBody>
                    <a:bodyPr/>
                    <a:lstStyle/>
                    <a:p>
                      <a:pPr algn="ctr"/>
                      <a:r>
                        <a:rPr lang="en-US" dirty="0" smtClean="0"/>
                        <a:t>Number-</a:t>
                      </a:r>
                      <a:r>
                        <a:rPr lang="en-US" baseline="0" dirty="0" smtClean="0"/>
                        <a:t> Full Time</a:t>
                      </a:r>
                      <a:endParaRPr lang="en-US" dirty="0"/>
                    </a:p>
                  </a:txBody>
                  <a:tcPr/>
                </a:tc>
                <a:tc>
                  <a:txBody>
                    <a:bodyPr/>
                    <a:lstStyle/>
                    <a:p>
                      <a:pPr algn="ctr"/>
                      <a:r>
                        <a:rPr lang="en-US" dirty="0" smtClean="0"/>
                        <a:t>Number-Part Time</a:t>
                      </a:r>
                      <a:endParaRPr lang="en-US" dirty="0"/>
                    </a:p>
                  </a:txBody>
                  <a:tcPr/>
                </a:tc>
              </a:tr>
              <a:tr h="370840">
                <a:tc>
                  <a:txBody>
                    <a:bodyPr/>
                    <a:lstStyle/>
                    <a:p>
                      <a:r>
                        <a:rPr lang="en-US" dirty="0" smtClean="0"/>
                        <a:t>Drivers</a:t>
                      </a:r>
                    </a:p>
                  </a:txBody>
                  <a:tcPr/>
                </a:tc>
                <a:tc>
                  <a:txBody>
                    <a:bodyPr/>
                    <a:lstStyle/>
                    <a:p>
                      <a:r>
                        <a:rPr lang="en-US" dirty="0" smtClean="0"/>
                        <a:t>18</a:t>
                      </a:r>
                      <a:endParaRPr lang="en-US" dirty="0"/>
                    </a:p>
                  </a:txBody>
                  <a:tcPr/>
                </a:tc>
                <a:tc>
                  <a:txBody>
                    <a:bodyPr/>
                    <a:lstStyle/>
                    <a:p>
                      <a:r>
                        <a:rPr lang="en-US" dirty="0" smtClean="0"/>
                        <a:t>4</a:t>
                      </a:r>
                      <a:endParaRPr lang="en-US" dirty="0"/>
                    </a:p>
                  </a:txBody>
                  <a:tcPr/>
                </a:tc>
              </a:tr>
              <a:tr h="370840">
                <a:tc>
                  <a:txBody>
                    <a:bodyPr/>
                    <a:lstStyle/>
                    <a:p>
                      <a:r>
                        <a:rPr lang="en-US" dirty="0" smtClean="0"/>
                        <a:t>Mechanics</a:t>
                      </a:r>
                    </a:p>
                  </a:txBody>
                  <a:tcPr/>
                </a:tc>
                <a:tc>
                  <a:txBody>
                    <a:bodyPr/>
                    <a:lstStyle/>
                    <a:p>
                      <a:r>
                        <a:rPr lang="en-US" dirty="0" smtClean="0"/>
                        <a:t>2</a:t>
                      </a:r>
                      <a:endParaRPr lang="en-US" dirty="0"/>
                    </a:p>
                  </a:txBody>
                  <a:tcPr/>
                </a:tc>
                <a:tc>
                  <a:txBody>
                    <a:bodyPr/>
                    <a:lstStyle/>
                    <a:p>
                      <a:endParaRPr lang="en-US" dirty="0"/>
                    </a:p>
                  </a:txBody>
                  <a:tcPr/>
                </a:tc>
              </a:tr>
              <a:tr h="370840">
                <a:tc>
                  <a:txBody>
                    <a:bodyPr/>
                    <a:lstStyle/>
                    <a:p>
                      <a:r>
                        <a:rPr lang="en-US" dirty="0" smtClean="0"/>
                        <a:t>Dispatchers</a:t>
                      </a:r>
                      <a:endParaRPr lang="en-US" dirty="0"/>
                    </a:p>
                  </a:txBody>
                  <a:tcPr/>
                </a:tc>
                <a:tc>
                  <a:txBody>
                    <a:bodyPr/>
                    <a:lstStyle/>
                    <a:p>
                      <a:r>
                        <a:rPr lang="en-US" dirty="0" smtClean="0"/>
                        <a:t>1 (non-union)</a:t>
                      </a:r>
                      <a:endParaRPr lang="en-US" dirty="0"/>
                    </a:p>
                  </a:txBody>
                  <a:tcPr/>
                </a:tc>
                <a:tc>
                  <a:txBody>
                    <a:bodyPr/>
                    <a:lstStyle/>
                    <a:p>
                      <a:endParaRPr lang="en-US" dirty="0"/>
                    </a:p>
                  </a:txBody>
                  <a:tcPr/>
                </a:tc>
              </a:tr>
              <a:tr h="370840">
                <a:tc>
                  <a:txBody>
                    <a:bodyPr/>
                    <a:lstStyle/>
                    <a:p>
                      <a:r>
                        <a:rPr lang="en-US" dirty="0" smtClean="0"/>
                        <a:t>Clerical</a:t>
                      </a:r>
                      <a:r>
                        <a:rPr lang="en-US" baseline="0" dirty="0" smtClean="0"/>
                        <a:t> (clerks, schedulers)</a:t>
                      </a:r>
                      <a:endParaRPr lang="en-US" dirty="0"/>
                    </a:p>
                  </a:txBody>
                  <a:tcPr/>
                </a:tc>
                <a:tc>
                  <a:txBody>
                    <a:bodyPr/>
                    <a:lstStyle/>
                    <a:p>
                      <a:r>
                        <a:rPr lang="en-US" dirty="0" smtClean="0"/>
                        <a:t>6</a:t>
                      </a:r>
                      <a:endParaRPr lang="en-US" dirty="0"/>
                    </a:p>
                  </a:txBody>
                  <a:tcPr/>
                </a:tc>
                <a:tc>
                  <a:txBody>
                    <a:bodyPr/>
                    <a:lstStyle/>
                    <a:p>
                      <a:r>
                        <a:rPr lang="en-US" dirty="0" smtClean="0"/>
                        <a:t>1</a:t>
                      </a:r>
                      <a:endParaRPr lang="en-US" dirty="0"/>
                    </a:p>
                  </a:txBody>
                  <a:tcPr/>
                </a:tc>
              </a:tr>
              <a:tr h="370840">
                <a:tc>
                  <a:txBody>
                    <a:bodyPr/>
                    <a:lstStyle/>
                    <a:p>
                      <a:r>
                        <a:rPr lang="en-US" baseline="0" dirty="0" smtClean="0"/>
                        <a:t>Fiscal</a:t>
                      </a:r>
                      <a:endParaRPr lang="en-US" dirty="0"/>
                    </a:p>
                  </a:txBody>
                  <a:tcPr/>
                </a:tc>
                <a:tc>
                  <a:txBody>
                    <a:bodyPr/>
                    <a:lstStyle/>
                    <a:p>
                      <a:r>
                        <a:rPr lang="en-US" dirty="0" smtClean="0"/>
                        <a:t>3 (2 non-union)</a:t>
                      </a:r>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304800" y="533400"/>
            <a:ext cx="8382000" cy="762000"/>
          </a:xfrm>
        </p:spPr>
        <p:txBody>
          <a:bodyPr>
            <a:normAutofit/>
          </a:bodyPr>
          <a:lstStyle/>
          <a:p>
            <a:r>
              <a:rPr lang="en-US" b="0" dirty="0" smtClean="0">
                <a:latin typeface="Georgia"/>
              </a:rPr>
              <a:t>Important Contract Provisions</a:t>
            </a:r>
            <a:endParaRPr lang="en-US" b="0" dirty="0"/>
          </a:p>
        </p:txBody>
      </p:sp>
      <p:sp>
        <p:nvSpPr>
          <p:cNvPr id="3" name="Text Placeholder 2"/>
          <p:cNvSpPr>
            <a:spLocks noGrp="1"/>
          </p:cNvSpPr>
          <p:nvPr>
            <p:ph type="body" idx="1"/>
          </p:nvPr>
        </p:nvSpPr>
        <p:spPr>
          <a:xfrm>
            <a:off x="457200" y="1752600"/>
            <a:ext cx="8229600" cy="4541837"/>
          </a:xfrm>
        </p:spPr>
        <p:txBody>
          <a:bodyPr>
            <a:normAutofit/>
          </a:bodyPr>
          <a:lstStyle/>
          <a:p>
            <a:r>
              <a:rPr lang="en-US" dirty="0" smtClean="0"/>
              <a:t>Use of part-time employees </a:t>
            </a:r>
          </a:p>
          <a:p>
            <a:pPr lvl="1"/>
            <a:r>
              <a:rPr lang="en-US" dirty="0" smtClean="0"/>
              <a:t>Currently 4 for fixed route (4 vacancies)</a:t>
            </a:r>
          </a:p>
          <a:p>
            <a:pPr lvl="1"/>
            <a:r>
              <a:rPr lang="en-US" dirty="0" smtClean="0"/>
              <a:t>Transportation Clerk</a:t>
            </a:r>
          </a:p>
          <a:p>
            <a:r>
              <a:rPr lang="en-US" dirty="0" smtClean="0"/>
              <a:t>Number/percent of “split shift” drivers</a:t>
            </a:r>
          </a:p>
          <a:p>
            <a:pPr lvl="1"/>
            <a:r>
              <a:rPr lang="en-US" dirty="0" smtClean="0"/>
              <a:t>2 full time</a:t>
            </a:r>
          </a:p>
          <a:p>
            <a:r>
              <a:rPr lang="en-US" dirty="0" smtClean="0"/>
              <a:t>Overtime</a:t>
            </a:r>
          </a:p>
          <a:p>
            <a:r>
              <a:rPr lang="en-US" dirty="0" smtClean="0"/>
              <a:t>Outsourcing </a:t>
            </a:r>
          </a:p>
          <a:p>
            <a:pPr marL="566928" lvl="2">
              <a:buSzPct val="95000"/>
            </a:pPr>
            <a:r>
              <a:rPr lang="en-US" dirty="0" smtClean="0"/>
              <a:t>No employment agency use</a:t>
            </a:r>
          </a:p>
          <a:p>
            <a:pPr marL="566928" lvl="2">
              <a:buSzPct val="95000"/>
            </a:pPr>
            <a:r>
              <a:rPr lang="en-US" dirty="0" smtClean="0"/>
              <a:t>Use subcontractors for SR and FR</a:t>
            </a:r>
          </a:p>
        </p:txBody>
      </p:sp>
      <p:sp>
        <p:nvSpPr>
          <p:cNvPr id="4" name="Slide Number Placeholder 3"/>
          <p:cNvSpPr>
            <a:spLocks noGrp="1"/>
          </p:cNvSpPr>
          <p:nvPr>
            <p:ph type="sldNum" sz="quarter" idx="12"/>
          </p:nvPr>
        </p:nvSpPr>
        <p:spPr/>
        <p:txBody>
          <a:bodyPr/>
          <a:lstStyle/>
          <a:p>
            <a:fld id="{2E4CF4B7-B0E1-4285-8476-3CFD4141AAC6}"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685800" y="533400"/>
            <a:ext cx="8001000" cy="685800"/>
          </a:xfrm>
        </p:spPr>
        <p:txBody>
          <a:bodyPr>
            <a:normAutofit fontScale="90000"/>
          </a:bodyPr>
          <a:lstStyle/>
          <a:p>
            <a:pPr marR="0" rtl="0"/>
            <a:r>
              <a:rPr lang="en-US" sz="4500" b="0" baseline="0" dirty="0" smtClean="0">
                <a:latin typeface="Georgia"/>
              </a:rPr>
              <a:t>Healthcare</a:t>
            </a:r>
          </a:p>
        </p:txBody>
      </p:sp>
      <p:sp>
        <p:nvSpPr>
          <p:cNvPr id="3" name="Text Placeholder 2"/>
          <p:cNvSpPr>
            <a:spLocks noGrp="1"/>
          </p:cNvSpPr>
          <p:nvPr>
            <p:ph type="body" idx="1"/>
          </p:nvPr>
        </p:nvSpPr>
        <p:spPr>
          <a:xfrm>
            <a:off x="457200" y="1981200"/>
            <a:ext cx="8229600" cy="4267200"/>
          </a:xfrm>
        </p:spPr>
        <p:txBody>
          <a:bodyPr>
            <a:normAutofit fontScale="925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r>
              <a:rPr lang="en-US" dirty="0" smtClean="0"/>
              <a:t>Rates above are for employee only</a:t>
            </a:r>
          </a:p>
          <a:p>
            <a:r>
              <a:rPr lang="en-US" dirty="0" smtClean="0"/>
              <a:t>County became self-insured in 2011.  </a:t>
            </a:r>
          </a:p>
          <a:p>
            <a:pPr>
              <a:buNone/>
            </a:pPr>
            <a:endParaRPr lang="en-US" dirty="0"/>
          </a:p>
        </p:txBody>
      </p:sp>
      <p:sp>
        <p:nvSpPr>
          <p:cNvPr id="5" name="Slide Number Placeholder 4"/>
          <p:cNvSpPr>
            <a:spLocks noGrp="1"/>
          </p:cNvSpPr>
          <p:nvPr>
            <p:ph type="sldNum" sz="quarter" idx="12"/>
          </p:nvPr>
        </p:nvSpPr>
        <p:spPr/>
        <p:txBody>
          <a:bodyPr/>
          <a:lstStyle/>
          <a:p>
            <a:fld id="{2E4CF4B7-B0E1-4285-8476-3CFD4141AAC6}" type="slidenum">
              <a:rPr lang="en-US" smtClean="0"/>
              <a:pPr/>
              <a:t>8</a:t>
            </a:fld>
            <a:endParaRPr lang="en-US" dirty="0"/>
          </a:p>
        </p:txBody>
      </p:sp>
      <p:graphicFrame>
        <p:nvGraphicFramePr>
          <p:cNvPr id="4" name="Table 3"/>
          <p:cNvGraphicFramePr>
            <a:graphicFrameLocks noGrp="1"/>
          </p:cNvGraphicFramePr>
          <p:nvPr/>
        </p:nvGraphicFramePr>
        <p:xfrm>
          <a:off x="457200" y="1981200"/>
          <a:ext cx="7391400" cy="2849880"/>
        </p:xfrm>
        <a:graphic>
          <a:graphicData uri="http://schemas.openxmlformats.org/drawingml/2006/table">
            <a:tbl>
              <a:tblPr firstRow="1" bandRow="1">
                <a:tableStyleId>{93296810-A885-4BE3-A3E7-6D5BEEA58F35}</a:tableStyleId>
              </a:tblPr>
              <a:tblGrid>
                <a:gridCol w="2125027"/>
                <a:gridCol w="1660812"/>
                <a:gridCol w="1892920"/>
                <a:gridCol w="1712641"/>
              </a:tblGrid>
              <a:tr h="370840">
                <a:tc>
                  <a:txBody>
                    <a:bodyPr/>
                    <a:lstStyle/>
                    <a:p>
                      <a:endParaRPr lang="en-US" dirty="0"/>
                    </a:p>
                  </a:txBody>
                  <a:tcPr/>
                </a:tc>
                <a:tc>
                  <a:txBody>
                    <a:bodyPr/>
                    <a:lstStyle/>
                    <a:p>
                      <a:endParaRPr lang="en-US" dirty="0"/>
                    </a:p>
                  </a:txBody>
                  <a:tcPr/>
                </a:tc>
                <a:tc>
                  <a:txBody>
                    <a:bodyPr/>
                    <a:lstStyle/>
                    <a:p>
                      <a:r>
                        <a:rPr lang="en-US" dirty="0" smtClean="0"/>
                        <a:t>Union</a:t>
                      </a:r>
                      <a:endParaRPr lang="en-US" dirty="0"/>
                    </a:p>
                  </a:txBody>
                  <a:tcPr/>
                </a:tc>
                <a:tc>
                  <a:txBody>
                    <a:bodyPr/>
                    <a:lstStyle/>
                    <a:p>
                      <a:r>
                        <a:rPr lang="en-US" dirty="0" smtClean="0"/>
                        <a:t>Non-Union</a:t>
                      </a:r>
                      <a:endParaRPr lang="en-US" dirty="0"/>
                    </a:p>
                  </a:txBody>
                  <a:tcPr/>
                </a:tc>
              </a:tr>
              <a:tr h="370840">
                <a:tc rowSpan="2">
                  <a:txBody>
                    <a:bodyPr/>
                    <a:lstStyle/>
                    <a:p>
                      <a:pPr algn="l"/>
                      <a:r>
                        <a:rPr lang="en-US" dirty="0" smtClean="0"/>
                        <a:t>Basic Coverage</a:t>
                      </a:r>
                      <a:endParaRPr lang="en-US" dirty="0"/>
                    </a:p>
                  </a:txBody>
                  <a:tcPr anchor="ctr" anchorCtr="1"/>
                </a:tc>
                <a:tc>
                  <a:txBody>
                    <a:bodyPr/>
                    <a:lstStyle/>
                    <a:p>
                      <a:r>
                        <a:rPr lang="en-US" dirty="0" smtClean="0"/>
                        <a:t>Current</a:t>
                      </a:r>
                      <a:endParaRPr lang="en-US" dirty="0"/>
                    </a:p>
                  </a:txBody>
                  <a:tcPr/>
                </a:tc>
                <a:tc>
                  <a:txBody>
                    <a:bodyPr/>
                    <a:lstStyle/>
                    <a:p>
                      <a:pPr algn="r"/>
                      <a:r>
                        <a:rPr lang="en-US" dirty="0" smtClean="0"/>
                        <a:t>546.35</a:t>
                      </a:r>
                      <a:endParaRPr lang="en-US" dirty="0"/>
                    </a:p>
                  </a:txBody>
                  <a:tcPr/>
                </a:tc>
                <a:tc>
                  <a:txBody>
                    <a:bodyPr/>
                    <a:lstStyle/>
                    <a:p>
                      <a:pPr algn="r"/>
                      <a:r>
                        <a:rPr lang="en-US" dirty="0" smtClean="0"/>
                        <a:t>546.35</a:t>
                      </a:r>
                      <a:endParaRPr lang="en-US" dirty="0"/>
                    </a:p>
                  </a:txBody>
                  <a:tcPr/>
                </a:tc>
              </a:tr>
              <a:tr h="452120">
                <a:tc vMerge="1">
                  <a:txBody>
                    <a:bodyPr/>
                    <a:lstStyle/>
                    <a:p>
                      <a:endParaRPr lang="en-US" dirty="0"/>
                    </a:p>
                  </a:txBody>
                  <a:tcPr/>
                </a:tc>
                <a:tc>
                  <a:txBody>
                    <a:bodyPr/>
                    <a:lstStyle/>
                    <a:p>
                      <a:r>
                        <a:rPr lang="en-US" dirty="0" smtClean="0"/>
                        <a:t>FY 2012-13</a:t>
                      </a:r>
                      <a:endParaRPr lang="en-US" dirty="0"/>
                    </a:p>
                  </a:txBody>
                  <a:tcPr/>
                </a:tc>
                <a:tc>
                  <a:txBody>
                    <a:bodyPr/>
                    <a:lstStyle/>
                    <a:p>
                      <a:pPr algn="r"/>
                      <a:r>
                        <a:rPr lang="en-US" dirty="0" smtClean="0"/>
                        <a:t>575.57</a:t>
                      </a:r>
                      <a:endParaRPr lang="en-US" dirty="0"/>
                    </a:p>
                  </a:txBody>
                  <a:tcPr/>
                </a:tc>
                <a:tc>
                  <a:txBody>
                    <a:bodyPr/>
                    <a:lstStyle/>
                    <a:p>
                      <a:pPr algn="r"/>
                      <a:r>
                        <a:rPr lang="en-US" dirty="0" smtClean="0"/>
                        <a:t>588.78</a:t>
                      </a:r>
                      <a:endParaRPr lang="en-US" dirty="0"/>
                    </a:p>
                  </a:txBody>
                  <a:tcPr/>
                </a:tc>
              </a:tr>
              <a:tr h="37084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kern="1200" dirty="0" smtClean="0"/>
                        <a:t>Employee Contributions</a:t>
                      </a:r>
                    </a:p>
                    <a:p>
                      <a:pPr algn="l"/>
                      <a:endParaRPr lang="en-US" dirty="0"/>
                    </a:p>
                  </a:txBody>
                  <a:tcPr anchor="b" anchorCtr="1"/>
                </a:tc>
                <a:tc>
                  <a:txBody>
                    <a:bodyPr/>
                    <a:lstStyle/>
                    <a:p>
                      <a:r>
                        <a:rPr lang="en-US" dirty="0" smtClean="0"/>
                        <a:t>Current</a:t>
                      </a:r>
                      <a:endParaRPr lang="en-US" dirty="0"/>
                    </a:p>
                  </a:txBody>
                  <a:tcPr/>
                </a:tc>
                <a:tc>
                  <a:txBody>
                    <a:bodyPr/>
                    <a:lstStyle/>
                    <a:p>
                      <a:pPr algn="r"/>
                      <a:r>
                        <a:rPr lang="en-US" dirty="0" smtClean="0"/>
                        <a:t>0</a:t>
                      </a:r>
                      <a:endParaRPr lang="en-US" dirty="0"/>
                    </a:p>
                  </a:txBody>
                  <a:tcPr/>
                </a:tc>
                <a:tc>
                  <a:txBody>
                    <a:bodyPr/>
                    <a:lstStyle/>
                    <a:p>
                      <a:pPr algn="r"/>
                      <a:r>
                        <a:rPr lang="en-US" dirty="0" smtClean="0"/>
                        <a:t>19.64</a:t>
                      </a:r>
                      <a:endParaRPr lang="en-US" dirty="0"/>
                    </a:p>
                  </a:txBody>
                  <a:tcPr/>
                </a:tc>
              </a:tr>
              <a:tr h="370840">
                <a:tc vMerge="1">
                  <a:txBody>
                    <a:bodyPr/>
                    <a:lstStyle/>
                    <a:p>
                      <a:endParaRPr lang="en-US" dirty="0"/>
                    </a:p>
                  </a:txBody>
                  <a:tcPr/>
                </a:tc>
                <a:tc>
                  <a:txBody>
                    <a:bodyPr/>
                    <a:lstStyle/>
                    <a:p>
                      <a:r>
                        <a:rPr lang="en-US" dirty="0" smtClean="0"/>
                        <a:t>FY 2012-13</a:t>
                      </a:r>
                      <a:endParaRPr lang="en-US" dirty="0"/>
                    </a:p>
                  </a:txBody>
                  <a:tcPr/>
                </a:tc>
                <a:tc>
                  <a:txBody>
                    <a:bodyPr/>
                    <a:lstStyle/>
                    <a:p>
                      <a:pPr algn="r"/>
                      <a:r>
                        <a:rPr lang="en-US" dirty="0" smtClean="0"/>
                        <a:t>20.00</a:t>
                      </a:r>
                      <a:endParaRPr lang="en-US" dirty="0"/>
                    </a:p>
                  </a:txBody>
                  <a:tcPr/>
                </a:tc>
                <a:tc>
                  <a:txBody>
                    <a:bodyPr/>
                    <a:lstStyle/>
                    <a:p>
                      <a:pPr algn="r"/>
                      <a:r>
                        <a:rPr lang="en-US" dirty="0" smtClean="0"/>
                        <a:t>19.64</a:t>
                      </a:r>
                      <a:endParaRPr lang="en-US" dirty="0"/>
                    </a:p>
                  </a:txBody>
                  <a:tcPr/>
                </a:tc>
              </a:tr>
              <a:tr h="370840">
                <a:tc rowSpan="2">
                  <a:txBody>
                    <a:bodyPr/>
                    <a:lstStyle/>
                    <a:p>
                      <a:pPr algn="l"/>
                      <a:r>
                        <a:rPr lang="en-US" dirty="0" smtClean="0"/>
                        <a:t>Co-Payment</a:t>
                      </a:r>
                      <a:endParaRPr lang="en-US" dirty="0"/>
                    </a:p>
                  </a:txBody>
                  <a:tcPr anchor="ctr" anchorCtr="1"/>
                </a:tc>
                <a:tc>
                  <a:txBody>
                    <a:bodyPr/>
                    <a:lstStyle/>
                    <a:p>
                      <a:r>
                        <a:rPr lang="en-US" dirty="0" smtClean="0"/>
                        <a:t>Current</a:t>
                      </a:r>
                      <a:endParaRPr lang="en-US" dirty="0"/>
                    </a:p>
                  </a:txBody>
                  <a:tcPr/>
                </a:tc>
                <a:tc>
                  <a:txBody>
                    <a:bodyPr/>
                    <a:lstStyle/>
                    <a:p>
                      <a:pPr algn="r"/>
                      <a:r>
                        <a:rPr lang="en-US" dirty="0" smtClean="0"/>
                        <a:t>15.00</a:t>
                      </a:r>
                      <a:endParaRPr lang="en-US" dirty="0"/>
                    </a:p>
                  </a:txBody>
                  <a:tcPr/>
                </a:tc>
                <a:tc>
                  <a:txBody>
                    <a:bodyPr/>
                    <a:lstStyle/>
                    <a:p>
                      <a:pPr algn="r"/>
                      <a:r>
                        <a:rPr lang="en-US" dirty="0" smtClean="0"/>
                        <a:t>15.00</a:t>
                      </a:r>
                      <a:endParaRPr lang="en-US" dirty="0"/>
                    </a:p>
                  </a:txBody>
                  <a:tcPr/>
                </a:tc>
              </a:tr>
              <a:tr h="370840">
                <a:tc vMerge="1">
                  <a:txBody>
                    <a:bodyPr/>
                    <a:lstStyle/>
                    <a:p>
                      <a:endParaRPr lang="en-US" dirty="0"/>
                    </a:p>
                  </a:txBody>
                  <a:tcPr/>
                </a:tc>
                <a:tc>
                  <a:txBody>
                    <a:bodyPr/>
                    <a:lstStyle/>
                    <a:p>
                      <a:r>
                        <a:rPr lang="en-US" dirty="0" smtClean="0"/>
                        <a:t>FY 2012-13</a:t>
                      </a:r>
                      <a:endParaRPr lang="en-US" dirty="0"/>
                    </a:p>
                  </a:txBody>
                  <a:tcPr/>
                </a:tc>
                <a:tc>
                  <a:txBody>
                    <a:bodyPr/>
                    <a:lstStyle/>
                    <a:p>
                      <a:pPr algn="r"/>
                      <a:r>
                        <a:rPr lang="en-US" dirty="0" smtClean="0"/>
                        <a:t>15.00</a:t>
                      </a:r>
                      <a:endParaRPr lang="en-US" dirty="0"/>
                    </a:p>
                  </a:txBody>
                  <a:tcPr/>
                </a:tc>
                <a:tc>
                  <a:txBody>
                    <a:bodyPr/>
                    <a:lstStyle/>
                    <a:p>
                      <a:pPr algn="r"/>
                      <a:r>
                        <a:rPr lang="en-US" dirty="0" smtClean="0"/>
                        <a:t>15.00</a:t>
                      </a:r>
                      <a:endParaRPr lang="en-US"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685800" y="533400"/>
            <a:ext cx="8001000" cy="685800"/>
          </a:xfrm>
        </p:spPr>
        <p:txBody>
          <a:bodyPr>
            <a:normAutofit fontScale="90000"/>
          </a:bodyPr>
          <a:lstStyle/>
          <a:p>
            <a:pPr marR="0" rtl="0"/>
            <a:r>
              <a:rPr lang="en-US" sz="4500" b="0" baseline="0" dirty="0" smtClean="0">
                <a:latin typeface="Georgia"/>
              </a:rPr>
              <a:t>Pension</a:t>
            </a:r>
          </a:p>
        </p:txBody>
      </p:sp>
      <p:sp>
        <p:nvSpPr>
          <p:cNvPr id="5" name="Slide Number Placeholder 4"/>
          <p:cNvSpPr>
            <a:spLocks noGrp="1"/>
          </p:cNvSpPr>
          <p:nvPr>
            <p:ph type="sldNum" sz="quarter" idx="12"/>
          </p:nvPr>
        </p:nvSpPr>
        <p:spPr/>
        <p:txBody>
          <a:bodyPr/>
          <a:lstStyle/>
          <a:p>
            <a:fld id="{2E4CF4B7-B0E1-4285-8476-3CFD4141AAC6}" type="slidenum">
              <a:rPr lang="en-US" smtClean="0"/>
              <a:pPr/>
              <a:t>9</a:t>
            </a:fld>
            <a:endParaRPr lang="en-US" dirty="0"/>
          </a:p>
        </p:txBody>
      </p:sp>
      <p:sp>
        <p:nvSpPr>
          <p:cNvPr id="13" name="Text Placeholder 12"/>
          <p:cNvSpPr>
            <a:spLocks noGrp="1"/>
          </p:cNvSpPr>
          <p:nvPr>
            <p:ph type="body" idx="1"/>
          </p:nvPr>
        </p:nvSpPr>
        <p:spPr>
          <a:xfrm>
            <a:off x="457200" y="1752600"/>
            <a:ext cx="8229600" cy="4114800"/>
          </a:xfrm>
        </p:spPr>
        <p:txBody>
          <a:bodyPr>
            <a:normAutofit fontScale="92500"/>
          </a:bodyPr>
          <a:lstStyle/>
          <a:p>
            <a:r>
              <a:rPr lang="en-US" dirty="0" smtClean="0"/>
              <a:t>Mandatory 5% deduction, can contribute up to 15%</a:t>
            </a:r>
          </a:p>
          <a:p>
            <a:r>
              <a:rPr lang="en-US" dirty="0" smtClean="0"/>
              <a:t>County match when vested (5 years)</a:t>
            </a:r>
          </a:p>
          <a:p>
            <a:r>
              <a:rPr lang="en-US" dirty="0" smtClean="0"/>
              <a:t>Age 55 with 20 years of service</a:t>
            </a:r>
          </a:p>
          <a:p>
            <a:r>
              <a:rPr lang="en-US" dirty="0" smtClean="0"/>
              <a:t>Age 60 with any years of service</a:t>
            </a:r>
          </a:p>
          <a:p>
            <a:endParaRPr lang="en-US" dirty="0" smtClean="0"/>
          </a:p>
          <a:p>
            <a:r>
              <a:rPr lang="en-US" sz="3200" dirty="0" smtClean="0"/>
              <a:t>With poor economic conditions, FACT has had to contribute $50,000 the past 2 years into the retirement. </a:t>
            </a:r>
          </a:p>
          <a:p>
            <a:endParaRPr lang="en-US" dirty="0" smtClean="0"/>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76400"/>
            <a:ext cx="8229600" cy="4618037"/>
          </a:xfrm>
        </p:spPr>
        <p:txBody>
          <a:bodyPr>
            <a:normAutofit fontScale="92500" lnSpcReduction="10000"/>
          </a:bodyPr>
          <a:lstStyle/>
          <a:p>
            <a:r>
              <a:rPr lang="en-US" dirty="0" smtClean="0"/>
              <a:t>Current Cost per Gallon	$3.206</a:t>
            </a:r>
          </a:p>
          <a:p>
            <a:pPr lvl="1"/>
            <a:r>
              <a:rPr lang="en-US" dirty="0" smtClean="0"/>
              <a:t>Contract rate or market rate?	contract</a:t>
            </a:r>
          </a:p>
          <a:p>
            <a:pPr lvl="1"/>
            <a:r>
              <a:rPr lang="en-US" dirty="0" smtClean="0"/>
              <a:t>Terms of contract (if applicable)	1 year</a:t>
            </a:r>
            <a:br>
              <a:rPr lang="en-US" dirty="0" smtClean="0"/>
            </a:br>
            <a:r>
              <a:rPr lang="en-US" dirty="0" smtClean="0"/>
              <a:t/>
            </a:r>
            <a:br>
              <a:rPr lang="en-US" dirty="0" smtClean="0"/>
            </a:br>
            <a:endParaRPr lang="en-US" dirty="0" smtClean="0"/>
          </a:p>
          <a:p>
            <a:r>
              <a:rPr lang="en-US" dirty="0" smtClean="0"/>
              <a:t>Projected Cost per Gallon and Basis for Projection—projected 2% increase in total expenses</a:t>
            </a:r>
          </a:p>
          <a:p>
            <a:pPr lvl="1"/>
            <a:r>
              <a:rPr lang="en-US" dirty="0" smtClean="0"/>
              <a:t>Contract rate or market rate? Contract that county bids each year</a:t>
            </a:r>
          </a:p>
          <a:p>
            <a:pPr lvl="1"/>
            <a:r>
              <a:rPr lang="en-US" dirty="0" smtClean="0"/>
              <a:t>Terms of contract (if applicable) 1 year</a:t>
            </a:r>
            <a:br>
              <a:rPr lang="en-US" dirty="0" smtClean="0"/>
            </a:br>
            <a:endParaRPr lang="en-US" dirty="0"/>
          </a:p>
        </p:txBody>
      </p:sp>
      <p:sp>
        <p:nvSpPr>
          <p:cNvPr id="4" name="Slide Number Placeholder 3"/>
          <p:cNvSpPr>
            <a:spLocks noGrp="1"/>
          </p:cNvSpPr>
          <p:nvPr>
            <p:ph type="sldNum" sz="quarter" idx="12"/>
          </p:nvPr>
        </p:nvSpPr>
        <p:spPr/>
        <p:txBody>
          <a:bodyPr/>
          <a:lstStyle/>
          <a:p>
            <a:fld id="{2E4CF4B7-B0E1-4285-8476-3CFD4141AAC6}" type="slidenum">
              <a:rPr lang="en-US" smtClean="0"/>
              <a:pPr/>
              <a:t>10</a:t>
            </a:fld>
            <a:endParaRPr lang="en-US" dirty="0"/>
          </a:p>
        </p:txBody>
      </p:sp>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685800" y="533400"/>
            <a:ext cx="8001000" cy="762000"/>
          </a:xfrm>
        </p:spPr>
        <p:txBody>
          <a:bodyPr/>
          <a:lstStyle/>
          <a:p>
            <a:pPr marR="0" rtl="0"/>
            <a:r>
              <a:rPr lang="en-US" b="0" baseline="0" dirty="0" smtClean="0">
                <a:latin typeface="Georgia"/>
              </a:rPr>
              <a:t>Fuel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457200" y="533400"/>
            <a:ext cx="8229600" cy="914400"/>
          </a:xfrm>
        </p:spPr>
        <p:txBody>
          <a:bodyPr>
            <a:normAutofit/>
          </a:bodyPr>
          <a:lstStyle/>
          <a:p>
            <a:r>
              <a:rPr lang="en-US" b="0" dirty="0" smtClean="0">
                <a:latin typeface="Georgia"/>
              </a:rPr>
              <a:t>Fixed Route Fares</a:t>
            </a:r>
            <a:endParaRPr lang="en-US" b="0" u="sng" baseline="0" dirty="0" smtClean="0">
              <a:latin typeface="Georgia"/>
            </a:endParaRPr>
          </a:p>
        </p:txBody>
      </p:sp>
      <p:sp>
        <p:nvSpPr>
          <p:cNvPr id="3" name="Text Placeholder 2"/>
          <p:cNvSpPr>
            <a:spLocks noGrp="1"/>
          </p:cNvSpPr>
          <p:nvPr>
            <p:ph type="body" idx="1"/>
          </p:nvPr>
        </p:nvSpPr>
        <p:spPr>
          <a:xfrm>
            <a:off x="457200" y="4876800"/>
            <a:ext cx="8229600" cy="1676400"/>
          </a:xfrm>
        </p:spPr>
        <p:txBody>
          <a:bodyPr>
            <a:normAutofit/>
          </a:bodyPr>
          <a:lstStyle/>
          <a:p>
            <a:r>
              <a:rPr lang="en-US" sz="1800" dirty="0" smtClean="0"/>
              <a:t>Provide average fare:</a:t>
            </a:r>
          </a:p>
          <a:p>
            <a:pPr lvl="1"/>
            <a:r>
              <a:rPr lang="en-US" sz="1600" dirty="0" smtClean="0"/>
              <a:t>Current Amount	1.90</a:t>
            </a:r>
          </a:p>
          <a:p>
            <a:pPr lvl="1"/>
            <a:r>
              <a:rPr lang="en-US" sz="1600" dirty="0" smtClean="0"/>
              <a:t>Future Amount	2.00</a:t>
            </a:r>
            <a:endParaRPr lang="en-US" sz="1800" dirty="0" smtClean="0"/>
          </a:p>
          <a:p>
            <a:r>
              <a:rPr lang="en-US" sz="1800" dirty="0" smtClean="0"/>
              <a:t>Describe fare policy 	</a:t>
            </a:r>
          </a:p>
          <a:p>
            <a:pPr lvl="1"/>
            <a:r>
              <a:rPr lang="en-US" sz="1400" dirty="0" smtClean="0"/>
              <a:t>Seniors and children under 12 ride for free.  Students and disabled ride ½ fare.  </a:t>
            </a:r>
            <a:endParaRPr lang="en-US" sz="1400" dirty="0"/>
          </a:p>
        </p:txBody>
      </p:sp>
      <p:sp>
        <p:nvSpPr>
          <p:cNvPr id="5" name="Slide Number Placeholder 4"/>
          <p:cNvSpPr>
            <a:spLocks noGrp="1"/>
          </p:cNvSpPr>
          <p:nvPr>
            <p:ph type="sldNum" sz="quarter" idx="12"/>
          </p:nvPr>
        </p:nvSpPr>
        <p:spPr/>
        <p:txBody>
          <a:bodyPr/>
          <a:lstStyle/>
          <a:p>
            <a:fld id="{2E4CF4B7-B0E1-4285-8476-3CFD4141AAC6}" type="slidenum">
              <a:rPr lang="en-US" smtClean="0"/>
              <a:pPr/>
              <a:t>11</a:t>
            </a:fld>
            <a:endParaRPr lang="en-US" dirty="0"/>
          </a:p>
        </p:txBody>
      </p:sp>
      <p:graphicFrame>
        <p:nvGraphicFramePr>
          <p:cNvPr id="4" name="Table 3"/>
          <p:cNvGraphicFramePr>
            <a:graphicFrameLocks noGrp="1"/>
          </p:cNvGraphicFramePr>
          <p:nvPr/>
        </p:nvGraphicFramePr>
        <p:xfrm>
          <a:off x="457200" y="1600201"/>
          <a:ext cx="8077200" cy="3267763"/>
        </p:xfrm>
        <a:graphic>
          <a:graphicData uri="http://schemas.openxmlformats.org/drawingml/2006/table">
            <a:tbl>
              <a:tblPr firstRow="1" bandRow="1">
                <a:tableStyleId>{93296810-A885-4BE3-A3E7-6D5BEEA58F35}</a:tableStyleId>
              </a:tblPr>
              <a:tblGrid>
                <a:gridCol w="2743200"/>
                <a:gridCol w="1219200"/>
                <a:gridCol w="1219200"/>
                <a:gridCol w="1232646"/>
                <a:gridCol w="1662954"/>
              </a:tblGrid>
              <a:tr h="1219199">
                <a:tc>
                  <a:txBody>
                    <a:bodyPr/>
                    <a:lstStyle/>
                    <a:p>
                      <a:pPr algn="ctr"/>
                      <a:endParaRPr lang="en-US" dirty="0" smtClean="0"/>
                    </a:p>
                    <a:p>
                      <a:pPr algn="ctr"/>
                      <a:r>
                        <a:rPr lang="en-US" dirty="0" smtClean="0"/>
                        <a:t>Fare</a:t>
                      </a:r>
                      <a:r>
                        <a:rPr lang="en-US" baseline="0" dirty="0" smtClean="0"/>
                        <a:t> Type</a:t>
                      </a:r>
                      <a:endParaRPr lang="en-US" dirty="0"/>
                    </a:p>
                  </a:txBody>
                  <a:tcPr/>
                </a:tc>
                <a:tc>
                  <a:txBody>
                    <a:bodyPr/>
                    <a:lstStyle/>
                    <a:p>
                      <a:pPr algn="ctr"/>
                      <a:r>
                        <a:rPr lang="en-US" dirty="0" smtClean="0"/>
                        <a:t>Date</a:t>
                      </a:r>
                      <a:r>
                        <a:rPr lang="en-US" baseline="0" dirty="0" smtClean="0"/>
                        <a:t> of Last Increase</a:t>
                      </a:r>
                      <a:endParaRPr lang="en-US" dirty="0"/>
                    </a:p>
                  </a:txBody>
                  <a:tcPr/>
                </a:tc>
                <a:tc>
                  <a:txBody>
                    <a:bodyPr/>
                    <a:lstStyle/>
                    <a:p>
                      <a:pPr algn="ctr"/>
                      <a:endParaRPr lang="en-US" dirty="0" smtClean="0"/>
                    </a:p>
                    <a:p>
                      <a:pPr algn="ctr"/>
                      <a:r>
                        <a:rPr lang="en-US" dirty="0" smtClean="0"/>
                        <a:t>Current Amount</a:t>
                      </a:r>
                      <a:endParaRPr lang="en-US" dirty="0"/>
                    </a:p>
                  </a:txBody>
                  <a:tcPr/>
                </a:tc>
                <a:tc>
                  <a:txBody>
                    <a:bodyPr/>
                    <a:lstStyle/>
                    <a:p>
                      <a:pPr algn="ctr"/>
                      <a:r>
                        <a:rPr lang="en-US" dirty="0" smtClean="0"/>
                        <a:t>Date of Planned</a:t>
                      </a:r>
                      <a:r>
                        <a:rPr lang="en-US" baseline="0" dirty="0" smtClean="0"/>
                        <a:t> Increase</a:t>
                      </a:r>
                      <a:endParaRPr lang="en-US" dirty="0"/>
                    </a:p>
                  </a:txBody>
                  <a:tcPr/>
                </a:tc>
                <a:tc>
                  <a:txBody>
                    <a:bodyPr/>
                    <a:lstStyle/>
                    <a:p>
                      <a:pPr algn="ctr"/>
                      <a:r>
                        <a:rPr lang="en-US" dirty="0" smtClean="0"/>
                        <a:t>Amount  After Planned Increase</a:t>
                      </a:r>
                      <a:endParaRPr lang="en-US" dirty="0"/>
                    </a:p>
                  </a:txBody>
                  <a:tcPr/>
                </a:tc>
              </a:tr>
              <a:tr h="374800">
                <a:tc>
                  <a:txBody>
                    <a:bodyPr/>
                    <a:lstStyle/>
                    <a:p>
                      <a:pPr algn="l"/>
                      <a:r>
                        <a:rPr lang="en-US" dirty="0" smtClean="0"/>
                        <a:t>Base Fare</a:t>
                      </a:r>
                      <a:r>
                        <a:rPr lang="en-US" baseline="0" dirty="0" smtClean="0"/>
                        <a:t> </a:t>
                      </a:r>
                      <a:endParaRPr lang="en-US" dirty="0"/>
                    </a:p>
                  </a:txBody>
                  <a:tcPr anchor="ctr" anchorCtr="1"/>
                </a:tc>
                <a:tc>
                  <a:txBody>
                    <a:bodyPr/>
                    <a:lstStyle/>
                    <a:p>
                      <a:r>
                        <a:rPr lang="en-US" dirty="0" smtClean="0"/>
                        <a:t>7/1/2008</a:t>
                      </a:r>
                      <a:endParaRPr lang="en-US" dirty="0"/>
                    </a:p>
                  </a:txBody>
                  <a:tcPr/>
                </a:tc>
                <a:tc>
                  <a:txBody>
                    <a:bodyPr/>
                    <a:lstStyle/>
                    <a:p>
                      <a:r>
                        <a:rPr lang="en-US" dirty="0" smtClean="0"/>
                        <a:t>1.40</a:t>
                      </a:r>
                      <a:endParaRPr lang="en-US" dirty="0"/>
                    </a:p>
                  </a:txBody>
                  <a:tcPr/>
                </a:tc>
                <a:tc>
                  <a:txBody>
                    <a:bodyPr/>
                    <a:lstStyle/>
                    <a:p>
                      <a:r>
                        <a:rPr lang="en-US" dirty="0" smtClean="0"/>
                        <a:t>7/1/12</a:t>
                      </a:r>
                      <a:endParaRPr lang="en-US" dirty="0"/>
                    </a:p>
                  </a:txBody>
                  <a:tcPr/>
                </a:tc>
                <a:tc>
                  <a:txBody>
                    <a:bodyPr/>
                    <a:lstStyle/>
                    <a:p>
                      <a:r>
                        <a:rPr lang="en-US" dirty="0" smtClean="0"/>
                        <a:t>1.50</a:t>
                      </a:r>
                      <a:endParaRPr lang="en-US" dirty="0"/>
                    </a:p>
                  </a:txBody>
                  <a:tcPr/>
                </a:tc>
              </a:tr>
              <a:tr h="374800">
                <a:tc>
                  <a:txBody>
                    <a:bodyPr/>
                    <a:lstStyle/>
                    <a:p>
                      <a:pPr algn="l"/>
                      <a:r>
                        <a:rPr lang="en-US" dirty="0" smtClean="0"/>
                        <a:t>Transfers</a:t>
                      </a:r>
                      <a:endParaRPr lang="en-US" dirty="0"/>
                    </a:p>
                  </a:txBody>
                  <a:tcPr anchor="ctr" anchorCtr="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dirty="0" smtClean="0"/>
                        <a:t>0</a:t>
                      </a:r>
                      <a:endParaRPr lang="en-US" dirty="0"/>
                    </a:p>
                  </a:txBody>
                  <a:tcPr/>
                </a:tc>
                <a:tc>
                  <a:txBody>
                    <a:bodyPr/>
                    <a:lstStyle/>
                    <a:p>
                      <a:endParaRPr lang="en-US" dirty="0"/>
                    </a:p>
                  </a:txBody>
                  <a:tcPr/>
                </a:tc>
                <a:tc>
                  <a:txBody>
                    <a:bodyPr/>
                    <a:lstStyle/>
                    <a:p>
                      <a:r>
                        <a:rPr lang="en-US" dirty="0" smtClean="0"/>
                        <a:t>0</a:t>
                      </a:r>
                      <a:endParaRPr lang="en-US" dirty="0"/>
                    </a:p>
                  </a:txBody>
                  <a:tcPr/>
                </a:tc>
              </a:tr>
              <a:tr h="374800">
                <a:tc>
                  <a:txBody>
                    <a:bodyPr/>
                    <a:lstStyle/>
                    <a:p>
                      <a:pPr algn="l"/>
                      <a:r>
                        <a:rPr lang="en-US" dirty="0" smtClean="0"/>
                        <a:t>Zone Fares</a:t>
                      </a:r>
                      <a:endParaRPr lang="en-US" dirty="0"/>
                    </a:p>
                  </a:txBody>
                  <a:tcPr anchor="ctr" anchorCtr="1"/>
                </a:tc>
                <a:tc>
                  <a:txBody>
                    <a:bodyPr/>
                    <a:lstStyle/>
                    <a:p>
                      <a:endParaRPr lang="en-US" dirty="0"/>
                    </a:p>
                  </a:txBody>
                  <a:tcPr/>
                </a:tc>
                <a:tc>
                  <a:txBody>
                    <a:bodyPr/>
                    <a:lstStyle/>
                    <a:p>
                      <a:r>
                        <a:rPr lang="en-US" dirty="0" smtClean="0"/>
                        <a:t>.50</a:t>
                      </a:r>
                      <a:endParaRPr lang="en-US" dirty="0"/>
                    </a:p>
                  </a:txBody>
                  <a:tcPr/>
                </a:tc>
                <a:tc>
                  <a:txBody>
                    <a:bodyPr/>
                    <a:lstStyle/>
                    <a:p>
                      <a:endParaRPr lang="en-US" dirty="0"/>
                    </a:p>
                  </a:txBody>
                  <a:tcPr/>
                </a:tc>
                <a:tc>
                  <a:txBody>
                    <a:bodyPr/>
                    <a:lstStyle/>
                    <a:p>
                      <a:r>
                        <a:rPr lang="en-US" dirty="0" smtClean="0"/>
                        <a:t>.50</a:t>
                      </a:r>
                      <a:endParaRPr lang="en-US" dirty="0"/>
                    </a:p>
                  </a:txBody>
                  <a:tcPr/>
                </a:tc>
              </a:tr>
              <a:tr h="924164">
                <a:tc>
                  <a:txBody>
                    <a:bodyPr/>
                    <a:lstStyle/>
                    <a:p>
                      <a:pPr algn="l"/>
                      <a:r>
                        <a:rPr lang="en-US" dirty="0" smtClean="0"/>
                        <a:t>Monthly Pass Local Routes</a:t>
                      </a:r>
                    </a:p>
                    <a:p>
                      <a:pPr algn="l"/>
                      <a:r>
                        <a:rPr lang="en-US" dirty="0" smtClean="0"/>
                        <a:t>Pittsburgh 10 trips</a:t>
                      </a:r>
                    </a:p>
                    <a:p>
                      <a:pPr algn="l"/>
                      <a:r>
                        <a:rPr lang="en-US" dirty="0" smtClean="0"/>
                        <a:t>Morgantown 10 trips</a:t>
                      </a:r>
                    </a:p>
                  </a:txBody>
                  <a:tcPr anchor="ctr" anchorCtr="1"/>
                </a:tc>
                <a:tc>
                  <a:txBody>
                    <a:bodyPr/>
                    <a:lstStyle/>
                    <a:p>
                      <a:endParaRPr lang="en-US" dirty="0"/>
                    </a:p>
                  </a:txBody>
                  <a:tcPr/>
                </a:tc>
                <a:tc>
                  <a:txBody>
                    <a:bodyPr/>
                    <a:lstStyle/>
                    <a:p>
                      <a:r>
                        <a:rPr lang="en-US" dirty="0" smtClean="0"/>
                        <a:t>$45.00</a:t>
                      </a:r>
                    </a:p>
                    <a:p>
                      <a:r>
                        <a:rPr lang="en-US" dirty="0" smtClean="0"/>
                        <a:t>$45.00</a:t>
                      </a:r>
                    </a:p>
                    <a:p>
                      <a:r>
                        <a:rPr lang="en-US" dirty="0" smtClean="0"/>
                        <a:t>$45.00</a:t>
                      </a:r>
                      <a:endParaRPr lang="en-US" dirty="0"/>
                    </a:p>
                  </a:txBody>
                  <a:tcPr/>
                </a:tc>
                <a:tc>
                  <a:txBody>
                    <a:bodyPr/>
                    <a:lstStyle/>
                    <a:p>
                      <a:endParaRPr lang="en-US" dirty="0"/>
                    </a:p>
                  </a:txBody>
                  <a:tcPr/>
                </a:tc>
                <a:tc>
                  <a:txBody>
                    <a:bodyPr/>
                    <a:lstStyle/>
                    <a:p>
                      <a:r>
                        <a:rPr lang="en-US" dirty="0" smtClean="0"/>
                        <a:t>same</a:t>
                      </a:r>
                    </a:p>
                    <a:p>
                      <a:r>
                        <a:rPr lang="en-US" dirty="0" smtClean="0"/>
                        <a:t>$60.00</a:t>
                      </a:r>
                    </a:p>
                    <a:p>
                      <a:r>
                        <a:rPr lang="en-US" dirty="0" smtClean="0"/>
                        <a:t>Same</a:t>
                      </a:r>
                      <a:endParaRPr lang="en-US" dirty="0"/>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457200" y="533400"/>
            <a:ext cx="8229600" cy="685800"/>
          </a:xfrm>
        </p:spPr>
        <p:txBody>
          <a:bodyPr>
            <a:normAutofit fontScale="90000"/>
          </a:bodyPr>
          <a:lstStyle/>
          <a:p>
            <a:pPr marR="0" rtl="0"/>
            <a:r>
              <a:rPr lang="en-US" b="0" baseline="0" dirty="0" smtClean="0">
                <a:latin typeface="Georgia"/>
              </a:rPr>
              <a:t>Shared Ride </a:t>
            </a:r>
            <a:r>
              <a:rPr lang="en-US" b="0" dirty="0" smtClean="0">
                <a:latin typeface="Georgia"/>
              </a:rPr>
              <a:t>F</a:t>
            </a:r>
            <a:r>
              <a:rPr lang="en-US" b="0" baseline="0" dirty="0" smtClean="0">
                <a:latin typeface="Georgia"/>
              </a:rPr>
              <a:t>ares</a:t>
            </a:r>
          </a:p>
        </p:txBody>
      </p:sp>
      <p:sp>
        <p:nvSpPr>
          <p:cNvPr id="3" name="Text Placeholder 2"/>
          <p:cNvSpPr>
            <a:spLocks noGrp="1"/>
          </p:cNvSpPr>
          <p:nvPr>
            <p:ph type="body" idx="1"/>
          </p:nvPr>
        </p:nvSpPr>
        <p:spPr>
          <a:xfrm>
            <a:off x="457200" y="1371600"/>
            <a:ext cx="5715000" cy="4922837"/>
          </a:xfrm>
        </p:spPr>
        <p:txBody>
          <a:bodyPr>
            <a:normAutofit fontScale="70000" lnSpcReduction="20000"/>
          </a:bodyPr>
          <a:lstStyle/>
          <a:p>
            <a:r>
              <a:rPr lang="en-US" dirty="0" smtClean="0">
                <a:latin typeface="Georgia"/>
              </a:rPr>
              <a:t>Date of Last Fare Increase</a:t>
            </a:r>
          </a:p>
          <a:p>
            <a:pPr>
              <a:buNone/>
            </a:pPr>
            <a:r>
              <a:rPr lang="en-US" dirty="0" smtClean="0">
                <a:latin typeface="Georgia"/>
              </a:rPr>
              <a:t>	7/1/2008</a:t>
            </a:r>
          </a:p>
          <a:p>
            <a:pPr>
              <a:buNone/>
            </a:pPr>
            <a:endParaRPr lang="en-US" dirty="0" smtClean="0">
              <a:latin typeface="Georgia"/>
            </a:endParaRPr>
          </a:p>
          <a:p>
            <a:r>
              <a:rPr lang="en-US" dirty="0" smtClean="0">
                <a:latin typeface="Georgia"/>
              </a:rPr>
              <a:t>Current </a:t>
            </a:r>
          </a:p>
          <a:p>
            <a:pPr lvl="1"/>
            <a:r>
              <a:rPr lang="en-US" dirty="0" smtClean="0">
                <a:latin typeface="Georgia"/>
              </a:rPr>
              <a:t>Average fare	$14.06	</a:t>
            </a:r>
          </a:p>
          <a:p>
            <a:pPr lvl="1"/>
            <a:r>
              <a:rPr lang="en-US" dirty="0" smtClean="0">
                <a:latin typeface="Georgia"/>
              </a:rPr>
              <a:t>Sponsorship arrangements</a:t>
            </a:r>
          </a:p>
          <a:p>
            <a:pPr lvl="2"/>
            <a:r>
              <a:rPr lang="en-US" dirty="0" smtClean="0">
                <a:latin typeface="Georgia"/>
              </a:rPr>
              <a:t>15% AAA, St Theresa, Blind Association, Uniontown Hospital</a:t>
            </a:r>
          </a:p>
          <a:p>
            <a:pPr lvl="2"/>
            <a:r>
              <a:rPr lang="en-US" dirty="0" smtClean="0">
                <a:latin typeface="Georgia"/>
              </a:rPr>
              <a:t>Full fare AAA, Blind Association, ARC</a:t>
            </a:r>
          </a:p>
          <a:p>
            <a:pPr>
              <a:buNone/>
            </a:pPr>
            <a:endParaRPr lang="en-US" dirty="0" smtClean="0">
              <a:latin typeface="Georgia"/>
            </a:endParaRPr>
          </a:p>
          <a:p>
            <a:r>
              <a:rPr lang="en-US" dirty="0" smtClean="0">
                <a:latin typeface="Georgia"/>
              </a:rPr>
              <a:t>Planned Changes-increase $.50 per trip</a:t>
            </a:r>
          </a:p>
          <a:p>
            <a:pPr lvl="1"/>
            <a:r>
              <a:rPr lang="en-US" dirty="0" smtClean="0">
                <a:latin typeface="Georgia"/>
              </a:rPr>
              <a:t>Date of planned increase –July 1, 2012</a:t>
            </a:r>
          </a:p>
          <a:p>
            <a:pPr lvl="1"/>
            <a:r>
              <a:rPr lang="en-US" dirty="0" smtClean="0">
                <a:latin typeface="Georgia"/>
              </a:rPr>
              <a:t>Estimated average fare		$14.56</a:t>
            </a:r>
          </a:p>
          <a:p>
            <a:pPr lvl="1"/>
            <a:r>
              <a:rPr lang="en-US" dirty="0" smtClean="0">
                <a:latin typeface="Georgia"/>
              </a:rPr>
              <a:t>Sponsorship arrangements		same</a:t>
            </a:r>
          </a:p>
          <a:p>
            <a:pPr lvl="1">
              <a:buNone/>
            </a:pPr>
            <a:endParaRPr lang="en-US" dirty="0" smtClean="0">
              <a:latin typeface="Georgia"/>
            </a:endParaRPr>
          </a:p>
          <a:p>
            <a:pPr marL="274320" lvl="1">
              <a:buClr>
                <a:schemeClr val="accent3"/>
              </a:buClr>
              <a:buSzPct val="95000"/>
            </a:pPr>
            <a:r>
              <a:rPr lang="en-US" sz="2900" dirty="0" smtClean="0">
                <a:latin typeface="Georgia"/>
              </a:rPr>
              <a:t>Mileage based fare structure</a:t>
            </a:r>
          </a:p>
          <a:p>
            <a:pPr marL="274320" lvl="1" indent="-274320">
              <a:buClr>
                <a:schemeClr val="accent3"/>
              </a:buClr>
              <a:buSzPct val="95000"/>
            </a:pPr>
            <a:endParaRPr lang="en-US" sz="2600" dirty="0" smtClean="0">
              <a:latin typeface="Georgia"/>
            </a:endParaRPr>
          </a:p>
          <a:p>
            <a:pPr lvl="1">
              <a:buNone/>
            </a:pPr>
            <a:endParaRPr lang="en-US" dirty="0" smtClean="0">
              <a:latin typeface="Georgia"/>
            </a:endParaRPr>
          </a:p>
          <a:p>
            <a:pPr lvl="1">
              <a:buNone/>
            </a:pPr>
            <a:endParaRPr lang="en-US" dirty="0" smtClean="0">
              <a:latin typeface="Georgia"/>
            </a:endParaRPr>
          </a:p>
          <a:p>
            <a:pPr lvl="1"/>
            <a:endParaRPr lang="en-US" dirty="0" smtClean="0">
              <a:latin typeface="Georgia"/>
            </a:endParaRPr>
          </a:p>
          <a:p>
            <a:pPr>
              <a:buNone/>
            </a:pPr>
            <a:endParaRPr lang="en-US" dirty="0"/>
          </a:p>
        </p:txBody>
      </p:sp>
      <p:sp>
        <p:nvSpPr>
          <p:cNvPr id="4" name="Slide Number Placeholder 3"/>
          <p:cNvSpPr>
            <a:spLocks noGrp="1"/>
          </p:cNvSpPr>
          <p:nvPr>
            <p:ph type="sldNum" sz="quarter" idx="12"/>
          </p:nvPr>
        </p:nvSpPr>
        <p:spPr/>
        <p:txBody>
          <a:bodyPr/>
          <a:lstStyle/>
          <a:p>
            <a:fld id="{2E4CF4B7-B0E1-4285-8476-3CFD4141AAC6}" type="slidenum">
              <a:rPr lang="en-US" smtClean="0"/>
              <a:pPr/>
              <a:t>12</a:t>
            </a:fld>
            <a:endParaRPr lang="en-US" dirty="0"/>
          </a:p>
        </p:txBody>
      </p:sp>
      <p:sp>
        <p:nvSpPr>
          <p:cNvPr id="15" name="TextBox 14"/>
          <p:cNvSpPr txBox="1"/>
          <p:nvPr/>
        </p:nvSpPr>
        <p:spPr>
          <a:xfrm>
            <a:off x="6096000" y="2438400"/>
            <a:ext cx="2743200" cy="3139321"/>
          </a:xfrm>
          <a:prstGeom prst="rect">
            <a:avLst/>
          </a:prstGeom>
          <a:noFill/>
        </p:spPr>
        <p:txBody>
          <a:bodyPr wrap="square" rtlCol="0">
            <a:spAutoFit/>
          </a:bodyPr>
          <a:lstStyle/>
          <a:p>
            <a:pPr>
              <a:buNone/>
            </a:pPr>
            <a:r>
              <a:rPr lang="en-US" u="sng" dirty="0" smtClean="0"/>
              <a:t>Current Fare Structure </a:t>
            </a:r>
          </a:p>
          <a:p>
            <a:pPr>
              <a:buNone/>
            </a:pPr>
            <a:r>
              <a:rPr lang="en-US" u="sng" dirty="0" smtClean="0"/>
              <a:t>Trip Length</a:t>
            </a:r>
            <a:r>
              <a:rPr lang="en-US" dirty="0" smtClean="0"/>
              <a:t>	</a:t>
            </a:r>
            <a:r>
              <a:rPr lang="en-US" u="sng" dirty="0" smtClean="0"/>
              <a:t>Fare</a:t>
            </a:r>
            <a:endParaRPr lang="en-US" dirty="0" smtClean="0"/>
          </a:p>
          <a:p>
            <a:pPr>
              <a:buNone/>
            </a:pPr>
            <a:r>
              <a:rPr lang="en-US" dirty="0" smtClean="0"/>
              <a:t>0-2.9 miles	$10.00</a:t>
            </a:r>
          </a:p>
          <a:p>
            <a:pPr>
              <a:buNone/>
            </a:pPr>
            <a:r>
              <a:rPr lang="en-US" dirty="0" smtClean="0"/>
              <a:t>3-5.9 miles	$12.00</a:t>
            </a:r>
          </a:p>
          <a:p>
            <a:pPr>
              <a:buNone/>
            </a:pPr>
            <a:r>
              <a:rPr lang="en-US" dirty="0" smtClean="0"/>
              <a:t>6-10.9 miles	$14.00</a:t>
            </a:r>
          </a:p>
          <a:p>
            <a:pPr>
              <a:buNone/>
            </a:pPr>
            <a:r>
              <a:rPr lang="en-US" dirty="0" smtClean="0"/>
              <a:t>11-15.9 miles	$19.00</a:t>
            </a:r>
          </a:p>
          <a:p>
            <a:pPr>
              <a:buNone/>
            </a:pPr>
            <a:r>
              <a:rPr lang="en-US" dirty="0" smtClean="0"/>
              <a:t>16-19.9 miles	$24.00</a:t>
            </a:r>
          </a:p>
          <a:p>
            <a:pPr>
              <a:buNone/>
            </a:pPr>
            <a:r>
              <a:rPr lang="en-US" dirty="0" smtClean="0"/>
              <a:t>20-24.9 miles	$30.00</a:t>
            </a:r>
          </a:p>
          <a:p>
            <a:pPr>
              <a:buNone/>
            </a:pPr>
            <a:r>
              <a:rPr lang="en-US" dirty="0" smtClean="0"/>
              <a:t>25-30 miles	$36.00</a:t>
            </a:r>
          </a:p>
          <a:p>
            <a:pPr>
              <a:buNone/>
            </a:pPr>
            <a:r>
              <a:rPr lang="en-US" dirty="0" smtClean="0"/>
              <a:t>30+ miles		$40.00</a:t>
            </a:r>
          </a:p>
          <a:p>
            <a:endParaRPr lang="en-US" dirty="0"/>
          </a:p>
        </p:txBody>
      </p:sp>
      <p:cxnSp>
        <p:nvCxnSpPr>
          <p:cNvPr id="17" name="Straight Connector 16"/>
          <p:cNvCxnSpPr/>
          <p:nvPr/>
        </p:nvCxnSpPr>
        <p:spPr>
          <a:xfrm rot="5400000">
            <a:off x="3771900" y="3771900"/>
            <a:ext cx="4191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457200" y="304800"/>
            <a:ext cx="8229600" cy="1371600"/>
          </a:xfrm>
        </p:spPr>
        <p:txBody>
          <a:bodyPr>
            <a:normAutofit fontScale="90000"/>
          </a:bodyPr>
          <a:lstStyle/>
          <a:p>
            <a:r>
              <a:rPr lang="en-US" b="0" dirty="0" smtClean="0">
                <a:latin typeface="Georgia"/>
              </a:rPr>
              <a:t>Other Major Factors Producing Cost Increases Beyond Inflation</a:t>
            </a:r>
            <a:endParaRPr lang="en-US" b="0" baseline="0" dirty="0" smtClean="0">
              <a:latin typeface="Georgia"/>
            </a:endParaRPr>
          </a:p>
        </p:txBody>
      </p:sp>
      <p:sp>
        <p:nvSpPr>
          <p:cNvPr id="3" name="Text Placeholder 2"/>
          <p:cNvSpPr>
            <a:spLocks noGrp="1"/>
          </p:cNvSpPr>
          <p:nvPr>
            <p:ph type="body" idx="1"/>
          </p:nvPr>
        </p:nvSpPr>
        <p:spPr>
          <a:xfrm>
            <a:off x="0" y="3962400"/>
            <a:ext cx="9144000" cy="2362200"/>
          </a:xfrm>
        </p:spPr>
        <p:txBody>
          <a:bodyPr/>
          <a:lstStyle/>
          <a:p>
            <a:pPr>
              <a:buNone/>
            </a:pPr>
            <a:endParaRPr lang="en-US" dirty="0" smtClean="0">
              <a:latin typeface="Georgia"/>
            </a:endParaRPr>
          </a:p>
          <a:p>
            <a:pPr>
              <a:buNone/>
            </a:pPr>
            <a:endParaRPr lang="en-US" dirty="0"/>
          </a:p>
        </p:txBody>
      </p:sp>
      <p:sp>
        <p:nvSpPr>
          <p:cNvPr id="5" name="Slide Number Placeholder 4"/>
          <p:cNvSpPr>
            <a:spLocks noGrp="1"/>
          </p:cNvSpPr>
          <p:nvPr>
            <p:ph type="sldNum" sz="quarter" idx="12"/>
          </p:nvPr>
        </p:nvSpPr>
        <p:spPr/>
        <p:txBody>
          <a:bodyPr/>
          <a:lstStyle/>
          <a:p>
            <a:fld id="{2E4CF4B7-B0E1-4285-8476-3CFD4141AAC6}" type="slidenum">
              <a:rPr lang="en-US" smtClean="0"/>
              <a:pPr/>
              <a:t>13</a:t>
            </a:fld>
            <a:endParaRPr lang="en-US" dirty="0"/>
          </a:p>
        </p:txBody>
      </p:sp>
      <p:graphicFrame>
        <p:nvGraphicFramePr>
          <p:cNvPr id="4" name="Table 3"/>
          <p:cNvGraphicFramePr>
            <a:graphicFrameLocks noGrp="1"/>
          </p:cNvGraphicFramePr>
          <p:nvPr/>
        </p:nvGraphicFramePr>
        <p:xfrm>
          <a:off x="304801" y="1905000"/>
          <a:ext cx="8305799" cy="3134360"/>
        </p:xfrm>
        <a:graphic>
          <a:graphicData uri="http://schemas.openxmlformats.org/drawingml/2006/table">
            <a:tbl>
              <a:tblPr firstRow="1" bandRow="1">
                <a:tableStyleId>{93296810-A885-4BE3-A3E7-6D5BEEA58F35}</a:tableStyleId>
              </a:tblPr>
              <a:tblGrid>
                <a:gridCol w="2567247"/>
                <a:gridCol w="1510145"/>
                <a:gridCol w="1736667"/>
                <a:gridCol w="2491740"/>
              </a:tblGrid>
              <a:tr h="764540">
                <a:tc>
                  <a:txBody>
                    <a:bodyPr/>
                    <a:lstStyle/>
                    <a:p>
                      <a:pPr algn="ctr"/>
                      <a:r>
                        <a:rPr lang="en-US" dirty="0" smtClean="0"/>
                        <a:t>Factors</a:t>
                      </a:r>
                      <a:endParaRPr lang="en-US" dirty="0"/>
                    </a:p>
                  </a:txBody>
                  <a:tcPr/>
                </a:tc>
                <a:tc>
                  <a:txBody>
                    <a:bodyPr/>
                    <a:lstStyle/>
                    <a:p>
                      <a:pPr algn="ctr"/>
                      <a:r>
                        <a:rPr lang="en-US" dirty="0" smtClean="0"/>
                        <a:t>Current Amount</a:t>
                      </a:r>
                      <a:endParaRPr lang="en-US" dirty="0"/>
                    </a:p>
                  </a:txBody>
                  <a:tcPr/>
                </a:tc>
                <a:tc>
                  <a:txBody>
                    <a:bodyPr/>
                    <a:lstStyle/>
                    <a:p>
                      <a:pPr algn="ctr"/>
                      <a:r>
                        <a:rPr lang="en-US" dirty="0" smtClean="0"/>
                        <a:t>Projected Future Amount</a:t>
                      </a:r>
                      <a:endParaRPr lang="en-US" dirty="0"/>
                    </a:p>
                  </a:txBody>
                  <a:tcPr/>
                </a:tc>
                <a:tc>
                  <a:txBody>
                    <a:bodyPr/>
                    <a:lstStyle/>
                    <a:p>
                      <a:pPr algn="ctr"/>
                      <a:r>
                        <a:rPr lang="en-US" dirty="0" smtClean="0"/>
                        <a:t>Explanation</a:t>
                      </a:r>
                      <a:endParaRPr lang="en-US" dirty="0"/>
                    </a:p>
                  </a:txBody>
                  <a:tcPr/>
                </a:tc>
              </a:tr>
              <a:tr h="436880">
                <a:tc>
                  <a:txBody>
                    <a:bodyPr/>
                    <a:lstStyle/>
                    <a:p>
                      <a:r>
                        <a:rPr lang="en-US" dirty="0" smtClean="0"/>
                        <a:t>Subcontractors</a:t>
                      </a:r>
                      <a:endParaRPr lang="en-US" dirty="0"/>
                    </a:p>
                  </a:txBody>
                  <a:tcPr/>
                </a:tc>
                <a:tc>
                  <a:txBody>
                    <a:bodyPr/>
                    <a:lstStyle/>
                    <a:p>
                      <a:r>
                        <a:rPr lang="en-US" dirty="0" smtClean="0"/>
                        <a:t>$45-49/hr</a:t>
                      </a:r>
                      <a:endParaRPr lang="en-US" dirty="0"/>
                    </a:p>
                  </a:txBody>
                  <a:tcPr/>
                </a:tc>
                <a:tc>
                  <a:txBody>
                    <a:bodyPr/>
                    <a:lstStyle/>
                    <a:p>
                      <a:endParaRPr lang="en-US" dirty="0"/>
                    </a:p>
                  </a:txBody>
                  <a:tcPr/>
                </a:tc>
                <a:tc>
                  <a:txBody>
                    <a:bodyPr/>
                    <a:lstStyle/>
                    <a:p>
                      <a:r>
                        <a:rPr lang="en-US" dirty="0" smtClean="0"/>
                        <a:t>Contracts</a:t>
                      </a:r>
                      <a:r>
                        <a:rPr lang="en-US" baseline="0" dirty="0" smtClean="0"/>
                        <a:t> expire 6/30/13</a:t>
                      </a:r>
                      <a:endParaRPr lang="en-US" dirty="0"/>
                    </a:p>
                  </a:txBody>
                  <a:tcPr/>
                </a:tc>
              </a:tr>
              <a:tr h="436880">
                <a:tc>
                  <a:txBody>
                    <a:bodyPr/>
                    <a:lstStyle/>
                    <a:p>
                      <a:r>
                        <a:rPr lang="en-US" dirty="0" smtClean="0"/>
                        <a:t>Employee</a:t>
                      </a:r>
                      <a:r>
                        <a:rPr lang="en-US" baseline="0" dirty="0" smtClean="0"/>
                        <a:t> Retention</a:t>
                      </a:r>
                      <a:endParaRPr lang="en-US" dirty="0"/>
                    </a:p>
                  </a:txBody>
                  <a:tcPr/>
                </a:tc>
                <a:tc>
                  <a:txBody>
                    <a:bodyPr/>
                    <a:lstStyle/>
                    <a:p>
                      <a:endParaRPr lang="en-US" dirty="0"/>
                    </a:p>
                  </a:txBody>
                  <a:tcPr/>
                </a:tc>
                <a:tc>
                  <a:txBody>
                    <a:bodyPr/>
                    <a:lstStyle/>
                    <a:p>
                      <a:r>
                        <a:rPr lang="en-US" dirty="0" smtClean="0"/>
                        <a:t>3% annual increases</a:t>
                      </a:r>
                      <a:endParaRPr lang="en-US" dirty="0"/>
                    </a:p>
                  </a:txBody>
                  <a:tcPr/>
                </a:tc>
                <a:tc>
                  <a:txBody>
                    <a:bodyPr/>
                    <a:lstStyle/>
                    <a:p>
                      <a:r>
                        <a:rPr lang="en-US" dirty="0" smtClean="0"/>
                        <a:t>Union contract </a:t>
                      </a:r>
                    </a:p>
                    <a:p>
                      <a:r>
                        <a:rPr lang="en-US" dirty="0" smtClean="0"/>
                        <a:t>Commissioner approval</a:t>
                      </a:r>
                      <a:endParaRPr lang="en-US" dirty="0"/>
                    </a:p>
                  </a:txBody>
                  <a:tcPr/>
                </a:tc>
              </a:tr>
              <a:tr h="419100">
                <a:tc>
                  <a:txBody>
                    <a:bodyPr/>
                    <a:lstStyle/>
                    <a:p>
                      <a:endParaRPr lang="en-US" dirty="0" smtClean="0"/>
                    </a:p>
                  </a:txBody>
                  <a:tcPr/>
                </a:tc>
                <a:tc>
                  <a:txBody>
                    <a:bodyPr/>
                    <a:lstStyle/>
                    <a:p>
                      <a:endParaRPr lang="en-US" dirty="0"/>
                    </a:p>
                  </a:txBody>
                  <a:tcPr/>
                </a:tc>
                <a:tc>
                  <a:txBody>
                    <a:bodyPr/>
                    <a:lstStyle/>
                    <a:p>
                      <a:endParaRPr lang="en-US" dirty="0"/>
                    </a:p>
                  </a:txBody>
                  <a:tcPr/>
                </a:tc>
                <a:tc>
                  <a:txBody>
                    <a:bodyPr/>
                    <a:lstStyle/>
                    <a:p>
                      <a:endParaRPr lang="en-US" dirty="0"/>
                    </a:p>
                  </a:txBody>
                  <a:tcPr/>
                </a:tc>
              </a:tr>
              <a:tr h="43688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43688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3962400"/>
            <a:ext cx="9144000" cy="2362200"/>
          </a:xfrm>
        </p:spPr>
        <p:txBody>
          <a:bodyPr/>
          <a:lstStyle/>
          <a:p>
            <a:pPr>
              <a:buNone/>
            </a:pPr>
            <a:endParaRPr lang="en-US" dirty="0" smtClean="0">
              <a:latin typeface="Georgia"/>
            </a:endParaRPr>
          </a:p>
          <a:p>
            <a:pPr>
              <a:buNone/>
            </a:pPr>
            <a:endParaRPr lang="en-US" dirty="0"/>
          </a:p>
        </p:txBody>
      </p:sp>
      <p:sp>
        <p:nvSpPr>
          <p:cNvPr id="5" name="Slide Number Placeholder 4"/>
          <p:cNvSpPr>
            <a:spLocks noGrp="1"/>
          </p:cNvSpPr>
          <p:nvPr>
            <p:ph type="sldNum" sz="quarter" idx="12"/>
          </p:nvPr>
        </p:nvSpPr>
        <p:spPr/>
        <p:txBody>
          <a:bodyPr/>
          <a:lstStyle/>
          <a:p>
            <a:fld id="{2E4CF4B7-B0E1-4285-8476-3CFD4141AAC6}" type="slidenum">
              <a:rPr lang="en-US" smtClean="0"/>
              <a:pPr/>
              <a:t>14</a:t>
            </a:fld>
            <a:endParaRPr lang="en-US" dirty="0"/>
          </a:p>
        </p:txBody>
      </p:sp>
      <p:graphicFrame>
        <p:nvGraphicFramePr>
          <p:cNvPr id="4" name="Table 3"/>
          <p:cNvGraphicFramePr>
            <a:graphicFrameLocks noGrp="1"/>
          </p:cNvGraphicFramePr>
          <p:nvPr/>
        </p:nvGraphicFramePr>
        <p:xfrm>
          <a:off x="381000" y="1676400"/>
          <a:ext cx="8458200" cy="3794760"/>
        </p:xfrm>
        <a:graphic>
          <a:graphicData uri="http://schemas.openxmlformats.org/drawingml/2006/table">
            <a:tbl>
              <a:tblPr firstRow="1" bandRow="1">
                <a:tableStyleId>{93296810-A885-4BE3-A3E7-6D5BEEA58F35}</a:tableStyleId>
              </a:tblPr>
              <a:tblGrid>
                <a:gridCol w="2249393"/>
                <a:gridCol w="1668904"/>
                <a:gridCol w="2558703"/>
                <a:gridCol w="1981200"/>
              </a:tblGrid>
              <a:tr h="681111">
                <a:tc>
                  <a:txBody>
                    <a:bodyPr/>
                    <a:lstStyle/>
                    <a:p>
                      <a:pPr algn="ctr"/>
                      <a:r>
                        <a:rPr lang="en-US" dirty="0" smtClean="0"/>
                        <a:t>Initiative</a:t>
                      </a:r>
                      <a:endParaRPr lang="en-US" dirty="0"/>
                    </a:p>
                  </a:txBody>
                  <a:tcPr/>
                </a:tc>
                <a:tc>
                  <a:txBody>
                    <a:bodyPr/>
                    <a:lstStyle/>
                    <a:p>
                      <a:pPr algn="ctr"/>
                      <a:r>
                        <a:rPr lang="en-US" dirty="0" smtClean="0"/>
                        <a:t>Current Cost</a:t>
                      </a:r>
                      <a:endParaRPr lang="en-US" dirty="0"/>
                    </a:p>
                  </a:txBody>
                  <a:tcPr/>
                </a:tc>
                <a:tc>
                  <a:txBody>
                    <a:bodyPr/>
                    <a:lstStyle/>
                    <a:p>
                      <a:pPr algn="ctr"/>
                      <a:r>
                        <a:rPr lang="en-US" dirty="0" smtClean="0"/>
                        <a:t>Planned Action and Implementation Date</a:t>
                      </a:r>
                      <a:endParaRPr lang="en-US" dirty="0"/>
                    </a:p>
                  </a:txBody>
                  <a:tcPr/>
                </a:tc>
                <a:tc>
                  <a:txBody>
                    <a:bodyPr/>
                    <a:lstStyle/>
                    <a:p>
                      <a:pPr algn="ctr"/>
                      <a:r>
                        <a:rPr lang="en-US" dirty="0" smtClean="0"/>
                        <a:t>Projected Savings</a:t>
                      </a:r>
                      <a:endParaRPr lang="en-US" dirty="0"/>
                    </a:p>
                  </a:txBody>
                  <a:tcPr/>
                </a:tc>
              </a:tr>
              <a:tr h="681111">
                <a:tc>
                  <a:txBody>
                    <a:bodyPr/>
                    <a:lstStyle/>
                    <a:p>
                      <a:r>
                        <a:rPr lang="en-US" dirty="0" smtClean="0"/>
                        <a:t>Eliminating after hour service-subcontractor</a:t>
                      </a:r>
                      <a:endParaRPr lang="en-US" dirty="0"/>
                    </a:p>
                  </a:txBody>
                  <a:tcPr/>
                </a:tc>
                <a:tc>
                  <a:txBody>
                    <a:bodyPr/>
                    <a:lstStyle/>
                    <a:p>
                      <a:r>
                        <a:rPr lang="en-US" dirty="0" smtClean="0"/>
                        <a:t>$40.00 per hour</a:t>
                      </a:r>
                      <a:endParaRPr lang="en-US" dirty="0"/>
                    </a:p>
                  </a:txBody>
                  <a:tcPr/>
                </a:tc>
                <a:tc>
                  <a:txBody>
                    <a:bodyPr/>
                    <a:lstStyle/>
                    <a:p>
                      <a:r>
                        <a:rPr lang="en-US" dirty="0" smtClean="0"/>
                        <a:t>10/22/11</a:t>
                      </a:r>
                      <a:endParaRPr lang="en-US" dirty="0"/>
                    </a:p>
                  </a:txBody>
                  <a:tcPr/>
                </a:tc>
                <a:tc>
                  <a:txBody>
                    <a:bodyPr/>
                    <a:lstStyle/>
                    <a:p>
                      <a:r>
                        <a:rPr lang="en-US" dirty="0" smtClean="0"/>
                        <a:t>$115,000</a:t>
                      </a:r>
                      <a:endParaRPr lang="en-US" dirty="0"/>
                    </a:p>
                  </a:txBody>
                  <a:tcPr/>
                </a:tc>
              </a:tr>
              <a:tr h="973015">
                <a:tc>
                  <a:txBody>
                    <a:bodyPr/>
                    <a:lstStyle/>
                    <a:p>
                      <a:r>
                        <a:rPr lang="en-US" dirty="0" smtClean="0"/>
                        <a:t>Eliminating after hour service-directly</a:t>
                      </a:r>
                      <a:r>
                        <a:rPr lang="en-US" baseline="0" dirty="0" smtClean="0"/>
                        <a:t> operated</a:t>
                      </a:r>
                      <a:endParaRPr lang="en-US" dirty="0"/>
                    </a:p>
                  </a:txBody>
                  <a:tcPr/>
                </a:tc>
                <a:tc>
                  <a:txBody>
                    <a:bodyPr/>
                    <a:lstStyle/>
                    <a:p>
                      <a:r>
                        <a:rPr lang="en-US" dirty="0" smtClean="0"/>
                        <a:t>$16.12 per hour</a:t>
                      </a:r>
                      <a:endParaRPr lang="en-US" dirty="0"/>
                    </a:p>
                  </a:txBody>
                  <a:tcPr/>
                </a:tc>
                <a:tc>
                  <a:txBody>
                    <a:bodyPr/>
                    <a:lstStyle/>
                    <a:p>
                      <a:r>
                        <a:rPr lang="en-US" dirty="0" smtClean="0"/>
                        <a:t>10/22/11</a:t>
                      </a:r>
                      <a:endParaRPr lang="en-US" dirty="0"/>
                    </a:p>
                  </a:txBody>
                  <a:tcPr/>
                </a:tc>
                <a:tc>
                  <a:txBody>
                    <a:bodyPr/>
                    <a:lstStyle/>
                    <a:p>
                      <a:r>
                        <a:rPr lang="en-US" dirty="0" smtClean="0"/>
                        <a:t>$20,000</a:t>
                      </a:r>
                      <a:endParaRPr lang="en-US" dirty="0"/>
                    </a:p>
                  </a:txBody>
                  <a:tcPr/>
                </a:tc>
              </a:tr>
              <a:tr h="681111">
                <a:tc>
                  <a:txBody>
                    <a:bodyPr/>
                    <a:lstStyle/>
                    <a:p>
                      <a:r>
                        <a:rPr lang="en-US" dirty="0" smtClean="0"/>
                        <a:t>Reducing</a:t>
                      </a:r>
                      <a:r>
                        <a:rPr lang="en-US" baseline="0" dirty="0" smtClean="0"/>
                        <a:t> mileage </a:t>
                      </a:r>
                      <a:r>
                        <a:rPr lang="en-US" baseline="0" dirty="0" err="1" smtClean="0"/>
                        <a:t>reimb</a:t>
                      </a:r>
                      <a:r>
                        <a:rPr lang="en-US" baseline="0" dirty="0" smtClean="0"/>
                        <a:t> rate to .12</a:t>
                      </a:r>
                      <a:endParaRPr lang="en-US" dirty="0" smtClean="0"/>
                    </a:p>
                  </a:txBody>
                  <a:tcPr/>
                </a:tc>
                <a:tc>
                  <a:txBody>
                    <a:bodyPr/>
                    <a:lstStyle/>
                    <a:p>
                      <a:r>
                        <a:rPr lang="en-US" dirty="0" smtClean="0"/>
                        <a:t>.25</a:t>
                      </a:r>
                      <a:endParaRPr lang="en-US" dirty="0"/>
                    </a:p>
                  </a:txBody>
                  <a:tcPr/>
                </a:tc>
                <a:tc>
                  <a:txBody>
                    <a:bodyPr/>
                    <a:lstStyle/>
                    <a:p>
                      <a:r>
                        <a:rPr lang="en-US" dirty="0" smtClean="0"/>
                        <a:t>10/16/11</a:t>
                      </a:r>
                      <a:endParaRPr lang="en-US" dirty="0"/>
                    </a:p>
                  </a:txBody>
                  <a:tcPr/>
                </a:tc>
                <a:tc>
                  <a:txBody>
                    <a:bodyPr/>
                    <a:lstStyle/>
                    <a:p>
                      <a:r>
                        <a:rPr lang="en-US" dirty="0" smtClean="0"/>
                        <a:t>$125,000</a:t>
                      </a:r>
                      <a:endParaRPr lang="en-US" dirty="0"/>
                    </a:p>
                  </a:txBody>
                  <a:tcPr/>
                </a:tc>
              </a:tr>
              <a:tr h="389206">
                <a:tc>
                  <a:txBody>
                    <a:bodyPr/>
                    <a:lstStyle/>
                    <a:p>
                      <a:r>
                        <a:rPr lang="en-US" dirty="0" smtClean="0"/>
                        <a:t>Not filling vacancies</a:t>
                      </a:r>
                      <a:endParaRPr lang="en-US" dirty="0"/>
                    </a:p>
                  </a:txBody>
                  <a:tcPr/>
                </a:tc>
                <a:tc>
                  <a:txBody>
                    <a:bodyPr/>
                    <a:lstStyle/>
                    <a:p>
                      <a:endParaRPr lang="en-US" dirty="0"/>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$66,300 + benefits</a:t>
                      </a:r>
                    </a:p>
                  </a:txBody>
                  <a:tcPr/>
                </a:tc>
              </a:tr>
              <a:tr h="389206">
                <a:tc>
                  <a:txBody>
                    <a:bodyPr/>
                    <a:lstStyle/>
                    <a:p>
                      <a:r>
                        <a:rPr lang="en-US" dirty="0" smtClean="0"/>
                        <a:t>SR/FR</a:t>
                      </a:r>
                      <a:r>
                        <a:rPr lang="en-US" baseline="0" dirty="0" smtClean="0"/>
                        <a:t> coordination</a:t>
                      </a:r>
                      <a:endParaRPr lang="en-US" dirty="0"/>
                    </a:p>
                  </a:txBody>
                  <a:tcPr/>
                </a:tc>
                <a:tc>
                  <a:txBody>
                    <a:bodyPr/>
                    <a:lstStyle/>
                    <a:p>
                      <a:endParaRPr lang="en-US" dirty="0"/>
                    </a:p>
                  </a:txBody>
                  <a:tcPr/>
                </a:tc>
                <a:tc>
                  <a:txBody>
                    <a:bodyPr/>
                    <a:lstStyle/>
                    <a:p>
                      <a:r>
                        <a:rPr lang="en-US" dirty="0" smtClean="0"/>
                        <a:t>7/1/11</a:t>
                      </a:r>
                      <a:endParaRPr lang="en-US" dirty="0"/>
                    </a:p>
                  </a:txBody>
                  <a:tcPr/>
                </a:tc>
                <a:tc>
                  <a:txBody>
                    <a:bodyPr/>
                    <a:lstStyle/>
                    <a:p>
                      <a:r>
                        <a:rPr lang="en-US" dirty="0" smtClean="0"/>
                        <a:t>$15,000</a:t>
                      </a:r>
                      <a:endParaRPr lang="en-US" dirty="0"/>
                    </a:p>
                  </a:txBody>
                  <a:tcPr/>
                </a:tc>
              </a:tr>
            </a:tbl>
          </a:graphicData>
        </a:graphic>
      </p:graphicFrame>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609600" y="457200"/>
            <a:ext cx="8229600" cy="838200"/>
          </a:xfrm>
        </p:spPr>
        <p:txBody>
          <a:bodyPr>
            <a:normAutofit/>
          </a:bodyPr>
          <a:lstStyle/>
          <a:p>
            <a:r>
              <a:rPr lang="en-US" b="0" dirty="0" smtClean="0">
                <a:latin typeface="Georgia"/>
              </a:rPr>
              <a:t>Cost Savings Initiatives</a:t>
            </a:r>
            <a:endParaRPr lang="en-US" b="0" baseline="0" dirty="0" smtClean="0">
              <a:latin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3962400"/>
            <a:ext cx="9144000" cy="2362200"/>
          </a:xfrm>
        </p:spPr>
        <p:txBody>
          <a:bodyPr/>
          <a:lstStyle/>
          <a:p>
            <a:pPr>
              <a:buNone/>
            </a:pPr>
            <a:endParaRPr lang="en-US" dirty="0" smtClean="0">
              <a:latin typeface="Georgia"/>
            </a:endParaRPr>
          </a:p>
          <a:p>
            <a:pPr>
              <a:buNone/>
            </a:pPr>
            <a:endParaRPr lang="en-US" dirty="0"/>
          </a:p>
        </p:txBody>
      </p:sp>
      <p:sp>
        <p:nvSpPr>
          <p:cNvPr id="6" name="Slide Number Placeholder 5"/>
          <p:cNvSpPr>
            <a:spLocks noGrp="1"/>
          </p:cNvSpPr>
          <p:nvPr>
            <p:ph type="sldNum" sz="quarter" idx="12"/>
          </p:nvPr>
        </p:nvSpPr>
        <p:spPr/>
        <p:txBody>
          <a:bodyPr/>
          <a:lstStyle/>
          <a:p>
            <a:fld id="{2E4CF4B7-B0E1-4285-8476-3CFD4141AAC6}" type="slidenum">
              <a:rPr lang="en-US" smtClean="0"/>
              <a:pPr/>
              <a:t>15</a:t>
            </a:fld>
            <a:endParaRPr lang="en-US" dirty="0"/>
          </a:p>
        </p:txBody>
      </p:sp>
      <p:graphicFrame>
        <p:nvGraphicFramePr>
          <p:cNvPr id="4" name="Table 3"/>
          <p:cNvGraphicFramePr>
            <a:graphicFrameLocks noGrp="1"/>
          </p:cNvGraphicFramePr>
          <p:nvPr/>
        </p:nvGraphicFramePr>
        <p:xfrm>
          <a:off x="228600" y="1524000"/>
          <a:ext cx="8458202" cy="4495797"/>
        </p:xfrm>
        <a:graphic>
          <a:graphicData uri="http://schemas.openxmlformats.org/drawingml/2006/table">
            <a:tbl>
              <a:tblPr firstRow="1" bandRow="1">
                <a:tableStyleId>{93296810-A885-4BE3-A3E7-6D5BEEA58F35}</a:tableStyleId>
              </a:tblPr>
              <a:tblGrid>
                <a:gridCol w="2743200"/>
                <a:gridCol w="1219200"/>
                <a:gridCol w="1257236"/>
                <a:gridCol w="1137875"/>
                <a:gridCol w="1050346"/>
                <a:gridCol w="1050345"/>
              </a:tblGrid>
              <a:tr h="712542">
                <a:tc>
                  <a:txBody>
                    <a:bodyPr/>
                    <a:lstStyle/>
                    <a:p>
                      <a:pPr algn="ctr"/>
                      <a:endParaRPr lang="en-US" dirty="0"/>
                    </a:p>
                  </a:txBody>
                  <a:tcPr/>
                </a:tc>
                <a:tc>
                  <a:txBody>
                    <a:bodyPr/>
                    <a:lstStyle/>
                    <a:p>
                      <a:pPr algn="ctr"/>
                      <a:r>
                        <a:rPr lang="en-US" dirty="0" smtClean="0"/>
                        <a:t>FY 2010-11</a:t>
                      </a:r>
                      <a:endParaRPr lang="en-US" dirty="0"/>
                    </a:p>
                  </a:txBody>
                  <a:tcPr/>
                </a:tc>
                <a:tc>
                  <a:txBody>
                    <a:bodyPr/>
                    <a:lstStyle/>
                    <a:p>
                      <a:pPr algn="ctr"/>
                      <a:r>
                        <a:rPr lang="en-US" dirty="0" smtClean="0"/>
                        <a:t>FY 2011-12</a:t>
                      </a:r>
                      <a:endParaRPr lang="en-US" dirty="0"/>
                    </a:p>
                  </a:txBody>
                  <a:tcPr/>
                </a:tc>
                <a:tc>
                  <a:txBody>
                    <a:bodyPr/>
                    <a:lstStyle/>
                    <a:p>
                      <a:pPr algn="ctr"/>
                      <a:r>
                        <a:rPr lang="en-US" dirty="0" smtClean="0"/>
                        <a:t>FY 2012-13</a:t>
                      </a:r>
                      <a:endParaRPr lang="en-US" dirty="0"/>
                    </a:p>
                  </a:txBody>
                  <a:tcPr/>
                </a:tc>
                <a:tc>
                  <a:txBody>
                    <a:bodyPr/>
                    <a:lstStyle/>
                    <a:p>
                      <a:pPr algn="ctr"/>
                      <a:r>
                        <a:rPr lang="en-US" dirty="0" smtClean="0"/>
                        <a:t>FY 2013-14</a:t>
                      </a:r>
                      <a:endParaRPr lang="en-US" dirty="0"/>
                    </a:p>
                  </a:txBody>
                  <a:tcPr/>
                </a:tc>
                <a:tc>
                  <a:txBody>
                    <a:bodyPr/>
                    <a:lstStyle/>
                    <a:p>
                      <a:pPr algn="ctr"/>
                      <a:r>
                        <a:rPr lang="en-US" dirty="0" smtClean="0"/>
                        <a:t>FY 2014-15</a:t>
                      </a:r>
                      <a:endParaRPr lang="en-US" dirty="0"/>
                    </a:p>
                  </a:txBody>
                  <a:tcPr/>
                </a:tc>
              </a:tr>
              <a:tr h="559854">
                <a:tc>
                  <a:txBody>
                    <a:bodyPr/>
                    <a:lstStyle/>
                    <a:p>
                      <a:r>
                        <a:rPr lang="en-US" sz="1600" dirty="0" smtClean="0"/>
                        <a:t>Total Operating Expenses</a:t>
                      </a:r>
                      <a:endParaRPr lang="en-US" sz="1600" dirty="0"/>
                    </a:p>
                  </a:txBody>
                  <a:tcPr/>
                </a:tc>
                <a:tc>
                  <a:txBody>
                    <a:bodyPr/>
                    <a:lstStyle/>
                    <a:p>
                      <a:pPr algn="r"/>
                      <a:r>
                        <a:rPr lang="en-US" sz="1600" dirty="0" smtClean="0"/>
                        <a:t>1,904,121</a:t>
                      </a:r>
                      <a:endParaRPr lang="en-US" sz="1600" dirty="0"/>
                    </a:p>
                  </a:txBody>
                  <a:tcPr/>
                </a:tc>
                <a:tc>
                  <a:txBody>
                    <a:bodyPr/>
                    <a:lstStyle/>
                    <a:p>
                      <a:pPr algn="r"/>
                      <a:r>
                        <a:rPr lang="en-US" sz="1600" dirty="0" smtClean="0"/>
                        <a:t>1,810,106</a:t>
                      </a:r>
                      <a:endParaRPr lang="en-US" sz="1600" dirty="0"/>
                    </a:p>
                  </a:txBody>
                  <a:tcPr/>
                </a:tc>
                <a:tc>
                  <a:txBody>
                    <a:bodyPr/>
                    <a:lstStyle/>
                    <a:p>
                      <a:pPr algn="r"/>
                      <a:r>
                        <a:rPr lang="en-US" sz="1600" dirty="0" smtClean="0"/>
                        <a:t>1,842,994</a:t>
                      </a:r>
                      <a:endParaRPr lang="en-US" sz="1600" dirty="0"/>
                    </a:p>
                  </a:txBody>
                  <a:tcPr/>
                </a:tc>
                <a:tc>
                  <a:txBody>
                    <a:bodyPr/>
                    <a:lstStyle/>
                    <a:p>
                      <a:pPr algn="r"/>
                      <a:r>
                        <a:rPr lang="en-US" sz="1600" dirty="0" smtClean="0"/>
                        <a:t>1,876,654</a:t>
                      </a:r>
                      <a:endParaRPr lang="en-US" sz="1600" dirty="0"/>
                    </a:p>
                  </a:txBody>
                  <a:tcPr/>
                </a:tc>
                <a:tc>
                  <a:txBody>
                    <a:bodyPr/>
                    <a:lstStyle/>
                    <a:p>
                      <a:pPr algn="r"/>
                      <a:r>
                        <a:rPr lang="en-US" sz="1600" dirty="0" smtClean="0"/>
                        <a:t>1,911,108</a:t>
                      </a:r>
                      <a:endParaRPr lang="en-US" sz="1600" dirty="0"/>
                    </a:p>
                  </a:txBody>
                  <a:tcPr/>
                </a:tc>
              </a:tr>
              <a:tr h="508958">
                <a:tc>
                  <a:txBody>
                    <a:bodyPr/>
                    <a:lstStyle/>
                    <a:p>
                      <a:r>
                        <a:rPr lang="en-US" sz="1600" dirty="0" smtClean="0"/>
                        <a:t>Total Operating Revenue</a:t>
                      </a:r>
                      <a:endParaRPr lang="en-US" sz="1600" dirty="0"/>
                    </a:p>
                  </a:txBody>
                  <a:tcPr/>
                </a:tc>
                <a:tc>
                  <a:txBody>
                    <a:bodyPr/>
                    <a:lstStyle/>
                    <a:p>
                      <a:pPr algn="r"/>
                      <a:r>
                        <a:rPr lang="en-US" sz="1600" dirty="0" smtClean="0"/>
                        <a:t>247,533</a:t>
                      </a:r>
                      <a:endParaRPr lang="en-US" sz="1600" dirty="0"/>
                    </a:p>
                  </a:txBody>
                  <a:tcPr/>
                </a:tc>
                <a:tc>
                  <a:txBody>
                    <a:bodyPr/>
                    <a:lstStyle/>
                    <a:p>
                      <a:pPr algn="r"/>
                      <a:r>
                        <a:rPr lang="en-US" sz="1600" dirty="0" smtClean="0"/>
                        <a:t>269,229</a:t>
                      </a:r>
                      <a:endParaRPr lang="en-US" sz="1600" dirty="0"/>
                    </a:p>
                  </a:txBody>
                  <a:tcPr/>
                </a:tc>
                <a:tc>
                  <a:txBody>
                    <a:bodyPr/>
                    <a:lstStyle/>
                    <a:p>
                      <a:pPr algn="r"/>
                      <a:r>
                        <a:rPr lang="en-US" sz="1600" dirty="0" smtClean="0"/>
                        <a:t>291,275</a:t>
                      </a:r>
                      <a:endParaRPr lang="en-US" sz="1600" dirty="0"/>
                    </a:p>
                  </a:txBody>
                  <a:tcPr/>
                </a:tc>
                <a:tc>
                  <a:txBody>
                    <a:bodyPr/>
                    <a:lstStyle/>
                    <a:p>
                      <a:pPr algn="r"/>
                      <a:r>
                        <a:rPr lang="en-US" sz="1600" dirty="0" smtClean="0"/>
                        <a:t>292,731</a:t>
                      </a:r>
                      <a:endParaRPr lang="en-US" sz="1600" dirty="0"/>
                    </a:p>
                  </a:txBody>
                  <a:tcPr/>
                </a:tc>
                <a:tc>
                  <a:txBody>
                    <a:bodyPr/>
                    <a:lstStyle/>
                    <a:p>
                      <a:pPr algn="r"/>
                      <a:r>
                        <a:rPr lang="en-US" sz="1600" dirty="0" smtClean="0"/>
                        <a:t>294,195</a:t>
                      </a:r>
                      <a:endParaRPr lang="en-US" sz="1600" dirty="0"/>
                    </a:p>
                  </a:txBody>
                  <a:tcPr/>
                </a:tc>
              </a:tr>
              <a:tr h="508958">
                <a:tc>
                  <a:txBody>
                    <a:bodyPr/>
                    <a:lstStyle/>
                    <a:p>
                      <a:r>
                        <a:rPr lang="en-US" sz="1600" dirty="0" smtClean="0"/>
                        <a:t>Total Operating</a:t>
                      </a:r>
                      <a:r>
                        <a:rPr lang="en-US" sz="1600" baseline="0" dirty="0" smtClean="0"/>
                        <a:t> </a:t>
                      </a:r>
                      <a:r>
                        <a:rPr lang="en-US" sz="1600" dirty="0" smtClean="0"/>
                        <a:t>Deficit</a:t>
                      </a:r>
                      <a:endParaRPr lang="en-US" sz="1600" dirty="0"/>
                    </a:p>
                  </a:txBody>
                  <a:tcPr/>
                </a:tc>
                <a:tc>
                  <a:txBody>
                    <a:bodyPr/>
                    <a:lstStyle/>
                    <a:p>
                      <a:pPr algn="r"/>
                      <a:r>
                        <a:rPr lang="en-US" sz="1600" dirty="0" smtClean="0"/>
                        <a:t>1,656,588</a:t>
                      </a:r>
                      <a:endParaRPr lang="en-US" sz="1600" dirty="0"/>
                    </a:p>
                  </a:txBody>
                  <a:tcPr/>
                </a:tc>
                <a:tc>
                  <a:txBody>
                    <a:bodyPr/>
                    <a:lstStyle/>
                    <a:p>
                      <a:pPr algn="r"/>
                      <a:r>
                        <a:rPr lang="en-US" sz="1600" dirty="0" smtClean="0"/>
                        <a:t>1,540,877</a:t>
                      </a:r>
                      <a:endParaRPr lang="en-US" sz="1600" dirty="0"/>
                    </a:p>
                  </a:txBody>
                  <a:tcPr/>
                </a:tc>
                <a:tc>
                  <a:txBody>
                    <a:bodyPr/>
                    <a:lstStyle/>
                    <a:p>
                      <a:pPr algn="r"/>
                      <a:r>
                        <a:rPr lang="en-US" sz="1600" dirty="0" smtClean="0"/>
                        <a:t>1,551,719</a:t>
                      </a:r>
                      <a:endParaRPr lang="en-US" sz="1600" dirty="0"/>
                    </a:p>
                  </a:txBody>
                  <a:tcPr/>
                </a:tc>
                <a:tc>
                  <a:txBody>
                    <a:bodyPr/>
                    <a:lstStyle/>
                    <a:p>
                      <a:pPr algn="r"/>
                      <a:r>
                        <a:rPr lang="en-US" sz="1600" dirty="0" smtClean="0"/>
                        <a:t>1,583,923</a:t>
                      </a:r>
                      <a:endParaRPr lang="en-US" sz="1600" dirty="0"/>
                    </a:p>
                  </a:txBody>
                  <a:tcPr/>
                </a:tc>
                <a:tc>
                  <a:txBody>
                    <a:bodyPr/>
                    <a:lstStyle/>
                    <a:p>
                      <a:pPr algn="r"/>
                      <a:r>
                        <a:rPr lang="en-US" sz="1600" dirty="0" smtClean="0"/>
                        <a:t>1,616,913</a:t>
                      </a:r>
                      <a:endParaRPr lang="en-US" sz="1600" dirty="0"/>
                    </a:p>
                  </a:txBody>
                  <a:tcPr/>
                </a:tc>
              </a:tr>
              <a:tr h="441097">
                <a:tc>
                  <a:txBody>
                    <a:bodyPr/>
                    <a:lstStyle/>
                    <a:p>
                      <a:r>
                        <a:rPr lang="en-US" sz="1600" dirty="0" smtClean="0"/>
                        <a:t>Subsidies:</a:t>
                      </a:r>
                      <a:endParaRPr lang="en-US" sz="1600" dirty="0"/>
                    </a:p>
                  </a:txBody>
                  <a:tcPr/>
                </a:tc>
                <a:tc>
                  <a:txBody>
                    <a:bodyPr/>
                    <a:lstStyle/>
                    <a:p>
                      <a:pPr algn="r"/>
                      <a:endParaRPr lang="en-US" sz="1600" dirty="0"/>
                    </a:p>
                  </a:txBody>
                  <a:tcPr/>
                </a:tc>
                <a:tc>
                  <a:txBody>
                    <a:bodyPr/>
                    <a:lstStyle/>
                    <a:p>
                      <a:pPr algn="r"/>
                      <a:endParaRPr lang="en-US" sz="1600" dirty="0"/>
                    </a:p>
                  </a:txBody>
                  <a:tcPr/>
                </a:tc>
                <a:tc>
                  <a:txBody>
                    <a:bodyPr/>
                    <a:lstStyle/>
                    <a:p>
                      <a:pPr algn="r"/>
                      <a:endParaRPr lang="en-US" sz="1600" dirty="0"/>
                    </a:p>
                  </a:txBody>
                  <a:tcPr/>
                </a:tc>
                <a:tc>
                  <a:txBody>
                    <a:bodyPr/>
                    <a:lstStyle/>
                    <a:p>
                      <a:pPr algn="r"/>
                      <a:endParaRPr lang="en-US" sz="1600" dirty="0"/>
                    </a:p>
                  </a:txBody>
                  <a:tcPr/>
                </a:tc>
                <a:tc>
                  <a:txBody>
                    <a:bodyPr/>
                    <a:lstStyle/>
                    <a:p>
                      <a:pPr algn="r"/>
                      <a:endParaRPr lang="en-US" sz="1600" dirty="0"/>
                    </a:p>
                  </a:txBody>
                  <a:tcPr/>
                </a:tc>
              </a:tr>
              <a:tr h="441097">
                <a:tc>
                  <a:txBody>
                    <a:bodyPr/>
                    <a:lstStyle/>
                    <a:p>
                      <a:r>
                        <a:rPr lang="en-US" sz="1600" baseline="0" dirty="0" smtClean="0"/>
                        <a:t>     </a:t>
                      </a:r>
                      <a:r>
                        <a:rPr lang="en-US" sz="1600" dirty="0" smtClean="0"/>
                        <a:t>Federal</a:t>
                      </a:r>
                      <a:endParaRPr lang="en-US" sz="1600" dirty="0"/>
                    </a:p>
                  </a:txBody>
                  <a:tcPr/>
                </a:tc>
                <a:tc>
                  <a:txBody>
                    <a:bodyPr/>
                    <a:lstStyle/>
                    <a:p>
                      <a:pPr algn="r"/>
                      <a:r>
                        <a:rPr lang="en-US" sz="1600" dirty="0" smtClean="0"/>
                        <a:t>695,522</a:t>
                      </a:r>
                      <a:endParaRPr lang="en-US" sz="1600" dirty="0"/>
                    </a:p>
                  </a:txBody>
                  <a:tcPr/>
                </a:tc>
                <a:tc>
                  <a:txBody>
                    <a:bodyPr/>
                    <a:lstStyle/>
                    <a:p>
                      <a:pPr algn="r"/>
                      <a:r>
                        <a:rPr lang="en-US" sz="1600" dirty="0" smtClean="0"/>
                        <a:t>670,000</a:t>
                      </a:r>
                      <a:endParaRPr lang="en-US" sz="1600" dirty="0"/>
                    </a:p>
                  </a:txBody>
                  <a:tcPr/>
                </a:tc>
                <a:tc>
                  <a:txBody>
                    <a:bodyPr/>
                    <a:lstStyle/>
                    <a:p>
                      <a:pPr algn="r"/>
                      <a:r>
                        <a:rPr lang="en-US" sz="1600" dirty="0" smtClean="0"/>
                        <a:t>769,438</a:t>
                      </a:r>
                      <a:endParaRPr lang="en-US" sz="1600" dirty="0"/>
                    </a:p>
                  </a:txBody>
                  <a:tcPr/>
                </a:tc>
                <a:tc>
                  <a:txBody>
                    <a:bodyPr/>
                    <a:lstStyle/>
                    <a:p>
                      <a:pPr algn="r"/>
                      <a:r>
                        <a:rPr lang="en-US" sz="1600" dirty="0" smtClean="0"/>
                        <a:t>791,961</a:t>
                      </a:r>
                      <a:endParaRPr lang="en-US" sz="1600" dirty="0"/>
                    </a:p>
                  </a:txBody>
                  <a:tcPr/>
                </a:tc>
                <a:tc>
                  <a:txBody>
                    <a:bodyPr/>
                    <a:lstStyle/>
                    <a:p>
                      <a:pPr algn="r"/>
                      <a:r>
                        <a:rPr lang="en-US" sz="1600" dirty="0" smtClean="0"/>
                        <a:t>801,906</a:t>
                      </a:r>
                      <a:endParaRPr lang="en-US" sz="1600" dirty="0"/>
                    </a:p>
                  </a:txBody>
                  <a:tcPr/>
                </a:tc>
              </a:tr>
              <a:tr h="441097">
                <a:tc>
                  <a:txBody>
                    <a:bodyPr/>
                    <a:lstStyle/>
                    <a:p>
                      <a:r>
                        <a:rPr lang="en-US" sz="1600" dirty="0" smtClean="0"/>
                        <a:t>     State </a:t>
                      </a:r>
                    </a:p>
                  </a:txBody>
                  <a:tcPr/>
                </a:tc>
                <a:tc>
                  <a:txBody>
                    <a:bodyPr/>
                    <a:lstStyle/>
                    <a:p>
                      <a:pPr algn="r"/>
                      <a:r>
                        <a:rPr lang="en-US" sz="1600" dirty="0" smtClean="0"/>
                        <a:t>561,034</a:t>
                      </a:r>
                      <a:endParaRPr lang="en-US" sz="1600" dirty="0"/>
                    </a:p>
                  </a:txBody>
                  <a:tcPr/>
                </a:tc>
                <a:tc>
                  <a:txBody>
                    <a:bodyPr/>
                    <a:lstStyle/>
                    <a:p>
                      <a:pPr algn="r"/>
                      <a:r>
                        <a:rPr lang="en-US" sz="1600" dirty="0" smtClean="0"/>
                        <a:t>578,254</a:t>
                      </a:r>
                      <a:endParaRPr lang="en-US" sz="1600" dirty="0"/>
                    </a:p>
                  </a:txBody>
                  <a:tcPr/>
                </a:tc>
                <a:tc>
                  <a:txBody>
                    <a:bodyPr/>
                    <a:lstStyle/>
                    <a:p>
                      <a:pPr algn="r"/>
                      <a:r>
                        <a:rPr lang="en-US" sz="1600" dirty="0" smtClean="0"/>
                        <a:t>584,037</a:t>
                      </a:r>
                      <a:endParaRPr lang="en-US" sz="1600" dirty="0"/>
                    </a:p>
                  </a:txBody>
                  <a:tcPr/>
                </a:tc>
                <a:tc>
                  <a:txBody>
                    <a:bodyPr/>
                    <a:lstStyle/>
                    <a:p>
                      <a:pPr algn="r"/>
                      <a:r>
                        <a:rPr lang="en-US" sz="1600" dirty="0" smtClean="0"/>
                        <a:t>586,957</a:t>
                      </a:r>
                      <a:endParaRPr lang="en-US" sz="1600" dirty="0"/>
                    </a:p>
                  </a:txBody>
                  <a:tcPr/>
                </a:tc>
                <a:tc>
                  <a:txBody>
                    <a:bodyPr/>
                    <a:lstStyle/>
                    <a:p>
                      <a:pPr algn="r"/>
                      <a:r>
                        <a:rPr lang="en-US" sz="1600" dirty="0" smtClean="0"/>
                        <a:t>589,892</a:t>
                      </a:r>
                      <a:endParaRPr lang="en-US" sz="1600" dirty="0"/>
                    </a:p>
                  </a:txBody>
                  <a:tcPr/>
                </a:tc>
              </a:tr>
              <a:tr h="441097">
                <a:tc>
                  <a:txBody>
                    <a:bodyPr/>
                    <a:lstStyle/>
                    <a:p>
                      <a:r>
                        <a:rPr lang="en-US" sz="1600" dirty="0" smtClean="0"/>
                        <a:t>     Local</a:t>
                      </a:r>
                      <a:endParaRPr lang="en-US" sz="1600" dirty="0"/>
                    </a:p>
                  </a:txBody>
                  <a:tcPr/>
                </a:tc>
                <a:tc>
                  <a:txBody>
                    <a:bodyPr/>
                    <a:lstStyle/>
                    <a:p>
                      <a:pPr algn="r"/>
                      <a:r>
                        <a:rPr lang="en-US" sz="1600" dirty="0" smtClean="0"/>
                        <a:t>386,212</a:t>
                      </a:r>
                      <a:endParaRPr lang="en-US" sz="1600" dirty="0"/>
                    </a:p>
                  </a:txBody>
                  <a:tcPr/>
                </a:tc>
                <a:tc>
                  <a:txBody>
                    <a:bodyPr/>
                    <a:lstStyle/>
                    <a:p>
                      <a:pPr algn="r"/>
                      <a:r>
                        <a:rPr lang="en-US" sz="1600" dirty="0" smtClean="0"/>
                        <a:t>279,907</a:t>
                      </a:r>
                      <a:endParaRPr lang="en-US" sz="1600" dirty="0"/>
                    </a:p>
                  </a:txBody>
                  <a:tcPr/>
                </a:tc>
                <a:tc>
                  <a:txBody>
                    <a:bodyPr/>
                    <a:lstStyle/>
                    <a:p>
                      <a:pPr algn="r"/>
                      <a:r>
                        <a:rPr lang="en-US" sz="1600" dirty="0" smtClean="0"/>
                        <a:t>185,401</a:t>
                      </a:r>
                      <a:endParaRPr lang="en-US" sz="1600" dirty="0"/>
                    </a:p>
                  </a:txBody>
                  <a:tcPr/>
                </a:tc>
                <a:tc>
                  <a:txBody>
                    <a:bodyPr/>
                    <a:lstStyle/>
                    <a:p>
                      <a:pPr algn="r"/>
                      <a:r>
                        <a:rPr lang="en-US" sz="1600" dirty="0" smtClean="0"/>
                        <a:t>198,519</a:t>
                      </a:r>
                      <a:endParaRPr lang="en-US" sz="1600" dirty="0"/>
                    </a:p>
                  </a:txBody>
                  <a:tcPr/>
                </a:tc>
                <a:tc>
                  <a:txBody>
                    <a:bodyPr/>
                    <a:lstStyle/>
                    <a:p>
                      <a:pPr algn="r"/>
                      <a:r>
                        <a:rPr lang="en-US" sz="1600" dirty="0" smtClean="0"/>
                        <a:t>212,014</a:t>
                      </a:r>
                      <a:endParaRPr lang="en-US" sz="1600" dirty="0"/>
                    </a:p>
                  </a:txBody>
                  <a:tcPr/>
                </a:tc>
              </a:tr>
              <a:tr h="441097">
                <a:tc>
                  <a:txBody>
                    <a:bodyPr/>
                    <a:lstStyle/>
                    <a:p>
                      <a:r>
                        <a:rPr lang="en-US" sz="1600" dirty="0" smtClean="0"/>
                        <a:t>Total Funding</a:t>
                      </a:r>
                      <a:endParaRPr lang="en-US" sz="1600" dirty="0"/>
                    </a:p>
                  </a:txBody>
                  <a:tcPr/>
                </a:tc>
                <a:tc>
                  <a:txBody>
                    <a:bodyPr/>
                    <a:lstStyle/>
                    <a:p>
                      <a:pPr algn="r"/>
                      <a:r>
                        <a:rPr lang="en-US" sz="1600" dirty="0" smtClean="0"/>
                        <a:t>1,904,121</a:t>
                      </a:r>
                      <a:endParaRPr lang="en-US" sz="1600" dirty="0"/>
                    </a:p>
                  </a:txBody>
                  <a:tcPr/>
                </a:tc>
                <a:tc>
                  <a:txBody>
                    <a:bodyPr/>
                    <a:lstStyle/>
                    <a:p>
                      <a:pPr algn="r"/>
                      <a:r>
                        <a:rPr lang="en-US" sz="1600" dirty="0" smtClean="0"/>
                        <a:t>1,810,106</a:t>
                      </a:r>
                      <a:endParaRPr lang="en-US" sz="1600" dirty="0"/>
                    </a:p>
                  </a:txBody>
                  <a:tcPr/>
                </a:tc>
                <a:tc>
                  <a:txBody>
                    <a:bodyPr/>
                    <a:lstStyle/>
                    <a:p>
                      <a:pPr algn="r"/>
                      <a:r>
                        <a:rPr lang="en-US" sz="1600" dirty="0" smtClean="0"/>
                        <a:t>1,842,994</a:t>
                      </a:r>
                      <a:endParaRPr lang="en-US" sz="1600" dirty="0"/>
                    </a:p>
                  </a:txBody>
                  <a:tcPr/>
                </a:tc>
                <a:tc>
                  <a:txBody>
                    <a:bodyPr/>
                    <a:lstStyle/>
                    <a:p>
                      <a:pPr algn="r"/>
                      <a:r>
                        <a:rPr lang="en-US" sz="1600" dirty="0" smtClean="0"/>
                        <a:t>1,876,654</a:t>
                      </a:r>
                      <a:endParaRPr lang="en-US" sz="1600" dirty="0"/>
                    </a:p>
                  </a:txBody>
                  <a:tcPr/>
                </a:tc>
                <a:tc>
                  <a:txBody>
                    <a:bodyPr/>
                    <a:lstStyle/>
                    <a:p>
                      <a:pPr algn="r"/>
                      <a:r>
                        <a:rPr lang="en-US" sz="1600" dirty="0" smtClean="0"/>
                        <a:t>1,911,108</a:t>
                      </a:r>
                      <a:endParaRPr lang="en-US" sz="1600" dirty="0"/>
                    </a:p>
                  </a:txBody>
                  <a:tcPr/>
                </a:tc>
              </a:tr>
            </a:tbl>
          </a:graphicData>
        </a:graphic>
      </p:graphicFrame>
      <p:grpSp>
        <p:nvGrpSpPr>
          <p:cNvPr id="7" name="Group 2"/>
          <p:cNvGrpSpPr>
            <a:grpSpLocks/>
          </p:cNvGrpSpPr>
          <p:nvPr/>
        </p:nvGrpSpPr>
        <p:grpSpPr bwMode="auto">
          <a:xfrm>
            <a:off x="-1" y="158750"/>
            <a:ext cx="9144001" cy="1139825"/>
            <a:chOff x="45" y="475"/>
            <a:chExt cx="7785" cy="1795"/>
          </a:xfrm>
        </p:grpSpPr>
        <p:grpSp>
          <p:nvGrpSpPr>
            <p:cNvPr id="8" name="Group 3"/>
            <p:cNvGrpSpPr>
              <a:grpSpLocks/>
            </p:cNvGrpSpPr>
            <p:nvPr/>
          </p:nvGrpSpPr>
          <p:grpSpPr bwMode="auto">
            <a:xfrm>
              <a:off x="45" y="615"/>
              <a:ext cx="7557" cy="1655"/>
              <a:chOff x="45" y="615"/>
              <a:chExt cx="7557" cy="1655"/>
            </a:xfrm>
          </p:grpSpPr>
          <p:sp>
            <p:nvSpPr>
              <p:cNvPr id="10"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9"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685800" y="533400"/>
            <a:ext cx="8229600" cy="667512"/>
          </a:xfrm>
        </p:spPr>
        <p:txBody>
          <a:bodyPr>
            <a:normAutofit fontScale="90000"/>
          </a:bodyPr>
          <a:lstStyle/>
          <a:p>
            <a:pPr marR="0" rtl="0"/>
            <a:r>
              <a:rPr lang="en-US" b="0" baseline="0" dirty="0" smtClean="0">
                <a:latin typeface="Georgia"/>
              </a:rPr>
              <a:t>Fixed Route Funding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905000"/>
            <a:ext cx="8229600" cy="4800600"/>
          </a:xfrm>
        </p:spPr>
        <p:txBody>
          <a:bodyPr>
            <a:normAutofit/>
          </a:bodyPr>
          <a:lstStyle/>
          <a:p>
            <a:endParaRPr lang="en-US" dirty="0" smtClean="0"/>
          </a:p>
          <a:p>
            <a:endParaRPr lang="en-US" dirty="0" smtClean="0"/>
          </a:p>
          <a:p>
            <a:endParaRPr lang="en-US" dirty="0" smtClean="0"/>
          </a:p>
          <a:p>
            <a:r>
              <a:rPr lang="en-US" dirty="0" smtClean="0"/>
              <a:t>Describe Any Proposed Changes</a:t>
            </a:r>
          </a:p>
          <a:p>
            <a:endParaRPr lang="en-US" dirty="0" smtClean="0"/>
          </a:p>
          <a:p>
            <a:endParaRPr lang="en-US" dirty="0" smtClean="0"/>
          </a:p>
          <a:p>
            <a:pPr>
              <a:buNone/>
            </a:pPr>
            <a:endParaRPr lang="en-US" sz="1600" dirty="0" smtClean="0"/>
          </a:p>
          <a:p>
            <a:r>
              <a:rPr lang="en-US" sz="1600" dirty="0" smtClean="0"/>
              <a:t>FY 11-12 Uniontown B route eliminated, Morgantown route added, evening hours cut from Connellsville and Brownville; Saturdays cut from Masontown; Sunday hours reduced for Uniontown; 1 Route to Pittsburgh eliminated</a:t>
            </a:r>
          </a:p>
          <a:p>
            <a:r>
              <a:rPr lang="en-US" sz="1600" dirty="0" smtClean="0"/>
              <a:t>Projected to meet Act 44 performance goals in 3 areas</a:t>
            </a:r>
          </a:p>
          <a:p>
            <a:endParaRPr lang="en-US" dirty="0"/>
          </a:p>
        </p:txBody>
      </p:sp>
      <p:sp>
        <p:nvSpPr>
          <p:cNvPr id="6" name="Slide Number Placeholder 5"/>
          <p:cNvSpPr>
            <a:spLocks noGrp="1"/>
          </p:cNvSpPr>
          <p:nvPr>
            <p:ph type="sldNum" sz="quarter" idx="12"/>
          </p:nvPr>
        </p:nvSpPr>
        <p:spPr/>
        <p:txBody>
          <a:bodyPr/>
          <a:lstStyle/>
          <a:p>
            <a:fld id="{2E4CF4B7-B0E1-4285-8476-3CFD4141AAC6}" type="slidenum">
              <a:rPr lang="en-US" smtClean="0"/>
              <a:pPr/>
              <a:t>16</a:t>
            </a:fld>
            <a:endParaRPr lang="en-US" dirty="0"/>
          </a:p>
        </p:txBody>
      </p:sp>
      <p:graphicFrame>
        <p:nvGraphicFramePr>
          <p:cNvPr id="4" name="Table 3"/>
          <p:cNvGraphicFramePr>
            <a:graphicFrameLocks noGrp="1"/>
          </p:cNvGraphicFramePr>
          <p:nvPr/>
        </p:nvGraphicFramePr>
        <p:xfrm>
          <a:off x="228600" y="1447800"/>
          <a:ext cx="8382000" cy="3717481"/>
        </p:xfrm>
        <a:graphic>
          <a:graphicData uri="http://schemas.openxmlformats.org/drawingml/2006/table">
            <a:tbl>
              <a:tblPr firstRow="1" bandRow="1">
                <a:tableStyleId>{93296810-A885-4BE3-A3E7-6D5BEEA58F35}</a:tableStyleId>
              </a:tblPr>
              <a:tblGrid>
                <a:gridCol w="1828800"/>
                <a:gridCol w="1295400"/>
                <a:gridCol w="1371600"/>
                <a:gridCol w="1295400"/>
                <a:gridCol w="1295400"/>
                <a:gridCol w="1295400"/>
              </a:tblGrid>
              <a:tr h="581919">
                <a:tc>
                  <a:txBody>
                    <a:bodyPr/>
                    <a:lstStyle/>
                    <a:p>
                      <a:pPr algn="ctr"/>
                      <a:r>
                        <a:rPr lang="en-US" dirty="0" smtClean="0"/>
                        <a:t>Fixed Route</a:t>
                      </a:r>
                      <a:endParaRPr lang="en-US" dirty="0"/>
                    </a:p>
                  </a:txBody>
                  <a:tcPr/>
                </a:tc>
                <a:tc>
                  <a:txBody>
                    <a:bodyPr/>
                    <a:lstStyle/>
                    <a:p>
                      <a:pPr algn="ctr"/>
                      <a:r>
                        <a:rPr lang="en-US" dirty="0" smtClean="0"/>
                        <a:t>FY 2010-11</a:t>
                      </a:r>
                      <a:endParaRPr lang="en-US" dirty="0"/>
                    </a:p>
                  </a:txBody>
                  <a:tcPr/>
                </a:tc>
                <a:tc>
                  <a:txBody>
                    <a:bodyPr/>
                    <a:lstStyle/>
                    <a:p>
                      <a:pPr algn="ctr"/>
                      <a:r>
                        <a:rPr lang="en-US" dirty="0" smtClean="0"/>
                        <a:t>FY 2011-12</a:t>
                      </a:r>
                      <a:endParaRPr lang="en-US" dirty="0"/>
                    </a:p>
                  </a:txBody>
                  <a:tcPr/>
                </a:tc>
                <a:tc>
                  <a:txBody>
                    <a:bodyPr/>
                    <a:lstStyle/>
                    <a:p>
                      <a:pPr algn="ctr"/>
                      <a:r>
                        <a:rPr lang="en-US" dirty="0" smtClean="0"/>
                        <a:t>FY 2012-13</a:t>
                      </a:r>
                      <a:endParaRPr lang="en-US" dirty="0"/>
                    </a:p>
                  </a:txBody>
                  <a:tcPr/>
                </a:tc>
                <a:tc>
                  <a:txBody>
                    <a:bodyPr/>
                    <a:lstStyle/>
                    <a:p>
                      <a:pPr algn="ctr"/>
                      <a:r>
                        <a:rPr lang="en-US" dirty="0" smtClean="0"/>
                        <a:t>FY 2013-14</a:t>
                      </a:r>
                      <a:endParaRPr lang="en-US" dirty="0"/>
                    </a:p>
                  </a:txBody>
                  <a:tcPr/>
                </a:tc>
                <a:tc>
                  <a:txBody>
                    <a:bodyPr/>
                    <a:lstStyle/>
                    <a:p>
                      <a:pPr algn="ctr"/>
                      <a:r>
                        <a:rPr lang="en-US" dirty="0" smtClean="0"/>
                        <a:t>FY 2014-15</a:t>
                      </a:r>
                      <a:endParaRPr lang="en-US" dirty="0"/>
                    </a:p>
                  </a:txBody>
                  <a:tcPr/>
                </a:tc>
              </a:tr>
              <a:tr h="395686">
                <a:tc>
                  <a:txBody>
                    <a:bodyPr/>
                    <a:lstStyle/>
                    <a:p>
                      <a:r>
                        <a:rPr lang="en-US" dirty="0" smtClean="0"/>
                        <a:t>Rev.</a:t>
                      </a:r>
                      <a:r>
                        <a:rPr lang="en-US" baseline="0" dirty="0" smtClean="0"/>
                        <a:t> </a:t>
                      </a:r>
                      <a:r>
                        <a:rPr lang="en-US" baseline="0" dirty="0" err="1" smtClean="0"/>
                        <a:t>Veh</a:t>
                      </a:r>
                      <a:r>
                        <a:rPr lang="en-US" baseline="0" dirty="0" smtClean="0"/>
                        <a:t>. Miles</a:t>
                      </a:r>
                      <a:endParaRPr lang="en-US" dirty="0"/>
                    </a:p>
                  </a:txBody>
                  <a:tcPr/>
                </a:tc>
                <a:tc>
                  <a:txBody>
                    <a:bodyPr/>
                    <a:lstStyle/>
                    <a:p>
                      <a:pPr algn="r"/>
                      <a:r>
                        <a:rPr lang="en-US" dirty="0" smtClean="0"/>
                        <a:t>581,787</a:t>
                      </a:r>
                      <a:endParaRPr lang="en-US" dirty="0"/>
                    </a:p>
                  </a:txBody>
                  <a:tcPr/>
                </a:tc>
                <a:tc>
                  <a:txBody>
                    <a:bodyPr/>
                    <a:lstStyle/>
                    <a:p>
                      <a:pPr algn="r"/>
                      <a:r>
                        <a:rPr lang="en-US" dirty="0" smtClean="0"/>
                        <a:t>534,864</a:t>
                      </a:r>
                      <a:endParaRPr lang="en-US" dirty="0"/>
                    </a:p>
                  </a:txBody>
                  <a:tcPr/>
                </a:tc>
                <a:tc>
                  <a:txBody>
                    <a:bodyPr/>
                    <a:lstStyle/>
                    <a:p>
                      <a:pPr algn="r"/>
                      <a:r>
                        <a:rPr lang="en-US" dirty="0" smtClean="0"/>
                        <a:t>534,864</a:t>
                      </a:r>
                      <a:endParaRPr lang="en-US" dirty="0"/>
                    </a:p>
                  </a:txBody>
                  <a:tcPr/>
                </a:tc>
                <a:tc>
                  <a:txBody>
                    <a:bodyPr/>
                    <a:lstStyle/>
                    <a:p>
                      <a:pPr algn="r"/>
                      <a:r>
                        <a:rPr lang="en-US" dirty="0" smtClean="0"/>
                        <a:t>534,864</a:t>
                      </a:r>
                      <a:endParaRPr lang="en-US" dirty="0"/>
                    </a:p>
                  </a:txBody>
                  <a:tcPr/>
                </a:tc>
                <a:tc>
                  <a:txBody>
                    <a:bodyPr/>
                    <a:lstStyle/>
                    <a:p>
                      <a:pPr algn="r"/>
                      <a:r>
                        <a:rPr lang="en-US" dirty="0" smtClean="0"/>
                        <a:t>534,864</a:t>
                      </a:r>
                      <a:endParaRPr lang="en-US" dirty="0"/>
                    </a:p>
                  </a:txBody>
                  <a:tcPr/>
                </a:tc>
              </a:tr>
              <a:tr h="395686">
                <a:tc>
                  <a:txBody>
                    <a:bodyPr/>
                    <a:lstStyle/>
                    <a:p>
                      <a:r>
                        <a:rPr lang="en-US" dirty="0" smtClean="0"/>
                        <a:t>Rev.</a:t>
                      </a:r>
                      <a:r>
                        <a:rPr lang="en-US" baseline="0" dirty="0" smtClean="0"/>
                        <a:t> </a:t>
                      </a:r>
                      <a:r>
                        <a:rPr lang="en-US" baseline="0" dirty="0" err="1" smtClean="0"/>
                        <a:t>Veh</a:t>
                      </a:r>
                      <a:r>
                        <a:rPr lang="en-US" baseline="0" dirty="0" smtClean="0"/>
                        <a:t>. Hours</a:t>
                      </a:r>
                      <a:endParaRPr lang="en-US" dirty="0"/>
                    </a:p>
                  </a:txBody>
                  <a:tcPr/>
                </a:tc>
                <a:tc>
                  <a:txBody>
                    <a:bodyPr/>
                    <a:lstStyle/>
                    <a:p>
                      <a:pPr algn="r"/>
                      <a:r>
                        <a:rPr lang="en-US" dirty="0" smtClean="0"/>
                        <a:t>31,192</a:t>
                      </a:r>
                      <a:endParaRPr lang="en-US" dirty="0"/>
                    </a:p>
                  </a:txBody>
                  <a:tcPr/>
                </a:tc>
                <a:tc>
                  <a:txBody>
                    <a:bodyPr/>
                    <a:lstStyle/>
                    <a:p>
                      <a:pPr algn="r"/>
                      <a:r>
                        <a:rPr lang="en-US" dirty="0" smtClean="0"/>
                        <a:t>27,072</a:t>
                      </a:r>
                      <a:endParaRPr lang="en-US" dirty="0"/>
                    </a:p>
                  </a:txBody>
                  <a:tcPr/>
                </a:tc>
                <a:tc>
                  <a:txBody>
                    <a:bodyPr/>
                    <a:lstStyle/>
                    <a:p>
                      <a:pPr algn="r"/>
                      <a:r>
                        <a:rPr lang="en-US" dirty="0" smtClean="0"/>
                        <a:t>27,072</a:t>
                      </a:r>
                      <a:endParaRPr lang="en-US" dirty="0"/>
                    </a:p>
                  </a:txBody>
                  <a:tcPr/>
                </a:tc>
                <a:tc>
                  <a:txBody>
                    <a:bodyPr/>
                    <a:lstStyle/>
                    <a:p>
                      <a:pPr algn="r"/>
                      <a:r>
                        <a:rPr lang="en-US" dirty="0" smtClean="0"/>
                        <a:t>27,072</a:t>
                      </a:r>
                      <a:endParaRPr lang="en-US" dirty="0"/>
                    </a:p>
                  </a:txBody>
                  <a:tcPr/>
                </a:tc>
                <a:tc>
                  <a:txBody>
                    <a:bodyPr/>
                    <a:lstStyle/>
                    <a:p>
                      <a:pPr algn="r"/>
                      <a:r>
                        <a:rPr lang="en-US" dirty="0" smtClean="0"/>
                        <a:t>27,072</a:t>
                      </a:r>
                      <a:endParaRPr lang="en-US" dirty="0"/>
                    </a:p>
                  </a:txBody>
                  <a:tcPr/>
                </a:tc>
              </a:tr>
              <a:tr h="395686">
                <a:tc>
                  <a:txBody>
                    <a:bodyPr/>
                    <a:lstStyle/>
                    <a:p>
                      <a:r>
                        <a:rPr lang="en-US" dirty="0" smtClean="0"/>
                        <a:t>Passenger</a:t>
                      </a:r>
                      <a:r>
                        <a:rPr lang="en-US" baseline="0" dirty="0" smtClean="0"/>
                        <a:t> Trips</a:t>
                      </a:r>
                      <a:endParaRPr lang="en-US" dirty="0" smtClean="0"/>
                    </a:p>
                  </a:txBody>
                  <a:tcPr/>
                </a:tc>
                <a:tc>
                  <a:txBody>
                    <a:bodyPr/>
                    <a:lstStyle/>
                    <a:p>
                      <a:pPr algn="r"/>
                      <a:r>
                        <a:rPr lang="en-US" dirty="0" smtClean="0"/>
                        <a:t>169,423</a:t>
                      </a:r>
                      <a:endParaRPr lang="en-US" dirty="0"/>
                    </a:p>
                  </a:txBody>
                  <a:tcPr/>
                </a:tc>
                <a:tc>
                  <a:txBody>
                    <a:bodyPr/>
                    <a:lstStyle/>
                    <a:p>
                      <a:pPr algn="r"/>
                      <a:r>
                        <a:rPr lang="en-US" dirty="0" smtClean="0"/>
                        <a:t>171,117</a:t>
                      </a:r>
                      <a:endParaRPr lang="en-US" dirty="0"/>
                    </a:p>
                  </a:txBody>
                  <a:tcPr/>
                </a:tc>
                <a:tc>
                  <a:txBody>
                    <a:bodyPr/>
                    <a:lstStyle/>
                    <a:p>
                      <a:pPr algn="r"/>
                      <a:r>
                        <a:rPr lang="en-US" dirty="0" smtClean="0"/>
                        <a:t>172,828</a:t>
                      </a:r>
                      <a:endParaRPr lang="en-US" dirty="0"/>
                    </a:p>
                  </a:txBody>
                  <a:tcPr/>
                </a:tc>
                <a:tc>
                  <a:txBody>
                    <a:bodyPr/>
                    <a:lstStyle/>
                    <a:p>
                      <a:pPr algn="r"/>
                      <a:r>
                        <a:rPr lang="en-US" dirty="0" smtClean="0"/>
                        <a:t>173,693</a:t>
                      </a:r>
                      <a:endParaRPr lang="en-US" dirty="0"/>
                    </a:p>
                  </a:txBody>
                  <a:tcPr/>
                </a:tc>
                <a:tc>
                  <a:txBody>
                    <a:bodyPr/>
                    <a:lstStyle/>
                    <a:p>
                      <a:pPr algn="r"/>
                      <a:r>
                        <a:rPr lang="en-US" dirty="0" smtClean="0"/>
                        <a:t>174,561</a:t>
                      </a:r>
                      <a:endParaRPr lang="en-US" dirty="0"/>
                    </a:p>
                  </a:txBody>
                  <a:tcPr/>
                </a:tc>
              </a:tr>
              <a:tr h="364623">
                <a:tc gridSpan="6">
                  <a:txBody>
                    <a:bodyPr/>
                    <a:lstStyle/>
                    <a:p>
                      <a:pPr algn="ctr"/>
                      <a:r>
                        <a:rPr lang="en-US" dirty="0" smtClean="0"/>
                        <a:t>ACT 44 PERF.</a:t>
                      </a:r>
                      <a:r>
                        <a:rPr lang="en-US" baseline="0" dirty="0" smtClean="0"/>
                        <a:t> MEASURES</a:t>
                      </a:r>
                      <a:endParaRPr lang="en-US" b="1" dirty="0" smtClean="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95686">
                <a:tc>
                  <a:txBody>
                    <a:bodyPr/>
                    <a:lstStyle/>
                    <a:p>
                      <a:r>
                        <a:rPr lang="en-US" dirty="0" smtClean="0"/>
                        <a:t>Pass. Trips/Hour</a:t>
                      </a:r>
                    </a:p>
                  </a:txBody>
                  <a:tcPr/>
                </a:tc>
                <a:tc>
                  <a:txBody>
                    <a:bodyPr/>
                    <a:lstStyle/>
                    <a:p>
                      <a:pPr algn="r"/>
                      <a:r>
                        <a:rPr lang="en-US" dirty="0" smtClean="0"/>
                        <a:t>5.43</a:t>
                      </a:r>
                      <a:endParaRPr lang="en-US" dirty="0"/>
                    </a:p>
                  </a:txBody>
                  <a:tcPr/>
                </a:tc>
                <a:tc>
                  <a:txBody>
                    <a:bodyPr/>
                    <a:lstStyle/>
                    <a:p>
                      <a:pPr algn="r"/>
                      <a:r>
                        <a:rPr lang="en-US" dirty="0" smtClean="0"/>
                        <a:t>6.32</a:t>
                      </a:r>
                      <a:endParaRPr lang="en-US" dirty="0"/>
                    </a:p>
                  </a:txBody>
                  <a:tcPr/>
                </a:tc>
                <a:tc>
                  <a:txBody>
                    <a:bodyPr/>
                    <a:lstStyle/>
                    <a:p>
                      <a:pPr algn="r"/>
                      <a:r>
                        <a:rPr lang="en-US" dirty="0" smtClean="0"/>
                        <a:t>6.38</a:t>
                      </a:r>
                      <a:endParaRPr lang="en-US" dirty="0"/>
                    </a:p>
                  </a:txBody>
                  <a:tcPr/>
                </a:tc>
                <a:tc>
                  <a:txBody>
                    <a:bodyPr/>
                    <a:lstStyle/>
                    <a:p>
                      <a:pPr algn="r"/>
                      <a:r>
                        <a:rPr lang="en-US" dirty="0" smtClean="0"/>
                        <a:t>6.42</a:t>
                      </a:r>
                      <a:endParaRPr lang="en-US" dirty="0"/>
                    </a:p>
                  </a:txBody>
                  <a:tcPr/>
                </a:tc>
                <a:tc>
                  <a:txBody>
                    <a:bodyPr/>
                    <a:lstStyle/>
                    <a:p>
                      <a:pPr algn="r"/>
                      <a:r>
                        <a:rPr lang="en-US" dirty="0" smtClean="0"/>
                        <a:t>6.45</a:t>
                      </a:r>
                      <a:endParaRPr lang="en-US" dirty="0"/>
                    </a:p>
                  </a:txBody>
                  <a:tcPr/>
                </a:tc>
              </a:tr>
              <a:tr h="395686">
                <a:tc>
                  <a:txBody>
                    <a:bodyPr/>
                    <a:lstStyle/>
                    <a:p>
                      <a:r>
                        <a:rPr lang="en-US" dirty="0" smtClean="0"/>
                        <a:t>Op. </a:t>
                      </a:r>
                      <a:r>
                        <a:rPr lang="en-US" smtClean="0"/>
                        <a:t>Cost/Hour</a:t>
                      </a:r>
                      <a:endParaRPr lang="en-US" dirty="0" smtClean="0"/>
                    </a:p>
                  </a:txBody>
                  <a:tcPr/>
                </a:tc>
                <a:tc>
                  <a:txBody>
                    <a:bodyPr/>
                    <a:lstStyle/>
                    <a:p>
                      <a:pPr algn="r"/>
                      <a:r>
                        <a:rPr lang="en-US" dirty="0" smtClean="0"/>
                        <a:t>61.05</a:t>
                      </a:r>
                      <a:endParaRPr lang="en-US" dirty="0"/>
                    </a:p>
                  </a:txBody>
                  <a:tcPr/>
                </a:tc>
                <a:tc>
                  <a:txBody>
                    <a:bodyPr/>
                    <a:lstStyle/>
                    <a:p>
                      <a:pPr algn="r"/>
                      <a:r>
                        <a:rPr lang="en-US" dirty="0" smtClean="0"/>
                        <a:t>66.86</a:t>
                      </a:r>
                      <a:endParaRPr lang="en-US" dirty="0"/>
                    </a:p>
                  </a:txBody>
                  <a:tcPr/>
                </a:tc>
                <a:tc>
                  <a:txBody>
                    <a:bodyPr/>
                    <a:lstStyle/>
                    <a:p>
                      <a:pPr algn="r"/>
                      <a:r>
                        <a:rPr lang="en-US" dirty="0" smtClean="0"/>
                        <a:t>68.08</a:t>
                      </a:r>
                      <a:endParaRPr lang="en-US" dirty="0"/>
                    </a:p>
                  </a:txBody>
                  <a:tcPr/>
                </a:tc>
                <a:tc>
                  <a:txBody>
                    <a:bodyPr/>
                    <a:lstStyle/>
                    <a:p>
                      <a:pPr algn="r"/>
                      <a:r>
                        <a:rPr lang="en-US" dirty="0" smtClean="0"/>
                        <a:t>69.32</a:t>
                      </a:r>
                      <a:endParaRPr lang="en-US" dirty="0"/>
                    </a:p>
                  </a:txBody>
                  <a:tcPr/>
                </a:tc>
                <a:tc>
                  <a:txBody>
                    <a:bodyPr/>
                    <a:lstStyle/>
                    <a:p>
                      <a:pPr algn="r"/>
                      <a:r>
                        <a:rPr lang="en-US" dirty="0" smtClean="0"/>
                        <a:t>70.59</a:t>
                      </a:r>
                      <a:endParaRPr lang="en-US" dirty="0"/>
                    </a:p>
                  </a:txBody>
                  <a:tcPr/>
                </a:tc>
              </a:tr>
              <a:tr h="395686">
                <a:tc>
                  <a:txBody>
                    <a:bodyPr/>
                    <a:lstStyle/>
                    <a:p>
                      <a:r>
                        <a:rPr lang="en-US" dirty="0" smtClean="0"/>
                        <a:t>Op. Rev./</a:t>
                      </a:r>
                      <a:r>
                        <a:rPr lang="en-US" baseline="0" dirty="0" smtClean="0"/>
                        <a:t>Hour</a:t>
                      </a:r>
                      <a:endParaRPr lang="en-US" dirty="0" smtClean="0"/>
                    </a:p>
                  </a:txBody>
                  <a:tcPr/>
                </a:tc>
                <a:tc>
                  <a:txBody>
                    <a:bodyPr/>
                    <a:lstStyle/>
                    <a:p>
                      <a:pPr algn="r"/>
                      <a:r>
                        <a:rPr lang="en-US" dirty="0" smtClean="0"/>
                        <a:t>7.94</a:t>
                      </a:r>
                      <a:endParaRPr lang="en-US" dirty="0"/>
                    </a:p>
                  </a:txBody>
                  <a:tcPr/>
                </a:tc>
                <a:tc>
                  <a:txBody>
                    <a:bodyPr/>
                    <a:lstStyle/>
                    <a:p>
                      <a:pPr algn="r"/>
                      <a:r>
                        <a:rPr lang="en-US" dirty="0" smtClean="0"/>
                        <a:t>9.94</a:t>
                      </a:r>
                      <a:endParaRPr lang="en-US" dirty="0"/>
                    </a:p>
                  </a:txBody>
                  <a:tcPr/>
                </a:tc>
                <a:tc>
                  <a:txBody>
                    <a:bodyPr/>
                    <a:lstStyle/>
                    <a:p>
                      <a:pPr algn="r"/>
                      <a:r>
                        <a:rPr lang="en-US" dirty="0" smtClean="0"/>
                        <a:t>10.77</a:t>
                      </a:r>
                      <a:endParaRPr lang="en-US" dirty="0"/>
                    </a:p>
                  </a:txBody>
                  <a:tcPr/>
                </a:tc>
                <a:tc>
                  <a:txBody>
                    <a:bodyPr/>
                    <a:lstStyle/>
                    <a:p>
                      <a:pPr algn="r"/>
                      <a:r>
                        <a:rPr lang="en-US" dirty="0" smtClean="0"/>
                        <a:t>10.81</a:t>
                      </a:r>
                      <a:endParaRPr lang="en-US" dirty="0"/>
                    </a:p>
                  </a:txBody>
                  <a:tcPr/>
                </a:tc>
                <a:tc>
                  <a:txBody>
                    <a:bodyPr/>
                    <a:lstStyle/>
                    <a:p>
                      <a:pPr algn="r"/>
                      <a:r>
                        <a:rPr lang="en-US" dirty="0" smtClean="0"/>
                        <a:t>10.87</a:t>
                      </a:r>
                      <a:endParaRPr lang="en-US" dirty="0"/>
                    </a:p>
                  </a:txBody>
                  <a:tcPr/>
                </a:tc>
              </a:tr>
              <a:tr h="395686">
                <a:tc>
                  <a:txBody>
                    <a:bodyPr/>
                    <a:lstStyle/>
                    <a:p>
                      <a:r>
                        <a:rPr lang="en-US" dirty="0" smtClean="0"/>
                        <a:t>Op. Cost/Trip</a:t>
                      </a:r>
                    </a:p>
                  </a:txBody>
                  <a:tcPr/>
                </a:tc>
                <a:tc>
                  <a:txBody>
                    <a:bodyPr/>
                    <a:lstStyle/>
                    <a:p>
                      <a:pPr algn="r"/>
                      <a:r>
                        <a:rPr lang="en-US" dirty="0" smtClean="0"/>
                        <a:t>11.24</a:t>
                      </a:r>
                      <a:endParaRPr lang="en-US" dirty="0"/>
                    </a:p>
                  </a:txBody>
                  <a:tcPr/>
                </a:tc>
                <a:tc>
                  <a:txBody>
                    <a:bodyPr/>
                    <a:lstStyle/>
                    <a:p>
                      <a:pPr algn="r"/>
                      <a:r>
                        <a:rPr lang="en-US" dirty="0" smtClean="0"/>
                        <a:t>10.58</a:t>
                      </a:r>
                      <a:endParaRPr lang="en-US" dirty="0"/>
                    </a:p>
                  </a:txBody>
                  <a:tcPr/>
                </a:tc>
                <a:tc>
                  <a:txBody>
                    <a:bodyPr/>
                    <a:lstStyle/>
                    <a:p>
                      <a:pPr algn="r"/>
                      <a:r>
                        <a:rPr lang="en-US" dirty="0" smtClean="0"/>
                        <a:t>10.66</a:t>
                      </a:r>
                      <a:endParaRPr lang="en-US" dirty="0"/>
                    </a:p>
                  </a:txBody>
                  <a:tcPr/>
                </a:tc>
                <a:tc>
                  <a:txBody>
                    <a:bodyPr/>
                    <a:lstStyle/>
                    <a:p>
                      <a:pPr algn="r"/>
                      <a:r>
                        <a:rPr lang="en-US" dirty="0" smtClean="0"/>
                        <a:t>10.80</a:t>
                      </a:r>
                      <a:endParaRPr lang="en-US" dirty="0"/>
                    </a:p>
                  </a:txBody>
                  <a:tcPr/>
                </a:tc>
                <a:tc>
                  <a:txBody>
                    <a:bodyPr/>
                    <a:lstStyle/>
                    <a:p>
                      <a:pPr algn="r"/>
                      <a:r>
                        <a:rPr lang="en-US" dirty="0" smtClean="0"/>
                        <a:t>10.95</a:t>
                      </a:r>
                      <a:endParaRPr lang="en-US" dirty="0"/>
                    </a:p>
                  </a:txBody>
                  <a:tcPr/>
                </a:tc>
              </a:tr>
            </a:tbl>
          </a:graphicData>
        </a:graphic>
      </p:graphicFrame>
      <p:grpSp>
        <p:nvGrpSpPr>
          <p:cNvPr id="7" name="Group 2"/>
          <p:cNvGrpSpPr>
            <a:grpSpLocks/>
          </p:cNvGrpSpPr>
          <p:nvPr/>
        </p:nvGrpSpPr>
        <p:grpSpPr bwMode="auto">
          <a:xfrm>
            <a:off x="-1" y="158750"/>
            <a:ext cx="9144001" cy="1139825"/>
            <a:chOff x="45" y="475"/>
            <a:chExt cx="7785" cy="1795"/>
          </a:xfrm>
        </p:grpSpPr>
        <p:grpSp>
          <p:nvGrpSpPr>
            <p:cNvPr id="8" name="Group 3"/>
            <p:cNvGrpSpPr>
              <a:grpSpLocks/>
            </p:cNvGrpSpPr>
            <p:nvPr/>
          </p:nvGrpSpPr>
          <p:grpSpPr bwMode="auto">
            <a:xfrm>
              <a:off x="45" y="615"/>
              <a:ext cx="7557" cy="1655"/>
              <a:chOff x="45" y="615"/>
              <a:chExt cx="7557" cy="1655"/>
            </a:xfrm>
          </p:grpSpPr>
          <p:sp>
            <p:nvSpPr>
              <p:cNvPr id="10"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9"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304800" y="609600"/>
            <a:ext cx="8382000" cy="609600"/>
          </a:xfrm>
        </p:spPr>
        <p:txBody>
          <a:bodyPr>
            <a:normAutofit/>
          </a:bodyPr>
          <a:lstStyle/>
          <a:p>
            <a:pPr marR="0" rtl="0"/>
            <a:r>
              <a:rPr lang="en-US" sz="3600" b="0" baseline="0" dirty="0" smtClean="0">
                <a:latin typeface="Georgia"/>
              </a:rPr>
              <a:t>Fixed</a:t>
            </a:r>
            <a:r>
              <a:rPr lang="en-US" sz="3600" b="0" dirty="0" smtClean="0">
                <a:latin typeface="Georgia"/>
              </a:rPr>
              <a:t> Route </a:t>
            </a:r>
            <a:r>
              <a:rPr lang="en-US" sz="3600" b="0" baseline="0" dirty="0" smtClean="0">
                <a:latin typeface="Georgia"/>
              </a:rPr>
              <a:t>Service Statistics/Trends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219200"/>
          </a:xfrm>
        </p:spPr>
        <p:txBody>
          <a:bodyPr>
            <a:normAutofit fontScale="90000"/>
          </a:bodyPr>
          <a:lstStyle/>
          <a:p>
            <a:r>
              <a:rPr lang="en-US" dirty="0" smtClean="0"/>
              <a:t/>
            </a:r>
            <a:br>
              <a:rPr lang="en-US" dirty="0" smtClean="0"/>
            </a:br>
            <a:r>
              <a:rPr lang="en-US" dirty="0" smtClean="0"/>
              <a:t/>
            </a:r>
            <a:br>
              <a:rPr lang="en-US" dirty="0" smtClean="0"/>
            </a:br>
            <a:r>
              <a:rPr lang="en-US" dirty="0" smtClean="0"/>
              <a:t>Passengers Per Hour</a:t>
            </a:r>
            <a:br>
              <a:rPr lang="en-US" dirty="0" smtClean="0"/>
            </a:br>
            <a:r>
              <a:rPr lang="en-US" sz="2200" dirty="0" smtClean="0">
                <a:solidFill>
                  <a:srgbClr val="FFC000"/>
                </a:solidFill>
              </a:rPr>
              <a:t>Projecting to exceed goal set by </a:t>
            </a:r>
            <a:r>
              <a:rPr lang="en-US" sz="2200" dirty="0" err="1" smtClean="0">
                <a:solidFill>
                  <a:srgbClr val="FFC000"/>
                </a:solidFill>
              </a:rPr>
              <a:t>PennDOT</a:t>
            </a:r>
            <a:r>
              <a:rPr lang="en-US" sz="2200" dirty="0" smtClean="0">
                <a:solidFill>
                  <a:srgbClr val="FFC000"/>
                </a:solidFill>
              </a:rPr>
              <a:t> during Act 44 review</a:t>
            </a:r>
            <a:br>
              <a:rPr lang="en-US" sz="2200" dirty="0" smtClean="0">
                <a:solidFill>
                  <a:srgbClr val="FFC000"/>
                </a:solidFill>
              </a:rPr>
            </a:br>
            <a:r>
              <a:rPr lang="en-US" sz="2200" dirty="0" smtClean="0">
                <a:solidFill>
                  <a:srgbClr val="FFC000"/>
                </a:solidFill>
              </a:rPr>
              <a:t>Goal-increase 3% annually</a:t>
            </a:r>
            <a:endParaRPr lang="en-US" sz="2200" dirty="0">
              <a:solidFill>
                <a:srgbClr val="FFC000"/>
              </a:solidFill>
            </a:endParaRPr>
          </a:p>
        </p:txBody>
      </p:sp>
      <p:sp>
        <p:nvSpPr>
          <p:cNvPr id="4" name="Slide Number Placeholder 3"/>
          <p:cNvSpPr>
            <a:spLocks noGrp="1"/>
          </p:cNvSpPr>
          <p:nvPr>
            <p:ph type="sldNum" sz="quarter" idx="12"/>
          </p:nvPr>
        </p:nvSpPr>
        <p:spPr/>
        <p:txBody>
          <a:bodyPr/>
          <a:lstStyle/>
          <a:p>
            <a:fld id="{2E4CF4B7-B0E1-4285-8476-3CFD4141AAC6}" type="slidenum">
              <a:rPr lang="en-US" smtClean="0"/>
              <a:pPr/>
              <a:t>17</a:t>
            </a:fld>
            <a:endParaRPr lang="en-US"/>
          </a:p>
        </p:txBody>
      </p:sp>
      <p:graphicFrame>
        <p:nvGraphicFramePr>
          <p:cNvPr id="6" name="Chart 5"/>
          <p:cNvGraphicFramePr/>
          <p:nvPr/>
        </p:nvGraphicFramePr>
        <p:xfrm>
          <a:off x="533400" y="2133600"/>
          <a:ext cx="81534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229600" cy="1143000"/>
          </a:xfrm>
        </p:spPr>
        <p:txBody>
          <a:bodyPr>
            <a:normAutofit fontScale="90000"/>
          </a:bodyPr>
          <a:lstStyle/>
          <a:p>
            <a:r>
              <a:rPr lang="en-US" dirty="0" smtClean="0"/>
              <a:t>Operating Cost/Revenue Hour</a:t>
            </a:r>
            <a:br>
              <a:rPr lang="en-US" dirty="0" smtClean="0"/>
            </a:br>
            <a:r>
              <a:rPr lang="en-US" sz="2200" dirty="0" smtClean="0">
                <a:solidFill>
                  <a:srgbClr val="FFC000"/>
                </a:solidFill>
              </a:rPr>
              <a:t>Projecting to exceed goal set up </a:t>
            </a:r>
            <a:r>
              <a:rPr lang="en-US" sz="2200" dirty="0" err="1" smtClean="0">
                <a:solidFill>
                  <a:srgbClr val="FFC000"/>
                </a:solidFill>
              </a:rPr>
              <a:t>PennDOT</a:t>
            </a:r>
            <a:r>
              <a:rPr lang="en-US" sz="2200" dirty="0" smtClean="0">
                <a:solidFill>
                  <a:srgbClr val="FFC000"/>
                </a:solidFill>
              </a:rPr>
              <a:t> during Act 44 review</a:t>
            </a:r>
            <a:br>
              <a:rPr lang="en-US" sz="2200" dirty="0" smtClean="0">
                <a:solidFill>
                  <a:srgbClr val="FFC000"/>
                </a:solidFill>
              </a:rPr>
            </a:br>
            <a:r>
              <a:rPr lang="en-US" sz="2200" dirty="0" smtClean="0">
                <a:solidFill>
                  <a:srgbClr val="FFC000"/>
                </a:solidFill>
              </a:rPr>
              <a:t>Goal-Increase no more than 3% annually</a:t>
            </a:r>
            <a:endParaRPr lang="en-US" sz="2200" dirty="0">
              <a:solidFill>
                <a:srgbClr val="FFC000"/>
              </a:solidFill>
            </a:endParaRPr>
          </a:p>
        </p:txBody>
      </p:sp>
      <p:sp>
        <p:nvSpPr>
          <p:cNvPr id="4" name="Slide Number Placeholder 3"/>
          <p:cNvSpPr>
            <a:spLocks noGrp="1"/>
          </p:cNvSpPr>
          <p:nvPr>
            <p:ph type="sldNum" sz="quarter" idx="12"/>
          </p:nvPr>
        </p:nvSpPr>
        <p:spPr/>
        <p:txBody>
          <a:bodyPr/>
          <a:lstStyle/>
          <a:p>
            <a:fld id="{2E4CF4B7-B0E1-4285-8476-3CFD4141AAC6}" type="slidenum">
              <a:rPr lang="en-US" smtClean="0"/>
              <a:pPr/>
              <a:t>18</a:t>
            </a:fld>
            <a:endParaRPr lang="en-US"/>
          </a:p>
        </p:txBody>
      </p:sp>
      <p:graphicFrame>
        <p:nvGraphicFramePr>
          <p:cNvPr id="6" name="Chart 5"/>
          <p:cNvGraphicFramePr/>
          <p:nvPr/>
        </p:nvGraphicFramePr>
        <p:xfrm>
          <a:off x="533400" y="1676400"/>
          <a:ext cx="8153400" cy="3784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Operating Revenue/Revenue Hour</a:t>
            </a:r>
            <a:br>
              <a:rPr lang="en-US" dirty="0" smtClean="0"/>
            </a:br>
            <a:r>
              <a:rPr lang="en-US" sz="2200" dirty="0" smtClean="0">
                <a:solidFill>
                  <a:srgbClr val="FFC000"/>
                </a:solidFill>
              </a:rPr>
              <a:t>Not projected to meet </a:t>
            </a:r>
            <a:r>
              <a:rPr lang="en-US" sz="2200" dirty="0" err="1" smtClean="0">
                <a:solidFill>
                  <a:srgbClr val="FFC000"/>
                </a:solidFill>
              </a:rPr>
              <a:t>PennDOT</a:t>
            </a:r>
            <a:r>
              <a:rPr lang="en-US" sz="2200" dirty="0" smtClean="0">
                <a:solidFill>
                  <a:srgbClr val="FFC000"/>
                </a:solidFill>
              </a:rPr>
              <a:t> goals of increasing 3% annually.</a:t>
            </a:r>
            <a:endParaRPr lang="en-US" sz="2200" dirty="0">
              <a:solidFill>
                <a:srgbClr val="FFC000"/>
              </a:solidFill>
            </a:endParaRPr>
          </a:p>
        </p:txBody>
      </p:sp>
      <p:sp>
        <p:nvSpPr>
          <p:cNvPr id="3" name="Slide Number Placeholder 2"/>
          <p:cNvSpPr>
            <a:spLocks noGrp="1"/>
          </p:cNvSpPr>
          <p:nvPr>
            <p:ph type="sldNum" sz="quarter" idx="12"/>
          </p:nvPr>
        </p:nvSpPr>
        <p:spPr/>
        <p:txBody>
          <a:bodyPr/>
          <a:lstStyle/>
          <a:p>
            <a:fld id="{2E4CF4B7-B0E1-4285-8476-3CFD4141AAC6}" type="slidenum">
              <a:rPr lang="en-US" smtClean="0"/>
              <a:pPr/>
              <a:t>19</a:t>
            </a:fld>
            <a:endParaRPr lang="en-US"/>
          </a:p>
        </p:txBody>
      </p:sp>
      <p:graphicFrame>
        <p:nvGraphicFramePr>
          <p:cNvPr id="4" name="Chart 3"/>
          <p:cNvGraphicFramePr/>
          <p:nvPr/>
        </p:nvGraphicFramePr>
        <p:xfrm>
          <a:off x="381000" y="1752600"/>
          <a:ext cx="80772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smtClean="0"/>
              <a:t>Cost/Passenger trip</a:t>
            </a:r>
            <a:br>
              <a:rPr lang="en-US" dirty="0" smtClean="0"/>
            </a:br>
            <a:r>
              <a:rPr lang="en-US" sz="2200" dirty="0" smtClean="0">
                <a:solidFill>
                  <a:srgbClr val="FFC000"/>
                </a:solidFill>
              </a:rPr>
              <a:t>Projecting to exceed </a:t>
            </a:r>
            <a:r>
              <a:rPr lang="en-US" sz="2200" dirty="0" err="1" smtClean="0">
                <a:solidFill>
                  <a:srgbClr val="FFC000"/>
                </a:solidFill>
              </a:rPr>
              <a:t>PennDOT</a:t>
            </a:r>
            <a:r>
              <a:rPr lang="en-US" sz="2200" dirty="0" smtClean="0">
                <a:solidFill>
                  <a:srgbClr val="FFC000"/>
                </a:solidFill>
              </a:rPr>
              <a:t> goal</a:t>
            </a:r>
            <a:br>
              <a:rPr lang="en-US" sz="2200" dirty="0" smtClean="0">
                <a:solidFill>
                  <a:srgbClr val="FFC000"/>
                </a:solidFill>
              </a:rPr>
            </a:br>
            <a:r>
              <a:rPr lang="en-US" sz="2200" dirty="0" smtClean="0">
                <a:solidFill>
                  <a:srgbClr val="FFC000"/>
                </a:solidFill>
              </a:rPr>
              <a:t>Goal-increase 0% annually</a:t>
            </a:r>
            <a:endParaRPr lang="en-US" sz="2200" dirty="0">
              <a:solidFill>
                <a:srgbClr val="FFC000"/>
              </a:solidFill>
            </a:endParaRPr>
          </a:p>
        </p:txBody>
      </p:sp>
      <p:sp>
        <p:nvSpPr>
          <p:cNvPr id="3" name="Slide Number Placeholder 2"/>
          <p:cNvSpPr>
            <a:spLocks noGrp="1"/>
          </p:cNvSpPr>
          <p:nvPr>
            <p:ph type="sldNum" sz="quarter" idx="12"/>
          </p:nvPr>
        </p:nvSpPr>
        <p:spPr/>
        <p:txBody>
          <a:bodyPr/>
          <a:lstStyle/>
          <a:p>
            <a:fld id="{2E4CF4B7-B0E1-4285-8476-3CFD4141AAC6}" type="slidenum">
              <a:rPr lang="en-US" smtClean="0"/>
              <a:pPr/>
              <a:t>20</a:t>
            </a:fld>
            <a:endParaRPr lang="en-US"/>
          </a:p>
        </p:txBody>
      </p:sp>
      <p:graphicFrame>
        <p:nvGraphicFramePr>
          <p:cNvPr id="4" name="Chart 3"/>
          <p:cNvGraphicFramePr/>
          <p:nvPr/>
        </p:nvGraphicFramePr>
        <p:xfrm>
          <a:off x="533400" y="1752600"/>
          <a:ext cx="80772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3962400"/>
            <a:ext cx="9144000" cy="2362200"/>
          </a:xfrm>
        </p:spPr>
        <p:txBody>
          <a:bodyPr/>
          <a:lstStyle/>
          <a:p>
            <a:pPr>
              <a:buNone/>
            </a:pPr>
            <a:endParaRPr lang="en-US" dirty="0" smtClean="0">
              <a:latin typeface="Georgia"/>
            </a:endParaRPr>
          </a:p>
          <a:p>
            <a:pPr>
              <a:buNone/>
            </a:pPr>
            <a:endParaRPr lang="en-US" dirty="0"/>
          </a:p>
        </p:txBody>
      </p:sp>
      <p:sp>
        <p:nvSpPr>
          <p:cNvPr id="5" name="Slide Number Placeholder 4"/>
          <p:cNvSpPr>
            <a:spLocks noGrp="1"/>
          </p:cNvSpPr>
          <p:nvPr>
            <p:ph type="sldNum" sz="quarter" idx="12"/>
          </p:nvPr>
        </p:nvSpPr>
        <p:spPr/>
        <p:txBody>
          <a:bodyPr/>
          <a:lstStyle/>
          <a:p>
            <a:fld id="{2E4CF4B7-B0E1-4285-8476-3CFD4141AAC6}" type="slidenum">
              <a:rPr lang="en-US" smtClean="0"/>
              <a:pPr/>
              <a:t>21</a:t>
            </a:fld>
            <a:endParaRPr lang="en-US"/>
          </a:p>
        </p:txBody>
      </p:sp>
      <p:graphicFrame>
        <p:nvGraphicFramePr>
          <p:cNvPr id="6" name="Table 5"/>
          <p:cNvGraphicFramePr>
            <a:graphicFrameLocks noGrp="1"/>
          </p:cNvGraphicFramePr>
          <p:nvPr/>
        </p:nvGraphicFramePr>
        <p:xfrm>
          <a:off x="152400" y="1676400"/>
          <a:ext cx="8697849" cy="3252654"/>
        </p:xfrm>
        <a:graphic>
          <a:graphicData uri="http://schemas.openxmlformats.org/drawingml/2006/table">
            <a:tbl>
              <a:tblPr firstRow="1" bandRow="1">
                <a:tableStyleId>{93296810-A885-4BE3-A3E7-6D5BEEA58F35}</a:tableStyleId>
              </a:tblPr>
              <a:tblGrid>
                <a:gridCol w="2209800"/>
                <a:gridCol w="1300798"/>
                <a:gridCol w="1297622"/>
                <a:gridCol w="1290447"/>
                <a:gridCol w="1296797"/>
                <a:gridCol w="1302385"/>
              </a:tblGrid>
              <a:tr h="435429">
                <a:tc>
                  <a:txBody>
                    <a:bodyPr/>
                    <a:lstStyle/>
                    <a:p>
                      <a:pPr algn="ctr"/>
                      <a:endParaRPr lang="en-US" dirty="0"/>
                    </a:p>
                  </a:txBody>
                  <a:tcPr/>
                </a:tc>
                <a:tc>
                  <a:txBody>
                    <a:bodyPr/>
                    <a:lstStyle/>
                    <a:p>
                      <a:pPr algn="ctr"/>
                      <a:r>
                        <a:rPr lang="en-US" dirty="0" smtClean="0"/>
                        <a:t>FY 2010-11</a:t>
                      </a:r>
                      <a:endParaRPr lang="en-US" dirty="0"/>
                    </a:p>
                  </a:txBody>
                  <a:tcPr/>
                </a:tc>
                <a:tc>
                  <a:txBody>
                    <a:bodyPr/>
                    <a:lstStyle/>
                    <a:p>
                      <a:pPr algn="ctr"/>
                      <a:r>
                        <a:rPr lang="en-US" dirty="0" smtClean="0"/>
                        <a:t>FY 2011-12</a:t>
                      </a:r>
                      <a:endParaRPr lang="en-US" dirty="0"/>
                    </a:p>
                  </a:txBody>
                  <a:tcPr/>
                </a:tc>
                <a:tc>
                  <a:txBody>
                    <a:bodyPr/>
                    <a:lstStyle/>
                    <a:p>
                      <a:pPr algn="ctr"/>
                      <a:r>
                        <a:rPr lang="en-US" dirty="0" smtClean="0"/>
                        <a:t>FY 2012-13</a:t>
                      </a:r>
                      <a:endParaRPr lang="en-US" dirty="0"/>
                    </a:p>
                  </a:txBody>
                  <a:tcPr/>
                </a:tc>
                <a:tc>
                  <a:txBody>
                    <a:bodyPr/>
                    <a:lstStyle/>
                    <a:p>
                      <a:pPr algn="ctr"/>
                      <a:r>
                        <a:rPr lang="en-US" dirty="0" smtClean="0"/>
                        <a:t>FY 2013-14</a:t>
                      </a:r>
                      <a:endParaRPr lang="en-US" dirty="0"/>
                    </a:p>
                  </a:txBody>
                  <a:tcPr/>
                </a:tc>
                <a:tc>
                  <a:txBody>
                    <a:bodyPr/>
                    <a:lstStyle/>
                    <a:p>
                      <a:pPr algn="ctr"/>
                      <a:r>
                        <a:rPr lang="en-US" dirty="0" smtClean="0"/>
                        <a:t>FY 2014-15</a:t>
                      </a:r>
                      <a:endParaRPr lang="en-US" dirty="0"/>
                    </a:p>
                  </a:txBody>
                  <a:tcPr/>
                </a:tc>
              </a:tr>
              <a:tr h="435429">
                <a:tc>
                  <a:txBody>
                    <a:bodyPr/>
                    <a:lstStyle/>
                    <a:p>
                      <a:r>
                        <a:rPr lang="en-US" dirty="0" smtClean="0"/>
                        <a:t>Operating Expense</a:t>
                      </a:r>
                      <a:endParaRPr lang="en-US" dirty="0"/>
                    </a:p>
                  </a:txBody>
                  <a:tcPr/>
                </a:tc>
                <a:tc>
                  <a:txBody>
                    <a:bodyPr/>
                    <a:lstStyle/>
                    <a:p>
                      <a:pPr algn="r"/>
                      <a:r>
                        <a:rPr lang="en-US" dirty="0" smtClean="0"/>
                        <a:t>1,914,007</a:t>
                      </a:r>
                      <a:endParaRPr lang="en-US" dirty="0"/>
                    </a:p>
                  </a:txBody>
                  <a:tcPr/>
                </a:tc>
                <a:tc>
                  <a:txBody>
                    <a:bodyPr/>
                    <a:lstStyle/>
                    <a:p>
                      <a:pPr algn="r"/>
                      <a:r>
                        <a:rPr lang="en-US" dirty="0" smtClean="0"/>
                        <a:t>1,939,223</a:t>
                      </a:r>
                      <a:endParaRPr lang="en-US" dirty="0"/>
                    </a:p>
                  </a:txBody>
                  <a:tcPr/>
                </a:tc>
                <a:tc>
                  <a:txBody>
                    <a:bodyPr/>
                    <a:lstStyle/>
                    <a:p>
                      <a:pPr algn="r"/>
                      <a:r>
                        <a:rPr lang="en-US" dirty="0" smtClean="0"/>
                        <a:t>1,977,853</a:t>
                      </a:r>
                      <a:endParaRPr lang="en-US" dirty="0"/>
                    </a:p>
                  </a:txBody>
                  <a:tcPr/>
                </a:tc>
                <a:tc>
                  <a:txBody>
                    <a:bodyPr/>
                    <a:lstStyle/>
                    <a:p>
                      <a:pPr algn="r"/>
                      <a:r>
                        <a:rPr lang="en-US" dirty="0" smtClean="0"/>
                        <a:t>2,017,446</a:t>
                      </a:r>
                      <a:endParaRPr lang="en-US" dirty="0"/>
                    </a:p>
                  </a:txBody>
                  <a:tcPr/>
                </a:tc>
                <a:tc>
                  <a:txBody>
                    <a:bodyPr/>
                    <a:lstStyle/>
                    <a:p>
                      <a:pPr algn="r"/>
                      <a:r>
                        <a:rPr lang="en-US" dirty="0" smtClean="0"/>
                        <a:t>2,058,029</a:t>
                      </a:r>
                      <a:endParaRPr lang="en-US" dirty="0"/>
                    </a:p>
                  </a:txBody>
                  <a:tcPr/>
                </a:tc>
              </a:tr>
              <a:tr h="435429">
                <a:tc>
                  <a:txBody>
                    <a:bodyPr/>
                    <a:lstStyle/>
                    <a:p>
                      <a:r>
                        <a:rPr lang="en-US" dirty="0" smtClean="0"/>
                        <a:t>Passenger Revenue</a:t>
                      </a:r>
                      <a:endParaRPr lang="en-US" dirty="0"/>
                    </a:p>
                  </a:txBody>
                  <a:tcPr/>
                </a:tc>
                <a:tc>
                  <a:txBody>
                    <a:bodyPr/>
                    <a:lstStyle/>
                    <a:p>
                      <a:pPr algn="r"/>
                      <a:r>
                        <a:rPr lang="en-US" dirty="0" smtClean="0"/>
                        <a:t>52,022</a:t>
                      </a:r>
                      <a:endParaRPr lang="en-US" dirty="0"/>
                    </a:p>
                  </a:txBody>
                  <a:tcPr/>
                </a:tc>
                <a:tc>
                  <a:txBody>
                    <a:bodyPr/>
                    <a:lstStyle/>
                    <a:p>
                      <a:pPr algn="r"/>
                      <a:r>
                        <a:rPr lang="en-US" dirty="0" smtClean="0"/>
                        <a:t>65,112</a:t>
                      </a:r>
                      <a:endParaRPr lang="en-US" dirty="0"/>
                    </a:p>
                  </a:txBody>
                  <a:tcPr/>
                </a:tc>
                <a:tc>
                  <a:txBody>
                    <a:bodyPr/>
                    <a:lstStyle/>
                    <a:p>
                      <a:pPr algn="r"/>
                      <a:r>
                        <a:rPr lang="en-US" dirty="0" smtClean="0"/>
                        <a:t>65,438</a:t>
                      </a:r>
                      <a:endParaRPr lang="en-US" dirty="0"/>
                    </a:p>
                  </a:txBody>
                  <a:tcPr/>
                </a:tc>
                <a:tc>
                  <a:txBody>
                    <a:bodyPr/>
                    <a:lstStyle/>
                    <a:p>
                      <a:pPr algn="r"/>
                      <a:r>
                        <a:rPr lang="en-US" dirty="0" smtClean="0"/>
                        <a:t>65,765</a:t>
                      </a:r>
                      <a:endParaRPr lang="en-US" dirty="0"/>
                    </a:p>
                  </a:txBody>
                  <a:tcPr/>
                </a:tc>
                <a:tc>
                  <a:txBody>
                    <a:bodyPr/>
                    <a:lstStyle/>
                    <a:p>
                      <a:pPr algn="r"/>
                      <a:r>
                        <a:rPr lang="en-US" dirty="0" smtClean="0"/>
                        <a:t>66,094</a:t>
                      </a:r>
                      <a:endParaRPr lang="en-US" dirty="0"/>
                    </a:p>
                  </a:txBody>
                  <a:tcPr/>
                </a:tc>
              </a:tr>
              <a:tr h="435429">
                <a:tc>
                  <a:txBody>
                    <a:bodyPr/>
                    <a:lstStyle/>
                    <a:p>
                      <a:r>
                        <a:rPr lang="en-US" dirty="0" smtClean="0"/>
                        <a:t>Lottery/PWD/WTW</a:t>
                      </a:r>
                    </a:p>
                  </a:txBody>
                  <a:tcPr/>
                </a:tc>
                <a:tc>
                  <a:txBody>
                    <a:bodyPr/>
                    <a:lstStyle/>
                    <a:p>
                      <a:pPr algn="r"/>
                      <a:r>
                        <a:rPr lang="en-US" dirty="0" smtClean="0"/>
                        <a:t>630,974</a:t>
                      </a:r>
                      <a:endParaRPr lang="en-US" dirty="0"/>
                    </a:p>
                  </a:txBody>
                  <a:tcPr/>
                </a:tc>
                <a:tc>
                  <a:txBody>
                    <a:bodyPr/>
                    <a:lstStyle/>
                    <a:p>
                      <a:pPr algn="r"/>
                      <a:r>
                        <a:rPr lang="en-US" dirty="0" smtClean="0"/>
                        <a:t>657,724</a:t>
                      </a:r>
                      <a:endParaRPr lang="en-US" dirty="0"/>
                    </a:p>
                  </a:txBody>
                  <a:tcPr/>
                </a:tc>
                <a:tc>
                  <a:txBody>
                    <a:bodyPr/>
                    <a:lstStyle/>
                    <a:p>
                      <a:pPr algn="r"/>
                      <a:r>
                        <a:rPr lang="en-US" dirty="0" smtClean="0"/>
                        <a:t>661,013</a:t>
                      </a:r>
                      <a:endParaRPr lang="en-US" dirty="0"/>
                    </a:p>
                  </a:txBody>
                  <a:tcPr/>
                </a:tc>
                <a:tc>
                  <a:txBody>
                    <a:bodyPr/>
                    <a:lstStyle/>
                    <a:p>
                      <a:pPr algn="r"/>
                      <a:r>
                        <a:rPr lang="en-US" dirty="0" smtClean="0"/>
                        <a:t>664,318</a:t>
                      </a:r>
                      <a:endParaRPr lang="en-US" dirty="0"/>
                    </a:p>
                  </a:txBody>
                  <a:tcPr/>
                </a:tc>
                <a:tc>
                  <a:txBody>
                    <a:bodyPr/>
                    <a:lstStyle/>
                    <a:p>
                      <a:pPr algn="r"/>
                      <a:r>
                        <a:rPr lang="en-US" dirty="0" smtClean="0"/>
                        <a:t>667,639</a:t>
                      </a:r>
                      <a:endParaRPr lang="en-US" dirty="0"/>
                    </a:p>
                  </a:txBody>
                  <a:tcPr/>
                </a:tc>
              </a:tr>
              <a:tr h="435429">
                <a:tc>
                  <a:txBody>
                    <a:bodyPr/>
                    <a:lstStyle/>
                    <a:p>
                      <a:r>
                        <a:rPr lang="en-US" dirty="0" smtClean="0"/>
                        <a:t>MATP (only SR)</a:t>
                      </a:r>
                      <a:endParaRPr lang="en-US" dirty="0"/>
                    </a:p>
                  </a:txBody>
                  <a:tcPr/>
                </a:tc>
                <a:tc>
                  <a:txBody>
                    <a:bodyPr/>
                    <a:lstStyle/>
                    <a:p>
                      <a:pPr algn="r"/>
                      <a:r>
                        <a:rPr lang="en-US" dirty="0" smtClean="0"/>
                        <a:t>1,038,749</a:t>
                      </a:r>
                      <a:endParaRPr lang="en-US" dirty="0"/>
                    </a:p>
                  </a:txBody>
                  <a:tcPr/>
                </a:tc>
                <a:tc>
                  <a:txBody>
                    <a:bodyPr/>
                    <a:lstStyle/>
                    <a:p>
                      <a:pPr algn="r"/>
                      <a:r>
                        <a:rPr lang="en-US" dirty="0" smtClean="0"/>
                        <a:t>1,036,750</a:t>
                      </a:r>
                      <a:endParaRPr lang="en-US" dirty="0"/>
                    </a:p>
                  </a:txBody>
                  <a:tcPr/>
                </a:tc>
                <a:tc>
                  <a:txBody>
                    <a:bodyPr/>
                    <a:lstStyle/>
                    <a:p>
                      <a:pPr algn="r"/>
                      <a:r>
                        <a:rPr lang="en-US" dirty="0" smtClean="0"/>
                        <a:t>1,041,934</a:t>
                      </a:r>
                      <a:endParaRPr lang="en-US" dirty="0"/>
                    </a:p>
                  </a:txBody>
                  <a:tcPr/>
                </a:tc>
                <a:tc>
                  <a:txBody>
                    <a:bodyPr/>
                    <a:lstStyle/>
                    <a:p>
                      <a:pPr algn="r"/>
                      <a:r>
                        <a:rPr lang="en-US" dirty="0" smtClean="0"/>
                        <a:t>1,047,143</a:t>
                      </a:r>
                      <a:endParaRPr lang="en-US" dirty="0"/>
                    </a:p>
                  </a:txBody>
                  <a:tcPr/>
                </a:tc>
                <a:tc>
                  <a:txBody>
                    <a:bodyPr/>
                    <a:lstStyle/>
                    <a:p>
                      <a:pPr algn="r"/>
                      <a:r>
                        <a:rPr lang="en-US" dirty="0" smtClean="0"/>
                        <a:t>1,052,379</a:t>
                      </a:r>
                      <a:endParaRPr lang="en-US" dirty="0"/>
                    </a:p>
                  </a:txBody>
                  <a:tcPr/>
                </a:tc>
              </a:tr>
              <a:tr h="435429">
                <a:tc>
                  <a:txBody>
                    <a:bodyPr/>
                    <a:lstStyle/>
                    <a:p>
                      <a:r>
                        <a:rPr lang="en-US" dirty="0" smtClean="0"/>
                        <a:t>Other/Interest/Third Party Sponsorship</a:t>
                      </a:r>
                      <a:endParaRPr lang="en-US" dirty="0"/>
                    </a:p>
                  </a:txBody>
                  <a:tcPr/>
                </a:tc>
                <a:tc>
                  <a:txBody>
                    <a:bodyPr/>
                    <a:lstStyle/>
                    <a:p>
                      <a:pPr algn="r"/>
                      <a:r>
                        <a:rPr lang="en-US" dirty="0" smtClean="0"/>
                        <a:t>210,162</a:t>
                      </a:r>
                      <a:endParaRPr lang="en-US" dirty="0"/>
                    </a:p>
                  </a:txBody>
                  <a:tcPr/>
                </a:tc>
                <a:tc>
                  <a:txBody>
                    <a:bodyPr/>
                    <a:lstStyle/>
                    <a:p>
                      <a:pPr algn="r"/>
                      <a:r>
                        <a:rPr lang="en-US" dirty="0" smtClean="0"/>
                        <a:t>182,468</a:t>
                      </a:r>
                      <a:endParaRPr lang="en-US" dirty="0"/>
                    </a:p>
                  </a:txBody>
                  <a:tcPr/>
                </a:tc>
                <a:tc>
                  <a:txBody>
                    <a:bodyPr/>
                    <a:lstStyle/>
                    <a:p>
                      <a:pPr algn="r"/>
                      <a:r>
                        <a:rPr lang="en-US" dirty="0" smtClean="0"/>
                        <a:t>185,030</a:t>
                      </a:r>
                      <a:endParaRPr lang="en-US" dirty="0"/>
                    </a:p>
                  </a:txBody>
                  <a:tcPr/>
                </a:tc>
                <a:tc>
                  <a:txBody>
                    <a:bodyPr/>
                    <a:lstStyle/>
                    <a:p>
                      <a:pPr algn="r"/>
                      <a:r>
                        <a:rPr lang="en-US" dirty="0" smtClean="0"/>
                        <a:t>185,955</a:t>
                      </a:r>
                      <a:endParaRPr lang="en-US" dirty="0"/>
                    </a:p>
                  </a:txBody>
                  <a:tcPr/>
                </a:tc>
                <a:tc>
                  <a:txBody>
                    <a:bodyPr/>
                    <a:lstStyle/>
                    <a:p>
                      <a:pPr algn="r"/>
                      <a:r>
                        <a:rPr lang="en-US" dirty="0" smtClean="0"/>
                        <a:t>186,885</a:t>
                      </a:r>
                      <a:endParaRPr lang="en-US" dirty="0"/>
                    </a:p>
                  </a:txBody>
                  <a:tcPr/>
                </a:tc>
              </a:tr>
              <a:tr h="435429">
                <a:tc>
                  <a:txBody>
                    <a:bodyPr/>
                    <a:lstStyle/>
                    <a:p>
                      <a:r>
                        <a:rPr lang="en-US" dirty="0" smtClean="0"/>
                        <a:t>Balance</a:t>
                      </a:r>
                      <a:endParaRPr lang="en-US" dirty="0"/>
                    </a:p>
                  </a:txBody>
                  <a:tcPr/>
                </a:tc>
                <a:tc>
                  <a:txBody>
                    <a:bodyPr/>
                    <a:lstStyle/>
                    <a:p>
                      <a:pPr algn="r"/>
                      <a:r>
                        <a:rPr lang="en-US" dirty="0" smtClean="0"/>
                        <a:t>17,900</a:t>
                      </a:r>
                      <a:endParaRPr lang="en-US" dirty="0"/>
                    </a:p>
                  </a:txBody>
                  <a:tcPr/>
                </a:tc>
                <a:tc>
                  <a:txBody>
                    <a:bodyPr/>
                    <a:lstStyle/>
                    <a:p>
                      <a:pPr algn="r"/>
                      <a:r>
                        <a:rPr lang="en-US" dirty="0" smtClean="0"/>
                        <a:t>2,831</a:t>
                      </a:r>
                      <a:endParaRPr lang="en-US" dirty="0"/>
                    </a:p>
                  </a:txBody>
                  <a:tcPr/>
                </a:tc>
                <a:tc>
                  <a:txBody>
                    <a:bodyPr/>
                    <a:lstStyle/>
                    <a:p>
                      <a:pPr algn="r"/>
                      <a:r>
                        <a:rPr lang="en-US" dirty="0" smtClean="0"/>
                        <a:t>-24,438</a:t>
                      </a:r>
                      <a:endParaRPr lang="en-US" dirty="0"/>
                    </a:p>
                  </a:txBody>
                  <a:tcPr/>
                </a:tc>
                <a:tc>
                  <a:txBody>
                    <a:bodyPr/>
                    <a:lstStyle/>
                    <a:p>
                      <a:pPr algn="r"/>
                      <a:r>
                        <a:rPr lang="en-US" dirty="0" smtClean="0"/>
                        <a:t>-54,265</a:t>
                      </a:r>
                      <a:endParaRPr lang="en-US" dirty="0"/>
                    </a:p>
                  </a:txBody>
                  <a:tcPr/>
                </a:tc>
                <a:tc>
                  <a:txBody>
                    <a:bodyPr/>
                    <a:lstStyle/>
                    <a:p>
                      <a:pPr algn="r"/>
                      <a:r>
                        <a:rPr lang="en-US" dirty="0" smtClean="0"/>
                        <a:t>-85,032</a:t>
                      </a:r>
                      <a:endParaRPr lang="en-US" dirty="0"/>
                    </a:p>
                  </a:txBody>
                  <a:tcPr/>
                </a:tc>
              </a:tr>
            </a:tbl>
          </a:graphicData>
        </a:graphic>
      </p:graphicFrame>
      <p:grpSp>
        <p:nvGrpSpPr>
          <p:cNvPr id="7" name="Group 2"/>
          <p:cNvGrpSpPr>
            <a:grpSpLocks/>
          </p:cNvGrpSpPr>
          <p:nvPr/>
        </p:nvGrpSpPr>
        <p:grpSpPr bwMode="auto">
          <a:xfrm>
            <a:off x="-1" y="158750"/>
            <a:ext cx="9144001" cy="1139825"/>
            <a:chOff x="45" y="475"/>
            <a:chExt cx="7785" cy="1795"/>
          </a:xfrm>
        </p:grpSpPr>
        <p:grpSp>
          <p:nvGrpSpPr>
            <p:cNvPr id="8" name="Group 3"/>
            <p:cNvGrpSpPr>
              <a:grpSpLocks/>
            </p:cNvGrpSpPr>
            <p:nvPr/>
          </p:nvGrpSpPr>
          <p:grpSpPr bwMode="auto">
            <a:xfrm>
              <a:off x="45" y="615"/>
              <a:ext cx="7557" cy="1655"/>
              <a:chOff x="45" y="615"/>
              <a:chExt cx="7557" cy="1655"/>
            </a:xfrm>
          </p:grpSpPr>
          <p:sp>
            <p:nvSpPr>
              <p:cNvPr id="10"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9"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533400" y="381000"/>
            <a:ext cx="8229600" cy="972312"/>
          </a:xfrm>
        </p:spPr>
        <p:txBody>
          <a:bodyPr>
            <a:normAutofit/>
          </a:bodyPr>
          <a:lstStyle/>
          <a:p>
            <a:r>
              <a:rPr lang="en-US" b="0" baseline="0" dirty="0" smtClean="0">
                <a:latin typeface="Georgia"/>
              </a:rPr>
              <a:t>Shared </a:t>
            </a:r>
            <a:r>
              <a:rPr lang="en-US" b="0" dirty="0" smtClean="0">
                <a:latin typeface="Georgia"/>
              </a:rPr>
              <a:t>Ride Funding</a:t>
            </a:r>
            <a:endParaRPr lang="en-US" b="0" baseline="0" dirty="0" smtClean="0">
              <a:latin typeface="Georgia"/>
            </a:endParaRPr>
          </a:p>
        </p:txBody>
      </p:sp>
      <p:sp>
        <p:nvSpPr>
          <p:cNvPr id="14" name="TextBox 13"/>
          <p:cNvSpPr txBox="1"/>
          <p:nvPr/>
        </p:nvSpPr>
        <p:spPr>
          <a:xfrm>
            <a:off x="609600" y="5181600"/>
            <a:ext cx="7772400" cy="369332"/>
          </a:xfrm>
          <a:prstGeom prst="rect">
            <a:avLst/>
          </a:prstGeom>
          <a:noFill/>
        </p:spPr>
        <p:txBody>
          <a:bodyPr wrap="square" rtlCol="0">
            <a:spAutoFit/>
          </a:bodyPr>
          <a:lstStyle/>
          <a:p>
            <a:pPr>
              <a:buFont typeface="Arial" pitchFamily="34" charset="0"/>
              <a:buChar char="•"/>
            </a:pPr>
            <a:r>
              <a:rPr lang="en-US" dirty="0" smtClean="0"/>
              <a:t>Will apply for fare increase effective July 1, 2012 of .50 per trip</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E4CF4B7-B0E1-4285-8476-3CFD4141AAC6}" type="slidenum">
              <a:rPr lang="en-US" smtClean="0"/>
              <a:pPr/>
              <a:t>22</a:t>
            </a:fld>
            <a:endParaRPr lang="en-US"/>
          </a:p>
        </p:txBody>
      </p:sp>
      <p:graphicFrame>
        <p:nvGraphicFramePr>
          <p:cNvPr id="5" name="Table 4"/>
          <p:cNvGraphicFramePr>
            <a:graphicFrameLocks noGrp="1"/>
          </p:cNvGraphicFramePr>
          <p:nvPr/>
        </p:nvGraphicFramePr>
        <p:xfrm>
          <a:off x="228600" y="1981200"/>
          <a:ext cx="8686799" cy="3337560"/>
        </p:xfrm>
        <a:graphic>
          <a:graphicData uri="http://schemas.openxmlformats.org/drawingml/2006/table">
            <a:tbl>
              <a:tblPr firstRow="1" bandRow="1">
                <a:tableStyleId>{93296810-A885-4BE3-A3E7-6D5BEEA58F35}</a:tableStyleId>
              </a:tblPr>
              <a:tblGrid>
                <a:gridCol w="1904999"/>
                <a:gridCol w="1371600"/>
                <a:gridCol w="1295400"/>
                <a:gridCol w="1447800"/>
                <a:gridCol w="1371601"/>
                <a:gridCol w="1295399"/>
              </a:tblGrid>
              <a:tr h="370840">
                <a:tc>
                  <a:txBody>
                    <a:bodyPr/>
                    <a:lstStyle/>
                    <a:p>
                      <a:pPr algn="ctr"/>
                      <a:r>
                        <a:rPr lang="en-US" dirty="0" smtClean="0"/>
                        <a:t>Shared-Ride</a:t>
                      </a:r>
                      <a:endParaRPr lang="en-US" dirty="0"/>
                    </a:p>
                  </a:txBody>
                  <a:tcPr/>
                </a:tc>
                <a:tc>
                  <a:txBody>
                    <a:bodyPr/>
                    <a:lstStyle/>
                    <a:p>
                      <a:pPr algn="ctr"/>
                      <a:r>
                        <a:rPr lang="en-US" dirty="0" smtClean="0"/>
                        <a:t>FY 2010-11</a:t>
                      </a:r>
                      <a:endParaRPr lang="en-US" dirty="0"/>
                    </a:p>
                  </a:txBody>
                  <a:tcPr/>
                </a:tc>
                <a:tc>
                  <a:txBody>
                    <a:bodyPr/>
                    <a:lstStyle/>
                    <a:p>
                      <a:pPr algn="ctr"/>
                      <a:r>
                        <a:rPr lang="en-US" dirty="0" smtClean="0"/>
                        <a:t>FY 2011-12</a:t>
                      </a:r>
                      <a:endParaRPr lang="en-US" dirty="0"/>
                    </a:p>
                  </a:txBody>
                  <a:tcPr/>
                </a:tc>
                <a:tc>
                  <a:txBody>
                    <a:bodyPr/>
                    <a:lstStyle/>
                    <a:p>
                      <a:pPr algn="ctr"/>
                      <a:r>
                        <a:rPr lang="en-US" dirty="0" smtClean="0"/>
                        <a:t>FY 2012-13</a:t>
                      </a:r>
                      <a:endParaRPr lang="en-US" dirty="0"/>
                    </a:p>
                  </a:txBody>
                  <a:tcPr/>
                </a:tc>
                <a:tc>
                  <a:txBody>
                    <a:bodyPr/>
                    <a:lstStyle/>
                    <a:p>
                      <a:pPr algn="ctr"/>
                      <a:r>
                        <a:rPr lang="en-US" dirty="0" smtClean="0"/>
                        <a:t>FY</a:t>
                      </a:r>
                      <a:r>
                        <a:rPr lang="en-US" baseline="0" dirty="0" smtClean="0"/>
                        <a:t> 2013-14</a:t>
                      </a:r>
                      <a:endParaRPr lang="en-US" dirty="0"/>
                    </a:p>
                  </a:txBody>
                  <a:tcPr/>
                </a:tc>
                <a:tc>
                  <a:txBody>
                    <a:bodyPr/>
                    <a:lstStyle/>
                    <a:p>
                      <a:pPr algn="ctr"/>
                      <a:r>
                        <a:rPr lang="en-US" dirty="0" smtClean="0"/>
                        <a:t>FY 2014-15</a:t>
                      </a:r>
                      <a:endParaRPr lang="en-US" dirty="0"/>
                    </a:p>
                  </a:txBody>
                  <a:tcPr/>
                </a:tc>
              </a:tr>
              <a:tr h="370840">
                <a:tc>
                  <a:txBody>
                    <a:bodyPr/>
                    <a:lstStyle/>
                    <a:p>
                      <a:r>
                        <a:rPr lang="en-US" dirty="0" smtClean="0"/>
                        <a:t>Total </a:t>
                      </a:r>
                      <a:r>
                        <a:rPr lang="en-US" dirty="0" err="1" smtClean="0"/>
                        <a:t>Veh</a:t>
                      </a:r>
                      <a:r>
                        <a:rPr lang="en-US" dirty="0" smtClean="0"/>
                        <a:t>. Miles</a:t>
                      </a:r>
                      <a:endParaRPr lang="en-US" dirty="0"/>
                    </a:p>
                  </a:txBody>
                  <a:tcPr/>
                </a:tc>
                <a:tc>
                  <a:txBody>
                    <a:bodyPr/>
                    <a:lstStyle/>
                    <a:p>
                      <a:pPr algn="r"/>
                      <a:r>
                        <a:rPr lang="en-US" dirty="0" smtClean="0"/>
                        <a:t>849,148</a:t>
                      </a:r>
                      <a:endParaRPr lang="en-US" dirty="0"/>
                    </a:p>
                  </a:txBody>
                  <a:tcPr/>
                </a:tc>
                <a:tc>
                  <a:txBody>
                    <a:bodyPr/>
                    <a:lstStyle/>
                    <a:p>
                      <a:pPr algn="r"/>
                      <a:r>
                        <a:rPr lang="en-US" dirty="0" smtClean="0"/>
                        <a:t>857,639</a:t>
                      </a:r>
                      <a:endParaRPr lang="en-US" dirty="0"/>
                    </a:p>
                  </a:txBody>
                  <a:tcPr/>
                </a:tc>
                <a:tc>
                  <a:txBody>
                    <a:bodyPr/>
                    <a:lstStyle/>
                    <a:p>
                      <a:pPr algn="r"/>
                      <a:r>
                        <a:rPr lang="en-US" dirty="0" smtClean="0"/>
                        <a:t>866,216</a:t>
                      </a:r>
                      <a:endParaRPr lang="en-US" dirty="0"/>
                    </a:p>
                  </a:txBody>
                  <a:tcPr/>
                </a:tc>
                <a:tc>
                  <a:txBody>
                    <a:bodyPr/>
                    <a:lstStyle/>
                    <a:p>
                      <a:pPr algn="r"/>
                      <a:r>
                        <a:rPr lang="en-US" dirty="0" smtClean="0"/>
                        <a:t>870,547</a:t>
                      </a:r>
                      <a:endParaRPr lang="en-US" dirty="0"/>
                    </a:p>
                  </a:txBody>
                  <a:tcPr/>
                </a:tc>
                <a:tc>
                  <a:txBody>
                    <a:bodyPr/>
                    <a:lstStyle/>
                    <a:p>
                      <a:pPr algn="r"/>
                      <a:r>
                        <a:rPr lang="en-US" dirty="0" smtClean="0"/>
                        <a:t>874,900</a:t>
                      </a:r>
                      <a:endParaRPr lang="en-US" dirty="0"/>
                    </a:p>
                  </a:txBody>
                  <a:tcPr/>
                </a:tc>
              </a:tr>
              <a:tr h="370840">
                <a:tc>
                  <a:txBody>
                    <a:bodyPr/>
                    <a:lstStyle/>
                    <a:p>
                      <a:r>
                        <a:rPr lang="en-US" dirty="0" smtClean="0"/>
                        <a:t>Cost per Mile</a:t>
                      </a:r>
                      <a:endParaRPr lang="en-US" dirty="0"/>
                    </a:p>
                  </a:txBody>
                  <a:tcPr/>
                </a:tc>
                <a:tc>
                  <a:txBody>
                    <a:bodyPr/>
                    <a:lstStyle/>
                    <a:p>
                      <a:pPr algn="r"/>
                      <a:r>
                        <a:rPr lang="en-US" dirty="0" smtClean="0"/>
                        <a:t>2.25</a:t>
                      </a:r>
                      <a:endParaRPr lang="en-US" dirty="0"/>
                    </a:p>
                  </a:txBody>
                  <a:tcPr/>
                </a:tc>
                <a:tc>
                  <a:txBody>
                    <a:bodyPr/>
                    <a:lstStyle/>
                    <a:p>
                      <a:pPr algn="r"/>
                      <a:r>
                        <a:rPr lang="en-US" dirty="0" smtClean="0"/>
                        <a:t>2.26</a:t>
                      </a:r>
                      <a:endParaRPr lang="en-US" dirty="0"/>
                    </a:p>
                  </a:txBody>
                  <a:tcPr/>
                </a:tc>
                <a:tc>
                  <a:txBody>
                    <a:bodyPr/>
                    <a:lstStyle/>
                    <a:p>
                      <a:pPr algn="r"/>
                      <a:r>
                        <a:rPr lang="en-US" dirty="0" smtClean="0"/>
                        <a:t>2.28</a:t>
                      </a:r>
                      <a:endParaRPr lang="en-US" dirty="0"/>
                    </a:p>
                  </a:txBody>
                  <a:tcPr/>
                </a:tc>
                <a:tc>
                  <a:txBody>
                    <a:bodyPr/>
                    <a:lstStyle/>
                    <a:p>
                      <a:pPr algn="r"/>
                      <a:r>
                        <a:rPr lang="en-US" dirty="0" smtClean="0"/>
                        <a:t>2.32</a:t>
                      </a:r>
                      <a:endParaRPr lang="en-US" dirty="0"/>
                    </a:p>
                  </a:txBody>
                  <a:tcPr/>
                </a:tc>
                <a:tc>
                  <a:txBody>
                    <a:bodyPr/>
                    <a:lstStyle/>
                    <a:p>
                      <a:pPr algn="r"/>
                      <a:r>
                        <a:rPr lang="en-US" dirty="0" smtClean="0"/>
                        <a:t>2.36</a:t>
                      </a:r>
                      <a:endParaRPr lang="en-US" dirty="0"/>
                    </a:p>
                  </a:txBody>
                  <a:tcPr/>
                </a:tc>
              </a:tr>
              <a:tr h="370840">
                <a:tc>
                  <a:txBody>
                    <a:bodyPr/>
                    <a:lstStyle/>
                    <a:p>
                      <a:r>
                        <a:rPr lang="en-US" dirty="0" smtClean="0"/>
                        <a:t>Total </a:t>
                      </a:r>
                      <a:r>
                        <a:rPr lang="en-US" dirty="0" err="1" smtClean="0"/>
                        <a:t>Veh</a:t>
                      </a:r>
                      <a:r>
                        <a:rPr lang="en-US" dirty="0" smtClean="0"/>
                        <a:t>. Hours</a:t>
                      </a:r>
                      <a:endParaRPr lang="en-US" dirty="0"/>
                    </a:p>
                  </a:txBody>
                  <a:tcPr/>
                </a:tc>
                <a:tc>
                  <a:txBody>
                    <a:bodyPr/>
                    <a:lstStyle/>
                    <a:p>
                      <a:pPr algn="r"/>
                      <a:r>
                        <a:rPr lang="en-US" dirty="0" smtClean="0"/>
                        <a:t>48,785</a:t>
                      </a:r>
                      <a:endParaRPr lang="en-US" dirty="0"/>
                    </a:p>
                  </a:txBody>
                  <a:tcPr/>
                </a:tc>
                <a:tc>
                  <a:txBody>
                    <a:bodyPr/>
                    <a:lstStyle/>
                    <a:p>
                      <a:pPr algn="r"/>
                      <a:r>
                        <a:rPr lang="en-US" dirty="0" smtClean="0"/>
                        <a:t>49,273</a:t>
                      </a:r>
                      <a:endParaRPr lang="en-US" dirty="0"/>
                    </a:p>
                  </a:txBody>
                  <a:tcPr/>
                </a:tc>
                <a:tc>
                  <a:txBody>
                    <a:bodyPr/>
                    <a:lstStyle/>
                    <a:p>
                      <a:pPr algn="r"/>
                      <a:r>
                        <a:rPr lang="en-US" dirty="0" smtClean="0"/>
                        <a:t>49,766</a:t>
                      </a:r>
                      <a:endParaRPr lang="en-US" dirty="0"/>
                    </a:p>
                  </a:txBody>
                  <a:tcPr/>
                </a:tc>
                <a:tc>
                  <a:txBody>
                    <a:bodyPr/>
                    <a:lstStyle/>
                    <a:p>
                      <a:pPr algn="r"/>
                      <a:r>
                        <a:rPr lang="en-US" dirty="0" smtClean="0"/>
                        <a:t>50,014</a:t>
                      </a:r>
                      <a:endParaRPr lang="en-US" dirty="0"/>
                    </a:p>
                  </a:txBody>
                  <a:tcPr/>
                </a:tc>
                <a:tc>
                  <a:txBody>
                    <a:bodyPr/>
                    <a:lstStyle/>
                    <a:p>
                      <a:pPr algn="r"/>
                      <a:r>
                        <a:rPr lang="en-US" dirty="0" smtClean="0"/>
                        <a:t>50,264</a:t>
                      </a:r>
                      <a:endParaRPr lang="en-US" dirty="0"/>
                    </a:p>
                  </a:txBody>
                  <a:tcPr/>
                </a:tc>
              </a:tr>
              <a:tr h="370840">
                <a:tc>
                  <a:txBody>
                    <a:bodyPr/>
                    <a:lstStyle/>
                    <a:p>
                      <a:r>
                        <a:rPr lang="en-US" dirty="0" smtClean="0"/>
                        <a:t>Cost per Hour</a:t>
                      </a:r>
                      <a:endParaRPr lang="en-US" dirty="0"/>
                    </a:p>
                  </a:txBody>
                  <a:tcPr/>
                </a:tc>
                <a:tc>
                  <a:txBody>
                    <a:bodyPr/>
                    <a:lstStyle/>
                    <a:p>
                      <a:pPr algn="r"/>
                      <a:r>
                        <a:rPr lang="en-US" dirty="0" smtClean="0"/>
                        <a:t>39.23</a:t>
                      </a:r>
                      <a:endParaRPr lang="en-US" dirty="0"/>
                    </a:p>
                  </a:txBody>
                  <a:tcPr/>
                </a:tc>
                <a:tc>
                  <a:txBody>
                    <a:bodyPr/>
                    <a:lstStyle/>
                    <a:p>
                      <a:pPr algn="r"/>
                      <a:r>
                        <a:rPr lang="en-US" dirty="0" smtClean="0"/>
                        <a:t>39.36</a:t>
                      </a:r>
                      <a:endParaRPr lang="en-US" dirty="0"/>
                    </a:p>
                  </a:txBody>
                  <a:tcPr/>
                </a:tc>
                <a:tc>
                  <a:txBody>
                    <a:bodyPr/>
                    <a:lstStyle/>
                    <a:p>
                      <a:pPr algn="r"/>
                      <a:r>
                        <a:rPr lang="en-US" dirty="0" smtClean="0"/>
                        <a:t>39.74</a:t>
                      </a:r>
                      <a:endParaRPr lang="en-US" dirty="0"/>
                    </a:p>
                  </a:txBody>
                  <a:tcPr/>
                </a:tc>
                <a:tc>
                  <a:txBody>
                    <a:bodyPr/>
                    <a:lstStyle/>
                    <a:p>
                      <a:pPr algn="r"/>
                      <a:r>
                        <a:rPr lang="en-US" dirty="0" smtClean="0"/>
                        <a:t>40.34</a:t>
                      </a:r>
                      <a:endParaRPr lang="en-US" dirty="0"/>
                    </a:p>
                  </a:txBody>
                  <a:tcPr/>
                </a:tc>
                <a:tc>
                  <a:txBody>
                    <a:bodyPr/>
                    <a:lstStyle/>
                    <a:p>
                      <a:pPr algn="r"/>
                      <a:r>
                        <a:rPr lang="en-US" dirty="0" smtClean="0"/>
                        <a:t>40.94</a:t>
                      </a:r>
                      <a:endParaRPr lang="en-US" dirty="0"/>
                    </a:p>
                  </a:txBody>
                  <a:tcPr/>
                </a:tc>
              </a:tr>
              <a:tr h="370840">
                <a:tc>
                  <a:txBody>
                    <a:bodyPr/>
                    <a:lstStyle/>
                    <a:p>
                      <a:r>
                        <a:rPr lang="en-US" dirty="0" smtClean="0"/>
                        <a:t>Total</a:t>
                      </a:r>
                      <a:r>
                        <a:rPr lang="en-US" baseline="0" dirty="0" smtClean="0"/>
                        <a:t> </a:t>
                      </a:r>
                      <a:r>
                        <a:rPr lang="en-US" dirty="0" smtClean="0"/>
                        <a:t>Pass. Trips</a:t>
                      </a:r>
                      <a:endParaRPr lang="en-US" dirty="0"/>
                    </a:p>
                  </a:txBody>
                  <a:tcPr/>
                </a:tc>
                <a:tc>
                  <a:txBody>
                    <a:bodyPr/>
                    <a:lstStyle/>
                    <a:p>
                      <a:pPr algn="r"/>
                      <a:r>
                        <a:rPr lang="en-US" dirty="0" smtClean="0"/>
                        <a:t>127,134</a:t>
                      </a:r>
                      <a:endParaRPr lang="en-US" dirty="0"/>
                    </a:p>
                  </a:txBody>
                  <a:tcPr/>
                </a:tc>
                <a:tc>
                  <a:txBody>
                    <a:bodyPr/>
                    <a:lstStyle/>
                    <a:p>
                      <a:pPr algn="r"/>
                      <a:r>
                        <a:rPr lang="en-US" dirty="0" smtClean="0"/>
                        <a:t>128,405</a:t>
                      </a:r>
                      <a:endParaRPr lang="en-US" dirty="0"/>
                    </a:p>
                  </a:txBody>
                  <a:tcPr/>
                </a:tc>
                <a:tc>
                  <a:txBody>
                    <a:bodyPr/>
                    <a:lstStyle/>
                    <a:p>
                      <a:pPr algn="r"/>
                      <a:r>
                        <a:rPr lang="en-US" dirty="0" smtClean="0"/>
                        <a:t>129,689</a:t>
                      </a:r>
                      <a:endParaRPr lang="en-US" dirty="0"/>
                    </a:p>
                  </a:txBody>
                  <a:tcPr/>
                </a:tc>
                <a:tc>
                  <a:txBody>
                    <a:bodyPr/>
                    <a:lstStyle/>
                    <a:p>
                      <a:pPr algn="r"/>
                      <a:r>
                        <a:rPr lang="en-US" dirty="0" smtClean="0"/>
                        <a:t>130,338</a:t>
                      </a:r>
                      <a:endParaRPr lang="en-US" dirty="0"/>
                    </a:p>
                  </a:txBody>
                  <a:tcPr/>
                </a:tc>
                <a:tc>
                  <a:txBody>
                    <a:bodyPr/>
                    <a:lstStyle/>
                    <a:p>
                      <a:pPr algn="r"/>
                      <a:r>
                        <a:rPr lang="en-US" dirty="0" smtClean="0"/>
                        <a:t>130,990</a:t>
                      </a:r>
                      <a:endParaRPr lang="en-US" dirty="0"/>
                    </a:p>
                  </a:txBody>
                  <a:tcPr/>
                </a:tc>
              </a:tr>
              <a:tr h="370840">
                <a:tc>
                  <a:txBody>
                    <a:bodyPr/>
                    <a:lstStyle/>
                    <a:p>
                      <a:r>
                        <a:rPr lang="en-US" dirty="0" smtClean="0"/>
                        <a:t>Cost per Trip</a:t>
                      </a:r>
                      <a:endParaRPr lang="en-US" dirty="0"/>
                    </a:p>
                  </a:txBody>
                  <a:tcPr/>
                </a:tc>
                <a:tc>
                  <a:txBody>
                    <a:bodyPr/>
                    <a:lstStyle/>
                    <a:p>
                      <a:pPr algn="r"/>
                      <a:r>
                        <a:rPr lang="en-US" dirty="0" smtClean="0"/>
                        <a:t>15.06</a:t>
                      </a:r>
                      <a:endParaRPr lang="en-US" dirty="0"/>
                    </a:p>
                  </a:txBody>
                  <a:tcPr/>
                </a:tc>
                <a:tc>
                  <a:txBody>
                    <a:bodyPr/>
                    <a:lstStyle/>
                    <a:p>
                      <a:pPr algn="r"/>
                      <a:r>
                        <a:rPr lang="en-US" dirty="0" smtClean="0"/>
                        <a:t>15.10</a:t>
                      </a:r>
                      <a:endParaRPr lang="en-US" dirty="0"/>
                    </a:p>
                  </a:txBody>
                  <a:tcPr/>
                </a:tc>
                <a:tc>
                  <a:txBody>
                    <a:bodyPr/>
                    <a:lstStyle/>
                    <a:p>
                      <a:pPr algn="r"/>
                      <a:r>
                        <a:rPr lang="en-US" dirty="0" smtClean="0"/>
                        <a:t>15.25</a:t>
                      </a:r>
                      <a:endParaRPr lang="en-US" dirty="0"/>
                    </a:p>
                  </a:txBody>
                  <a:tcPr/>
                </a:tc>
                <a:tc>
                  <a:txBody>
                    <a:bodyPr/>
                    <a:lstStyle/>
                    <a:p>
                      <a:pPr algn="r"/>
                      <a:r>
                        <a:rPr lang="en-US" dirty="0" smtClean="0"/>
                        <a:t>15.48</a:t>
                      </a:r>
                      <a:endParaRPr lang="en-US" dirty="0"/>
                    </a:p>
                  </a:txBody>
                  <a:tcPr/>
                </a:tc>
                <a:tc>
                  <a:txBody>
                    <a:bodyPr/>
                    <a:lstStyle/>
                    <a:p>
                      <a:pPr algn="r"/>
                      <a:r>
                        <a:rPr lang="en-US" dirty="0" smtClean="0"/>
                        <a:t>15.71</a:t>
                      </a:r>
                      <a:endParaRPr lang="en-US" dirty="0"/>
                    </a:p>
                  </a:txBody>
                  <a:tcPr/>
                </a:tc>
              </a:tr>
              <a:tr h="370840">
                <a:tc>
                  <a:txBody>
                    <a:bodyPr/>
                    <a:lstStyle/>
                    <a:p>
                      <a:r>
                        <a:rPr lang="en-US" dirty="0" smtClean="0"/>
                        <a:t>Rev</a:t>
                      </a:r>
                      <a:r>
                        <a:rPr lang="en-US" baseline="0" dirty="0" smtClean="0"/>
                        <a:t>. per Trip</a:t>
                      </a:r>
                      <a:endParaRPr lang="en-US" dirty="0"/>
                    </a:p>
                  </a:txBody>
                  <a:tcPr/>
                </a:tc>
                <a:tc>
                  <a:txBody>
                    <a:bodyPr/>
                    <a:lstStyle/>
                    <a:p>
                      <a:pPr algn="r"/>
                      <a:r>
                        <a:rPr lang="en-US" dirty="0" smtClean="0"/>
                        <a:t>15.20</a:t>
                      </a:r>
                      <a:endParaRPr lang="en-US" dirty="0"/>
                    </a:p>
                  </a:txBody>
                  <a:tcPr/>
                </a:tc>
                <a:tc>
                  <a:txBody>
                    <a:bodyPr/>
                    <a:lstStyle/>
                    <a:p>
                      <a:pPr algn="r"/>
                      <a:r>
                        <a:rPr lang="en-US" dirty="0" smtClean="0"/>
                        <a:t>15.12</a:t>
                      </a:r>
                      <a:endParaRPr lang="en-US" dirty="0"/>
                    </a:p>
                  </a:txBody>
                  <a:tcPr/>
                </a:tc>
                <a:tc>
                  <a:txBody>
                    <a:bodyPr/>
                    <a:lstStyle/>
                    <a:p>
                      <a:pPr algn="r"/>
                      <a:r>
                        <a:rPr lang="en-US" dirty="0" smtClean="0"/>
                        <a:t>15.06</a:t>
                      </a:r>
                      <a:endParaRPr lang="en-US" dirty="0"/>
                    </a:p>
                  </a:txBody>
                  <a:tcPr/>
                </a:tc>
                <a:tc>
                  <a:txBody>
                    <a:bodyPr/>
                    <a:lstStyle/>
                    <a:p>
                      <a:pPr algn="r"/>
                      <a:r>
                        <a:rPr lang="en-US" dirty="0" smtClean="0"/>
                        <a:t>15.06</a:t>
                      </a:r>
                      <a:endParaRPr lang="en-US" dirty="0"/>
                    </a:p>
                  </a:txBody>
                  <a:tcPr/>
                </a:tc>
                <a:tc>
                  <a:txBody>
                    <a:bodyPr/>
                    <a:lstStyle/>
                    <a:p>
                      <a:pPr algn="r"/>
                      <a:r>
                        <a:rPr lang="en-US" dirty="0" smtClean="0"/>
                        <a:t>15.06</a:t>
                      </a:r>
                      <a:endParaRPr lang="en-US" dirty="0"/>
                    </a:p>
                  </a:txBody>
                  <a:tcPr/>
                </a:tc>
              </a:tr>
              <a:tr h="370840">
                <a:tc>
                  <a:txBody>
                    <a:bodyPr/>
                    <a:lstStyle/>
                    <a:p>
                      <a:r>
                        <a:rPr lang="en-US" dirty="0" smtClean="0"/>
                        <a:t>Trips per Hour</a:t>
                      </a:r>
                      <a:endParaRPr lang="en-US" dirty="0"/>
                    </a:p>
                  </a:txBody>
                  <a:tcPr/>
                </a:tc>
                <a:tc>
                  <a:txBody>
                    <a:bodyPr/>
                    <a:lstStyle/>
                    <a:p>
                      <a:pPr algn="r"/>
                      <a:r>
                        <a:rPr lang="en-US" dirty="0" smtClean="0"/>
                        <a:t>2.6</a:t>
                      </a:r>
                      <a:endParaRPr lang="en-US" dirty="0"/>
                    </a:p>
                  </a:txBody>
                  <a:tcPr/>
                </a:tc>
                <a:tc>
                  <a:txBody>
                    <a:bodyPr/>
                    <a:lstStyle/>
                    <a:p>
                      <a:pPr algn="r"/>
                      <a:r>
                        <a:rPr lang="en-US" dirty="0" smtClean="0"/>
                        <a:t>2.6</a:t>
                      </a:r>
                      <a:endParaRPr lang="en-US" dirty="0"/>
                    </a:p>
                  </a:txBody>
                  <a:tcPr/>
                </a:tc>
                <a:tc>
                  <a:txBody>
                    <a:bodyPr/>
                    <a:lstStyle/>
                    <a:p>
                      <a:pPr algn="r"/>
                      <a:r>
                        <a:rPr lang="en-US" dirty="0" smtClean="0"/>
                        <a:t>2.6</a:t>
                      </a:r>
                      <a:endParaRPr lang="en-US" dirty="0"/>
                    </a:p>
                  </a:txBody>
                  <a:tcPr/>
                </a:tc>
                <a:tc>
                  <a:txBody>
                    <a:bodyPr/>
                    <a:lstStyle/>
                    <a:p>
                      <a:pPr algn="r"/>
                      <a:r>
                        <a:rPr lang="en-US" dirty="0" smtClean="0"/>
                        <a:t>2.6</a:t>
                      </a:r>
                      <a:endParaRPr lang="en-US" dirty="0"/>
                    </a:p>
                  </a:txBody>
                  <a:tcPr/>
                </a:tc>
                <a:tc>
                  <a:txBody>
                    <a:bodyPr/>
                    <a:lstStyle/>
                    <a:p>
                      <a:pPr algn="r"/>
                      <a:r>
                        <a:rPr lang="en-US" dirty="0" smtClean="0"/>
                        <a:t>2.6</a:t>
                      </a:r>
                      <a:endParaRPr lang="en-US" dirty="0"/>
                    </a:p>
                  </a:txBody>
                  <a:tcPr/>
                </a:tc>
              </a:tr>
            </a:tbl>
          </a:graphicData>
        </a:graphic>
      </p:graphicFrame>
      <p:grpSp>
        <p:nvGrpSpPr>
          <p:cNvPr id="6" name="Group 2"/>
          <p:cNvGrpSpPr>
            <a:grpSpLocks/>
          </p:cNvGrpSpPr>
          <p:nvPr/>
        </p:nvGrpSpPr>
        <p:grpSpPr bwMode="auto">
          <a:xfrm>
            <a:off x="-1" y="158750"/>
            <a:ext cx="9144001" cy="1139825"/>
            <a:chOff x="45" y="475"/>
            <a:chExt cx="7785" cy="1795"/>
          </a:xfrm>
        </p:grpSpPr>
        <p:grpSp>
          <p:nvGrpSpPr>
            <p:cNvPr id="7" name="Group 3"/>
            <p:cNvGrpSpPr>
              <a:grpSpLocks/>
            </p:cNvGrpSpPr>
            <p:nvPr/>
          </p:nvGrpSpPr>
          <p:grpSpPr bwMode="auto">
            <a:xfrm>
              <a:off x="45" y="615"/>
              <a:ext cx="7557" cy="1655"/>
              <a:chOff x="45" y="615"/>
              <a:chExt cx="7557" cy="1655"/>
            </a:xfrm>
          </p:grpSpPr>
          <p:sp>
            <p:nvSpPr>
              <p:cNvPr id="9"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8"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533400" y="228600"/>
            <a:ext cx="8229600" cy="914400"/>
          </a:xfrm>
        </p:spPr>
        <p:txBody>
          <a:bodyPr>
            <a:normAutofit/>
          </a:bodyPr>
          <a:lstStyle/>
          <a:p>
            <a:r>
              <a:rPr lang="en-US" b="0" dirty="0" smtClean="0">
                <a:latin typeface="Georgia"/>
              </a:rPr>
              <a:t>Shared Ride Statistics/Trends</a:t>
            </a:r>
            <a:endParaRPr lang="en-US" b="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47800"/>
            <a:ext cx="8229600" cy="4114800"/>
          </a:xfrm>
        </p:spPr>
        <p:txBody>
          <a:bodyPr/>
          <a:lstStyle/>
          <a:p>
            <a:r>
              <a:rPr lang="en-US" dirty="0" smtClean="0"/>
              <a:t>Fixed-Route</a:t>
            </a:r>
          </a:p>
          <a:p>
            <a:pPr lvl="1"/>
            <a:r>
              <a:rPr lang="en-US" dirty="0" smtClean="0"/>
              <a:t>Rate increase July 1, 2012 and July 1, 2014</a:t>
            </a:r>
          </a:p>
          <a:p>
            <a:pPr lvl="1"/>
            <a:r>
              <a:rPr lang="en-US" dirty="0" smtClean="0"/>
              <a:t>Service review annually</a:t>
            </a:r>
          </a:p>
          <a:p>
            <a:endParaRPr lang="en-US" dirty="0" smtClean="0"/>
          </a:p>
          <a:p>
            <a:r>
              <a:rPr lang="en-US" dirty="0" smtClean="0"/>
              <a:t>Shared Ride</a:t>
            </a:r>
          </a:p>
          <a:p>
            <a:pPr lvl="1"/>
            <a:r>
              <a:rPr lang="en-US" dirty="0" smtClean="0"/>
              <a:t>Rate increase July 1, 2012 and July 1, 2014</a:t>
            </a:r>
          </a:p>
          <a:p>
            <a:pPr lvl="1"/>
            <a:endParaRPr lang="en-US" dirty="0"/>
          </a:p>
        </p:txBody>
      </p:sp>
      <p:sp>
        <p:nvSpPr>
          <p:cNvPr id="4" name="Slide Number Placeholder 3"/>
          <p:cNvSpPr>
            <a:spLocks noGrp="1"/>
          </p:cNvSpPr>
          <p:nvPr>
            <p:ph type="sldNum" sz="quarter" idx="12"/>
          </p:nvPr>
        </p:nvSpPr>
        <p:spPr/>
        <p:txBody>
          <a:bodyPr/>
          <a:lstStyle/>
          <a:p>
            <a:fld id="{2E4CF4B7-B0E1-4285-8476-3CFD4141AAC6}" type="slidenum">
              <a:rPr lang="en-US" smtClean="0"/>
              <a:pPr/>
              <a:t>23</a:t>
            </a:fld>
            <a:endParaRPr lang="en-US"/>
          </a:p>
        </p:txBody>
      </p:sp>
      <p:grpSp>
        <p:nvGrpSpPr>
          <p:cNvPr id="5" name="Group 2"/>
          <p:cNvGrpSpPr>
            <a:grpSpLocks/>
          </p:cNvGrpSpPr>
          <p:nvPr/>
        </p:nvGrpSpPr>
        <p:grpSpPr bwMode="auto">
          <a:xfrm>
            <a:off x="-1" y="158750"/>
            <a:ext cx="9144001" cy="1139825"/>
            <a:chOff x="45" y="475"/>
            <a:chExt cx="7785" cy="1795"/>
          </a:xfrm>
        </p:grpSpPr>
        <p:grpSp>
          <p:nvGrpSpPr>
            <p:cNvPr id="6" name="Group 3"/>
            <p:cNvGrpSpPr>
              <a:grpSpLocks/>
            </p:cNvGrpSpPr>
            <p:nvPr/>
          </p:nvGrpSpPr>
          <p:grpSpPr bwMode="auto">
            <a:xfrm>
              <a:off x="45" y="615"/>
              <a:ext cx="7557" cy="1655"/>
              <a:chOff x="45" y="615"/>
              <a:chExt cx="7557" cy="1655"/>
            </a:xfrm>
          </p:grpSpPr>
          <p:sp>
            <p:nvSpPr>
              <p:cNvPr id="8"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7"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457200" y="228600"/>
            <a:ext cx="8229600" cy="914400"/>
          </a:xfrm>
        </p:spPr>
        <p:txBody>
          <a:bodyPr>
            <a:normAutofit/>
          </a:bodyPr>
          <a:lstStyle/>
          <a:p>
            <a:r>
              <a:rPr lang="en-US" b="0" dirty="0" smtClean="0"/>
              <a:t>Other Information/Assumptions:</a:t>
            </a:r>
            <a:endParaRPr lang="en-US" b="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24000"/>
            <a:ext cx="8382000" cy="4800600"/>
          </a:xfrm>
        </p:spPr>
        <p:txBody>
          <a:bodyPr/>
          <a:lstStyle/>
          <a:p>
            <a:r>
              <a:rPr lang="en-US" dirty="0" smtClean="0"/>
              <a:t>Fixed-Route</a:t>
            </a:r>
          </a:p>
          <a:p>
            <a:pPr lvl="1"/>
            <a:r>
              <a:rPr lang="en-US" dirty="0" smtClean="0"/>
              <a:t>No fixed route buses due to be replaced through 2015</a:t>
            </a:r>
          </a:p>
          <a:p>
            <a:pPr lvl="1"/>
            <a:r>
              <a:rPr lang="en-US" dirty="0" smtClean="0"/>
              <a:t>May purchase spare bus if funds are available</a:t>
            </a:r>
          </a:p>
          <a:p>
            <a:endParaRPr lang="en-US" dirty="0" smtClean="0"/>
          </a:p>
          <a:p>
            <a:r>
              <a:rPr lang="en-US" u="sng" dirty="0" smtClean="0"/>
              <a:t>Shared Ride</a:t>
            </a:r>
          </a:p>
          <a:p>
            <a:r>
              <a:rPr lang="en-US" dirty="0" smtClean="0"/>
              <a:t>FY 11-12		7 buses	1 staff car</a:t>
            </a:r>
          </a:p>
          <a:p>
            <a:r>
              <a:rPr lang="en-US" dirty="0" smtClean="0"/>
              <a:t>FY 12-13		5 buses	1 accessible van</a:t>
            </a:r>
          </a:p>
          <a:p>
            <a:r>
              <a:rPr lang="en-US" dirty="0" smtClean="0"/>
              <a:t>FY 13-14		5 buses	1 accessible van, 1 van</a:t>
            </a:r>
          </a:p>
          <a:p>
            <a:r>
              <a:rPr lang="en-US" dirty="0" smtClean="0"/>
              <a:t>FY 14-15		4 buses	1 van, 1 staff car</a:t>
            </a:r>
          </a:p>
          <a:p>
            <a:pPr>
              <a:buNone/>
            </a:pPr>
            <a:endParaRPr lang="en-US" dirty="0" smtClean="0"/>
          </a:p>
        </p:txBody>
      </p:sp>
      <p:sp>
        <p:nvSpPr>
          <p:cNvPr id="4" name="Slide Number Placeholder 3"/>
          <p:cNvSpPr>
            <a:spLocks noGrp="1"/>
          </p:cNvSpPr>
          <p:nvPr>
            <p:ph type="sldNum" sz="quarter" idx="12"/>
          </p:nvPr>
        </p:nvSpPr>
        <p:spPr/>
        <p:txBody>
          <a:bodyPr/>
          <a:lstStyle/>
          <a:p>
            <a:fld id="{2E4CF4B7-B0E1-4285-8476-3CFD4141AAC6}" type="slidenum">
              <a:rPr lang="en-US" smtClean="0"/>
              <a:pPr/>
              <a:t>24</a:t>
            </a:fld>
            <a:endParaRPr lang="en-US"/>
          </a:p>
        </p:txBody>
      </p:sp>
      <p:grpSp>
        <p:nvGrpSpPr>
          <p:cNvPr id="5" name="Group 2"/>
          <p:cNvGrpSpPr>
            <a:grpSpLocks/>
          </p:cNvGrpSpPr>
          <p:nvPr/>
        </p:nvGrpSpPr>
        <p:grpSpPr bwMode="auto">
          <a:xfrm>
            <a:off x="-1" y="158750"/>
            <a:ext cx="9144001" cy="1139825"/>
            <a:chOff x="45" y="475"/>
            <a:chExt cx="7785" cy="1795"/>
          </a:xfrm>
        </p:grpSpPr>
        <p:grpSp>
          <p:nvGrpSpPr>
            <p:cNvPr id="6" name="Group 3"/>
            <p:cNvGrpSpPr>
              <a:grpSpLocks/>
            </p:cNvGrpSpPr>
            <p:nvPr/>
          </p:nvGrpSpPr>
          <p:grpSpPr bwMode="auto">
            <a:xfrm>
              <a:off x="45" y="615"/>
              <a:ext cx="7557" cy="1655"/>
              <a:chOff x="45" y="615"/>
              <a:chExt cx="7557" cy="1655"/>
            </a:xfrm>
          </p:grpSpPr>
          <p:sp>
            <p:nvSpPr>
              <p:cNvPr id="8" name="Freeform 4"/>
              <p:cNvSpPr>
                <a:spLocks/>
              </p:cNvSpPr>
              <p:nvPr/>
            </p:nvSpPr>
            <p:spPr bwMode="auto">
              <a:xfrm>
                <a:off x="375" y="73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86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5"/>
              <p:cNvSpPr>
                <a:spLocks/>
              </p:cNvSpPr>
              <p:nvPr/>
            </p:nvSpPr>
            <p:spPr bwMode="auto">
              <a:xfrm>
                <a:off x="390" y="1105"/>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1016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p:nvSpPr>
            <p:spPr bwMode="auto">
              <a:xfrm>
                <a:off x="375" y="1500"/>
                <a:ext cx="7212" cy="770"/>
              </a:xfrm>
              <a:custGeom>
                <a:avLst/>
                <a:gdLst/>
                <a:ahLst/>
                <a:cxnLst>
                  <a:cxn ang="0">
                    <a:pos x="0" y="1025"/>
                  </a:cxn>
                  <a:cxn ang="0">
                    <a:pos x="1350" y="380"/>
                  </a:cxn>
                  <a:cxn ang="0">
                    <a:pos x="4140" y="1340"/>
                  </a:cxn>
                  <a:cxn ang="0">
                    <a:pos x="6750" y="200"/>
                  </a:cxn>
                  <a:cxn ang="0">
                    <a:pos x="6915" y="140"/>
                  </a:cxn>
                </a:cxnLst>
                <a:rect l="0" t="0" r="r" b="b"/>
                <a:pathLst>
                  <a:path w="7212" h="1370">
                    <a:moveTo>
                      <a:pt x="0" y="1025"/>
                    </a:moveTo>
                    <a:cubicBezTo>
                      <a:pt x="330" y="676"/>
                      <a:pt x="660" y="328"/>
                      <a:pt x="1350" y="380"/>
                    </a:cubicBezTo>
                    <a:cubicBezTo>
                      <a:pt x="2040" y="432"/>
                      <a:pt x="3240" y="1370"/>
                      <a:pt x="4140" y="1340"/>
                    </a:cubicBezTo>
                    <a:cubicBezTo>
                      <a:pt x="5040" y="1310"/>
                      <a:pt x="6288" y="400"/>
                      <a:pt x="6750" y="200"/>
                    </a:cubicBezTo>
                    <a:cubicBezTo>
                      <a:pt x="7212" y="0"/>
                      <a:pt x="7063" y="70"/>
                      <a:pt x="6915" y="140"/>
                    </a:cubicBezTo>
                  </a:path>
                </a:pathLst>
              </a:custGeom>
              <a:noFill/>
              <a:ln w="222250">
                <a:solidFill>
                  <a:srgbClr val="FFC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Text Box 7"/>
              <p:cNvSpPr txBox="1">
                <a:spLocks noChangeArrowheads="1"/>
              </p:cNvSpPr>
              <p:nvPr/>
            </p:nvSpPr>
            <p:spPr bwMode="auto">
              <a:xfrm>
                <a:off x="45" y="61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7" name="Text Box 8"/>
            <p:cNvSpPr txBox="1">
              <a:spLocks noChangeArrowheads="1"/>
            </p:cNvSpPr>
            <p:nvPr/>
          </p:nvSpPr>
          <p:spPr bwMode="auto">
            <a:xfrm>
              <a:off x="7380" y="475"/>
              <a:ext cx="450" cy="1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2" name="Title 1"/>
          <p:cNvSpPr>
            <a:spLocks noGrp="1"/>
          </p:cNvSpPr>
          <p:nvPr>
            <p:ph type="title"/>
          </p:nvPr>
        </p:nvSpPr>
        <p:spPr>
          <a:xfrm>
            <a:off x="762000" y="457200"/>
            <a:ext cx="8229600" cy="685800"/>
          </a:xfrm>
        </p:spPr>
        <p:txBody>
          <a:bodyPr>
            <a:normAutofit fontScale="90000"/>
          </a:bodyPr>
          <a:lstStyle/>
          <a:p>
            <a:r>
              <a:rPr lang="en-US" b="0" dirty="0" smtClean="0"/>
              <a:t>Capital Status Review</a:t>
            </a:r>
            <a:endParaRPr lang="en-US" b="0" dirty="0"/>
          </a:p>
        </p:txBody>
      </p:sp>
    </p:spTree>
  </p:cSld>
  <p:clrMapOvr>
    <a:masterClrMapping/>
  </p:clrMapOvr>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Deluxe</Template>
  <TotalTime>1428</TotalTime>
  <Words>1918</Words>
  <Application>Microsoft Office PowerPoint</Application>
  <PresentationFormat>On-screen Show (4:3)</PresentationFormat>
  <Paragraphs>554</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Deluxe</vt:lpstr>
      <vt:lpstr>Transit Agency Status FY 2011-12</vt:lpstr>
      <vt:lpstr>Current Financial Position</vt:lpstr>
      <vt:lpstr>Current Financial Position</vt:lpstr>
      <vt:lpstr>Current Operations</vt:lpstr>
      <vt:lpstr>Staffing Level/Org Chart</vt:lpstr>
      <vt:lpstr>Contract Provisions</vt:lpstr>
      <vt:lpstr>Important Contract Provisions</vt:lpstr>
      <vt:lpstr>Healthcare</vt:lpstr>
      <vt:lpstr>Pension</vt:lpstr>
      <vt:lpstr>Fuel</vt:lpstr>
      <vt:lpstr>Fixed Route Fares</vt:lpstr>
      <vt:lpstr>Shared Ride Fares</vt:lpstr>
      <vt:lpstr>Other Major Factors Producing Cost Increases Beyond Inflation</vt:lpstr>
      <vt:lpstr>Cost Savings Initiatives</vt:lpstr>
      <vt:lpstr>Fixed Route Funding</vt:lpstr>
      <vt:lpstr>Fixed Route Service Statistics/Trends</vt:lpstr>
      <vt:lpstr>  Passengers Per Hour Projecting to exceed goal set by PennDOT during Act 44 review Goal-increase 3% annually</vt:lpstr>
      <vt:lpstr>Operating Cost/Revenue Hour Projecting to exceed goal set up PennDOT during Act 44 review Goal-Increase no more than 3% annually</vt:lpstr>
      <vt:lpstr>Operating Revenue/Revenue Hour Not projected to meet PennDOT goals of increasing 3% annually.</vt:lpstr>
      <vt:lpstr>Cost/Passenger trip Projecting to exceed PennDOT goal Goal-increase 0% annually</vt:lpstr>
      <vt:lpstr>Shared Ride Funding</vt:lpstr>
      <vt:lpstr>Shared Ride Statistics/Trends</vt:lpstr>
      <vt:lpstr>Other Information/Assumptions:</vt:lpstr>
      <vt:lpstr>Capital Status Review</vt:lpstr>
    </vt:vector>
  </TitlesOfParts>
  <Company>PennDOT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financial position:</dc:title>
  <dc:creator>ebonini</dc:creator>
  <cp:lastModifiedBy>emadams</cp:lastModifiedBy>
  <cp:revision>182</cp:revision>
  <dcterms:created xsi:type="dcterms:W3CDTF">2011-09-02T16:39:19Z</dcterms:created>
  <dcterms:modified xsi:type="dcterms:W3CDTF">2012-07-02T15:20:35Z</dcterms:modified>
</cp:coreProperties>
</file>