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7"/>
  </p:notesMasterIdLst>
  <p:sldIdLst>
    <p:sldId id="256" r:id="rId2"/>
    <p:sldId id="284" r:id="rId3"/>
    <p:sldId id="294" r:id="rId4"/>
    <p:sldId id="285" r:id="rId5"/>
    <p:sldId id="293" r:id="rId6"/>
    <p:sldId id="291" r:id="rId7"/>
    <p:sldId id="303" r:id="rId8"/>
    <p:sldId id="292" r:id="rId9"/>
    <p:sldId id="295" r:id="rId10"/>
    <p:sldId id="297" r:id="rId11"/>
    <p:sldId id="296" r:id="rId12"/>
    <p:sldId id="286" r:id="rId13"/>
    <p:sldId id="287" r:id="rId14"/>
    <p:sldId id="288" r:id="rId15"/>
    <p:sldId id="266" r:id="rId16"/>
    <p:sldId id="259" r:id="rId17"/>
    <p:sldId id="282" r:id="rId18"/>
    <p:sldId id="283" r:id="rId19"/>
    <p:sldId id="289" r:id="rId20"/>
    <p:sldId id="298" r:id="rId21"/>
    <p:sldId id="301" r:id="rId22"/>
    <p:sldId id="299" r:id="rId23"/>
    <p:sldId id="300" r:id="rId24"/>
    <p:sldId id="302" r:id="rId25"/>
    <p:sldId id="263"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87" d="100"/>
          <a:sy n="87" d="100"/>
        </p:scale>
        <p:origin x="696"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FY 1995 – FY 2019 (est.)</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Program Size</c:v>
                </c:pt>
              </c:strCache>
            </c:strRef>
          </c:tx>
          <c:spPr>
            <a:ln w="28575" cap="rnd">
              <a:solidFill>
                <a:schemeClr val="accent1"/>
              </a:solidFill>
              <a:round/>
            </a:ln>
            <a:effectLst/>
          </c:spPr>
          <c:marker>
            <c:symbol val="none"/>
          </c:marker>
          <c:dLbls>
            <c:dLbl>
              <c:idx val="0"/>
              <c:layout>
                <c:manualLayout>
                  <c:x val="1.136363636363634E-2"/>
                  <c:y val="5.051302288871349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4"/>
              <c:layout>
                <c:manualLayout>
                  <c:x val="-1.893939393939394E-2"/>
                  <c:y val="6.945540647198106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strRef>
              <c:f>Sheet1!$A$2:$A$26</c:f>
              <c:strCache>
                <c:ptCount val="25"/>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 (est)</c:v>
                </c:pt>
              </c:strCache>
            </c:strRef>
          </c:cat>
          <c:val>
            <c:numRef>
              <c:f>Sheet1!$B$2:$B$26</c:f>
              <c:numCache>
                <c:formatCode>"$"#,##0</c:formatCode>
                <c:ptCount val="25"/>
                <c:pt idx="0">
                  <c:v>8840269</c:v>
                </c:pt>
                <c:pt idx="1">
                  <c:v>11575956</c:v>
                </c:pt>
                <c:pt idx="2">
                  <c:v>13635644</c:v>
                </c:pt>
                <c:pt idx="3">
                  <c:v>12901606</c:v>
                </c:pt>
                <c:pt idx="4">
                  <c:v>14410454</c:v>
                </c:pt>
                <c:pt idx="5">
                  <c:v>13854715</c:v>
                </c:pt>
                <c:pt idx="6">
                  <c:v>13932061</c:v>
                </c:pt>
                <c:pt idx="7">
                  <c:v>13606261</c:v>
                </c:pt>
                <c:pt idx="8">
                  <c:v>14412580</c:v>
                </c:pt>
                <c:pt idx="9">
                  <c:v>14305622</c:v>
                </c:pt>
                <c:pt idx="10">
                  <c:v>13382701</c:v>
                </c:pt>
                <c:pt idx="11">
                  <c:v>12843748</c:v>
                </c:pt>
                <c:pt idx="12">
                  <c:v>11960946</c:v>
                </c:pt>
                <c:pt idx="13">
                  <c:v>13520802</c:v>
                </c:pt>
                <c:pt idx="14">
                  <c:v>12592560</c:v>
                </c:pt>
                <c:pt idx="15">
                  <c:v>17001667</c:v>
                </c:pt>
                <c:pt idx="16">
                  <c:v>14298994</c:v>
                </c:pt>
                <c:pt idx="17">
                  <c:v>12102161</c:v>
                </c:pt>
                <c:pt idx="18">
                  <c:v>11616738</c:v>
                </c:pt>
                <c:pt idx="19">
                  <c:v>10561877</c:v>
                </c:pt>
                <c:pt idx="20">
                  <c:v>10518946</c:v>
                </c:pt>
                <c:pt idx="21">
                  <c:v>10450531</c:v>
                </c:pt>
                <c:pt idx="22">
                  <c:v>9138442</c:v>
                </c:pt>
                <c:pt idx="23">
                  <c:v>9238067</c:v>
                </c:pt>
                <c:pt idx="24">
                  <c:v>8634941</c:v>
                </c:pt>
              </c:numCache>
            </c:numRef>
          </c:val>
          <c:smooth val="0"/>
        </c:ser>
        <c:dLbls>
          <c:showLegendKey val="0"/>
          <c:showVal val="1"/>
          <c:showCatName val="0"/>
          <c:showSerName val="0"/>
          <c:showPercent val="0"/>
          <c:showBubbleSize val="0"/>
        </c:dLbls>
        <c:smooth val="0"/>
        <c:axId val="546271016"/>
        <c:axId val="546273368"/>
      </c:lineChart>
      <c:catAx>
        <c:axId val="54627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73368"/>
        <c:crosses val="autoZero"/>
        <c:auto val="1"/>
        <c:lblAlgn val="ctr"/>
        <c:lblOffset val="100"/>
        <c:noMultiLvlLbl val="0"/>
      </c:catAx>
      <c:valAx>
        <c:axId val="5462733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71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F3B06FA-D207-4A87-831B-4C7F62683947}" type="datetimeFigureOut">
              <a:rPr lang="en-US" smtClean="0"/>
              <a:t>3/6/2018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C3EAD37-418A-43AF-9F81-46D6E331B50E}" type="slidenum">
              <a:rPr lang="en-US" smtClean="0"/>
              <a:t>‹#›</a:t>
            </a:fld>
            <a:endParaRPr lang="en-US"/>
          </a:p>
        </p:txBody>
      </p:sp>
    </p:spTree>
    <p:extLst>
      <p:ext uri="{BB962C8B-B14F-4D97-AF65-F5344CB8AC3E}">
        <p14:creationId xmlns:p14="http://schemas.microsoft.com/office/powerpoint/2010/main" val="2283776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3EAD37-418A-43AF-9F81-46D6E331B50E}" type="slidenum">
              <a:rPr lang="en-US" smtClean="0"/>
              <a:t>1</a:t>
            </a:fld>
            <a:endParaRPr lang="en-US"/>
          </a:p>
        </p:txBody>
      </p:sp>
    </p:spTree>
    <p:extLst>
      <p:ext uri="{BB962C8B-B14F-4D97-AF65-F5344CB8AC3E}">
        <p14:creationId xmlns:p14="http://schemas.microsoft.com/office/powerpoint/2010/main" val="1509825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3EAD37-418A-43AF-9F81-46D6E331B50E}" type="slidenum">
              <a:rPr lang="en-US" smtClean="0"/>
              <a:t>15</a:t>
            </a:fld>
            <a:endParaRPr lang="en-US"/>
          </a:p>
        </p:txBody>
      </p:sp>
    </p:spTree>
    <p:extLst>
      <p:ext uri="{BB962C8B-B14F-4D97-AF65-F5344CB8AC3E}">
        <p14:creationId xmlns:p14="http://schemas.microsoft.com/office/powerpoint/2010/main" val="5127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3EAD37-418A-43AF-9F81-46D6E331B50E}" type="slidenum">
              <a:rPr lang="en-US" smtClean="0"/>
              <a:t>16</a:t>
            </a:fld>
            <a:endParaRPr lang="en-US"/>
          </a:p>
        </p:txBody>
      </p:sp>
    </p:spTree>
    <p:extLst>
      <p:ext uri="{BB962C8B-B14F-4D97-AF65-F5344CB8AC3E}">
        <p14:creationId xmlns:p14="http://schemas.microsoft.com/office/powerpoint/2010/main" val="3050362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3EAD37-418A-43AF-9F81-46D6E331B50E}" type="slidenum">
              <a:rPr lang="en-US" smtClean="0"/>
              <a:t>17</a:t>
            </a:fld>
            <a:endParaRPr lang="en-US"/>
          </a:p>
        </p:txBody>
      </p:sp>
    </p:spTree>
    <p:extLst>
      <p:ext uri="{BB962C8B-B14F-4D97-AF65-F5344CB8AC3E}">
        <p14:creationId xmlns:p14="http://schemas.microsoft.com/office/powerpoint/2010/main" val="2438440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3EAD37-418A-43AF-9F81-46D6E331B50E}" type="slidenum">
              <a:rPr lang="en-US" smtClean="0"/>
              <a:t>25</a:t>
            </a:fld>
            <a:endParaRPr lang="en-US"/>
          </a:p>
        </p:txBody>
      </p:sp>
    </p:spTree>
    <p:extLst>
      <p:ext uri="{BB962C8B-B14F-4D97-AF65-F5344CB8AC3E}">
        <p14:creationId xmlns:p14="http://schemas.microsoft.com/office/powerpoint/2010/main" val="156840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919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lumMod val="75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1988366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885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chemeClr val="accent2">
                    <a:lumMod val="75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2/6/2018</a:t>
            </a:r>
            <a:endParaRPr lang="en-US"/>
          </a:p>
        </p:txBody>
      </p:sp>
      <p:sp>
        <p:nvSpPr>
          <p:cNvPr id="6" name="Footer Placeholder 5"/>
          <p:cNvSpPr>
            <a:spLocks noGrp="1"/>
          </p:cNvSpPr>
          <p:nvPr>
            <p:ph type="ftr" sz="quarter" idx="11"/>
          </p:nvPr>
        </p:nvSpPr>
        <p:spPr/>
        <p:txBody>
          <a:bodyPr/>
          <a:lstStyle/>
          <a:p>
            <a:r>
              <a:rPr lang="en-US" smtClean="0"/>
              <a:t>Arizona Criminal Justice Commission</a:t>
            </a:r>
            <a:endParaRPr lang="en-US"/>
          </a:p>
        </p:txBody>
      </p:sp>
      <p:sp>
        <p:nvSpPr>
          <p:cNvPr id="7" name="Slide Number Placeholder 6"/>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1319410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chemeClr val="accent2">
                    <a:lumMod val="75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2/6/2018</a:t>
            </a:r>
            <a:endParaRPr lang="en-US"/>
          </a:p>
        </p:txBody>
      </p:sp>
      <p:sp>
        <p:nvSpPr>
          <p:cNvPr id="8" name="Footer Placeholder 7"/>
          <p:cNvSpPr>
            <a:spLocks noGrp="1"/>
          </p:cNvSpPr>
          <p:nvPr>
            <p:ph type="ftr" sz="quarter" idx="11"/>
          </p:nvPr>
        </p:nvSpPr>
        <p:spPr/>
        <p:txBody>
          <a:bodyPr/>
          <a:lstStyle/>
          <a:p>
            <a:r>
              <a:rPr lang="en-US" smtClean="0"/>
              <a:t>Arizona Criminal Justice Commission</a:t>
            </a:r>
            <a:endParaRPr lang="en-US"/>
          </a:p>
        </p:txBody>
      </p:sp>
      <p:sp>
        <p:nvSpPr>
          <p:cNvPr id="9" name="Slide Number Placeholder 8"/>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2275675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lumMod val="75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2/6/2018</a:t>
            </a:r>
            <a:endParaRPr lang="en-US"/>
          </a:p>
        </p:txBody>
      </p:sp>
      <p:sp>
        <p:nvSpPr>
          <p:cNvPr id="4" name="Footer Placeholder 3"/>
          <p:cNvSpPr>
            <a:spLocks noGrp="1"/>
          </p:cNvSpPr>
          <p:nvPr>
            <p:ph type="ftr" sz="quarter" idx="11"/>
          </p:nvPr>
        </p:nvSpPr>
        <p:spPr/>
        <p:txBody>
          <a:bodyPr/>
          <a:lstStyle/>
          <a:p>
            <a:r>
              <a:rPr lang="en-US" smtClean="0"/>
              <a:t>Arizona Criminal Justice Commission</a:t>
            </a:r>
            <a:endParaRPr lang="en-US"/>
          </a:p>
        </p:txBody>
      </p:sp>
      <p:sp>
        <p:nvSpPr>
          <p:cNvPr id="5" name="Slide Number Placeholder 4"/>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150031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smtClean="0"/>
              <a:t>2/6/2018</a:t>
            </a: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Arizona Criminal Justice Commission</a:t>
            </a:r>
            <a:endParaRPr lang="en-US"/>
          </a:p>
        </p:txBody>
      </p:sp>
      <p:sp>
        <p:nvSpPr>
          <p:cNvPr id="9" name="Slide Number Placeholder 8"/>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4210830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smtClean="0"/>
              <a:t>2/6/2018</a:t>
            </a:r>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smtClean="0"/>
              <a:t>Arizona Criminal Justice Commission</a:t>
            </a: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35236F6-3DAC-40EA-BBDA-19D4731270C6}" type="slidenum">
              <a:rPr lang="en-US" smtClean="0"/>
              <a:t>‹#›</a:t>
            </a:fld>
            <a:endParaRPr lang="en-US"/>
          </a:p>
        </p:txBody>
      </p:sp>
    </p:spTree>
    <p:extLst>
      <p:ext uri="{BB962C8B-B14F-4D97-AF65-F5344CB8AC3E}">
        <p14:creationId xmlns:p14="http://schemas.microsoft.com/office/powerpoint/2010/main" val="170242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2/6/2018</a:t>
            </a:r>
            <a:endParaRPr lang="en-US"/>
          </a:p>
        </p:txBody>
      </p:sp>
      <p:sp>
        <p:nvSpPr>
          <p:cNvPr id="6" name="Footer Placeholder 5"/>
          <p:cNvSpPr>
            <a:spLocks noGrp="1"/>
          </p:cNvSpPr>
          <p:nvPr>
            <p:ph type="ftr" sz="quarter" idx="11"/>
          </p:nvPr>
        </p:nvSpPr>
        <p:spPr/>
        <p:txBody>
          <a:bodyPr/>
          <a:lstStyle/>
          <a:p>
            <a:r>
              <a:rPr lang="en-US" smtClean="0"/>
              <a:t>Arizona Criminal Justice Commission</a:t>
            </a:r>
            <a:endParaRPr lang="en-US"/>
          </a:p>
        </p:txBody>
      </p:sp>
      <p:sp>
        <p:nvSpPr>
          <p:cNvPr id="7" name="Slide Number Placeholder 6"/>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359781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lumMod val="75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405779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lvl1pPr>
              <a:defRPr>
                <a:solidFill>
                  <a:schemeClr val="accent2">
                    <a:lumMod val="75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a:t>
            </a:fld>
            <a:endParaRPr lang="en-US"/>
          </a:p>
        </p:txBody>
      </p:sp>
    </p:spTree>
    <p:extLst>
      <p:ext uri="{BB962C8B-B14F-4D97-AF65-F5344CB8AC3E}">
        <p14:creationId xmlns:p14="http://schemas.microsoft.com/office/powerpoint/2010/main" val="545415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smtClean="0"/>
              <a:t>2/6/2018</a:t>
            </a:r>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smtClean="0"/>
              <a:t>Arizona Criminal Justice Commission</a:t>
            </a: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35236F6-3DAC-40EA-BBDA-19D4731270C6}"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396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85000"/>
        </a:lnSpc>
        <a:spcBef>
          <a:spcPct val="0"/>
        </a:spcBef>
        <a:buNone/>
        <a:defRPr sz="4800" kern="1200" spc="-50" baseline="0">
          <a:solidFill>
            <a:schemeClr val="accent2">
              <a:lumMod val="75000"/>
            </a:schemeClr>
          </a:solidFill>
          <a:latin typeface="Arial" panose="020B0604020202020204" pitchFamily="34" charset="0"/>
          <a:ea typeface="+mj-ea"/>
          <a:cs typeface="Arial" panose="020B060402020202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accent2"/>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accent2"/>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accent2"/>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accent2"/>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accent2"/>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solidFill>
        </p:spPr>
        <p:txBody>
          <a:bodyPr>
            <a:normAutofit/>
          </a:bodyPr>
          <a:lstStyle/>
          <a:p>
            <a:r>
              <a:rPr lang="en-US" sz="4000" b="1" spc="50" dirty="0" smtClean="0">
                <a:ln w="0"/>
                <a:solidFill>
                  <a:schemeClr val="bg1">
                    <a:lumMod val="65000"/>
                  </a:schemeClr>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Arizona Criminal Justice Commission</a:t>
            </a:r>
            <a:endParaRPr lang="en-US" sz="4000" b="1" spc="50" dirty="0">
              <a:ln w="0"/>
              <a:solidFill>
                <a:schemeClr val="bg1">
                  <a:lumMod val="65000"/>
                </a:schemeClr>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dirty="0" smtClean="0"/>
              <a:t>March </a:t>
            </a:r>
            <a:r>
              <a:rPr lang="en-US" dirty="0" smtClean="0"/>
              <a:t>2018 </a:t>
            </a:r>
            <a:r>
              <a:rPr lang="en-US" dirty="0" smtClean="0"/>
              <a:t>DGVCC grantee Meeting</a:t>
            </a:r>
            <a:endParaRPr lang="en-US" dirty="0"/>
          </a:p>
        </p:txBody>
      </p:sp>
      <p:pic>
        <p:nvPicPr>
          <p:cNvPr id="4" name="Picture 3"/>
          <p:cNvPicPr>
            <a:picLocks noChangeAspect="1"/>
          </p:cNvPicPr>
          <p:nvPr/>
        </p:nvPicPr>
        <p:blipFill>
          <a:blip r:embed="rId3"/>
          <a:stretch>
            <a:fillRect/>
          </a:stretch>
        </p:blipFill>
        <p:spPr>
          <a:xfrm>
            <a:off x="105707" y="195589"/>
            <a:ext cx="6617132" cy="1176011"/>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1151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Goals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200" dirty="0" smtClean="0"/>
              <a:t>EDGE Report Highlights</a:t>
            </a:r>
          </a:p>
          <a:p>
            <a:pPr>
              <a:buFont typeface="Wingdings" panose="05000000000000000000" pitchFamily="2" charset="2"/>
              <a:buChar char="v"/>
            </a:pPr>
            <a:r>
              <a:rPr lang="en-US" sz="2200" dirty="0" smtClean="0"/>
              <a:t>DGVCC Strategy 2020-2023 Plan</a:t>
            </a:r>
          </a:p>
          <a:p>
            <a:pPr>
              <a:buFont typeface="Wingdings" panose="05000000000000000000" pitchFamily="2" charset="2"/>
              <a:buChar char="v"/>
            </a:pPr>
            <a:r>
              <a:rPr lang="en-US" sz="2200" dirty="0" smtClean="0"/>
              <a:t>ACJC Reporting System Update</a:t>
            </a:r>
          </a:p>
          <a:p>
            <a:pPr>
              <a:buFont typeface="Wingdings" panose="05000000000000000000" pitchFamily="2" charset="2"/>
              <a:buChar char="v"/>
            </a:pPr>
            <a:r>
              <a:rPr lang="en-US" sz="2200" dirty="0" smtClean="0"/>
              <a:t>Drug Control (Byrne Grant) Program Information and Updates</a:t>
            </a:r>
          </a:p>
          <a:p>
            <a:pPr>
              <a:buFont typeface="Wingdings" panose="05000000000000000000" pitchFamily="2" charset="2"/>
              <a:buChar char="v"/>
            </a:pPr>
            <a:r>
              <a:rPr lang="en-US" sz="2200" dirty="0" smtClean="0"/>
              <a:t>Task Force Evaluation Update</a:t>
            </a:r>
            <a:endParaRPr lang="en-US" sz="2200"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a:t>
            </a:fld>
            <a:endParaRPr lang="en-US"/>
          </a:p>
        </p:txBody>
      </p:sp>
    </p:spTree>
    <p:extLst>
      <p:ext uri="{BB962C8B-B14F-4D97-AF65-F5344CB8AC3E}">
        <p14:creationId xmlns:p14="http://schemas.microsoft.com/office/powerpoint/2010/main" val="1158560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EDGE Highlights</a:t>
            </a:r>
            <a:endParaRPr lang="en-US"/>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smtClean="0"/>
              <a:t>Annual summary of funded projects activity </a:t>
            </a:r>
          </a:p>
          <a:p>
            <a:pPr>
              <a:buFont typeface="Wingdings" panose="05000000000000000000" pitchFamily="2" charset="2"/>
              <a:buChar char="v"/>
            </a:pPr>
            <a:r>
              <a:rPr lang="en-US" dirty="0" smtClean="0"/>
              <a:t>$9,679,186 total awarded to 35 grantees in FY17</a:t>
            </a:r>
          </a:p>
          <a:p>
            <a:pPr lvl="1">
              <a:buFont typeface="Wingdings" panose="05000000000000000000" pitchFamily="2" charset="2"/>
              <a:buChar char="v"/>
            </a:pPr>
            <a:r>
              <a:rPr lang="en-US" dirty="0" smtClean="0"/>
              <a:t>$1.1 million decrease in funding from FY16</a:t>
            </a:r>
          </a:p>
          <a:p>
            <a:pPr>
              <a:buFont typeface="Wingdings" panose="05000000000000000000" pitchFamily="2" charset="2"/>
              <a:buChar char="v"/>
            </a:pPr>
            <a:r>
              <a:rPr lang="en-US" dirty="0" smtClean="0"/>
              <a:t>Project Areas:</a:t>
            </a:r>
          </a:p>
          <a:p>
            <a:pPr marL="857250" lvl="1" indent="-457200">
              <a:buFont typeface="+mj-lt"/>
              <a:buAutoNum type="arabicPeriod"/>
            </a:pPr>
            <a:r>
              <a:rPr lang="en-US" dirty="0"/>
              <a:t>Apprehension</a:t>
            </a:r>
          </a:p>
          <a:p>
            <a:pPr marL="857250" lvl="1" indent="-457200">
              <a:buFont typeface="+mj-lt"/>
              <a:buAutoNum type="arabicPeriod"/>
            </a:pPr>
            <a:r>
              <a:rPr lang="en-US" dirty="0"/>
              <a:t>Prosecution</a:t>
            </a:r>
          </a:p>
          <a:p>
            <a:pPr marL="857250" lvl="1" indent="-457200">
              <a:buFont typeface="+mj-lt"/>
              <a:buAutoNum type="arabicPeriod"/>
            </a:pPr>
            <a:r>
              <a:rPr lang="en-US" dirty="0"/>
              <a:t>Forensic Drug Analysis </a:t>
            </a:r>
          </a:p>
          <a:p>
            <a:pPr marL="857250" lvl="1" indent="-457200">
              <a:buFont typeface="+mj-lt"/>
              <a:buAutoNum type="arabicPeriod"/>
            </a:pPr>
            <a:r>
              <a:rPr lang="en-US" dirty="0"/>
              <a:t>Adjudication</a:t>
            </a:r>
          </a:p>
          <a:p>
            <a:pPr marL="857250" lvl="1" indent="-457200">
              <a:buFont typeface="+mj-lt"/>
              <a:buAutoNum type="arabicPeriod"/>
            </a:pPr>
            <a:r>
              <a:rPr lang="en-US" dirty="0" smtClean="0"/>
              <a:t>Civil Forfeitures-Attorney General’s Office</a:t>
            </a:r>
            <a:endParaRPr lang="en-US" dirty="0"/>
          </a:p>
          <a:p>
            <a:pPr marL="857250" lvl="1" indent="-457200">
              <a:buFont typeface="+mj-lt"/>
              <a:buAutoNum type="arabicPeriod"/>
            </a:pPr>
            <a:r>
              <a:rPr lang="en-US" dirty="0" smtClean="0"/>
              <a:t>Medicaid Fraud-Attorney General’s Office</a:t>
            </a:r>
            <a:endParaRPr lang="en-US" dirty="0"/>
          </a:p>
          <a:p>
            <a:pPr marL="857250" lvl="1" indent="-457200">
              <a:buFont typeface="+mj-lt"/>
              <a:buAutoNum type="arabicPeriod"/>
            </a:pPr>
            <a:r>
              <a:rPr lang="en-US" dirty="0"/>
              <a:t>CJRIP </a:t>
            </a:r>
          </a:p>
          <a:p>
            <a:pPr>
              <a:buFont typeface="Wingdings" panose="05000000000000000000" pitchFamily="2" charset="2"/>
              <a:buChar char="v"/>
            </a:pPr>
            <a:endParaRPr lang="en-US" dirty="0" smtClean="0"/>
          </a:p>
          <a:p>
            <a:pPr>
              <a:buFont typeface="Wingdings" panose="05000000000000000000" pitchFamily="2" charset="2"/>
              <a:buChar char="v"/>
            </a:pPr>
            <a:endParaRPr lang="en-US" dirty="0"/>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3</a:t>
            </a:fld>
            <a:endParaRPr lang="en-US"/>
          </a:p>
        </p:txBody>
      </p:sp>
    </p:spTree>
    <p:extLst>
      <p:ext uri="{BB962C8B-B14F-4D97-AF65-F5344CB8AC3E}">
        <p14:creationId xmlns:p14="http://schemas.microsoft.com/office/powerpoint/2010/main" val="2841703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EDGE Highlights</a:t>
            </a:r>
            <a:r>
              <a:rPr lang="en-US" dirty="0" smtClean="0"/>
              <a:t>: Apprehension </a:t>
            </a:r>
            <a:endParaRPr lang="en-US" dirty="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4</a:t>
            </a:fld>
            <a:endParaRPr lang="en-US"/>
          </a:p>
        </p:txBody>
      </p:sp>
      <p:pic>
        <p:nvPicPr>
          <p:cNvPr id="11" name="Content Placeholder 10"/>
          <p:cNvPicPr>
            <a:picLocks noGrp="1" noChangeAspect="1"/>
          </p:cNvPicPr>
          <p:nvPr>
            <p:ph idx="1"/>
          </p:nvPr>
        </p:nvPicPr>
        <p:blipFill>
          <a:blip r:embed="rId2"/>
          <a:stretch>
            <a:fillRect/>
          </a:stretch>
        </p:blipFill>
        <p:spPr>
          <a:xfrm>
            <a:off x="1589103" y="1770755"/>
            <a:ext cx="8193875" cy="4521878"/>
          </a:xfrm>
          <a:prstGeom prst="rect">
            <a:avLst/>
          </a:prstGeom>
        </p:spPr>
      </p:pic>
      <p:pic>
        <p:nvPicPr>
          <p:cNvPr id="12" name="Picture 11"/>
          <p:cNvPicPr>
            <a:picLocks noChangeAspect="1"/>
          </p:cNvPicPr>
          <p:nvPr/>
        </p:nvPicPr>
        <p:blipFill>
          <a:blip r:embed="rId3"/>
          <a:stretch>
            <a:fillRect/>
          </a:stretch>
        </p:blipFill>
        <p:spPr>
          <a:xfrm>
            <a:off x="1723762" y="5745219"/>
            <a:ext cx="1219306" cy="420660"/>
          </a:xfrm>
          <a:prstGeom prst="rect">
            <a:avLst/>
          </a:prstGeom>
        </p:spPr>
      </p:pic>
    </p:spTree>
    <p:extLst>
      <p:ext uri="{BB962C8B-B14F-4D97-AF65-F5344CB8AC3E}">
        <p14:creationId xmlns:p14="http://schemas.microsoft.com/office/powerpoint/2010/main" val="1934145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Highlights: Apprehension</a:t>
            </a:r>
            <a:endParaRPr lang="en-US" dirty="0"/>
          </a:p>
        </p:txBody>
      </p:sp>
      <p:sp>
        <p:nvSpPr>
          <p:cNvPr id="3" name="Content Placeholder 2"/>
          <p:cNvSpPr>
            <a:spLocks noGrp="1"/>
          </p:cNvSpPr>
          <p:nvPr>
            <p:ph idx="1"/>
          </p:nvPr>
        </p:nvSpPr>
        <p:spPr>
          <a:xfrm>
            <a:off x="980646" y="2026558"/>
            <a:ext cx="2588905" cy="3437807"/>
          </a:xfrm>
        </p:spPr>
        <p:txBody>
          <a:bodyPr/>
          <a:lstStyle/>
          <a:p>
            <a:pPr>
              <a:buFont typeface="Wingdings" panose="05000000000000000000" pitchFamily="2" charset="2"/>
              <a:buChar char="v"/>
            </a:pPr>
            <a:r>
              <a:rPr lang="en-US" dirty="0" smtClean="0"/>
              <a:t>51 pounds of Fentanyl removed</a:t>
            </a:r>
          </a:p>
          <a:p>
            <a:pPr>
              <a:buFont typeface="Wingdings" panose="05000000000000000000" pitchFamily="2" charset="2"/>
              <a:buChar char="v"/>
            </a:pPr>
            <a:r>
              <a:rPr lang="en-US" dirty="0" smtClean="0"/>
              <a:t>1,019 Fentanyl pills removed</a:t>
            </a:r>
          </a:p>
          <a:p>
            <a:pPr>
              <a:buFont typeface="Wingdings" panose="05000000000000000000" pitchFamily="2" charset="2"/>
              <a:buChar char="v"/>
            </a:pPr>
            <a:r>
              <a:rPr lang="en-US" dirty="0" smtClean="0"/>
              <a:t>6,712 marijuana plants removed, an 185% increase from FY16 </a:t>
            </a:r>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5</a:t>
            </a:fld>
            <a:endParaRPr lang="en-US"/>
          </a:p>
        </p:txBody>
      </p:sp>
      <p:pic>
        <p:nvPicPr>
          <p:cNvPr id="8" name="Picture 7"/>
          <p:cNvPicPr>
            <a:picLocks noChangeAspect="1"/>
          </p:cNvPicPr>
          <p:nvPr/>
        </p:nvPicPr>
        <p:blipFill>
          <a:blip r:embed="rId2"/>
          <a:stretch>
            <a:fillRect/>
          </a:stretch>
        </p:blipFill>
        <p:spPr>
          <a:xfrm>
            <a:off x="3789803" y="1819275"/>
            <a:ext cx="7808920" cy="4464387"/>
          </a:xfrm>
          <a:prstGeom prst="rect">
            <a:avLst/>
          </a:prstGeom>
        </p:spPr>
      </p:pic>
    </p:spTree>
    <p:extLst>
      <p:ext uri="{BB962C8B-B14F-4D97-AF65-F5344CB8AC3E}">
        <p14:creationId xmlns:p14="http://schemas.microsoft.com/office/powerpoint/2010/main" val="3900427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Highlights: Prosecution</a:t>
            </a:r>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6</a:t>
            </a:fld>
            <a:endParaRPr lang="en-US"/>
          </a:p>
        </p:txBody>
      </p:sp>
      <p:pic>
        <p:nvPicPr>
          <p:cNvPr id="9" name="Picture 8"/>
          <p:cNvPicPr>
            <a:picLocks noChangeAspect="1"/>
          </p:cNvPicPr>
          <p:nvPr/>
        </p:nvPicPr>
        <p:blipFill>
          <a:blip r:embed="rId2"/>
          <a:stretch>
            <a:fillRect/>
          </a:stretch>
        </p:blipFill>
        <p:spPr>
          <a:xfrm>
            <a:off x="6393698" y="2300730"/>
            <a:ext cx="5419814" cy="3407959"/>
          </a:xfrm>
          <a:prstGeom prst="rect">
            <a:avLst/>
          </a:prstGeom>
        </p:spPr>
      </p:pic>
      <p:pic>
        <p:nvPicPr>
          <p:cNvPr id="10" name="Picture 9"/>
          <p:cNvPicPr>
            <a:picLocks noChangeAspect="1"/>
          </p:cNvPicPr>
          <p:nvPr/>
        </p:nvPicPr>
        <p:blipFill>
          <a:blip r:embed="rId3"/>
          <a:stretch>
            <a:fillRect/>
          </a:stretch>
        </p:blipFill>
        <p:spPr>
          <a:xfrm>
            <a:off x="476944" y="2300730"/>
            <a:ext cx="5566334" cy="3407959"/>
          </a:xfrm>
          <a:prstGeom prst="rect">
            <a:avLst/>
          </a:prstGeom>
        </p:spPr>
      </p:pic>
    </p:spTree>
    <p:extLst>
      <p:ext uri="{BB962C8B-B14F-4D97-AF65-F5344CB8AC3E}">
        <p14:creationId xmlns:p14="http://schemas.microsoft.com/office/powerpoint/2010/main" val="3094969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EDGE Highlights: Prosecution</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dirty="0"/>
              <a:t>28,834 prosecutions involved drug crime</a:t>
            </a:r>
          </a:p>
          <a:p>
            <a:pPr>
              <a:buFont typeface="Wingdings" panose="05000000000000000000" pitchFamily="2" charset="2"/>
              <a:buChar char="v"/>
            </a:pPr>
            <a:r>
              <a:rPr lang="en-US" sz="2400" dirty="0"/>
              <a:t>Resulted in 26,614 convictions </a:t>
            </a:r>
          </a:p>
          <a:p>
            <a:pPr>
              <a:buFont typeface="Wingdings" panose="05000000000000000000" pitchFamily="2" charset="2"/>
              <a:buChar char="v"/>
            </a:pPr>
            <a:r>
              <a:rPr lang="en-US" sz="2400" dirty="0"/>
              <a:t>More than 60% sentenced to probation</a:t>
            </a:r>
          </a:p>
          <a:p>
            <a:pPr>
              <a:buFont typeface="Wingdings" panose="05000000000000000000" pitchFamily="2" charset="2"/>
              <a:buChar char="v"/>
            </a:pPr>
            <a:r>
              <a:rPr lang="en-US" sz="2400" dirty="0"/>
              <a:t>21% sentenced to prison </a:t>
            </a:r>
          </a:p>
          <a:p>
            <a:pPr>
              <a:buFont typeface="Wingdings" panose="05000000000000000000" pitchFamily="2" charset="2"/>
              <a:buChar char="v"/>
            </a:pPr>
            <a:r>
              <a:rPr lang="en-US" sz="2400" dirty="0"/>
              <a:t>14% split sentence </a:t>
            </a:r>
          </a:p>
          <a:p>
            <a:endParaRPr lang="en-US" dirty="0"/>
          </a:p>
        </p:txBody>
      </p:sp>
      <p:sp>
        <p:nvSpPr>
          <p:cNvPr id="4" name="Date Placeholder 3"/>
          <p:cNvSpPr>
            <a:spLocks noGrp="1"/>
          </p:cNvSpPr>
          <p:nvPr>
            <p:ph type="dt" sz="half" idx="10"/>
          </p:nvPr>
        </p:nvSpPr>
        <p:spPr/>
        <p:txBody>
          <a:bodyPr/>
          <a:lstStyle/>
          <a:p>
            <a:r>
              <a:rPr lang="en-US" smtClean="0"/>
              <a:t>2/6/2018</a:t>
            </a:r>
            <a:endParaRPr lang="en-US"/>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7</a:t>
            </a:fld>
            <a:endParaRPr lang="en-US"/>
          </a:p>
        </p:txBody>
      </p:sp>
    </p:spTree>
    <p:extLst>
      <p:ext uri="{BB962C8B-B14F-4D97-AF65-F5344CB8AC3E}">
        <p14:creationId xmlns:p14="http://schemas.microsoft.com/office/powerpoint/2010/main" val="1737368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Highlights: Adjudication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200" dirty="0" smtClean="0"/>
              <a:t>Drug Courts:</a:t>
            </a:r>
          </a:p>
          <a:p>
            <a:pPr lvl="1">
              <a:buFont typeface="Wingdings" panose="05000000000000000000" pitchFamily="2" charset="2"/>
              <a:buChar char="v"/>
            </a:pPr>
            <a:r>
              <a:rPr lang="en-US" sz="2200" dirty="0" smtClean="0"/>
              <a:t>2,074 participants</a:t>
            </a:r>
          </a:p>
          <a:p>
            <a:pPr lvl="1">
              <a:buFont typeface="Wingdings" panose="05000000000000000000" pitchFamily="2" charset="2"/>
              <a:buChar char="v"/>
            </a:pPr>
            <a:r>
              <a:rPr lang="en-US" sz="2200" dirty="0" smtClean="0"/>
              <a:t>95% did not recidivate </a:t>
            </a:r>
          </a:p>
          <a:p>
            <a:pPr lvl="1">
              <a:buFont typeface="Wingdings" panose="05000000000000000000" pitchFamily="2" charset="2"/>
              <a:buChar char="v"/>
            </a:pPr>
            <a:r>
              <a:rPr lang="en-US" sz="2200" dirty="0" smtClean="0"/>
              <a:t>Highest number of participants who obtained employment </a:t>
            </a:r>
          </a:p>
          <a:p>
            <a:pPr>
              <a:buFont typeface="Wingdings" panose="05000000000000000000" pitchFamily="2" charset="2"/>
              <a:buChar char="v"/>
            </a:pPr>
            <a:r>
              <a:rPr lang="en-US" sz="2200" dirty="0" smtClean="0"/>
              <a:t>Probation: </a:t>
            </a:r>
          </a:p>
          <a:p>
            <a:pPr lvl="1">
              <a:buFont typeface="Wingdings" panose="05000000000000000000" pitchFamily="2" charset="2"/>
              <a:buChar char="v"/>
            </a:pPr>
            <a:r>
              <a:rPr lang="en-US" sz="2200" dirty="0" smtClean="0"/>
              <a:t>3,163 probationers served </a:t>
            </a:r>
          </a:p>
          <a:p>
            <a:pPr>
              <a:buFont typeface="Wingdings" panose="05000000000000000000" pitchFamily="2" charset="2"/>
              <a:buChar char="v"/>
            </a:pPr>
            <a:r>
              <a:rPr lang="en-US" sz="2200" dirty="0" smtClean="0"/>
              <a:t>Indigent Defense Services:</a:t>
            </a:r>
          </a:p>
          <a:p>
            <a:pPr lvl="1">
              <a:buFont typeface="Wingdings" panose="05000000000000000000" pitchFamily="2" charset="2"/>
              <a:buChar char="v"/>
            </a:pPr>
            <a:r>
              <a:rPr lang="en-US" sz="2200" dirty="0" smtClean="0"/>
              <a:t>919 indigent defendants served in FY17</a:t>
            </a:r>
          </a:p>
          <a:p>
            <a:pPr lvl="1">
              <a:buFont typeface="Wingdings" panose="05000000000000000000" pitchFamily="2" charset="2"/>
              <a:buChar char="v"/>
            </a:pPr>
            <a:r>
              <a:rPr lang="en-US" sz="2200" dirty="0" smtClean="0"/>
              <a:t>76% decrease from FY17 to FY13</a:t>
            </a:r>
          </a:p>
          <a:p>
            <a:pPr marL="201168" lvl="1" indent="0">
              <a:buNone/>
            </a:pPr>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8</a:t>
            </a:fld>
            <a:endParaRPr lang="en-US"/>
          </a:p>
        </p:txBody>
      </p:sp>
    </p:spTree>
    <p:extLst>
      <p:ext uri="{BB962C8B-B14F-4D97-AF65-F5344CB8AC3E}">
        <p14:creationId xmlns:p14="http://schemas.microsoft.com/office/powerpoint/2010/main" val="4254628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Highlights: Forensic Support</a:t>
            </a:r>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9</a:t>
            </a:fld>
            <a:endParaRPr lang="en-US"/>
          </a:p>
        </p:txBody>
      </p:sp>
      <p:pic>
        <p:nvPicPr>
          <p:cNvPr id="7" name="Picture 6"/>
          <p:cNvPicPr>
            <a:picLocks noChangeAspect="1"/>
          </p:cNvPicPr>
          <p:nvPr/>
        </p:nvPicPr>
        <p:blipFill>
          <a:blip r:embed="rId2"/>
          <a:stretch>
            <a:fillRect/>
          </a:stretch>
        </p:blipFill>
        <p:spPr>
          <a:xfrm>
            <a:off x="390644" y="2009775"/>
            <a:ext cx="5692597" cy="3472041"/>
          </a:xfrm>
          <a:prstGeom prst="rect">
            <a:avLst/>
          </a:prstGeom>
        </p:spPr>
      </p:pic>
      <p:pic>
        <p:nvPicPr>
          <p:cNvPr id="8" name="Picture 7"/>
          <p:cNvPicPr>
            <a:picLocks noChangeAspect="1"/>
          </p:cNvPicPr>
          <p:nvPr/>
        </p:nvPicPr>
        <p:blipFill>
          <a:blip r:embed="rId3"/>
          <a:stretch>
            <a:fillRect/>
          </a:stretch>
        </p:blipFill>
        <p:spPr>
          <a:xfrm>
            <a:off x="6301648" y="2009775"/>
            <a:ext cx="5418179" cy="3495893"/>
          </a:xfrm>
          <a:prstGeom prst="rect">
            <a:avLst/>
          </a:prstGeom>
        </p:spPr>
      </p:pic>
    </p:spTree>
    <p:extLst>
      <p:ext uri="{BB962C8B-B14F-4D97-AF65-F5344CB8AC3E}">
        <p14:creationId xmlns:p14="http://schemas.microsoft.com/office/powerpoint/2010/main" val="2920202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Highlights: Civil Forfeitures</a:t>
            </a:r>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10</a:t>
            </a:fld>
            <a:endParaRPr lang="en-US"/>
          </a:p>
        </p:txBody>
      </p:sp>
      <p:pic>
        <p:nvPicPr>
          <p:cNvPr id="8" name="Picture 7"/>
          <p:cNvPicPr>
            <a:picLocks noChangeAspect="1"/>
          </p:cNvPicPr>
          <p:nvPr/>
        </p:nvPicPr>
        <p:blipFill>
          <a:blip r:embed="rId2"/>
          <a:stretch>
            <a:fillRect/>
          </a:stretch>
        </p:blipFill>
        <p:spPr>
          <a:xfrm>
            <a:off x="2333415" y="2090242"/>
            <a:ext cx="6745844" cy="4016661"/>
          </a:xfrm>
          <a:prstGeom prst="rect">
            <a:avLst/>
          </a:prstGeom>
        </p:spPr>
      </p:pic>
    </p:spTree>
    <p:extLst>
      <p:ext uri="{BB962C8B-B14F-4D97-AF65-F5344CB8AC3E}">
        <p14:creationId xmlns:p14="http://schemas.microsoft.com/office/powerpoint/2010/main" val="19813340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Highlights: Medicaid Fraud</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400" dirty="0" smtClean="0"/>
              <a:t>34 case referrals </a:t>
            </a:r>
          </a:p>
          <a:p>
            <a:pPr>
              <a:buFont typeface="Wingdings" panose="05000000000000000000" pitchFamily="2" charset="2"/>
              <a:buChar char="v"/>
            </a:pPr>
            <a:r>
              <a:rPr lang="en-US" sz="2400" dirty="0" smtClean="0"/>
              <a:t>Resulted in 388 total charges</a:t>
            </a:r>
          </a:p>
          <a:p>
            <a:pPr>
              <a:buFont typeface="Wingdings" panose="05000000000000000000" pitchFamily="2" charset="2"/>
              <a:buChar char="v"/>
            </a:pPr>
            <a:r>
              <a:rPr lang="en-US" sz="2400" dirty="0" smtClean="0"/>
              <a:t>Removed a total of 171,781 doses of prescription drugs with a value of over $1.6 million </a:t>
            </a:r>
            <a:endParaRPr lang="en-US" sz="2400"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11</a:t>
            </a:fld>
            <a:endParaRPr lang="en-US"/>
          </a:p>
        </p:txBody>
      </p:sp>
    </p:spTree>
    <p:extLst>
      <p:ext uri="{BB962C8B-B14F-4D97-AF65-F5344CB8AC3E}">
        <p14:creationId xmlns:p14="http://schemas.microsoft.com/office/powerpoint/2010/main" val="3122908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DGVCC Strategy 2020-2023</a:t>
            </a:r>
            <a:endParaRPr lang="en-US" dirty="0"/>
          </a:p>
        </p:txBody>
      </p:sp>
      <p:sp>
        <p:nvSpPr>
          <p:cNvPr id="3" name="Content Placeholder 2"/>
          <p:cNvSpPr>
            <a:spLocks noGrp="1"/>
          </p:cNvSpPr>
          <p:nvPr>
            <p:ph idx="1"/>
          </p:nvPr>
        </p:nvSpPr>
        <p:spPr>
          <a:xfrm>
            <a:off x="1097280" y="1857375"/>
            <a:ext cx="10058400" cy="4326044"/>
          </a:xfrm>
        </p:spPr>
        <p:txBody>
          <a:bodyPr>
            <a:noAutofit/>
          </a:bodyPr>
          <a:lstStyle/>
          <a:p>
            <a:pPr>
              <a:buFont typeface="Wingdings" panose="05000000000000000000" pitchFamily="2" charset="2"/>
              <a:buChar char="v"/>
            </a:pPr>
            <a:r>
              <a:rPr lang="en-US" sz="2200" dirty="0" smtClean="0"/>
              <a:t>Current Strategy 2016-2019</a:t>
            </a:r>
          </a:p>
          <a:p>
            <a:pPr>
              <a:buFont typeface="Wingdings" panose="05000000000000000000" pitchFamily="2" charset="2"/>
              <a:buChar char="v"/>
            </a:pPr>
            <a:r>
              <a:rPr lang="en-US" sz="2200" dirty="0" smtClean="0"/>
              <a:t>New strategic planning requirements for Byrne/JAG Grant: </a:t>
            </a:r>
          </a:p>
          <a:p>
            <a:pPr lvl="1"/>
            <a:r>
              <a:rPr lang="en-US" sz="2200" dirty="0" smtClean="0"/>
              <a:t>Judges</a:t>
            </a:r>
            <a:r>
              <a:rPr lang="en-US" sz="2200" dirty="0"/>
              <a:t>, prosecutors, law enforcement personnel, corrections personnel, providers of indigent defense services, victim services, juvenile justice delinquency prevention programs, community corrections, and reentry </a:t>
            </a:r>
            <a:r>
              <a:rPr lang="en-US" sz="2200" dirty="0" smtClean="0"/>
              <a:t>services</a:t>
            </a:r>
          </a:p>
          <a:p>
            <a:pPr lvl="1"/>
            <a:r>
              <a:rPr lang="en-US" sz="2200" dirty="0"/>
              <a:t>Describe how state will allocate funding</a:t>
            </a:r>
          </a:p>
          <a:p>
            <a:pPr lvl="1"/>
            <a:r>
              <a:rPr lang="en-US" sz="2200" dirty="0"/>
              <a:t>Describe process used for gathering evidence-based data and developing/using evidence-based approaches in funding decisions</a:t>
            </a:r>
          </a:p>
          <a:p>
            <a:pPr lvl="1"/>
            <a:r>
              <a:rPr lang="en-US" sz="2200" dirty="0"/>
              <a:t>Describe barriers accessing data and implementing evidence-based approaches</a:t>
            </a:r>
          </a:p>
          <a:p>
            <a:pPr>
              <a:buFont typeface="Wingdings" panose="05000000000000000000" pitchFamily="2" charset="2"/>
              <a:buChar char="v"/>
            </a:pPr>
            <a:r>
              <a:rPr lang="en-US" sz="2200" dirty="0" smtClean="0"/>
              <a:t>Regional Meetings for criminal justice stakeholder input will be held </a:t>
            </a:r>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12</a:t>
            </a:fld>
            <a:endParaRPr lang="en-US"/>
          </a:p>
        </p:txBody>
      </p:sp>
    </p:spTree>
    <p:extLst>
      <p:ext uri="{BB962C8B-B14F-4D97-AF65-F5344CB8AC3E}">
        <p14:creationId xmlns:p14="http://schemas.microsoft.com/office/powerpoint/2010/main" val="20514946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ACJC Reporting System Update</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dirty="0" smtClean="0"/>
              <a:t>Updates to system </a:t>
            </a:r>
          </a:p>
          <a:p>
            <a:pPr>
              <a:buFont typeface="Wingdings" panose="05000000000000000000" pitchFamily="2" charset="2"/>
              <a:buChar char="v"/>
            </a:pPr>
            <a:r>
              <a:rPr lang="en-US" sz="2800" dirty="0" smtClean="0"/>
              <a:t>Any pressing/reoccurring issues</a:t>
            </a:r>
          </a:p>
          <a:p>
            <a:pPr>
              <a:buFont typeface="Wingdings" panose="05000000000000000000" pitchFamily="2" charset="2"/>
              <a:buChar char="v"/>
            </a:pPr>
            <a:r>
              <a:rPr lang="en-US" sz="2800" dirty="0" smtClean="0"/>
              <a:t>Survey will be sent to grantees for input</a:t>
            </a:r>
          </a:p>
          <a:p>
            <a:pPr>
              <a:buFont typeface="Wingdings" panose="05000000000000000000" pitchFamily="2" charset="2"/>
              <a:buChar char="v"/>
            </a:pPr>
            <a:r>
              <a:rPr lang="en-US" sz="2800" dirty="0" smtClean="0"/>
              <a:t>Long term direction for ACJC reporting system</a:t>
            </a:r>
          </a:p>
          <a:p>
            <a:pPr>
              <a:buFont typeface="Wingdings" panose="05000000000000000000" pitchFamily="2" charset="2"/>
              <a:buChar char="v"/>
            </a:pPr>
            <a:endParaRPr lang="en-US" dirty="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13</a:t>
            </a:fld>
            <a:endParaRPr lang="en-US"/>
          </a:p>
        </p:txBody>
      </p:sp>
    </p:spTree>
    <p:extLst>
      <p:ext uri="{BB962C8B-B14F-4D97-AF65-F5344CB8AC3E}">
        <p14:creationId xmlns:p14="http://schemas.microsoft.com/office/powerpoint/2010/main" val="18587637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083" y="1820127"/>
            <a:ext cx="10058400" cy="1975952"/>
          </a:xfrm>
        </p:spPr>
        <p:txBody>
          <a:bodyPr/>
          <a:lstStyle/>
          <a:p>
            <a:pPr algn="ctr"/>
            <a:r>
              <a:rPr lang="en-US" dirty="0" smtClean="0"/>
              <a:t>FY19 Cycle 32 Funding Update </a:t>
            </a:r>
            <a:endParaRPr lang="en-US" dirty="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14</a:t>
            </a:fld>
            <a:endParaRPr lang="en-US"/>
          </a:p>
        </p:txBody>
      </p:sp>
    </p:spTree>
    <p:extLst>
      <p:ext uri="{BB962C8B-B14F-4D97-AF65-F5344CB8AC3E}">
        <p14:creationId xmlns:p14="http://schemas.microsoft.com/office/powerpoint/2010/main" val="19305037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Projected FY 2019 Grant</a:t>
            </a:r>
            <a:endParaRPr lang="en-US" dirty="0"/>
          </a:p>
        </p:txBody>
      </p:sp>
      <p:sp>
        <p:nvSpPr>
          <p:cNvPr id="3" name="Content Placeholder 2"/>
          <p:cNvSpPr>
            <a:spLocks noGrp="1"/>
          </p:cNvSpPr>
          <p:nvPr>
            <p:ph idx="1"/>
          </p:nvPr>
        </p:nvSpPr>
        <p:spPr>
          <a:xfrm>
            <a:off x="616945" y="1845734"/>
            <a:ext cx="10538735" cy="4356762"/>
          </a:xfrm>
        </p:spPr>
        <p:txBody>
          <a:bodyPr>
            <a:normAutofit fontScale="70000" lnSpcReduction="20000"/>
          </a:bodyPr>
          <a:lstStyle/>
          <a:p>
            <a:pPr>
              <a:buFont typeface="Wingdings" panose="05000000000000000000" pitchFamily="2" charset="2"/>
              <a:buChar char="v"/>
            </a:pPr>
            <a:r>
              <a:rPr lang="en-US" altLang="en-US" sz="2600" dirty="0"/>
              <a:t>FY </a:t>
            </a:r>
            <a:r>
              <a:rPr lang="en-US" altLang="en-US" sz="2600" dirty="0" smtClean="0"/>
              <a:t>2019 </a:t>
            </a:r>
            <a:r>
              <a:rPr lang="en-US" altLang="en-US" sz="2600" dirty="0"/>
              <a:t>program is facing </a:t>
            </a:r>
            <a:r>
              <a:rPr lang="en-US" altLang="en-US" sz="2600" dirty="0" smtClean="0"/>
              <a:t>an estimated $636,400 reduction </a:t>
            </a:r>
            <a:r>
              <a:rPr lang="en-US" altLang="en-US" sz="2600" dirty="0"/>
              <a:t>from FY 2018 (includes 25% match) </a:t>
            </a:r>
          </a:p>
          <a:p>
            <a:pPr>
              <a:buFont typeface="Wingdings" panose="05000000000000000000" pitchFamily="2" charset="2"/>
              <a:buChar char="v"/>
            </a:pPr>
            <a:r>
              <a:rPr lang="en-US" altLang="en-US" sz="2600" dirty="0"/>
              <a:t>About </a:t>
            </a:r>
            <a:r>
              <a:rPr lang="en-US" altLang="en-US" sz="2600" dirty="0" smtClean="0"/>
              <a:t>$8.6 M </a:t>
            </a:r>
            <a:r>
              <a:rPr lang="en-US" altLang="en-US" sz="2600" dirty="0"/>
              <a:t>program size – </a:t>
            </a:r>
            <a:r>
              <a:rPr lang="en-US" altLang="en-US" sz="2600" dirty="0" smtClean="0"/>
              <a:t>6.9% </a:t>
            </a:r>
            <a:r>
              <a:rPr lang="en-US" altLang="en-US" sz="2600" dirty="0"/>
              <a:t>reduction</a:t>
            </a:r>
          </a:p>
          <a:p>
            <a:pPr lvl="1">
              <a:buFont typeface="Wingdings" panose="05000000000000000000" pitchFamily="2" charset="2"/>
              <a:buChar char="v"/>
            </a:pPr>
            <a:r>
              <a:rPr lang="en-US" altLang="en-US" sz="2600" dirty="0"/>
              <a:t>Lowest program size </a:t>
            </a:r>
            <a:r>
              <a:rPr lang="en-US" altLang="en-US" sz="2600" dirty="0" smtClean="0"/>
              <a:t>in program history</a:t>
            </a:r>
            <a:endParaRPr lang="en-US" altLang="en-US" sz="2600" dirty="0"/>
          </a:p>
          <a:p>
            <a:pPr lvl="1">
              <a:buFont typeface="Wingdings" panose="05000000000000000000" pitchFamily="2" charset="2"/>
              <a:buChar char="v"/>
            </a:pPr>
            <a:r>
              <a:rPr lang="en-US" altLang="en-US" sz="2600" dirty="0" smtClean="0"/>
              <a:t>Reductions in 8 out of the last 9 years</a:t>
            </a:r>
            <a:endParaRPr lang="en-US" altLang="en-US" sz="2600" dirty="0"/>
          </a:p>
          <a:p>
            <a:pPr>
              <a:buFont typeface="Wingdings" panose="05000000000000000000" pitchFamily="2" charset="2"/>
              <a:buChar char="v"/>
            </a:pPr>
            <a:r>
              <a:rPr lang="en-US" altLang="en-US" sz="2600" dirty="0"/>
              <a:t>$</a:t>
            </a:r>
            <a:r>
              <a:rPr lang="en-US" altLang="en-US" sz="2600" dirty="0" smtClean="0"/>
              <a:t>3 </a:t>
            </a:r>
            <a:r>
              <a:rPr lang="en-US" altLang="en-US" sz="2600" dirty="0"/>
              <a:t>M in Byrne JAG funds</a:t>
            </a:r>
          </a:p>
          <a:p>
            <a:pPr lvl="1">
              <a:buFont typeface="Wingdings" panose="05000000000000000000" pitchFamily="2" charset="2"/>
              <a:buChar char="v"/>
            </a:pPr>
            <a:r>
              <a:rPr lang="en-US" altLang="en-US" sz="2600" dirty="0" smtClean="0"/>
              <a:t>$194,267 </a:t>
            </a:r>
            <a:r>
              <a:rPr lang="en-US" altLang="en-US" sz="2600" dirty="0"/>
              <a:t>less than previous fiscal year</a:t>
            </a:r>
          </a:p>
          <a:p>
            <a:pPr>
              <a:buFont typeface="Wingdings" panose="05000000000000000000" pitchFamily="2" charset="2"/>
              <a:buChar char="v"/>
            </a:pPr>
            <a:r>
              <a:rPr lang="en-US" altLang="en-US" sz="2600" dirty="0"/>
              <a:t>$</a:t>
            </a:r>
            <a:r>
              <a:rPr lang="en-US" altLang="en-US" sz="2600" dirty="0" smtClean="0"/>
              <a:t>3.4 </a:t>
            </a:r>
            <a:r>
              <a:rPr lang="en-US" altLang="en-US" sz="2600" dirty="0"/>
              <a:t>M in State DEA funds</a:t>
            </a:r>
          </a:p>
          <a:p>
            <a:pPr lvl="1">
              <a:buFont typeface="Wingdings" panose="05000000000000000000" pitchFamily="2" charset="2"/>
              <a:buChar char="v"/>
            </a:pPr>
            <a:r>
              <a:rPr lang="en-US" altLang="en-US" sz="2600" dirty="0" smtClean="0"/>
              <a:t>$283,067 </a:t>
            </a:r>
            <a:r>
              <a:rPr lang="en-US" altLang="en-US" sz="2600" dirty="0"/>
              <a:t>less than previous fiscal year</a:t>
            </a:r>
          </a:p>
          <a:p>
            <a:pPr>
              <a:buFont typeface="Wingdings" panose="05000000000000000000" pitchFamily="2" charset="2"/>
              <a:buChar char="v"/>
            </a:pPr>
            <a:r>
              <a:rPr lang="en-US" altLang="en-US" sz="2600" dirty="0"/>
              <a:t>$</a:t>
            </a:r>
            <a:r>
              <a:rPr lang="en-US" altLang="en-US" sz="2600" dirty="0" smtClean="0"/>
              <a:t>2.15 </a:t>
            </a:r>
            <a:r>
              <a:rPr lang="en-US" altLang="en-US" sz="2600" dirty="0"/>
              <a:t>M in local matching funds</a:t>
            </a:r>
          </a:p>
          <a:p>
            <a:pPr lvl="1">
              <a:buFont typeface="Wingdings" panose="05000000000000000000" pitchFamily="2" charset="2"/>
              <a:buChar char="v"/>
            </a:pPr>
            <a:r>
              <a:rPr lang="en-US" altLang="en-US" sz="2600" dirty="0" smtClean="0"/>
              <a:t>$159,111 </a:t>
            </a:r>
            <a:r>
              <a:rPr lang="en-US" altLang="en-US" sz="2600" dirty="0"/>
              <a:t>less than previous fiscal year</a:t>
            </a:r>
          </a:p>
          <a:p>
            <a:pPr lvl="1">
              <a:buFont typeface="Wingdings" panose="05000000000000000000" pitchFamily="2" charset="2"/>
              <a:buChar char="v"/>
            </a:pPr>
            <a:r>
              <a:rPr lang="en-US" altLang="en-US" sz="2600" dirty="0" smtClean="0"/>
              <a:t>Maintains a </a:t>
            </a:r>
            <a:r>
              <a:rPr lang="en-US" altLang="en-US" sz="2600" dirty="0"/>
              <a:t>25% </a:t>
            </a:r>
            <a:r>
              <a:rPr lang="en-US" altLang="en-US" sz="2600" dirty="0" smtClean="0"/>
              <a:t>match</a:t>
            </a:r>
          </a:p>
          <a:p>
            <a:pPr>
              <a:buFont typeface="Wingdings" panose="05000000000000000000" pitchFamily="2" charset="2"/>
              <a:buChar char="v"/>
            </a:pPr>
            <a:r>
              <a:rPr lang="en-US" sz="2600" dirty="0"/>
              <a:t>Assuming position costs stayed the same: a reduction </a:t>
            </a:r>
            <a:r>
              <a:rPr lang="en-US" sz="2600" dirty="0" smtClean="0"/>
              <a:t>of about 9.95 FTE Positions </a:t>
            </a:r>
          </a:p>
          <a:p>
            <a:pPr>
              <a:buFont typeface="Wingdings" panose="05000000000000000000" pitchFamily="2" charset="2"/>
              <a:buChar char="v"/>
            </a:pPr>
            <a:r>
              <a:rPr lang="en-US" sz="2600" dirty="0" smtClean="0"/>
              <a:t>Number of projects where less than 1 FTE Position is funded is growing</a:t>
            </a:r>
            <a:endParaRPr lang="en-US" sz="2600" dirty="0"/>
          </a:p>
          <a:p>
            <a:endParaRPr lang="en-US" dirty="0" smtClean="0"/>
          </a:p>
          <a:p>
            <a:endParaRPr lang="en-US" dirty="0"/>
          </a:p>
          <a:p>
            <a:endParaRPr lang="en-US" altLang="en-US" dirty="0"/>
          </a:p>
          <a:p>
            <a:endParaRPr lang="en-US" dirty="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15</a:t>
            </a:fld>
            <a:endParaRPr lang="en-US"/>
          </a:p>
        </p:txBody>
      </p:sp>
    </p:spTree>
    <p:extLst>
      <p:ext uri="{BB962C8B-B14F-4D97-AF65-F5344CB8AC3E}">
        <p14:creationId xmlns:p14="http://schemas.microsoft.com/office/powerpoint/2010/main" val="1239956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DGVCC Grant Program Size</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235436137"/>
              </p:ext>
            </p:extLst>
          </p:nvPr>
        </p:nvGraphicFramePr>
        <p:xfrm>
          <a:off x="1154083" y="1737360"/>
          <a:ext cx="100584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16</a:t>
            </a:fld>
            <a:endParaRPr lang="en-US"/>
          </a:p>
        </p:txBody>
      </p:sp>
    </p:spTree>
    <p:extLst>
      <p:ext uri="{BB962C8B-B14F-4D97-AF65-F5344CB8AC3E}">
        <p14:creationId xmlns:p14="http://schemas.microsoft.com/office/powerpoint/2010/main" val="1519936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1845734"/>
            <a:ext cx="11212830" cy="4429336"/>
          </a:xfrm>
        </p:spPr>
        <p:txBody>
          <a:bodyPr>
            <a:normAutofit/>
          </a:bodyPr>
          <a:lstStyle/>
          <a:p>
            <a:pPr>
              <a:buFont typeface="Wingdings" panose="05000000000000000000" pitchFamily="2" charset="2"/>
              <a:buChar char="v"/>
            </a:pPr>
            <a:r>
              <a:rPr lang="en-US" sz="2200" dirty="0" smtClean="0"/>
              <a:t>Evidence-based </a:t>
            </a:r>
            <a:r>
              <a:rPr lang="en-US" sz="2200" dirty="0"/>
              <a:t>and data-driven projects, Strategic plan requirement</a:t>
            </a:r>
          </a:p>
          <a:p>
            <a:pPr>
              <a:buFont typeface="Wingdings" panose="05000000000000000000" pitchFamily="2" charset="2"/>
              <a:buChar char="v"/>
            </a:pPr>
            <a:r>
              <a:rPr lang="en-US" sz="2200" dirty="0" smtClean="0"/>
              <a:t>SORNA </a:t>
            </a:r>
            <a:r>
              <a:rPr lang="en-US" sz="2200" dirty="0"/>
              <a:t>penalty 10% until </a:t>
            </a:r>
            <a:r>
              <a:rPr lang="en-US" sz="2200" dirty="0" smtClean="0"/>
              <a:t>State </a:t>
            </a:r>
            <a:r>
              <a:rPr lang="en-US" sz="2200" dirty="0"/>
              <a:t>is </a:t>
            </a:r>
            <a:r>
              <a:rPr lang="en-US" sz="2200" dirty="0" smtClean="0"/>
              <a:t>compliant</a:t>
            </a:r>
          </a:p>
          <a:p>
            <a:pPr lvl="1">
              <a:buFont typeface="Wingdings" panose="05000000000000000000" pitchFamily="2" charset="2"/>
              <a:buChar char="v"/>
            </a:pPr>
            <a:r>
              <a:rPr lang="en-US" sz="2200" dirty="0" smtClean="0"/>
              <a:t>FFY 2017 penalty is $136,638</a:t>
            </a:r>
            <a:endParaRPr lang="en-US" sz="2200" dirty="0"/>
          </a:p>
          <a:p>
            <a:pPr>
              <a:buFont typeface="Wingdings" panose="05000000000000000000" pitchFamily="2" charset="2"/>
              <a:buChar char="v"/>
            </a:pPr>
            <a:r>
              <a:rPr lang="en-US" sz="2200" dirty="0"/>
              <a:t>5% PREA penalty </a:t>
            </a:r>
            <a:r>
              <a:rPr lang="en-US" sz="2200" dirty="0" smtClean="0"/>
              <a:t>is no </a:t>
            </a:r>
            <a:r>
              <a:rPr lang="en-US" sz="2200" dirty="0"/>
              <a:t>longer </a:t>
            </a:r>
            <a:r>
              <a:rPr lang="en-US" sz="2200" dirty="0" smtClean="0"/>
              <a:t>applied</a:t>
            </a:r>
          </a:p>
          <a:p>
            <a:pPr>
              <a:buFont typeface="Wingdings" panose="05000000000000000000" pitchFamily="2" charset="2"/>
              <a:buChar char="v"/>
            </a:pPr>
            <a:r>
              <a:rPr lang="en-US" sz="2200" dirty="0" smtClean="0"/>
              <a:t>Possible </a:t>
            </a:r>
            <a:r>
              <a:rPr lang="en-US" sz="2200" dirty="0"/>
              <a:t>penalties for Deaths in Custody Reporting Act compliance</a:t>
            </a:r>
          </a:p>
          <a:p>
            <a:pPr>
              <a:buFont typeface="Wingdings" panose="05000000000000000000" pitchFamily="2" charset="2"/>
              <a:buChar char="v"/>
            </a:pPr>
            <a:r>
              <a:rPr lang="en-US" sz="2200" dirty="0"/>
              <a:t>NIBRS </a:t>
            </a:r>
            <a:r>
              <a:rPr lang="en-US" sz="2200" dirty="0" smtClean="0"/>
              <a:t>2% </a:t>
            </a:r>
            <a:r>
              <a:rPr lang="en-US" sz="2200" dirty="0"/>
              <a:t>or 3% mandatory allocation</a:t>
            </a:r>
          </a:p>
          <a:p>
            <a:pPr>
              <a:buFont typeface="Wingdings" panose="05000000000000000000" pitchFamily="2" charset="2"/>
              <a:buChar char="v"/>
            </a:pPr>
            <a:r>
              <a:rPr lang="en-US" sz="2200" dirty="0"/>
              <a:t>5% set-aside for CJRIP</a:t>
            </a:r>
          </a:p>
          <a:p>
            <a:endParaRPr lang="en-US" dirty="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17</a:t>
            </a:fld>
            <a:endParaRPr lang="en-US"/>
          </a:p>
        </p:txBody>
      </p:sp>
      <p:sp>
        <p:nvSpPr>
          <p:cNvPr id="7" name="Title 1"/>
          <p:cNvSpPr>
            <a:spLocks noGrp="1"/>
          </p:cNvSpPr>
          <p:nvPr>
            <p:ph type="title"/>
          </p:nvPr>
        </p:nvSpPr>
        <p:spPr/>
        <p:txBody>
          <a:bodyPr/>
          <a:lstStyle/>
          <a:p>
            <a:r>
              <a:rPr lang="en-US" dirty="0" smtClean="0"/>
              <a:t>Federal Byrne JAG Funding</a:t>
            </a:r>
            <a:endParaRPr lang="en-US" dirty="0"/>
          </a:p>
        </p:txBody>
      </p:sp>
    </p:spTree>
    <p:extLst>
      <p:ext uri="{BB962C8B-B14F-4D97-AF65-F5344CB8AC3E}">
        <p14:creationId xmlns:p14="http://schemas.microsoft.com/office/powerpoint/2010/main" val="447615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 Grant Program Updates</a:t>
            </a:r>
            <a:endParaRPr lang="en-US" dirty="0"/>
          </a:p>
        </p:txBody>
      </p:sp>
      <p:sp>
        <p:nvSpPr>
          <p:cNvPr id="3" name="Content Placeholder 2"/>
          <p:cNvSpPr>
            <a:spLocks noGrp="1"/>
          </p:cNvSpPr>
          <p:nvPr>
            <p:ph idx="1"/>
          </p:nvPr>
        </p:nvSpPr>
        <p:spPr>
          <a:xfrm>
            <a:off x="1097280" y="1845733"/>
            <a:ext cx="10058400" cy="4416843"/>
          </a:xfrm>
        </p:spPr>
        <p:txBody>
          <a:bodyPr>
            <a:normAutofit/>
          </a:bodyPr>
          <a:lstStyle/>
          <a:p>
            <a:pPr>
              <a:buFont typeface="Wingdings" panose="05000000000000000000" pitchFamily="2" charset="2"/>
              <a:buChar char="v"/>
            </a:pPr>
            <a:r>
              <a:rPr lang="en-US" dirty="0" smtClean="0"/>
              <a:t>8 U.S.C 1373 certification</a:t>
            </a:r>
          </a:p>
          <a:p>
            <a:pPr>
              <a:buFont typeface="Wingdings" panose="05000000000000000000" pitchFamily="2" charset="2"/>
              <a:buChar char="v"/>
            </a:pPr>
            <a:r>
              <a:rPr lang="en-US" dirty="0" smtClean="0"/>
              <a:t>Additional certification requirements related to immigration:</a:t>
            </a:r>
          </a:p>
          <a:p>
            <a:pPr marL="201168" lvl="1" indent="0">
              <a:buNone/>
            </a:pPr>
            <a:r>
              <a:rPr lang="en-US" sz="2000" dirty="0" smtClean="0"/>
              <a:t>1. Recipient </a:t>
            </a:r>
            <a:r>
              <a:rPr lang="en-US" sz="2000" dirty="0"/>
              <a:t>permit access to U.S. DHS to access any detention facility in order to meet with an alien and inquire as to his or her right to be or remain in the US</a:t>
            </a:r>
          </a:p>
          <a:p>
            <a:pPr marL="201168" lvl="1" indent="0">
              <a:buNone/>
            </a:pPr>
            <a:r>
              <a:rPr lang="en-US" sz="2000" dirty="0" smtClean="0"/>
              <a:t>2. Provide </a:t>
            </a:r>
            <a:r>
              <a:rPr lang="en-US" sz="2000" dirty="0"/>
              <a:t>at least 48 hours advance notice to DHS regarding the scheduled release date and time of an alien in the jurisdiction’s custody when DHS requests such notice in order to take custody of the </a:t>
            </a:r>
            <a:r>
              <a:rPr lang="en-US" sz="2000" dirty="0" smtClean="0"/>
              <a:t>alien</a:t>
            </a:r>
          </a:p>
          <a:p>
            <a:pPr>
              <a:buFont typeface="Wingdings" panose="05000000000000000000" pitchFamily="2" charset="2"/>
              <a:buChar char="v"/>
            </a:pPr>
            <a:r>
              <a:rPr lang="en-US" dirty="0" smtClean="0"/>
              <a:t>Agency’s Chief Legal Officer and Chief Executive Officer may need to sign certification</a:t>
            </a:r>
          </a:p>
          <a:p>
            <a:pPr>
              <a:buFont typeface="Wingdings" panose="05000000000000000000" pitchFamily="2" charset="2"/>
              <a:buChar char="v"/>
            </a:pPr>
            <a:r>
              <a:rPr lang="en-US" dirty="0" smtClean="0"/>
              <a:t>If agencies are required to certify and there is non-compliance. Agencies cannot receive the Federal portion of the grant. </a:t>
            </a:r>
            <a:endParaRPr lang="en-US" dirty="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18</a:t>
            </a:fld>
            <a:endParaRPr lang="en-US"/>
          </a:p>
        </p:txBody>
      </p:sp>
    </p:spTree>
    <p:extLst>
      <p:ext uri="{BB962C8B-B14F-4D97-AF65-F5344CB8AC3E}">
        <p14:creationId xmlns:p14="http://schemas.microsoft.com/office/powerpoint/2010/main" val="3812135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a:t>
            </a:r>
            <a:r>
              <a:rPr lang="en-US" dirty="0"/>
              <a:t>Program </a:t>
            </a:r>
            <a:r>
              <a:rPr lang="en-US" dirty="0" smtClean="0"/>
              <a:t>Updates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400" dirty="0" smtClean="0"/>
              <a:t>Federal FY17 Byrne/JAG </a:t>
            </a:r>
            <a:r>
              <a:rPr lang="en-US" sz="2400" dirty="0"/>
              <a:t>Award to </a:t>
            </a:r>
            <a:r>
              <a:rPr lang="en-US" sz="2400" dirty="0" smtClean="0"/>
              <a:t>ACJC is delayed</a:t>
            </a:r>
          </a:p>
          <a:p>
            <a:pPr lvl="1">
              <a:buFont typeface="Wingdings" panose="05000000000000000000" pitchFamily="2" charset="2"/>
              <a:buChar char="v"/>
            </a:pPr>
            <a:r>
              <a:rPr lang="en-US" sz="2400" dirty="0" smtClean="0"/>
              <a:t>Federal lawsuit related to sanctuary cities</a:t>
            </a:r>
            <a:endParaRPr lang="en-US" sz="2400" dirty="0"/>
          </a:p>
          <a:p>
            <a:pPr lvl="1">
              <a:buFont typeface="Wingdings" panose="05000000000000000000" pitchFamily="2" charset="2"/>
              <a:buChar char="v"/>
            </a:pPr>
            <a:r>
              <a:rPr lang="en-US" sz="2400" dirty="0" smtClean="0"/>
              <a:t>Impacts all DC grantees, including State </a:t>
            </a:r>
            <a:r>
              <a:rPr lang="en-US" sz="2400" dirty="0"/>
              <a:t>Award only </a:t>
            </a:r>
            <a:r>
              <a:rPr lang="en-US" sz="2400" dirty="0" smtClean="0"/>
              <a:t>grantees  </a:t>
            </a:r>
          </a:p>
          <a:p>
            <a:pPr marL="201168" lvl="1" indent="0">
              <a:buNone/>
            </a:pPr>
            <a:endParaRPr lang="en-US" sz="2400" dirty="0"/>
          </a:p>
          <a:p>
            <a:pPr>
              <a:buFont typeface="Wingdings" panose="05000000000000000000" pitchFamily="2" charset="2"/>
              <a:buChar char="v"/>
            </a:pPr>
            <a:r>
              <a:rPr lang="en-US" sz="2400" dirty="0"/>
              <a:t>New </a:t>
            </a:r>
            <a:r>
              <a:rPr lang="en-US" sz="2400" dirty="0" smtClean="0"/>
              <a:t>GMS: Ecivis</a:t>
            </a:r>
          </a:p>
          <a:p>
            <a:pPr lvl="1">
              <a:buFont typeface="Wingdings" panose="05000000000000000000" pitchFamily="2" charset="2"/>
              <a:buChar char="v"/>
            </a:pPr>
            <a:r>
              <a:rPr lang="en-US" sz="2400" dirty="0" smtClean="0"/>
              <a:t>ACJC’s GMS is slowly malfunctioning</a:t>
            </a:r>
          </a:p>
          <a:p>
            <a:pPr lvl="1">
              <a:buFont typeface="Wingdings" panose="05000000000000000000" pitchFamily="2" charset="2"/>
              <a:buChar char="v"/>
            </a:pPr>
            <a:r>
              <a:rPr lang="en-US" sz="2400" dirty="0" smtClean="0"/>
              <a:t>Tentatively scheduled to begin in </a:t>
            </a:r>
            <a:r>
              <a:rPr lang="en-US" sz="2400" dirty="0"/>
              <a:t>January </a:t>
            </a:r>
            <a:r>
              <a:rPr lang="en-US" sz="2400" dirty="0" smtClean="0"/>
              <a:t>2019</a:t>
            </a:r>
          </a:p>
          <a:p>
            <a:pPr lvl="1">
              <a:buFont typeface="Wingdings" panose="05000000000000000000" pitchFamily="2" charset="2"/>
              <a:buChar char="v"/>
            </a:pPr>
            <a:r>
              <a:rPr lang="en-US" sz="2400" dirty="0" smtClean="0"/>
              <a:t>In </a:t>
            </a:r>
            <a:r>
              <a:rPr lang="en-US" sz="2400" dirty="0"/>
              <a:t>person training </a:t>
            </a:r>
            <a:r>
              <a:rPr lang="en-US" sz="2400" dirty="0" smtClean="0"/>
              <a:t>and recorded </a:t>
            </a:r>
            <a:r>
              <a:rPr lang="en-US" sz="2400" dirty="0"/>
              <a:t>webinars will be </a:t>
            </a:r>
            <a:r>
              <a:rPr lang="en-US" sz="2400" dirty="0" smtClean="0"/>
              <a:t>held </a:t>
            </a:r>
            <a:r>
              <a:rPr lang="en-US" sz="2400" dirty="0"/>
              <a:t>in late 2018 for </a:t>
            </a:r>
            <a:r>
              <a:rPr lang="en-US" sz="2400" dirty="0" smtClean="0"/>
              <a:t>grantees</a:t>
            </a:r>
            <a:endParaRPr lang="en-US" sz="2400" dirty="0"/>
          </a:p>
          <a:p>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dirty="0" smtClean="0"/>
              <a:t>Arizona Criminal Justice Commission</a:t>
            </a:r>
            <a:endParaRPr lang="en-US" dirty="0"/>
          </a:p>
        </p:txBody>
      </p:sp>
      <p:sp>
        <p:nvSpPr>
          <p:cNvPr id="6" name="Slide Number Placeholder 5"/>
          <p:cNvSpPr>
            <a:spLocks noGrp="1"/>
          </p:cNvSpPr>
          <p:nvPr>
            <p:ph type="sldNum" sz="quarter" idx="12"/>
          </p:nvPr>
        </p:nvSpPr>
        <p:spPr/>
        <p:txBody>
          <a:bodyPr/>
          <a:lstStyle/>
          <a:p>
            <a:fld id="{135236F6-3DAC-40EA-BBDA-19D4731270C6}" type="slidenum">
              <a:rPr lang="en-US" smtClean="0"/>
              <a:t>19</a:t>
            </a:fld>
            <a:endParaRPr lang="en-US"/>
          </a:p>
        </p:txBody>
      </p:sp>
    </p:spTree>
    <p:extLst>
      <p:ext uri="{BB962C8B-B14F-4D97-AF65-F5344CB8AC3E}">
        <p14:creationId xmlns:p14="http://schemas.microsoft.com/office/powerpoint/2010/main" val="39972559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083" y="2138850"/>
            <a:ext cx="10058400" cy="2233858"/>
          </a:xfrm>
        </p:spPr>
        <p:txBody>
          <a:bodyPr/>
          <a:lstStyle/>
          <a:p>
            <a:pPr algn="ctr"/>
            <a:r>
              <a:rPr lang="en-US" dirty="0" smtClean="0"/>
              <a:t>Multi-Jurisdictional Task Force Evaluation Update</a:t>
            </a:r>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20</a:t>
            </a:fld>
            <a:endParaRPr lang="en-US"/>
          </a:p>
        </p:txBody>
      </p:sp>
    </p:spTree>
    <p:extLst>
      <p:ext uri="{BB962C8B-B14F-4D97-AF65-F5344CB8AC3E}">
        <p14:creationId xmlns:p14="http://schemas.microsoft.com/office/powerpoint/2010/main" val="1240780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altLang="en-US" dirty="0"/>
              <a:t>Purpose</a:t>
            </a:r>
          </a:p>
          <a:p>
            <a:pPr lvl="1"/>
            <a:r>
              <a:rPr lang="en-US" altLang="en-US" sz="2000" dirty="0"/>
              <a:t>To understand the depth and breadth of task force efforts</a:t>
            </a:r>
          </a:p>
          <a:p>
            <a:pPr lvl="1"/>
            <a:r>
              <a:rPr lang="en-US" altLang="en-US" sz="2000" dirty="0"/>
              <a:t>To understand the relationship between processes and impacts of the task force side, with the outcomes of the prosecution side</a:t>
            </a:r>
          </a:p>
          <a:p>
            <a:pPr lvl="1"/>
            <a:r>
              <a:rPr lang="en-US" altLang="en-US" sz="2000" dirty="0"/>
              <a:t>To assess if and how task force activity is related to broader outcomes (e.g., public health, public safety, and criminal justice overall)</a:t>
            </a:r>
          </a:p>
          <a:p>
            <a:r>
              <a:rPr lang="en-US" altLang="en-US" dirty="0"/>
              <a:t>Evaluation Components</a:t>
            </a:r>
          </a:p>
          <a:p>
            <a:pPr lvl="1"/>
            <a:r>
              <a:rPr lang="en-US" altLang="en-US" sz="2000" dirty="0"/>
              <a:t>Process</a:t>
            </a:r>
          </a:p>
          <a:p>
            <a:pPr lvl="1"/>
            <a:r>
              <a:rPr lang="en-US" altLang="en-US" sz="2000" dirty="0"/>
              <a:t>Impact</a:t>
            </a:r>
          </a:p>
          <a:p>
            <a:pPr lvl="1"/>
            <a:r>
              <a:rPr lang="en-US" altLang="en-US" sz="2000" dirty="0"/>
              <a:t>Outcome</a:t>
            </a:r>
          </a:p>
          <a:p>
            <a:r>
              <a:rPr lang="en-US" altLang="en-US" dirty="0"/>
              <a:t>Myths - Debunked</a:t>
            </a:r>
          </a:p>
          <a:p>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21</a:t>
            </a:fld>
            <a:endParaRPr lang="en-US"/>
          </a:p>
        </p:txBody>
      </p:sp>
    </p:spTree>
    <p:extLst>
      <p:ext uri="{BB962C8B-B14F-4D97-AF65-F5344CB8AC3E}">
        <p14:creationId xmlns:p14="http://schemas.microsoft.com/office/powerpoint/2010/main" val="1055113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Status</a:t>
            </a:r>
            <a:endParaRPr lang="en-US" dirty="0"/>
          </a:p>
        </p:txBody>
      </p:sp>
      <p:sp>
        <p:nvSpPr>
          <p:cNvPr id="3" name="Content Placeholder 2"/>
          <p:cNvSpPr>
            <a:spLocks noGrp="1"/>
          </p:cNvSpPr>
          <p:nvPr>
            <p:ph idx="1"/>
          </p:nvPr>
        </p:nvSpPr>
        <p:spPr/>
        <p:txBody>
          <a:bodyPr>
            <a:normAutofit lnSpcReduction="10000"/>
          </a:bodyPr>
          <a:lstStyle/>
          <a:p>
            <a:r>
              <a:rPr lang="en-US" altLang="en-US" dirty="0"/>
              <a:t>Quantitative Analyses</a:t>
            </a:r>
          </a:p>
          <a:p>
            <a:pPr lvl="1"/>
            <a:r>
              <a:rPr lang="en-US" altLang="en-US" sz="2000" dirty="0"/>
              <a:t>ACCH Data  </a:t>
            </a:r>
            <a:r>
              <a:rPr lang="en-US" altLang="en-US" sz="2000" b="1" dirty="0">
                <a:solidFill>
                  <a:srgbClr val="FFFF00"/>
                </a:solidFill>
              </a:rPr>
              <a:t>✔ </a:t>
            </a:r>
          </a:p>
          <a:p>
            <a:pPr lvl="1"/>
            <a:r>
              <a:rPr lang="en-US" altLang="en-US" sz="2000" dirty="0"/>
              <a:t>Public Health Data </a:t>
            </a:r>
            <a:r>
              <a:rPr lang="en-US" altLang="en-US" sz="2000" b="1" dirty="0">
                <a:solidFill>
                  <a:srgbClr val="00B050"/>
                </a:solidFill>
              </a:rPr>
              <a:t>✔</a:t>
            </a:r>
            <a:endParaRPr lang="en-US" altLang="en-US" sz="2000" dirty="0"/>
          </a:p>
          <a:p>
            <a:pPr lvl="1"/>
            <a:r>
              <a:rPr lang="en-US" altLang="en-US" sz="2000" dirty="0"/>
              <a:t>UCR Data </a:t>
            </a:r>
            <a:r>
              <a:rPr lang="en-US" altLang="en-US" sz="2400" b="1" dirty="0">
                <a:solidFill>
                  <a:srgbClr val="00B050"/>
                </a:solidFill>
              </a:rPr>
              <a:t>✔</a:t>
            </a:r>
          </a:p>
          <a:p>
            <a:pPr lvl="1"/>
            <a:r>
              <a:rPr lang="en-US" altLang="en-US" sz="2000" dirty="0"/>
              <a:t>AYS Data </a:t>
            </a:r>
            <a:r>
              <a:rPr lang="en-US" altLang="en-US" sz="2400" b="1" dirty="0">
                <a:solidFill>
                  <a:srgbClr val="00B050"/>
                </a:solidFill>
              </a:rPr>
              <a:t>✔</a:t>
            </a:r>
          </a:p>
          <a:p>
            <a:pPr lvl="1"/>
            <a:r>
              <a:rPr lang="en-US" altLang="en-US" sz="2000" dirty="0"/>
              <a:t>Process and Impact Data (quarterly reports) </a:t>
            </a:r>
            <a:r>
              <a:rPr lang="en-US" altLang="en-US" sz="2400" b="1" dirty="0">
                <a:solidFill>
                  <a:srgbClr val="00B050"/>
                </a:solidFill>
              </a:rPr>
              <a:t>✔</a:t>
            </a:r>
          </a:p>
          <a:p>
            <a:r>
              <a:rPr lang="en-US" altLang="en-US" dirty="0"/>
              <a:t>Qualitative Analyses</a:t>
            </a:r>
          </a:p>
          <a:p>
            <a:pPr lvl="1"/>
            <a:r>
              <a:rPr lang="en-US" altLang="en-US" sz="2000" dirty="0"/>
              <a:t>Content Analyses (first round) </a:t>
            </a:r>
            <a:r>
              <a:rPr lang="en-US" altLang="en-US" sz="2400" b="1" dirty="0">
                <a:solidFill>
                  <a:srgbClr val="00B050"/>
                </a:solidFill>
              </a:rPr>
              <a:t>✔</a:t>
            </a:r>
            <a:endParaRPr lang="en-US" altLang="en-US" sz="2000" b="1" dirty="0">
              <a:solidFill>
                <a:srgbClr val="00B050"/>
              </a:solidFill>
            </a:endParaRPr>
          </a:p>
          <a:p>
            <a:pPr lvl="1"/>
            <a:r>
              <a:rPr lang="en-US" altLang="en-US" sz="2000" dirty="0"/>
              <a:t>Round 2 of Interviews </a:t>
            </a:r>
            <a:r>
              <a:rPr lang="en-US" altLang="en-US" sz="2400" b="1" dirty="0">
                <a:solidFill>
                  <a:srgbClr val="FFFF00"/>
                </a:solidFill>
              </a:rPr>
              <a:t>✔</a:t>
            </a:r>
            <a:endParaRPr lang="en-US" altLang="en-US" sz="2000" b="1" dirty="0">
              <a:solidFill>
                <a:srgbClr val="FFFF00"/>
              </a:solidFill>
            </a:endParaRPr>
          </a:p>
          <a:p>
            <a:r>
              <a:rPr lang="en-US" altLang="en-US" u="sng" dirty="0"/>
              <a:t>Data cleaning in process; Analyses will begin when data is prepared</a:t>
            </a:r>
            <a:endParaRPr lang="en-US" altLang="en-US" dirty="0"/>
          </a:p>
          <a:p>
            <a:pPr lvl="1"/>
            <a:r>
              <a:rPr lang="en-US" altLang="en-US" sz="2000" dirty="0"/>
              <a:t>Final Report – March 2018</a:t>
            </a:r>
          </a:p>
          <a:p>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22</a:t>
            </a:fld>
            <a:endParaRPr lang="en-US"/>
          </a:p>
        </p:txBody>
      </p:sp>
    </p:spTree>
    <p:extLst>
      <p:ext uri="{BB962C8B-B14F-4D97-AF65-F5344CB8AC3E}">
        <p14:creationId xmlns:p14="http://schemas.microsoft.com/office/powerpoint/2010/main" val="1618630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Obstacles</a:t>
            </a:r>
            <a:endParaRPr lang="en-US" dirty="0"/>
          </a:p>
        </p:txBody>
      </p:sp>
      <p:sp>
        <p:nvSpPr>
          <p:cNvPr id="3" name="Content Placeholder 2"/>
          <p:cNvSpPr>
            <a:spLocks noGrp="1"/>
          </p:cNvSpPr>
          <p:nvPr>
            <p:ph idx="1"/>
          </p:nvPr>
        </p:nvSpPr>
        <p:spPr/>
        <p:txBody>
          <a:bodyPr>
            <a:normAutofit/>
          </a:bodyPr>
          <a:lstStyle/>
          <a:p>
            <a:r>
              <a:rPr lang="en-US" altLang="en-US" sz="2400" dirty="0"/>
              <a:t>Data Quality</a:t>
            </a:r>
          </a:p>
          <a:p>
            <a:pPr lvl="1"/>
            <a:r>
              <a:rPr lang="en-US" altLang="en-US" sz="2400" dirty="0"/>
              <a:t>Categorical inconsistencies</a:t>
            </a:r>
          </a:p>
          <a:p>
            <a:pPr lvl="2"/>
            <a:r>
              <a:rPr lang="en-US" altLang="en-US" sz="2400" dirty="0"/>
              <a:t>Extended timeline to add another year of data to the model</a:t>
            </a:r>
          </a:p>
          <a:p>
            <a:r>
              <a:rPr lang="en-US" altLang="en-US" sz="2400" dirty="0"/>
              <a:t>Staffing Changes </a:t>
            </a:r>
          </a:p>
          <a:p>
            <a:pPr lvl="1"/>
            <a:r>
              <a:rPr lang="en-US" altLang="en-US" sz="2400" dirty="0"/>
              <a:t>Senior Research Analyst turnover</a:t>
            </a:r>
          </a:p>
          <a:p>
            <a:pPr lvl="2"/>
            <a:r>
              <a:rPr lang="en-US" altLang="en-US" sz="2400" dirty="0"/>
              <a:t>Cara Stevens to take over and complete project</a:t>
            </a:r>
          </a:p>
          <a:p>
            <a:r>
              <a:rPr lang="en-US" altLang="en-US" sz="2400" dirty="0"/>
              <a:t>Low Response Rate (Qualitative)</a:t>
            </a:r>
          </a:p>
          <a:p>
            <a:pPr lvl="1"/>
            <a:r>
              <a:rPr lang="en-US" altLang="en-US" sz="2400" dirty="0"/>
              <a:t>Solution – Conducted a second round of interviews to strengthen the qualitative component and add context to quantitative findings</a:t>
            </a:r>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23</a:t>
            </a:fld>
            <a:endParaRPr lang="en-US"/>
          </a:p>
        </p:txBody>
      </p:sp>
    </p:spTree>
    <p:extLst>
      <p:ext uri="{BB962C8B-B14F-4D97-AF65-F5344CB8AC3E}">
        <p14:creationId xmlns:p14="http://schemas.microsoft.com/office/powerpoint/2010/main" val="1044356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altLang="en-US" sz="2400" dirty="0"/>
              <a:t>Complete Qualitative Analyses</a:t>
            </a:r>
          </a:p>
          <a:p>
            <a:pPr>
              <a:buFont typeface="Wingdings" panose="05000000000000000000" pitchFamily="2" charset="2"/>
              <a:buChar char="v"/>
            </a:pPr>
            <a:r>
              <a:rPr lang="en-US" altLang="en-US" sz="2400" dirty="0"/>
              <a:t>Complete Quantitative Analyses </a:t>
            </a:r>
          </a:p>
          <a:p>
            <a:pPr lvl="1">
              <a:buFont typeface="Wingdings" panose="05000000000000000000" pitchFamily="2" charset="2"/>
              <a:buChar char="v"/>
            </a:pPr>
            <a:r>
              <a:rPr lang="en-US" altLang="en-US" sz="2400" dirty="0"/>
              <a:t>2017 ACCH data tables </a:t>
            </a:r>
          </a:p>
          <a:p>
            <a:pPr>
              <a:buFont typeface="Wingdings" panose="05000000000000000000" pitchFamily="2" charset="2"/>
              <a:buChar char="v"/>
            </a:pPr>
            <a:r>
              <a:rPr lang="en-US" altLang="en-US" sz="2400" dirty="0"/>
              <a:t>Impact and Outcome Analyses</a:t>
            </a:r>
          </a:p>
          <a:p>
            <a:pPr>
              <a:buFont typeface="Wingdings" panose="05000000000000000000" pitchFamily="2" charset="2"/>
              <a:buChar char="v"/>
            </a:pPr>
            <a:r>
              <a:rPr lang="en-US" altLang="en-US" sz="2400" dirty="0"/>
              <a:t>Draft Final Report</a:t>
            </a:r>
          </a:p>
          <a:p>
            <a:pPr>
              <a:buFont typeface="Wingdings" panose="05000000000000000000" pitchFamily="2" charset="2"/>
              <a:buChar char="v"/>
            </a:pPr>
            <a:r>
              <a:rPr lang="en-US" altLang="en-US" sz="2400" dirty="0"/>
              <a:t>Proposed Completion Date: 3/31/2018</a:t>
            </a:r>
          </a:p>
          <a:p>
            <a:endParaRPr lang="en-US" dirty="0"/>
          </a:p>
        </p:txBody>
      </p:sp>
      <p:sp>
        <p:nvSpPr>
          <p:cNvPr id="4" name="Date Placeholder 3"/>
          <p:cNvSpPr>
            <a:spLocks noGrp="1"/>
          </p:cNvSpPr>
          <p:nvPr>
            <p:ph type="dt" sz="half" idx="10"/>
          </p:nvPr>
        </p:nvSpPr>
        <p:spPr/>
        <p:txBody>
          <a:bodyPr/>
          <a:lstStyle/>
          <a:p>
            <a:r>
              <a:rPr lang="en-US" dirty="0" smtClean="0"/>
              <a:t>3/1/2018</a:t>
            </a:r>
            <a:endParaRPr lang="en-US" dirty="0"/>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24</a:t>
            </a:fld>
            <a:endParaRPr lang="en-US"/>
          </a:p>
        </p:txBody>
      </p:sp>
    </p:spTree>
    <p:extLst>
      <p:ext uri="{BB962C8B-B14F-4D97-AF65-F5344CB8AC3E}">
        <p14:creationId xmlns:p14="http://schemas.microsoft.com/office/powerpoint/2010/main" val="1474172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3000"/>
            <a:lum/>
          </a:blip>
          <a:srcRect/>
          <a:stretch>
            <a:fillRect l="13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ACJC Staff</a:t>
            </a:r>
            <a:endParaRPr lang="en-US" dirty="0"/>
          </a:p>
        </p:txBody>
      </p:sp>
      <p:sp>
        <p:nvSpPr>
          <p:cNvPr id="3" name="Content Placeholder 2"/>
          <p:cNvSpPr>
            <a:spLocks noGrp="1"/>
          </p:cNvSpPr>
          <p:nvPr>
            <p:ph idx="1"/>
          </p:nvPr>
        </p:nvSpPr>
        <p:spPr>
          <a:xfrm>
            <a:off x="749147" y="1845734"/>
            <a:ext cx="10406533" cy="4345746"/>
          </a:xfrm>
        </p:spPr>
        <p:txBody>
          <a:bodyPr>
            <a:normAutofit fontScale="92500" lnSpcReduction="20000"/>
          </a:bodyPr>
          <a:lstStyle/>
          <a:p>
            <a:r>
              <a:rPr lang="en-US" sz="2500" dirty="0" smtClean="0"/>
              <a:t>Drug, Gang, and Violent Crime Control Program:</a:t>
            </a:r>
          </a:p>
          <a:p>
            <a:r>
              <a:rPr lang="en-US" sz="2500" dirty="0" smtClean="0"/>
              <a:t>Tony Vidale, </a:t>
            </a:r>
            <a:r>
              <a:rPr lang="en-US" sz="2500" i="1" dirty="0" smtClean="0"/>
              <a:t>Deputy Director</a:t>
            </a:r>
          </a:p>
          <a:p>
            <a:r>
              <a:rPr lang="en-US" sz="2500" dirty="0" smtClean="0"/>
              <a:t>Anna Haney, </a:t>
            </a:r>
            <a:r>
              <a:rPr lang="en-US" sz="2500" i="1" dirty="0" smtClean="0"/>
              <a:t>DGVCC Program Coordinator</a:t>
            </a:r>
          </a:p>
          <a:p>
            <a:endParaRPr lang="en-US" sz="2500" dirty="0" smtClean="0"/>
          </a:p>
          <a:p>
            <a:r>
              <a:rPr lang="en-US" sz="2500" dirty="0" smtClean="0"/>
              <a:t>Information Technology:</a:t>
            </a:r>
          </a:p>
          <a:p>
            <a:r>
              <a:rPr lang="en-US" sz="2500" dirty="0"/>
              <a:t>Matt Bileski, </a:t>
            </a:r>
            <a:r>
              <a:rPr lang="en-US" sz="2500" i="1" dirty="0"/>
              <a:t>Applications Developer </a:t>
            </a:r>
          </a:p>
          <a:p>
            <a:endParaRPr lang="en-US" sz="2500" dirty="0"/>
          </a:p>
          <a:p>
            <a:r>
              <a:rPr lang="en-US" sz="2500" dirty="0" smtClean="0"/>
              <a:t>SAC Staff:</a:t>
            </a:r>
          </a:p>
          <a:p>
            <a:r>
              <a:rPr lang="en-US" sz="2500" dirty="0"/>
              <a:t>Catie Clark, </a:t>
            </a:r>
            <a:r>
              <a:rPr lang="en-US" sz="2500" i="1" dirty="0"/>
              <a:t>SAC Director</a:t>
            </a:r>
          </a:p>
          <a:p>
            <a:r>
              <a:rPr lang="en-US" sz="2500" dirty="0" smtClean="0"/>
              <a:t>Cara Stevens, </a:t>
            </a:r>
            <a:r>
              <a:rPr lang="en-US" sz="2500" i="1" dirty="0" smtClean="0"/>
              <a:t>Senior Research Analyst</a:t>
            </a:r>
          </a:p>
          <a:p>
            <a:endParaRPr lang="en-US" sz="2500" dirty="0" smtClean="0"/>
          </a:p>
        </p:txBody>
      </p:sp>
      <p:sp>
        <p:nvSpPr>
          <p:cNvPr id="4" name="Date Placeholder 3"/>
          <p:cNvSpPr>
            <a:spLocks noGrp="1"/>
          </p:cNvSpPr>
          <p:nvPr>
            <p:ph type="dt" sz="half" idx="10"/>
          </p:nvPr>
        </p:nvSpPr>
        <p:spPr/>
        <p:txBody>
          <a:bodyPr/>
          <a:lstStyle/>
          <a:p>
            <a:r>
              <a:rPr lang="en-US" dirty="0"/>
              <a:t>3/1/2018</a:t>
            </a:r>
          </a:p>
        </p:txBody>
      </p:sp>
      <p:sp>
        <p:nvSpPr>
          <p:cNvPr id="5" name="Footer Placeholder 4"/>
          <p:cNvSpPr>
            <a:spLocks noGrp="1"/>
          </p:cNvSpPr>
          <p:nvPr>
            <p:ph type="ftr" sz="quarter" idx="11"/>
          </p:nvPr>
        </p:nvSpPr>
        <p:spPr/>
        <p:txBody>
          <a:bodyPr/>
          <a:lstStyle/>
          <a:p>
            <a:r>
              <a:rPr lang="en-US" smtClean="0"/>
              <a:t>Arizona Criminal Justice Commission</a:t>
            </a:r>
            <a:endParaRPr lang="en-US"/>
          </a:p>
        </p:txBody>
      </p:sp>
      <p:sp>
        <p:nvSpPr>
          <p:cNvPr id="6" name="Slide Number Placeholder 5"/>
          <p:cNvSpPr>
            <a:spLocks noGrp="1"/>
          </p:cNvSpPr>
          <p:nvPr>
            <p:ph type="sldNum" sz="quarter" idx="12"/>
          </p:nvPr>
        </p:nvSpPr>
        <p:spPr/>
        <p:txBody>
          <a:bodyPr/>
          <a:lstStyle/>
          <a:p>
            <a:fld id="{135236F6-3DAC-40EA-BBDA-19D4731270C6}" type="slidenum">
              <a:rPr lang="en-US" smtClean="0"/>
              <a:t>25</a:t>
            </a:fld>
            <a:endParaRPr lang="en-US"/>
          </a:p>
        </p:txBody>
      </p:sp>
    </p:spTree>
    <p:extLst>
      <p:ext uri="{BB962C8B-B14F-4D97-AF65-F5344CB8AC3E}">
        <p14:creationId xmlns:p14="http://schemas.microsoft.com/office/powerpoint/2010/main" val="2343056656"/>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2969</TotalTime>
  <Words>1111</Words>
  <Application>Microsoft Office PowerPoint</Application>
  <PresentationFormat>Widescreen</PresentationFormat>
  <Paragraphs>233</Paragraphs>
  <Slides>25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Wingdings</vt:lpstr>
      <vt:lpstr>Retrospect</vt:lpstr>
      <vt:lpstr>Arizona Criminal Justice Commission</vt:lpstr>
      <vt:lpstr>Today’s Goals</vt:lpstr>
      <vt:lpstr>EDGE Highlights</vt:lpstr>
      <vt:lpstr>EDGE Highlights: Apprehension </vt:lpstr>
      <vt:lpstr>EDGE Highlights: Apprehension</vt:lpstr>
      <vt:lpstr>EDGE Highlights: Prosecution</vt:lpstr>
      <vt:lpstr>EDGE Highlights: Prosecution</vt:lpstr>
      <vt:lpstr>EDGE Highlights: Adjudication </vt:lpstr>
      <vt:lpstr>EDGE Highlights: Forensic Support</vt:lpstr>
      <vt:lpstr>EDGE Highlights: Civil Forfeitures</vt:lpstr>
      <vt:lpstr>EDGE Highlights: Medicaid Fraud</vt:lpstr>
      <vt:lpstr>DGVCC Strategy 2020-2023</vt:lpstr>
      <vt:lpstr>ACJC Reporting System Update</vt:lpstr>
      <vt:lpstr>FY19 Cycle 32 Funding Update </vt:lpstr>
      <vt:lpstr>Projected FY 2019 Grant</vt:lpstr>
      <vt:lpstr>DGVCC Grant Program Size</vt:lpstr>
      <vt:lpstr>Federal Byrne JAG Funding</vt:lpstr>
      <vt:lpstr>DC Grant Program Updates</vt:lpstr>
      <vt:lpstr>Grant Program Updates</vt:lpstr>
      <vt:lpstr>Multi-Jurisdictional Task Force Evaluation Update</vt:lpstr>
      <vt:lpstr>Background</vt:lpstr>
      <vt:lpstr>Status</vt:lpstr>
      <vt:lpstr>Obstacles</vt:lpstr>
      <vt:lpstr>Next Steps</vt:lpstr>
      <vt:lpstr>ACJC Staff</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Vidale, Tony</dc:creator>
  <cp:lastModifiedBy>Bileski, Matt</cp:lastModifiedBy>
  <cp:revision>160</cp:revision>
  <cp:lastPrinted>2018-02-05T22:10:53Z</cp:lastPrinted>
  <dcterms:created xsi:type="dcterms:W3CDTF">2017-04-18T20:48:02Z</dcterms:created>
  <dcterms:modified xsi:type="dcterms:W3CDTF">2018-03-06T17:46:15Z</dcterms:modified>
</cp:coreProperties>
</file>