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94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53F"/>
    <a:srgbClr val="D3B257"/>
    <a:srgbClr val="60636B"/>
    <a:srgbClr val="004071"/>
    <a:srgbClr val="FFFFFF"/>
    <a:srgbClr val="000000"/>
    <a:srgbClr val="D1D3D4"/>
    <a:srgbClr val="001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915" autoAdjust="0"/>
  </p:normalViewPr>
  <p:slideViewPr>
    <p:cSldViewPr snapToGrid="0" snapToObjects="1">
      <p:cViewPr varScale="1">
        <p:scale>
          <a:sx n="71" d="100"/>
          <a:sy n="71" d="100"/>
        </p:scale>
        <p:origin x="17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CD718-5C9E-0F41-8F48-4EA387E4022C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EE2DE-F569-CB47-AE41-C8EBB0F45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46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</a:t>
            </a:r>
            <a:r>
              <a:rPr lang="en-US" baseline="0" dirty="0" smtClean="0"/>
              <a:t> each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02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ESSA- Federal law passed by congress in 2015.  Replaced</a:t>
            </a:r>
            <a:r>
              <a:rPr lang="en-US" baseline="0" dirty="0" smtClean="0"/>
              <a:t> No Child Left Behind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Dear</a:t>
            </a:r>
            <a:r>
              <a:rPr lang="en-US" baseline="0" dirty="0" smtClean="0"/>
              <a:t> </a:t>
            </a:r>
            <a:r>
              <a:rPr lang="en-US" dirty="0" smtClean="0"/>
              <a:t>Colleague Letter- Clarified</a:t>
            </a:r>
            <a:r>
              <a:rPr lang="en-US" baseline="0" dirty="0" smtClean="0"/>
              <a:t> (</a:t>
            </a:r>
            <a:r>
              <a:rPr lang="en-US" dirty="0" smtClean="0"/>
              <a:t>FAPE) free and appropriate public education.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Have participants take</a:t>
            </a:r>
            <a:r>
              <a:rPr lang="en-US" baseline="0" dirty="0" smtClean="0"/>
              <a:t> out the Dear Colleague Letter. Read portions of the letter to the audience pausing at particular words that you want them to say out loud.  (first paragraph page 1 and page 5)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PAGE ONE highlights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Rigorous academic standards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High expectations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Alignment to grade level content standards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General Education curriculum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PAGE 5 highlights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Small number (1% of total number of all students at tested grade levels per subject) of children with the most significant cognitive disabilities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Alignment to grade level content standards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May be restricted in scope or complexity or take on the form of introductory or prerequisite skills 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59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timeline shows what changes have been happening</a:t>
            </a:r>
            <a:r>
              <a:rPr lang="en-US" baseline="0" dirty="0" smtClean="0"/>
              <a:t> and are to happen in the areas of the Alternate Standards, Alternate Assessment, and Diploma Type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Read each section of the chart aloud to participants.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Last years 9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 cohort is the first cohort to have the opportunity to graduate with an alternate diploma in 2020-2021. </a:t>
            </a:r>
          </a:p>
          <a:p>
            <a:r>
              <a:rPr lang="en-US" baseline="0" dirty="0" smtClean="0"/>
              <a:t>July 2018 the new alternate academic achievement standards went into effect (policy 2520.16)</a:t>
            </a:r>
          </a:p>
          <a:p>
            <a:r>
              <a:rPr lang="en-US" baseline="0" dirty="0" smtClean="0"/>
              <a:t>DLM will continue to be our alternate assessment (at least though) 2021</a:t>
            </a:r>
          </a:p>
          <a:p>
            <a:r>
              <a:rPr lang="en-US" baseline="0" dirty="0" smtClean="0"/>
              <a:t>2020-2021 will be the first year for the Alternate Diploma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1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 participants</a:t>
            </a:r>
            <a:r>
              <a:rPr lang="en-US" baseline="0" dirty="0" smtClean="0"/>
              <a:t> to the NCEO brief Considerations for Developing State Defined Alternate Diplomas for Students with Significant Cognitive Disabilities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brief gives the 3 alternate diploma criteria 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 student can be denied the option of a standard diploma.  If a student can meet the criteria of a standards diploma…. They can graduate with one.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ONLY students with a significant cognitive disability should be taking the alternate assessment.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66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</a:t>
            </a:r>
            <a:r>
              <a:rPr lang="en-US" baseline="0" dirty="0" smtClean="0"/>
              <a:t> to each criteria section of the brief</a:t>
            </a:r>
          </a:p>
          <a:p>
            <a:endParaRPr lang="en-US" baseline="0" dirty="0" smtClean="0"/>
          </a:p>
          <a:p>
            <a:r>
              <a:rPr lang="en-US" baseline="0" dirty="0" smtClean="0"/>
              <a:t>Talk about graduation 2020 schools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31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Take a look at this chart and decide where you think your district and specific school would be on the timeline.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evidence do you have to support your thoughts?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32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dirty="0" smtClean="0"/>
              <a:t>Notice here that Life Skills</a:t>
            </a:r>
            <a:r>
              <a:rPr lang="en-US" baseline="0" dirty="0" smtClean="0"/>
              <a:t> Curriculum continues to be appropriate instruction for students with significant cognitive disabilities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23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Here is where we have to be careful.</a:t>
            </a:r>
          </a:p>
          <a:p>
            <a:endParaRPr lang="en-US" b="1" dirty="0" smtClean="0"/>
          </a:p>
          <a:p>
            <a:r>
              <a:rPr lang="en-US" baseline="0" dirty="0" smtClean="0"/>
              <a:t>When students are being removed from general education classes, and receiving instruction in a resource room or a separate class,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have to be sure that the instruction that students are receiving is </a:t>
            </a:r>
            <a:r>
              <a:rPr lang="en-US" b="1" baseline="0" dirty="0" smtClean="0"/>
              <a:t>aligned to grade level content </a:t>
            </a:r>
            <a:r>
              <a:rPr lang="en-US" baseline="0" dirty="0" smtClean="0"/>
              <a:t>so that this does not happen.  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Third grade curriculum is multiplication/combining sets, but during math instruction the student is working on telling time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does not mean that the student shouldn’t learn to tell time.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skill would be taught in context of following a daily schedule for example.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Daily living skills such as telling time is taught “real time” </a:t>
            </a:r>
            <a:r>
              <a:rPr lang="en-US" baseline="0" dirty="0" smtClean="0">
                <a:sym typeface="Wingdings" panose="05000000000000000000" pitchFamily="2" charset="2"/>
              </a:rPr>
              <a:t> not in isolated math times only/ or it might be part of a center activity. </a:t>
            </a:r>
          </a:p>
          <a:p>
            <a:endParaRPr lang="en-US" baseline="0" dirty="0" smtClean="0">
              <a:sym typeface="Wingdings" panose="05000000000000000000" pitchFamily="2" charset="2"/>
            </a:endParaRPr>
          </a:p>
          <a:p>
            <a:r>
              <a:rPr lang="en-US" b="1" baseline="0" dirty="0" smtClean="0">
                <a:sym typeface="Wingdings" panose="05000000000000000000" pitchFamily="2" charset="2"/>
              </a:rPr>
              <a:t>Functional skills or daily living skills can be addressed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 baseline="0" dirty="0" smtClean="0">
                <a:sym typeface="Wingdings" panose="05000000000000000000" pitchFamily="2" charset="2"/>
              </a:rPr>
              <a:t>during naturally occurring routines,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 baseline="0" dirty="0" smtClean="0">
                <a:sym typeface="Wingdings" panose="05000000000000000000" pitchFamily="2" charset="2"/>
              </a:rPr>
              <a:t>concurrent with academic instruction,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 baseline="0" dirty="0" smtClean="0">
                <a:sym typeface="Wingdings" panose="05000000000000000000" pitchFamily="2" charset="2"/>
              </a:rPr>
              <a:t>or during some time devoted to a high priority IEP goal.  </a:t>
            </a:r>
          </a:p>
          <a:p>
            <a:endParaRPr lang="en-US" baseline="0" dirty="0" smtClean="0">
              <a:sym typeface="Wingdings" panose="05000000000000000000" pitchFamily="2" charset="2"/>
            </a:endParaRPr>
          </a:p>
          <a:p>
            <a:r>
              <a:rPr lang="en-US" baseline="0" dirty="0" smtClean="0">
                <a:sym typeface="Wingdings" panose="05000000000000000000" pitchFamily="2" charset="2"/>
              </a:rPr>
              <a:t>It is important not to hold students back from learning academics just because they are still catching up on some essential life skills.  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Coming up Clarissa slide – grade level content standard (7</a:t>
            </a:r>
            <a:r>
              <a:rPr lang="en-US" b="1" baseline="30000" dirty="0" smtClean="0"/>
              <a:t>th</a:t>
            </a:r>
            <a:r>
              <a:rPr lang="en-US" b="1" baseline="0" dirty="0" smtClean="0"/>
              <a:t> grade) 6 options with discussion.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72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Is</a:t>
            </a:r>
            <a:r>
              <a:rPr lang="en-US" b="1" baseline="0" dirty="0" smtClean="0"/>
              <a:t> it standards based ??   </a:t>
            </a:r>
            <a:r>
              <a:rPr lang="en-US" dirty="0" smtClean="0"/>
              <a:t>Sometimes,</a:t>
            </a:r>
            <a:r>
              <a:rPr lang="en-US" baseline="0" dirty="0" smtClean="0"/>
              <a:t> in extending standards, the academic component becomes lost.  </a:t>
            </a:r>
          </a:p>
          <a:p>
            <a:endParaRPr lang="en-US" baseline="0" dirty="0" smtClean="0"/>
          </a:p>
          <a:p>
            <a:pPr marL="175243" indent="-175243">
              <a:buFontTx/>
              <a:buChar char="-"/>
            </a:pPr>
            <a:endParaRPr lang="en-US" b="0" i="0" baseline="0" dirty="0" smtClean="0"/>
          </a:p>
          <a:p>
            <a:pPr marL="175243" indent="-175243">
              <a:buFontTx/>
              <a:buChar char="-"/>
            </a:pPr>
            <a:endParaRPr lang="en-US" b="0" i="0" baseline="0" dirty="0" smtClean="0"/>
          </a:p>
          <a:p>
            <a:pPr marL="175243" indent="-175243">
              <a:buFontTx/>
              <a:buChar char="-"/>
            </a:pPr>
            <a:endParaRPr lang="en-US" b="0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01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</a:t>
            </a:r>
            <a:r>
              <a:rPr lang="en-US" baseline="0" dirty="0"/>
              <a:t>slide gives you a snapshot of a “cross-walk” between the WVCCR standards and the AAA standards.  </a:t>
            </a:r>
          </a:p>
          <a:p>
            <a:endParaRPr lang="en-US" baseline="0" dirty="0"/>
          </a:p>
          <a:p>
            <a:r>
              <a:rPr lang="en-US" baseline="0" dirty="0"/>
              <a:t>This example </a:t>
            </a:r>
            <a:r>
              <a:rPr lang="en-US" baseline="0" dirty="0" smtClean="0"/>
              <a:t>looks at </a:t>
            </a:r>
            <a:r>
              <a:rPr lang="en-US" baseline="0" dirty="0"/>
              <a:t>three 4</a:t>
            </a:r>
            <a:r>
              <a:rPr lang="en-US" baseline="30000" dirty="0"/>
              <a:t>th</a:t>
            </a:r>
            <a:r>
              <a:rPr lang="en-US" baseline="0" dirty="0"/>
              <a:t> grade standards.  </a:t>
            </a:r>
          </a:p>
          <a:p>
            <a:endParaRPr lang="en-US" baseline="0" dirty="0"/>
          </a:p>
          <a:p>
            <a:r>
              <a:rPr lang="en-US" baseline="0" dirty="0"/>
              <a:t>I chose these </a:t>
            </a:r>
            <a:r>
              <a:rPr lang="en-US" baseline="0" dirty="0" smtClean="0"/>
              <a:t>standard </a:t>
            </a:r>
            <a:r>
              <a:rPr lang="en-US" baseline="0" dirty="0"/>
              <a:t>because this snapshot </a:t>
            </a:r>
            <a:r>
              <a:rPr lang="en-US" baseline="0" dirty="0" smtClean="0"/>
              <a:t>is </a:t>
            </a:r>
            <a:r>
              <a:rPr lang="en-US" baseline="0" dirty="0"/>
              <a:t>pretty similar standard to standard.  This is not the case for all standards.  There is not a one to one match up.</a:t>
            </a:r>
          </a:p>
          <a:p>
            <a:endParaRPr lang="en-US" baseline="0" dirty="0"/>
          </a:p>
          <a:p>
            <a:r>
              <a:rPr lang="en-US" baseline="0" dirty="0"/>
              <a:t>But I did want to see both standards (general and alternate) and how they do mirror the same “big idea” regarding grade level content standards.</a:t>
            </a:r>
          </a:p>
          <a:p>
            <a:endParaRPr lang="en-US" baseline="0" dirty="0"/>
          </a:p>
          <a:p>
            <a:r>
              <a:rPr lang="en-US" baseline="0" dirty="0"/>
              <a:t>We must be sure and make the distinction between which students with ID would take which assessment.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62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This is a sample section</a:t>
            </a:r>
            <a:r>
              <a:rPr lang="en-US" baseline="0" dirty="0" smtClean="0"/>
              <a:t> of the Alternate Standards Support Document.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Notice that the standards are the same as the previous slide.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shows the progression from step one to step three.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Step one is the farthest away from the standard and step three is the closest to the standard.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step one might be an appropriate place to begin instruction towards the alternate standard for a very low functioning student with a significant cognitive disability.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25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Meet</a:t>
            </a:r>
            <a:r>
              <a:rPr lang="en-US" baseline="0" dirty="0" smtClean="0"/>
              <a:t> Camilla :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Read the slide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Explain that we are going to look at a 7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 ELA standard and decide which instructional goal options “are standards based”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94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the standard</a:t>
            </a:r>
            <a:r>
              <a:rPr lang="en-US" baseline="0" dirty="0" smtClean="0"/>
              <a:t> </a:t>
            </a:r>
            <a:r>
              <a:rPr lang="en-US" dirty="0" smtClean="0"/>
              <a:t>aloud.</a:t>
            </a:r>
          </a:p>
          <a:p>
            <a:endParaRPr lang="en-US" dirty="0" smtClean="0"/>
          </a:p>
          <a:p>
            <a:r>
              <a:rPr lang="en-US" dirty="0" smtClean="0"/>
              <a:t>Discuss</a:t>
            </a:r>
            <a:r>
              <a:rPr lang="en-US" baseline="0" dirty="0" smtClean="0"/>
              <a:t> that this is a grade level standard that is often thought of as too difficult for a student with a significant cognitive disability.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Read each option below and ask the participants to give a thumb up or thumb down as to whether the goal/objective is “standards based”- DIRECTLY RELATED TO THE STANDARD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Discuss the fact that all options are appropriate for Clarissa based upon her needs, but NOT ALL OPTIONS ARE RELATED TO THE GRADE LEVEL STANDARD.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following options ARE grade level standards based: </a:t>
            </a:r>
          </a:p>
          <a:p>
            <a:r>
              <a:rPr lang="en-US" baseline="0" dirty="0" smtClean="0"/>
              <a:t>3, 4, 5 </a:t>
            </a:r>
          </a:p>
          <a:p>
            <a:endParaRPr lang="en-US" dirty="0" smtClean="0"/>
          </a:p>
          <a:p>
            <a:r>
              <a:rPr lang="en-US" dirty="0" smtClean="0"/>
              <a:t>Options 1, 2</a:t>
            </a:r>
            <a:r>
              <a:rPr lang="en-US" baseline="0" dirty="0" smtClean="0"/>
              <a:t> </a:t>
            </a:r>
            <a:r>
              <a:rPr lang="en-US" dirty="0" smtClean="0"/>
              <a:t>and 6 are</a:t>
            </a:r>
            <a:r>
              <a:rPr lang="en-US" baseline="0" dirty="0" smtClean="0"/>
              <a:t> all appropriate areas of instruction for Camilla.  However, these options ARE NOT aligned or based on the listed 7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 standard.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69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Meet Max:</a:t>
            </a:r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Read each bullet point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Like Camilla, Max has a significant cognitive disability. 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His parents want him involved and making progress in general education. 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We are going to look at the same kind of information as we did with Clarissa with Max in math.  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36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 we know about courses</a:t>
            </a:r>
            <a:r>
              <a:rPr lang="en-US" baseline="0" dirty="0" smtClean="0"/>
              <a:t> for students with significant cognitive disabilities?</a:t>
            </a:r>
          </a:p>
          <a:p>
            <a:r>
              <a:rPr lang="en-US" baseline="0" dirty="0" smtClean="0"/>
              <a:t>Reduced depth, breadth, and complexity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May be introductory or pre-requisite skills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Should be addressed through the lens of functional/life skills.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492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we are going</a:t>
            </a:r>
            <a:r>
              <a:rPr lang="en-US" baseline="0" dirty="0" smtClean="0"/>
              <a:t> to look at a HS math standard that would be appropriate for Max.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Remember we are choosing standards and viewing them through the lens of vocational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32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</a:t>
            </a:r>
            <a:r>
              <a:rPr lang="en-US" baseline="0" dirty="0" smtClean="0"/>
              <a:t> participants look up this alternate standard in support document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Read each</a:t>
            </a:r>
            <a:r>
              <a:rPr lang="en-US" baseline="0" dirty="0" smtClean="0"/>
              <a:t> bullet point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23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what does this mean??</a:t>
            </a:r>
          </a:p>
          <a:p>
            <a:endParaRPr lang="en-US" dirty="0" smtClean="0"/>
          </a:p>
          <a:p>
            <a:r>
              <a:rPr lang="en-US" dirty="0" smtClean="0"/>
              <a:t>What</a:t>
            </a:r>
            <a:r>
              <a:rPr lang="en-US" baseline="0" dirty="0" smtClean="0"/>
              <a:t> does this look like on IEPs and what does this look like in the classroom??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Hybrid Approach to Inclusion- </a:t>
            </a:r>
            <a:r>
              <a:rPr lang="en-US" b="1" baseline="0" dirty="0" smtClean="0"/>
              <a:t>time in separate setting as well as appropriate time in general education.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ESSA document page 1 – to raise academic expectations and increase inclusion for students with disabilities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56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These are “best practice” alternate standards for all grade levels for SS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PE/Health and the Arts (music and art only) have been updated.   A best practice PE/Health and Art/Music Best Practice Document will be coming.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are not state approved alternate standards since we are not required to write standards for these subjects (therefore… Best Practice Documents)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74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</a:t>
            </a:r>
            <a:r>
              <a:rPr lang="en-US" baseline="0" dirty="0" smtClean="0"/>
              <a:t> the differences of these two schedules.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Previous schedule- focusing on Life Skills to the exception of grade level content areas</a:t>
            </a:r>
          </a:p>
          <a:p>
            <a:endParaRPr lang="en-US" baseline="0" dirty="0" smtClean="0"/>
          </a:p>
          <a:p>
            <a:r>
              <a:rPr lang="en-US" baseline="0" dirty="0" smtClean="0"/>
              <a:t>Current schedule- focusing on grade level content areas (ESSA requirement for alternate diploma) for 9-12.  The example above is for 8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816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2DE-F569-CB47-AE41-C8EBB0F45B6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280" y="3446398"/>
            <a:ext cx="8875835" cy="1713781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  <a:latin typeface="Vollkorn" charset="0"/>
                <a:ea typeface="Vollkorn" charset="0"/>
                <a:cs typeface="Vollkorn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5852" y="5292662"/>
            <a:ext cx="5156689" cy="41647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45496" y="5841622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3" y="1709741"/>
            <a:ext cx="8545013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354" y="4589466"/>
            <a:ext cx="8545013" cy="93210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939" y="1778734"/>
            <a:ext cx="4114800" cy="3965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2677" y="1778734"/>
            <a:ext cx="4113689" cy="3965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8939" y="1681163"/>
            <a:ext cx="411452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8939" y="2505075"/>
            <a:ext cx="4114525" cy="33212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2677" y="1681163"/>
            <a:ext cx="4114802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2677" y="2505075"/>
            <a:ext cx="4114802" cy="33212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400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108" y="457200"/>
            <a:ext cx="3429550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0" y="987428"/>
            <a:ext cx="4825866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4108" y="2057400"/>
            <a:ext cx="3429550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987430"/>
            <a:ext cx="4825866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34108" y="457200"/>
            <a:ext cx="3429550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34108" y="2057400"/>
            <a:ext cx="3429550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4692" y="365126"/>
            <a:ext cx="1971675" cy="54729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5126"/>
            <a:ext cx="6397492" cy="54729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40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8939" y="1723293"/>
            <a:ext cx="8527427" cy="414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7136" y="6356353"/>
            <a:ext cx="879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>
                <a:solidFill>
                  <a:schemeClr val="bg1"/>
                </a:solidFill>
                <a:latin typeface="Fira Sans Ultra" charset="0"/>
                <a:ea typeface="Fira Sans Ultra" charset="0"/>
                <a:cs typeface="Fira Sans Ultra" charset="0"/>
              </a:defRPr>
            </a:lvl1pPr>
          </a:lstStyle>
          <a:p>
            <a:fld id="{16630861-4318-414B-8E21-CA5F03E7BD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4071"/>
          </a:solidFill>
          <a:latin typeface="Vollkorn" charset="0"/>
          <a:ea typeface="Vollkorn" charset="0"/>
          <a:cs typeface="Vollkorn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6280" y="3815861"/>
            <a:ext cx="8875835" cy="1424353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D3B257"/>
                </a:solidFill>
                <a:latin typeface="Fira Sans"/>
              </a:rPr>
              <a:t>All Things Alternate</a:t>
            </a:r>
            <a:endParaRPr lang="en-US" sz="6600" dirty="0">
              <a:solidFill>
                <a:srgbClr val="D3B257"/>
              </a:solidFill>
              <a:latin typeface="Fira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64525" y="6356350"/>
            <a:ext cx="879475" cy="365125"/>
          </a:xfrm>
        </p:spPr>
        <p:txBody>
          <a:bodyPr/>
          <a:lstStyle/>
          <a:p>
            <a:fld id="{16630861-4318-414B-8E21-CA5F03E7BD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118" y="143748"/>
            <a:ext cx="8527427" cy="81778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Session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234911"/>
            <a:ext cx="8527427" cy="4382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 				</a:t>
            </a:r>
            <a:r>
              <a:rPr lang="en-US" sz="2400" i="1" dirty="0" smtClean="0"/>
              <a:t>General Session (Day 1)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Federal updates regarding students with significant cognitive disabilities</a:t>
            </a:r>
          </a:p>
          <a:p>
            <a:pPr marL="0" indent="0">
              <a:buNone/>
            </a:pPr>
            <a:r>
              <a:rPr lang="en-US" sz="2400" dirty="0" smtClean="0"/>
              <a:t>2.  Appropriate </a:t>
            </a:r>
            <a:r>
              <a:rPr lang="en-US" sz="2400" dirty="0"/>
              <a:t>Identification of Students for the </a:t>
            </a:r>
            <a:r>
              <a:rPr lang="en-US" sz="2400" dirty="0" smtClean="0"/>
              <a:t>AA-AAAS</a:t>
            </a:r>
          </a:p>
          <a:p>
            <a:pPr marL="0" indent="0">
              <a:buNone/>
            </a:pPr>
            <a:r>
              <a:rPr lang="en-US" sz="2400" dirty="0" smtClean="0"/>
              <a:t>3.  Alternate Diploma Criteria</a:t>
            </a:r>
          </a:p>
          <a:p>
            <a:pPr marL="0" indent="0">
              <a:buNone/>
            </a:pPr>
            <a:r>
              <a:rPr lang="en-US" sz="2400" b="1" dirty="0" smtClean="0"/>
              <a:t>				  </a:t>
            </a:r>
          </a:p>
          <a:p>
            <a:pPr marL="0" indent="0">
              <a:buNone/>
            </a:pPr>
            <a:r>
              <a:rPr lang="en-US" sz="2400" b="1" i="1" dirty="0"/>
              <a:t>	</a:t>
            </a:r>
            <a:r>
              <a:rPr lang="en-US" sz="2400" b="1" i="1" dirty="0" smtClean="0"/>
              <a:t>				</a:t>
            </a:r>
            <a:r>
              <a:rPr lang="en-US" sz="2400" i="1" dirty="0" smtClean="0"/>
              <a:t>Day 2 Session </a:t>
            </a:r>
            <a:r>
              <a:rPr lang="en-US" sz="2400" dirty="0" smtClean="0"/>
              <a:t>	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All Things Alternate Timeline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Standards Based Goals and Instruction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Transition Services and PEP Plan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87434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Fira Sans"/>
              </a:rPr>
              <a:t>Special Education Documents/Updates</a:t>
            </a:r>
            <a:endParaRPr lang="en-US" b="1" dirty="0">
              <a:latin typeface="Fira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282046"/>
            <a:ext cx="8527427" cy="44797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i="1" u="sng" dirty="0" smtClean="0">
              <a:solidFill>
                <a:srgbClr val="A7253F"/>
              </a:solidFill>
            </a:endParaRPr>
          </a:p>
          <a:p>
            <a:pPr marL="0" indent="0">
              <a:buNone/>
            </a:pPr>
            <a:endParaRPr lang="en-US" sz="2000" b="1" i="1" u="sng" dirty="0">
              <a:solidFill>
                <a:srgbClr val="A7253F"/>
              </a:solidFill>
            </a:endParaRPr>
          </a:p>
          <a:p>
            <a:pPr marL="0" indent="0">
              <a:buNone/>
            </a:pPr>
            <a:r>
              <a:rPr lang="en-US" sz="2400" b="1" i="1" u="sng" dirty="0" smtClean="0">
                <a:solidFill>
                  <a:srgbClr val="A7253F"/>
                </a:solidFill>
              </a:rPr>
              <a:t>Every </a:t>
            </a:r>
            <a:r>
              <a:rPr lang="en-US" sz="2400" b="1" i="1" u="sng" dirty="0">
                <a:solidFill>
                  <a:srgbClr val="A7253F"/>
                </a:solidFill>
              </a:rPr>
              <a:t>Student Succeeds Act (ESSA)- </a:t>
            </a:r>
            <a:r>
              <a:rPr lang="en-US" sz="2400" dirty="0"/>
              <a:t>December 2015</a:t>
            </a:r>
          </a:p>
          <a:p>
            <a:pPr marL="0" indent="0">
              <a:buNone/>
            </a:pPr>
            <a:r>
              <a:rPr lang="en-US" sz="2400" dirty="0"/>
              <a:t>Federal Law passed by </a:t>
            </a:r>
            <a:r>
              <a:rPr lang="en-US" sz="2400" dirty="0" smtClean="0"/>
              <a:t>Congress</a:t>
            </a:r>
            <a:endParaRPr lang="en-US" sz="2400" b="1" dirty="0"/>
          </a:p>
          <a:p>
            <a:pPr marL="0" indent="0">
              <a:buNone/>
            </a:pPr>
            <a:endParaRPr lang="en-US" sz="2400" b="1" i="1" u="sng" dirty="0" smtClean="0">
              <a:solidFill>
                <a:srgbClr val="A7253F"/>
              </a:solidFill>
            </a:endParaRPr>
          </a:p>
          <a:p>
            <a:pPr marL="0" indent="0">
              <a:buNone/>
            </a:pPr>
            <a:endParaRPr lang="en-US" sz="2400" b="1" i="1" u="sng" dirty="0" smtClean="0">
              <a:solidFill>
                <a:srgbClr val="A7253F"/>
              </a:solidFill>
            </a:endParaRPr>
          </a:p>
          <a:p>
            <a:pPr marL="0" indent="0">
              <a:buNone/>
            </a:pPr>
            <a:r>
              <a:rPr lang="en-US" sz="2400" b="1" i="1" u="sng" dirty="0" smtClean="0">
                <a:solidFill>
                  <a:srgbClr val="A7253F"/>
                </a:solidFill>
              </a:rPr>
              <a:t>Dear </a:t>
            </a:r>
            <a:r>
              <a:rPr lang="en-US" sz="2400" b="1" i="1" u="sng" dirty="0">
                <a:solidFill>
                  <a:srgbClr val="A7253F"/>
                </a:solidFill>
              </a:rPr>
              <a:t>Colleague Letter- </a:t>
            </a:r>
            <a:r>
              <a:rPr lang="en-US" sz="2400" dirty="0"/>
              <a:t>November 2015</a:t>
            </a:r>
          </a:p>
          <a:p>
            <a:pPr marL="0" indent="0">
              <a:buNone/>
            </a:pPr>
            <a:r>
              <a:rPr lang="en-US" sz="2400" dirty="0"/>
              <a:t>Clarified FAPE for Students with Disabilities</a:t>
            </a:r>
          </a:p>
          <a:p>
            <a:pPr marL="0" indent="0">
              <a:buNone/>
            </a:pPr>
            <a:endParaRPr lang="en-US" sz="2400" b="1" u="sng" dirty="0" smtClean="0">
              <a:solidFill>
                <a:srgbClr val="A7253F"/>
              </a:solidFill>
            </a:endParaRPr>
          </a:p>
          <a:p>
            <a:pPr marL="0" indent="0">
              <a:buNone/>
            </a:pPr>
            <a:endParaRPr lang="en-US" sz="2400" b="1" i="1" u="sng" dirty="0">
              <a:solidFill>
                <a:srgbClr val="A7253F"/>
              </a:solidFill>
            </a:endParaRPr>
          </a:p>
          <a:p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7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09645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Who Should Take the Alternate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ESSA Requirement/Policy 2419</a:t>
            </a:r>
          </a:p>
          <a:p>
            <a:endParaRPr lang="en-US" sz="3200" dirty="0" smtClean="0"/>
          </a:p>
          <a:p>
            <a:r>
              <a:rPr lang="en-US" sz="3200" dirty="0" smtClean="0"/>
              <a:t>Prohibition of Local Cap</a:t>
            </a:r>
          </a:p>
          <a:p>
            <a:endParaRPr lang="en-US" sz="3200" dirty="0" smtClean="0"/>
          </a:p>
          <a:p>
            <a:r>
              <a:rPr lang="en-US" sz="3200" dirty="0" smtClean="0"/>
              <a:t>ESSA 1% Cap Waiver Requirements in Assessment Regulations</a:t>
            </a:r>
          </a:p>
          <a:p>
            <a:endParaRPr lang="en-US" sz="3200" dirty="0" smtClean="0"/>
          </a:p>
          <a:p>
            <a:r>
              <a:rPr lang="en-US" sz="3200" dirty="0" smtClean="0"/>
              <a:t>District Justifications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9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859863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Fira Sans"/>
              </a:rPr>
              <a:t>WV Alternate </a:t>
            </a:r>
            <a:r>
              <a:rPr lang="en-US" b="1" dirty="0">
                <a:latin typeface="Fira Sans"/>
              </a:rPr>
              <a:t>Standards, Assessment and Diploma Timeline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323385" y="1360448"/>
          <a:ext cx="8502981" cy="399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2683">
                  <a:extLst>
                    <a:ext uri="{9D8B030D-6E8A-4147-A177-3AD203B41FA5}">
                      <a16:colId xmlns:a16="http://schemas.microsoft.com/office/drawing/2014/main" val="69535963"/>
                    </a:ext>
                  </a:extLst>
                </a:gridCol>
                <a:gridCol w="1713843">
                  <a:extLst>
                    <a:ext uri="{9D8B030D-6E8A-4147-A177-3AD203B41FA5}">
                      <a16:colId xmlns:a16="http://schemas.microsoft.com/office/drawing/2014/main" val="360336882"/>
                    </a:ext>
                  </a:extLst>
                </a:gridCol>
                <a:gridCol w="1705485">
                  <a:extLst>
                    <a:ext uri="{9D8B030D-6E8A-4147-A177-3AD203B41FA5}">
                      <a16:colId xmlns:a16="http://schemas.microsoft.com/office/drawing/2014/main" val="2736785060"/>
                    </a:ext>
                  </a:extLst>
                </a:gridCol>
                <a:gridCol w="1705485">
                  <a:extLst>
                    <a:ext uri="{9D8B030D-6E8A-4147-A177-3AD203B41FA5}">
                      <a16:colId xmlns:a16="http://schemas.microsoft.com/office/drawing/2014/main" val="3924996342"/>
                    </a:ext>
                  </a:extLst>
                </a:gridCol>
                <a:gridCol w="1705485">
                  <a:extLst>
                    <a:ext uri="{9D8B030D-6E8A-4147-A177-3AD203B41FA5}">
                      <a16:colId xmlns:a16="http://schemas.microsoft.com/office/drawing/2014/main" val="2192345279"/>
                    </a:ext>
                  </a:extLst>
                </a:gridCol>
              </a:tblGrid>
              <a:tr h="4538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Year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2017-2018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2018-2019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2019-2020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2020-2021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8227838"/>
                  </a:ext>
                </a:extLst>
              </a:tr>
              <a:tr h="16871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Alternate Standards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Current Next Gen Standards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 smtClean="0">
                          <a:solidFill>
                            <a:srgbClr val="A7253F"/>
                          </a:solidFill>
                          <a:effectLst/>
                        </a:rPr>
                        <a:t>9</a:t>
                      </a:r>
                      <a:r>
                        <a:rPr lang="en-US" sz="1600" b="1" i="1" baseline="0" dirty="0" smtClean="0">
                          <a:solidFill>
                            <a:srgbClr val="A7253F"/>
                          </a:solidFill>
                          <a:effectLst/>
                        </a:rPr>
                        <a:t>th</a:t>
                      </a:r>
                      <a:r>
                        <a:rPr lang="en-US" sz="1600" b="1" i="1" dirty="0" smtClean="0">
                          <a:solidFill>
                            <a:srgbClr val="A7253F"/>
                          </a:solidFill>
                          <a:effectLst/>
                        </a:rPr>
                        <a:t> </a:t>
                      </a:r>
                      <a:r>
                        <a:rPr lang="en-US" sz="1600" b="1" i="1" dirty="0">
                          <a:solidFill>
                            <a:srgbClr val="A7253F"/>
                          </a:solidFill>
                          <a:effectLst/>
                        </a:rPr>
                        <a:t>grade </a:t>
                      </a:r>
                      <a:r>
                        <a:rPr lang="en-US" sz="1600" b="1" i="1" dirty="0" smtClean="0">
                          <a:solidFill>
                            <a:srgbClr val="A7253F"/>
                          </a:solidFill>
                          <a:effectLst/>
                        </a:rPr>
                        <a:t>cohort </a:t>
                      </a:r>
                      <a:r>
                        <a:rPr lang="en-US" sz="1100" b="1" i="1" dirty="0" smtClean="0">
                          <a:solidFill>
                            <a:srgbClr val="A7253F"/>
                          </a:solidFill>
                          <a:effectLst/>
                        </a:rPr>
                        <a:t> </a:t>
                      </a:r>
                      <a:endParaRPr lang="en-US" sz="1100" b="1" i="1" dirty="0">
                        <a:solidFill>
                          <a:srgbClr val="A7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A7253F"/>
                          </a:solidFill>
                          <a:effectLst/>
                        </a:rPr>
                        <a:t>(New Standards)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A7253F"/>
                          </a:solidFill>
                          <a:effectLst/>
                        </a:rPr>
                        <a:t>Policy 2520.16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A7253F"/>
                          </a:solidFill>
                          <a:effectLst/>
                        </a:rPr>
                        <a:t>Alternate Academic Achievement Standards</a:t>
                      </a:r>
                      <a:endParaRPr lang="en-US" sz="1600" b="1" dirty="0">
                        <a:solidFill>
                          <a:srgbClr val="A7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Policy 2520.16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Alternate Academic Achievement Standards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Policy 2520.16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Alternate Academic Achievement Standards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5258483"/>
                  </a:ext>
                </a:extLst>
              </a:tr>
              <a:tr h="14035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Alternate Assessment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Current Alternate Summative Assessment (DLM)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Current Alternate Summative Assessment (DLM)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Current Alternate Summative Assessment (DLM)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Current Alternate Summative Assessment (DLM)</a:t>
                      </a:r>
                      <a:endParaRPr lang="en-US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A7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2493498"/>
                  </a:ext>
                </a:extLst>
              </a:tr>
              <a:tr h="4538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Diploma Type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Modified Diploma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Modified Diploma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Modified Diploma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A7253F"/>
                          </a:solidFill>
                          <a:effectLst/>
                        </a:rPr>
                        <a:t>Alternate Diploma</a:t>
                      </a:r>
                      <a:endParaRPr lang="en-US" sz="1600" b="1" dirty="0">
                        <a:solidFill>
                          <a:srgbClr val="A7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275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8"/>
            <a:ext cx="8527427" cy="999252"/>
          </a:xfr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en-US" dirty="0" smtClean="0"/>
              <a:t>State-Defined Alternate Diplomas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6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5" y="1485901"/>
            <a:ext cx="6667500" cy="4149968"/>
          </a:xfrm>
        </p:spPr>
      </p:pic>
    </p:spTree>
    <p:extLst>
      <p:ext uri="{BB962C8B-B14F-4D97-AF65-F5344CB8AC3E}">
        <p14:creationId xmlns:p14="http://schemas.microsoft.com/office/powerpoint/2010/main" val="303365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096455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Alternate Diploma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407695"/>
            <a:ext cx="8527427" cy="4465568"/>
          </a:xfrm>
        </p:spPr>
        <p:txBody>
          <a:bodyPr/>
          <a:lstStyle/>
          <a:p>
            <a:pPr marL="457200" indent="-457200">
              <a:buAutoNum type="arabicPeriod"/>
            </a:pPr>
            <a:endParaRPr lang="en-US" sz="3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Be Standards-Based- Aligned to WV College and Career Standards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Be Aligned to State Requirements for a Regular Diploma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Be Obtained During FAPE Period</a:t>
            </a:r>
            <a:endParaRPr lang="en-US" sz="2800" i="1" dirty="0" smtClean="0">
              <a:solidFill>
                <a:schemeClr val="accent2"/>
              </a:solidFill>
            </a:endParaRP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2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31"/>
            <a:ext cx="9144000" cy="59711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6096" y="1123721"/>
            <a:ext cx="20601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   </a:t>
            </a:r>
            <a:r>
              <a:rPr lang="en-US" sz="5400" dirty="0"/>
              <a:t>1980’s</a:t>
            </a:r>
          </a:p>
          <a:p>
            <a:r>
              <a:rPr lang="en-US" sz="3600" dirty="0" smtClean="0"/>
              <a:t>          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3580482" y="1674564"/>
            <a:ext cx="2655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  1990’s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6940628" y="1674564"/>
            <a:ext cx="1696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2015</a:t>
            </a: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716096" y="4272458"/>
            <a:ext cx="24898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A7253F"/>
                </a:solidFill>
              </a:rPr>
              <a:t>Functional Life-Skills Curriculum </a:t>
            </a:r>
            <a:r>
              <a:rPr lang="en-US" sz="2000" b="1" dirty="0" smtClean="0"/>
              <a:t>to participate fully in community 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745735" y="4438245"/>
            <a:ext cx="2181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A7253F"/>
                </a:solidFill>
              </a:rPr>
              <a:t>INCLUSION</a:t>
            </a:r>
            <a:r>
              <a:rPr lang="en-US" sz="2000" b="1" dirty="0" smtClean="0"/>
              <a:t> with same age peers in home school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742324" y="4272458"/>
            <a:ext cx="2084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A7253F"/>
                </a:solidFill>
              </a:rPr>
              <a:t>INVOLVEMENT and PROGRESS in </a:t>
            </a:r>
            <a:r>
              <a:rPr lang="en-US" b="1" dirty="0" smtClean="0"/>
              <a:t>General Education Curriculum for ALL students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073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89183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Fira Sans"/>
              </a:rPr>
              <a:t>IEP Includes Life Skills and the General Curriculu</a:t>
            </a:r>
            <a:r>
              <a:rPr lang="en-US" b="1" dirty="0">
                <a:latin typeface="Fira Sans"/>
              </a:rPr>
              <a:t>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487277"/>
            <a:ext cx="8527427" cy="4385985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Grade level academic standards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       </a:t>
            </a:r>
            <a:r>
              <a:rPr lang="en-US" dirty="0" smtClean="0"/>
              <a:t>IEP				Instruction			State Alternate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assessment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  <a:r>
              <a:rPr lang="en-US" dirty="0"/>
              <a:t> </a:t>
            </a:r>
            <a:r>
              <a:rPr lang="en-US" dirty="0" smtClean="0"/>
              <a:t>    Life skills curriculum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9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60846" y="1983036"/>
            <a:ext cx="1154104" cy="8758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562652" y="2148289"/>
            <a:ext cx="0" cy="7105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79614" y="1983036"/>
            <a:ext cx="974571" cy="8758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672552" y="3680269"/>
            <a:ext cx="1342398" cy="11884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200062" y="3955973"/>
            <a:ext cx="1054123" cy="8124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562652" y="3680269"/>
            <a:ext cx="0" cy="7145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860845" y="3257868"/>
            <a:ext cx="173166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299114" y="3257869"/>
            <a:ext cx="118349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90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8"/>
            <a:ext cx="8527427" cy="91387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Fira Sans"/>
              </a:rPr>
              <a:t>Instruction Not Aligned to Standards</a:t>
            </a:r>
            <a:endParaRPr lang="en-US" sz="3600" b="1" dirty="0">
              <a:latin typeface="Fira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901" y="1508485"/>
            <a:ext cx="8527427" cy="439700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Curriculum:</a:t>
            </a:r>
          </a:p>
          <a:p>
            <a:pPr marL="0" indent="0" algn="ctr">
              <a:buNone/>
            </a:pPr>
            <a:r>
              <a:rPr lang="en-US" b="1" dirty="0" smtClean="0"/>
              <a:t>Multiplication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    Instruction on					State alternate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IEP skill:				           assessment: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</a:t>
            </a:r>
            <a:r>
              <a:rPr lang="en-US" b="1" dirty="0" smtClean="0"/>
              <a:t>Telling time</a:t>
            </a:r>
            <a:r>
              <a:rPr lang="en-US" dirty="0" smtClean="0"/>
              <a:t>					 </a:t>
            </a:r>
            <a:r>
              <a:rPr lang="en-US" b="1" dirty="0" smtClean="0"/>
              <a:t>Combine sets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10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199961" y="2330068"/>
            <a:ext cx="969485" cy="9805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7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8"/>
            <a:ext cx="8527427" cy="80370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Fira Sans"/>
              </a:rPr>
              <a:t>Writing IEPs that Align to State Standards</a:t>
            </a:r>
            <a:endParaRPr lang="en-US" b="1" dirty="0">
              <a:latin typeface="Fira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355075"/>
            <a:ext cx="8527427" cy="451818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Be familiar with the </a:t>
            </a:r>
            <a:r>
              <a:rPr lang="en-US" sz="2800" b="1" dirty="0" smtClean="0"/>
              <a:t>WVCCR</a:t>
            </a:r>
            <a:r>
              <a:rPr lang="en-US" sz="2800" dirty="0" smtClean="0"/>
              <a:t> </a:t>
            </a:r>
            <a:r>
              <a:rPr lang="en-US" sz="2800" b="1" dirty="0"/>
              <a:t>S</a:t>
            </a:r>
            <a:r>
              <a:rPr lang="en-US" sz="2800" b="1" dirty="0" smtClean="0"/>
              <a:t>tate </a:t>
            </a:r>
            <a:r>
              <a:rPr lang="en-US" sz="2800" b="1" dirty="0"/>
              <a:t>S</a:t>
            </a:r>
            <a:r>
              <a:rPr lang="en-US" sz="2800" b="1" dirty="0" smtClean="0"/>
              <a:t>tandards.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Be familiar with the </a:t>
            </a:r>
            <a:r>
              <a:rPr lang="en-US" sz="2800" b="1" dirty="0"/>
              <a:t>A</a:t>
            </a:r>
            <a:r>
              <a:rPr lang="en-US" sz="2800" b="1" dirty="0" smtClean="0"/>
              <a:t>lternate </a:t>
            </a:r>
            <a:r>
              <a:rPr lang="en-US" sz="2800" b="1" dirty="0"/>
              <a:t>A</a:t>
            </a:r>
            <a:r>
              <a:rPr lang="en-US" sz="2800" b="1" dirty="0" smtClean="0"/>
              <a:t>chievement </a:t>
            </a:r>
            <a:r>
              <a:rPr lang="en-US" sz="2800" b="1" dirty="0"/>
              <a:t>S</a:t>
            </a:r>
            <a:r>
              <a:rPr lang="en-US" sz="2800" b="1" dirty="0" smtClean="0"/>
              <a:t>tandards.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chemeClr val="tx2"/>
                </a:solidFill>
              </a:rPr>
              <a:t>Utilize the Alternate Standards </a:t>
            </a:r>
            <a:r>
              <a:rPr lang="en-US" sz="2800" b="1" dirty="0" smtClean="0">
                <a:solidFill>
                  <a:schemeClr val="tx2"/>
                </a:solidFill>
              </a:rPr>
              <a:t>Support Document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chemeClr val="tx2"/>
                </a:solidFill>
              </a:rPr>
              <a:t>Ask the question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“</a:t>
            </a:r>
            <a:r>
              <a:rPr lang="en-US" sz="2800" b="1" i="1" dirty="0" smtClean="0">
                <a:solidFill>
                  <a:srgbClr val="C00000"/>
                </a:solidFill>
              </a:rPr>
              <a:t>Is it Standards Based?</a:t>
            </a:r>
            <a:r>
              <a:rPr lang="en-US" sz="2800" b="1" dirty="0" smtClean="0">
                <a:solidFill>
                  <a:srgbClr val="C00000"/>
                </a:solidFill>
              </a:rPr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3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298939" y="1291472"/>
            <a:ext cx="4114525" cy="669303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WVCCR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298939" y="2253005"/>
            <a:ext cx="4114525" cy="3573364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600" dirty="0"/>
              <a:t>ELA.4.21- Write informative texts to examine a topic and convey ideas and information clearly.</a:t>
            </a:r>
          </a:p>
          <a:p>
            <a:endParaRPr lang="en-US" sz="1600" dirty="0"/>
          </a:p>
          <a:p>
            <a:r>
              <a:rPr lang="en-US" sz="1600" dirty="0"/>
              <a:t>ELA.4.22- Write narratives to develop real or imagined experiences or events using effective technique, descriptive details, and clear event sequence.</a:t>
            </a:r>
          </a:p>
          <a:p>
            <a:endParaRPr lang="en-US" sz="1600" dirty="0"/>
          </a:p>
          <a:p>
            <a:r>
              <a:rPr lang="en-US" sz="1600" dirty="0"/>
              <a:t>ELA.4.23- Produce clear and coherent writing in which the development and organization are appropriate to task, purpose, and audience.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712677" y="1291472"/>
            <a:ext cx="4114802" cy="669303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0" dirty="0"/>
              <a:t>AA-AAA Standards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712677" y="2253005"/>
            <a:ext cx="4114802" cy="3573364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400" dirty="0" smtClean="0"/>
              <a:t>A.ELA.4.21-Paraticipate in shared research and writing (e.g., explore a number of “how-to” books on a given topic and use them to write a sequence of instructions). </a:t>
            </a:r>
            <a:endParaRPr lang="en-US" sz="1400" dirty="0"/>
          </a:p>
          <a:p>
            <a:endParaRPr lang="en-US" sz="1600" smtClean="0"/>
          </a:p>
          <a:p>
            <a:r>
              <a:rPr lang="en-US" sz="1600" smtClean="0"/>
              <a:t>A.ELA.4.22- </a:t>
            </a:r>
            <a:r>
              <a:rPr lang="en-US" sz="1600" dirty="0"/>
              <a:t>Add details to strengthen writing as needed incorporating guidance and support from adults and collaborative discussions.</a:t>
            </a:r>
          </a:p>
          <a:p>
            <a:endParaRPr lang="en-US" sz="1600" dirty="0"/>
          </a:p>
          <a:p>
            <a:r>
              <a:rPr lang="en-US" sz="1600" dirty="0"/>
              <a:t>A.ELA.4.23- Explore a variety of digital tools to produce and publish writing, including collaboration with peers.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0052" y="115467"/>
            <a:ext cx="8527427" cy="88377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General Assessment Standards vs Alternate Assessment Standards</a:t>
            </a:r>
          </a:p>
        </p:txBody>
      </p:sp>
    </p:spTree>
    <p:extLst>
      <p:ext uri="{BB962C8B-B14F-4D97-AF65-F5344CB8AC3E}">
        <p14:creationId xmlns:p14="http://schemas.microsoft.com/office/powerpoint/2010/main" val="277773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152673F-C36D-4050-BA48-CFA8EF6DB2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2891" y="1524000"/>
            <a:ext cx="9098217" cy="3632783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34273-970E-482D-B28E-41011FF1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E48F6CE-BD18-4898-982D-ED14DEE20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30159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/>
              <a:t>Alternate Academic Achievement Standards </a:t>
            </a:r>
            <a:r>
              <a:rPr lang="en-US" dirty="0" smtClean="0"/>
              <a:t>Support</a:t>
            </a:r>
            <a:r>
              <a:rPr lang="en-US" dirty="0"/>
              <a:t> </a:t>
            </a:r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82529" y="1675795"/>
            <a:ext cx="162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ollkorn"/>
              </a:rPr>
              <a:t>Step three</a:t>
            </a:r>
            <a:endParaRPr lang="en-US" dirty="0">
              <a:latin typeface="Vollkor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1" y="1675795"/>
            <a:ext cx="134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ollkorn"/>
              </a:rPr>
              <a:t>Step</a:t>
            </a:r>
            <a:r>
              <a:rPr lang="en-US" dirty="0" smtClean="0"/>
              <a:t> two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43679" y="1675795"/>
            <a:ext cx="100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384026" y="1675795"/>
            <a:ext cx="132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58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314633"/>
            <a:ext cx="8527427" cy="55586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b="1" i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 Camilla</a:t>
            </a:r>
            <a:endParaRPr lang="en-US" sz="8000" b="1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618" y="2019299"/>
            <a:ext cx="1966453" cy="32704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45858" y="1602657"/>
            <a:ext cx="42770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12 year old seventh grader with a significant cognitive disability.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Uses an augmented/alternative communication AAC device.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IEP goal needs: expand communication skills, improve her range of motion, participate more in her personal care.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She loves to swim, spend time with friends, and use her computer.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Her parents want Camilla to participate as much as possible in the general education environment, and also learn how to read.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9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1"/>
            <a:ext cx="9144000" cy="602672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8940" y="541123"/>
            <a:ext cx="808860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Seventh Grade Standard: </a:t>
            </a:r>
          </a:p>
          <a:p>
            <a:r>
              <a:rPr lang="en-US" b="1" dirty="0">
                <a:solidFill>
                  <a:srgbClr val="A7253F"/>
                </a:solidFill>
              </a:rPr>
              <a:t>Determine a theme or central idea of a text and analyze its development over the course of the text; provide an objective summary of the </a:t>
            </a:r>
            <a:r>
              <a:rPr lang="en-US" b="1" dirty="0" smtClean="0">
                <a:solidFill>
                  <a:srgbClr val="A7253F"/>
                </a:solidFill>
              </a:rPr>
              <a:t>text.</a:t>
            </a:r>
            <a:endParaRPr lang="en-US" sz="1600" dirty="0" smtClean="0">
              <a:solidFill>
                <a:srgbClr val="A7253F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600" dirty="0">
              <a:solidFill>
                <a:srgbClr val="A7253F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6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1.  Camilla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will use her AAC device to greet peers in English class.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2.  Camilla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will acquire 20 sight words that relate to activities in her community and home.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3.  After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hearing text summaries read aloud, Camilla will select the major theme of each using </a:t>
            </a: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response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options that include text with picture symbol support.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4.  Camilla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will sequence 3 events from text read aloud to her using response options that include text with picture symbol support.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5.  Camilla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will organize story grammar elements related to fictional text on a graphic organizer and use the organizer as a support when summarizing the text.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6.  Camilla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will identify letter-sound correspondences for initial consonants and vowels and use this skill when writing using software that anticipates spelling from the first letters.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6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8"/>
            <a:ext cx="8527427" cy="1183608"/>
          </a:xfrm>
        </p:spPr>
        <p:txBody>
          <a:bodyPr>
            <a:noAutofit/>
          </a:bodyPr>
          <a:lstStyle/>
          <a:p>
            <a:r>
              <a:rPr lang="en-US" sz="6600" b="1" i="1" dirty="0" smtClean="0">
                <a:solidFill>
                  <a:srgbClr val="A725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 Max</a:t>
            </a:r>
            <a:endParaRPr lang="en-US" sz="6600" b="1" i="1" dirty="0">
              <a:solidFill>
                <a:srgbClr val="A7253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09292" y="1232452"/>
            <a:ext cx="43992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 is a 14 year old, </a:t>
            </a:r>
            <a:r>
              <a:rPr lang="en-US" dirty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student with a significant cognitive disability.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 is used to working in small groups</a:t>
            </a:r>
          </a:p>
          <a:p>
            <a:r>
              <a:rPr lang="en-US" dirty="0"/>
              <a:t> </a:t>
            </a:r>
            <a:r>
              <a:rPr lang="en-US" dirty="0" smtClean="0"/>
              <a:t>     for instruction.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 has emerging literacy and numeracy </a:t>
            </a:r>
          </a:p>
          <a:p>
            <a:r>
              <a:rPr lang="en-US" dirty="0"/>
              <a:t> </a:t>
            </a:r>
            <a:r>
              <a:rPr lang="en-US" dirty="0" smtClean="0"/>
              <a:t>     skills.  Neither was emphasized in his </a:t>
            </a:r>
          </a:p>
          <a:p>
            <a:r>
              <a:rPr lang="en-US" dirty="0"/>
              <a:t> </a:t>
            </a:r>
            <a:r>
              <a:rPr lang="en-US" dirty="0" smtClean="0"/>
              <a:t>     school career so he entered high </a:t>
            </a:r>
          </a:p>
          <a:p>
            <a:r>
              <a:rPr lang="en-US" dirty="0"/>
              <a:t> </a:t>
            </a:r>
            <a:r>
              <a:rPr lang="en-US" dirty="0" smtClean="0"/>
              <a:t>     school with minimal foundational math</a:t>
            </a:r>
          </a:p>
          <a:p>
            <a:r>
              <a:rPr lang="en-US" dirty="0"/>
              <a:t> </a:t>
            </a:r>
            <a:r>
              <a:rPr lang="en-US" dirty="0" smtClean="0"/>
              <a:t>     skills.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 has good fine motor skills, and is able to move or tap one of two pictures to </a:t>
            </a:r>
          </a:p>
          <a:p>
            <a:r>
              <a:rPr lang="en-US" dirty="0" smtClean="0"/>
              <a:t>      show understanding of key ideas.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Max’s parents want him involved and making progress in general </a:t>
            </a:r>
            <a:r>
              <a:rPr lang="en-US" dirty="0" smtClean="0"/>
              <a:t>education </a:t>
            </a:r>
            <a:r>
              <a:rPr lang="en-US" dirty="0"/>
              <a:t>as much as possible.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9" y="1489563"/>
            <a:ext cx="3241430" cy="3820991"/>
          </a:xfrm>
        </p:spPr>
      </p:pic>
    </p:spTree>
    <p:extLst>
      <p:ext uri="{BB962C8B-B14F-4D97-AF65-F5344CB8AC3E}">
        <p14:creationId xmlns:p14="http://schemas.microsoft.com/office/powerpoint/2010/main" val="353484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412955"/>
            <a:ext cx="8527427" cy="5460307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8000" b="1" i="1" dirty="0" smtClean="0">
                <a:solidFill>
                  <a:srgbClr val="A725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 align Max’s instruction to High School Algebra</a:t>
            </a:r>
            <a:endParaRPr lang="en-US" sz="8000" b="1" i="1" dirty="0">
              <a:solidFill>
                <a:srgbClr val="A7253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8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006627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High School Algebra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514169"/>
            <a:ext cx="8527427" cy="43590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i="1" dirty="0" smtClean="0"/>
              <a:t>Expression formation </a:t>
            </a:r>
            <a:r>
              <a:rPr lang="en-US" sz="4000" dirty="0" smtClean="0"/>
              <a:t>is taught using a </a:t>
            </a:r>
            <a:r>
              <a:rPr lang="en-US" sz="4000" b="1" i="1" dirty="0" smtClean="0"/>
              <a:t>vocational activity </a:t>
            </a:r>
            <a:r>
              <a:rPr lang="en-US" sz="4000" dirty="0" smtClean="0"/>
              <a:t>of working at a hardware store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30159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Alternate </a:t>
            </a:r>
            <a:br>
              <a:rPr lang="en-US" dirty="0" smtClean="0"/>
            </a:br>
            <a:r>
              <a:rPr lang="en-US" dirty="0" smtClean="0"/>
              <a:t>Standard A.M.A1HS.4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317523"/>
            <a:ext cx="8527427" cy="455574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5400" b="1" i="1" dirty="0" smtClean="0">
                <a:solidFill>
                  <a:srgbClr val="A725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Max’s task: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His job is to set up bags of bolts and write (5b) for five bags of bolts.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b means they do not know how many bolts go in each bag yet.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He will also make 4 bags filled with washers (4w)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teacher has Max to create the </a:t>
            </a:r>
            <a:r>
              <a:rPr lang="en-US" b="1" i="1" dirty="0" smtClean="0"/>
              <a:t>expression</a:t>
            </a:r>
            <a:r>
              <a:rPr lang="en-US" dirty="0" smtClean="0"/>
              <a:t> by selecting numbers to put in the equation: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</a:t>
            </a:r>
            <a:r>
              <a:rPr lang="en-US" sz="4000" dirty="0" smtClean="0"/>
              <a:t>5b+4w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09645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Teacher Prep and Task </a:t>
            </a:r>
            <a:r>
              <a:rPr lang="en-US" dirty="0"/>
              <a:t>A</a:t>
            </a:r>
            <a:r>
              <a:rPr lang="en-US" dirty="0" smtClean="0"/>
              <a:t>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590261"/>
            <a:ext cx="8527427" cy="4283001"/>
          </a:xfrm>
        </p:spPr>
        <p:txBody>
          <a:bodyPr>
            <a:normAutofit/>
          </a:bodyPr>
          <a:lstStyle/>
          <a:p>
            <a:r>
              <a:rPr lang="en-US" dirty="0" smtClean="0"/>
              <a:t>The teacher sets up five bags for the bolts.</a:t>
            </a:r>
          </a:p>
          <a:p>
            <a:r>
              <a:rPr lang="en-US" dirty="0" smtClean="0"/>
              <a:t>The goal is to have 5 bolts per bag.</a:t>
            </a:r>
          </a:p>
          <a:p>
            <a:r>
              <a:rPr lang="en-US" dirty="0" smtClean="0"/>
              <a:t>Max will count with one-to-one correspondence 1-5. </a:t>
            </a:r>
          </a:p>
          <a:p>
            <a:r>
              <a:rPr lang="en-US" dirty="0" smtClean="0"/>
              <a:t>The teacher uses a large number line and covers the numbers beyond 5.</a:t>
            </a:r>
          </a:p>
          <a:p>
            <a:r>
              <a:rPr lang="en-US" dirty="0" smtClean="0"/>
              <a:t>Max puts a bolt on each number 1-5 to create the first set.</a:t>
            </a:r>
          </a:p>
          <a:p>
            <a:r>
              <a:rPr lang="en-US" dirty="0" smtClean="0"/>
              <a:t>Max then scoops the bolts into a bag.</a:t>
            </a:r>
          </a:p>
          <a:p>
            <a:r>
              <a:rPr lang="en-US" dirty="0" smtClean="0"/>
              <a:t>He repeats this for 5 sets of bolts.</a:t>
            </a:r>
          </a:p>
          <a:p>
            <a:r>
              <a:rPr lang="en-US" dirty="0" smtClean="0"/>
              <a:t>The teacher has Max make four bags with 8 washers following the same procedure as bolts.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09645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Scaffold toward high school expectation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5 bags with (5) bolts + 4 bags with (8) washers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endParaRPr lang="en-US" sz="28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 smtClean="0">
                <a:solidFill>
                  <a:srgbClr val="A7253F"/>
                </a:solidFill>
              </a:rPr>
              <a:t>                       </a:t>
            </a:r>
            <a:r>
              <a:rPr lang="en-US" sz="4000" b="1" dirty="0" smtClean="0">
                <a:solidFill>
                  <a:srgbClr val="A7253F"/>
                </a:solidFill>
              </a:rPr>
              <a:t>5(5) + 4(8) </a:t>
            </a:r>
            <a:endParaRPr lang="en-US" sz="4000" b="1" dirty="0">
              <a:solidFill>
                <a:srgbClr val="A7253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968957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latin typeface="Fira Sans"/>
              </a:rPr>
              <a:t>Meaningful Partial Participation</a:t>
            </a:r>
            <a:endParaRPr lang="en-US" b="1" dirty="0">
              <a:latin typeface="Fira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498295"/>
            <a:ext cx="8527427" cy="4374968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 smtClean="0"/>
              <a:t>By </a:t>
            </a:r>
            <a:r>
              <a:rPr lang="en-US" sz="3200" b="1" i="1" dirty="0" smtClean="0"/>
              <a:t>appropriately</a:t>
            </a:r>
            <a:r>
              <a:rPr lang="en-US" sz="3200" dirty="0" smtClean="0"/>
              <a:t> including students with the most significant cognitive disabilities through </a:t>
            </a:r>
            <a:r>
              <a:rPr lang="en-US" sz="3200" b="1" dirty="0" smtClean="0">
                <a:solidFill>
                  <a:srgbClr val="D3B257"/>
                </a:solidFill>
              </a:rPr>
              <a:t>manipulations</a:t>
            </a:r>
            <a:r>
              <a:rPr lang="en-US" sz="3200" dirty="0" smtClean="0"/>
              <a:t> of </a:t>
            </a:r>
            <a:r>
              <a:rPr lang="en-US" sz="3200" b="1" dirty="0" smtClean="0">
                <a:solidFill>
                  <a:srgbClr val="A7253F"/>
                </a:solidFill>
              </a:rPr>
              <a:t>breadth, depth, or complexity</a:t>
            </a:r>
            <a:r>
              <a:rPr lang="en-US" sz="3200" dirty="0" smtClean="0"/>
              <a:t>, at least some subset of grade-level content standards will be within the student’s educational experience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8"/>
            <a:ext cx="8527427" cy="74861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Fira Sans"/>
              </a:rPr>
              <a:t>Best Practice Document</a:t>
            </a:r>
            <a:endParaRPr lang="en-US" sz="4000" b="1" dirty="0">
              <a:latin typeface="Fira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288973"/>
            <a:ext cx="8527427" cy="4584290"/>
          </a:xfrm>
        </p:spPr>
        <p:txBody>
          <a:bodyPr>
            <a:normAutofit/>
          </a:bodyPr>
          <a:lstStyle/>
          <a:p>
            <a:pPr algn="ctr"/>
            <a:endParaRPr lang="en-US" sz="3600" dirty="0" smtClean="0"/>
          </a:p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Social Studies</a:t>
            </a:r>
          </a:p>
          <a:p>
            <a:pPr marL="0" indent="0" algn="ctr">
              <a:buNone/>
            </a:pPr>
            <a:r>
              <a:rPr lang="en-US" sz="5400" dirty="0" smtClean="0"/>
              <a:t>(PE/Health and the Arts to come)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2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1096455"/>
          </a:xfrm>
        </p:spPr>
        <p:txBody>
          <a:bodyPr/>
          <a:lstStyle/>
          <a:p>
            <a:pPr algn="r"/>
            <a:r>
              <a:rPr lang="en-US" sz="3200" dirty="0"/>
              <a:t>Transition Planning:</a:t>
            </a:r>
            <a:br>
              <a:rPr lang="en-US" sz="3200" dirty="0"/>
            </a:br>
            <a:r>
              <a:rPr lang="en-US" sz="2800" dirty="0"/>
              <a:t>Why is it so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Secondary transition services are defined as a </a:t>
            </a:r>
            <a:r>
              <a:rPr lang="en-US" sz="2800" b="1" i="1" dirty="0" smtClean="0"/>
              <a:t>coordinated set of activities </a:t>
            </a:r>
            <a:r>
              <a:rPr lang="en-US" sz="2800" dirty="0" smtClean="0"/>
              <a:t>for a student with an exceptionality that are designed within a results-oriented process focused on </a:t>
            </a:r>
            <a:r>
              <a:rPr lang="en-US" sz="2800" b="1" i="1" dirty="0" smtClean="0">
                <a:solidFill>
                  <a:srgbClr val="C00000"/>
                </a:solidFill>
              </a:rPr>
              <a:t>improving the academic and functional achievement of the students</a:t>
            </a:r>
            <a:r>
              <a:rPr lang="en-US" sz="2800" b="1" i="1" dirty="0" smtClean="0"/>
              <a:t> </a:t>
            </a:r>
            <a:r>
              <a:rPr lang="en-US" sz="2800" dirty="0" smtClean="0"/>
              <a:t>to facilitate movement </a:t>
            </a:r>
            <a:r>
              <a:rPr lang="en-US" sz="2800" b="1" dirty="0" smtClean="0">
                <a:solidFill>
                  <a:srgbClr val="C00000"/>
                </a:solidFill>
              </a:rPr>
              <a:t>from school to post school activities.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3200" dirty="0" smtClean="0"/>
              <a:t>Part VI: </a:t>
            </a:r>
            <a:br>
              <a:rPr lang="en-US" sz="3200" dirty="0" smtClean="0"/>
            </a:br>
            <a:r>
              <a:rPr lang="en-US" sz="2800" dirty="0" smtClean="0"/>
              <a:t>TRANSITION PLANNING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723293"/>
            <a:ext cx="8781053" cy="4357467"/>
          </a:xfrm>
        </p:spPr>
        <p:txBody>
          <a:bodyPr>
            <a:normAutofit/>
          </a:bodyPr>
          <a:lstStyle/>
          <a:p>
            <a:r>
              <a:rPr lang="en-US" sz="2200" dirty="0"/>
              <a:t>Age of Majority- the student and parent have been </a:t>
            </a:r>
            <a:r>
              <a:rPr lang="en-US" sz="2200" dirty="0" smtClean="0"/>
              <a:t>informed... </a:t>
            </a:r>
            <a:endParaRPr lang="en-US" sz="2200" dirty="0"/>
          </a:p>
          <a:p>
            <a:pPr marL="0" indent="0">
              <a:buNone/>
            </a:pPr>
            <a:r>
              <a:rPr lang="en-US" b="1" dirty="0"/>
              <a:t>                                    </a:t>
            </a:r>
            <a:r>
              <a:rPr lang="en-US" b="1" dirty="0" smtClean="0"/>
              <a:t> </a:t>
            </a:r>
            <a:r>
              <a:rPr lang="en-US" dirty="0" smtClean="0"/>
              <a:t>Yes          NO</a:t>
            </a:r>
            <a:endParaRPr lang="en-US" dirty="0"/>
          </a:p>
          <a:p>
            <a:pPr marL="0" indent="0">
              <a:buNone/>
            </a:pPr>
            <a:endParaRPr lang="en-US" sz="500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sz="2200" dirty="0"/>
              <a:t>Transition Planning Considerations:</a:t>
            </a:r>
          </a:p>
          <a:p>
            <a:endParaRPr lang="en-US" sz="800" dirty="0" smtClean="0"/>
          </a:p>
          <a:p>
            <a:pPr lvl="1"/>
            <a:r>
              <a:rPr lang="en-US" sz="2200" dirty="0" smtClean="0"/>
              <a:t>How </a:t>
            </a:r>
            <a:r>
              <a:rPr lang="en-US" sz="2200" dirty="0"/>
              <a:t>were the student’s </a:t>
            </a:r>
            <a:r>
              <a:rPr lang="en-US" sz="2200" b="1" i="1" dirty="0">
                <a:solidFill>
                  <a:srgbClr val="C00000"/>
                </a:solidFill>
              </a:rPr>
              <a:t>preferences</a:t>
            </a:r>
            <a:r>
              <a:rPr lang="en-US" sz="2200" dirty="0"/>
              <a:t> and </a:t>
            </a:r>
            <a:r>
              <a:rPr lang="en-US" sz="2200" b="1" i="1" dirty="0">
                <a:solidFill>
                  <a:srgbClr val="C00000"/>
                </a:solidFill>
              </a:rPr>
              <a:t>interests</a:t>
            </a:r>
            <a:r>
              <a:rPr lang="en-US" sz="2200" dirty="0"/>
              <a:t> considered?</a:t>
            </a:r>
          </a:p>
          <a:p>
            <a:pPr marL="685800" lvl="2" indent="0">
              <a:buNone/>
            </a:pPr>
            <a:endParaRPr lang="en-US" sz="2000" dirty="0" smtClean="0"/>
          </a:p>
          <a:p>
            <a:pPr marL="685800" lvl="2" indent="0">
              <a:buNone/>
            </a:pPr>
            <a:r>
              <a:rPr lang="en-US" sz="2000" dirty="0" smtClean="0"/>
              <a:t>Student </a:t>
            </a:r>
            <a:r>
              <a:rPr lang="en-US" sz="2000" dirty="0"/>
              <a:t>Interview/Survey             </a:t>
            </a:r>
            <a:r>
              <a:rPr lang="en-US" sz="2000" dirty="0" smtClean="0"/>
              <a:t>Functional </a:t>
            </a:r>
            <a:r>
              <a:rPr lang="en-US" sz="2000" dirty="0"/>
              <a:t>Vocational </a:t>
            </a:r>
            <a:r>
              <a:rPr lang="en-US" sz="2000" dirty="0" smtClean="0"/>
              <a:t>Evaluation</a:t>
            </a:r>
          </a:p>
          <a:p>
            <a:pPr marL="685800" lvl="2" indent="0">
              <a:buNone/>
            </a:pPr>
            <a:endParaRPr lang="en-US" sz="500" dirty="0" smtClean="0"/>
          </a:p>
          <a:p>
            <a:pPr marL="685800" lvl="2" indent="0">
              <a:buNone/>
            </a:pPr>
            <a:r>
              <a:rPr lang="en-US" sz="2000" dirty="0" smtClean="0"/>
              <a:t>Parent Interview/Survey               </a:t>
            </a:r>
            <a:r>
              <a:rPr lang="en-US" sz="2000" b="1" dirty="0" smtClean="0">
                <a:solidFill>
                  <a:srgbClr val="C00000"/>
                </a:solidFill>
              </a:rPr>
              <a:t>Transition </a:t>
            </a:r>
            <a:r>
              <a:rPr lang="en-US" sz="2000" b="1" dirty="0">
                <a:solidFill>
                  <a:srgbClr val="C00000"/>
                </a:solidFill>
              </a:rPr>
              <a:t>Assessment (not </a:t>
            </a:r>
            <a:r>
              <a:rPr lang="en-US" sz="2000" b="1" dirty="0" smtClean="0">
                <a:solidFill>
                  <a:srgbClr val="C00000"/>
                </a:solidFill>
              </a:rPr>
              <a:t>listed)</a:t>
            </a:r>
          </a:p>
          <a:p>
            <a:pPr marL="685800" lvl="2" indent="0">
              <a:buNone/>
            </a:pPr>
            <a:endParaRPr lang="en-US" sz="500" dirty="0" smtClean="0"/>
          </a:p>
          <a:p>
            <a:pPr marL="685800" lvl="2" indent="0">
              <a:buNone/>
            </a:pPr>
            <a:r>
              <a:rPr lang="en-US" sz="2000" dirty="0" smtClean="0"/>
              <a:t>Interest </a:t>
            </a:r>
            <a:r>
              <a:rPr lang="en-US" sz="2000" dirty="0"/>
              <a:t>Inventory</a:t>
            </a:r>
            <a:endParaRPr lang="en-US" sz="20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23744" y="2103120"/>
            <a:ext cx="387884" cy="3451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54552" y="2103120"/>
            <a:ext cx="387884" cy="3451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1374" y="4356483"/>
            <a:ext cx="304800" cy="2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10252" y="4356484"/>
            <a:ext cx="304800" cy="2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6468" y="4811173"/>
            <a:ext cx="304800" cy="2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6468" y="5265863"/>
            <a:ext cx="304800" cy="2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16881" y="4855486"/>
            <a:ext cx="304800" cy="2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6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3747"/>
            <a:ext cx="8527427" cy="980965"/>
          </a:xfrm>
        </p:spPr>
        <p:txBody>
          <a:bodyPr>
            <a:normAutofit/>
          </a:bodyPr>
          <a:lstStyle/>
          <a:p>
            <a:pPr algn="r"/>
            <a:r>
              <a:rPr lang="en-US" sz="3200" dirty="0"/>
              <a:t>Part VI: </a:t>
            </a:r>
            <a:br>
              <a:rPr lang="en-US" sz="3200" dirty="0"/>
            </a:br>
            <a:r>
              <a:rPr lang="en-US" sz="2800" dirty="0"/>
              <a:t>TRANSITION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39" y="1380745"/>
            <a:ext cx="8527427" cy="4492518"/>
          </a:xfrm>
        </p:spPr>
        <p:txBody>
          <a:bodyPr>
            <a:normAutofit/>
          </a:bodyPr>
          <a:lstStyle/>
          <a:p>
            <a:r>
              <a:rPr lang="en-US" sz="2200" dirty="0"/>
              <a:t>Transition Assessments Reviewed </a:t>
            </a:r>
            <a:r>
              <a:rPr lang="en-US" sz="2200" b="1" dirty="0"/>
              <a:t>(specify</a:t>
            </a:r>
            <a:r>
              <a:rPr lang="en-US" sz="2200" b="1" dirty="0" smtClean="0"/>
              <a:t>)</a:t>
            </a:r>
          </a:p>
          <a:p>
            <a:endParaRPr lang="en-US" b="1" dirty="0"/>
          </a:p>
          <a:p>
            <a:endParaRPr lang="en-US" sz="1100" b="1" dirty="0" smtClean="0"/>
          </a:p>
          <a:p>
            <a:r>
              <a:rPr lang="en-US" sz="2200" dirty="0" smtClean="0"/>
              <a:t>The </a:t>
            </a:r>
            <a:r>
              <a:rPr lang="en-US" sz="2200" dirty="0"/>
              <a:t>student’s educational program will lead to a: </a:t>
            </a:r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dirty="0" smtClean="0"/>
              <a:t>standard </a:t>
            </a:r>
            <a:r>
              <a:rPr lang="en-US" dirty="0"/>
              <a:t>diploma                 alternate </a:t>
            </a:r>
            <a:r>
              <a:rPr lang="en-US" dirty="0" smtClean="0"/>
              <a:t>diploma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200" dirty="0"/>
              <a:t>Appropriate measureable post-secondary goals based upon age appropriate assessments</a:t>
            </a:r>
            <a:r>
              <a:rPr lang="en-US" sz="2200" dirty="0" smtClean="0"/>
              <a:t>:</a:t>
            </a:r>
          </a:p>
          <a:p>
            <a:endParaRPr lang="en-US" sz="1000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Education/Training </a:t>
            </a:r>
            <a:r>
              <a:rPr lang="en-US" dirty="0"/>
              <a:t>Goals</a:t>
            </a:r>
            <a:r>
              <a:rPr lang="en-US" dirty="0" smtClean="0"/>
              <a:t>: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Employment </a:t>
            </a:r>
            <a:r>
              <a:rPr lang="en-US" dirty="0"/>
              <a:t>Goals: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Independent </a:t>
            </a:r>
            <a:r>
              <a:rPr lang="en-US" dirty="0"/>
              <a:t>Living Goals </a:t>
            </a:r>
            <a:r>
              <a:rPr lang="en-US" sz="1800" dirty="0"/>
              <a:t>(if appropriate)</a:t>
            </a:r>
            <a:r>
              <a:rPr lang="en-US" sz="2200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727785" y="2048256"/>
            <a:ext cx="762609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27785" y="2872196"/>
            <a:ext cx="304800" cy="2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104969" y="2870116"/>
            <a:ext cx="304800" cy="2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59352" y="4828032"/>
            <a:ext cx="44273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142488" y="5190744"/>
            <a:ext cx="524426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63184" y="5599180"/>
            <a:ext cx="27235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12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298939" y="1399033"/>
            <a:ext cx="8527427" cy="457199"/>
          </a:xfrm>
        </p:spPr>
        <p:txBody>
          <a:bodyPr>
            <a:normAutofit/>
          </a:bodyPr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2200" b="0" dirty="0" smtClean="0"/>
              <a:t>Select one of the following Career Clusters:</a:t>
            </a:r>
            <a:endParaRPr lang="en-US" sz="2200" b="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3153" y="2121408"/>
            <a:ext cx="4340312" cy="3704961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1800" dirty="0"/>
              <a:t>Agriculture, Food and Natural Resources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Architecture and Construction</a:t>
            </a:r>
          </a:p>
          <a:p>
            <a:pPr marL="173038">
              <a:buFont typeface="Wingdings" panose="05000000000000000000" pitchFamily="2" charset="2"/>
              <a:buChar char="q"/>
            </a:pPr>
            <a:r>
              <a:rPr lang="en-US" sz="1800" dirty="0"/>
              <a:t>Arts, A/V Technology and </a:t>
            </a:r>
            <a:r>
              <a:rPr lang="en-US" sz="1800" dirty="0" smtClean="0"/>
              <a:t>   Communication</a:t>
            </a:r>
            <a:endParaRPr lang="en-US" sz="18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800" dirty="0" smtClean="0"/>
              <a:t>Business </a:t>
            </a:r>
            <a:r>
              <a:rPr lang="en-US" sz="1800" dirty="0"/>
              <a:t>Management and </a:t>
            </a:r>
            <a:r>
              <a:rPr lang="en-US" sz="1800" dirty="0" smtClean="0"/>
              <a:t>Administration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Education and Training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Finance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800" dirty="0" smtClean="0"/>
              <a:t>Government </a:t>
            </a:r>
            <a:r>
              <a:rPr lang="en-US" sz="1800" dirty="0"/>
              <a:t>and Public </a:t>
            </a:r>
            <a:r>
              <a:rPr lang="en-US" sz="1800" dirty="0" smtClean="0"/>
              <a:t>Administration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Health Sciences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Hospitality and Tourism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1400" dirty="0" smtClean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12676" y="2121408"/>
            <a:ext cx="4358172" cy="3704961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1800" dirty="0"/>
              <a:t>Human </a:t>
            </a:r>
            <a:r>
              <a:rPr lang="en-US" sz="1800" dirty="0" smtClean="0"/>
              <a:t>Services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Information Technology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Law, Public Safety, Correction and Security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800" dirty="0" smtClean="0"/>
              <a:t>Manufacturing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Marketing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800" dirty="0" smtClean="0"/>
              <a:t>Science, Technology, Engineering, and Mathematics</a:t>
            </a:r>
            <a:endParaRPr lang="en-US" sz="18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800" dirty="0"/>
              <a:t>Transportation, </a:t>
            </a:r>
            <a:r>
              <a:rPr lang="en-US" sz="1800" dirty="0" smtClean="0"/>
              <a:t>Distribution, </a:t>
            </a:r>
            <a:r>
              <a:rPr lang="en-US" sz="1800" dirty="0"/>
              <a:t>and Logistics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800" dirty="0" smtClean="0"/>
              <a:t>Cluster Undetermined </a:t>
            </a:r>
            <a:r>
              <a:rPr lang="en-US" sz="1800" b="1" dirty="0" smtClean="0"/>
              <a:t>(Option </a:t>
            </a:r>
            <a:r>
              <a:rPr lang="en-US" sz="1800" b="1" dirty="0"/>
              <a:t>for Grade 7 or </a:t>
            </a:r>
            <a:r>
              <a:rPr lang="en-US" sz="1800" b="1" dirty="0" smtClean="0"/>
              <a:t>below)</a:t>
            </a:r>
            <a:endParaRPr lang="en-US" sz="18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/>
              <a:t>Part VI: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2800" dirty="0"/>
              <a:t>TRANSITION PLANNING</a:t>
            </a:r>
          </a:p>
        </p:txBody>
      </p:sp>
    </p:spTree>
    <p:extLst>
      <p:ext uri="{BB962C8B-B14F-4D97-AF65-F5344CB8AC3E}">
        <p14:creationId xmlns:p14="http://schemas.microsoft.com/office/powerpoint/2010/main" val="31045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/>
              <a:t>Part VI: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2800" dirty="0"/>
              <a:t>TRANSITION PLANNING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Specify the </a:t>
            </a:r>
            <a:r>
              <a:rPr lang="en-US" sz="2200" b="1" dirty="0"/>
              <a:t>Career Pathway Option </a:t>
            </a:r>
            <a:r>
              <a:rPr lang="en-US" sz="2200" dirty="0"/>
              <a:t>that </a:t>
            </a:r>
            <a:r>
              <a:rPr lang="en-US" sz="2200" i="1" dirty="0"/>
              <a:t>aligns with the career cluster </a:t>
            </a:r>
            <a:r>
              <a:rPr lang="en-US" sz="2200" dirty="0"/>
              <a:t>the student selected</a:t>
            </a:r>
            <a:r>
              <a:rPr lang="en-US" sz="2200" dirty="0" smtClean="0"/>
              <a:t>:</a:t>
            </a:r>
          </a:p>
          <a:p>
            <a:pPr marL="0" indent="0">
              <a:buNone/>
            </a:pPr>
            <a:r>
              <a:rPr lang="en-US" sz="2200" dirty="0" smtClean="0"/>
              <a:t>      </a:t>
            </a:r>
          </a:p>
          <a:p>
            <a:pPr marL="0" indent="0" algn="ctr">
              <a:buNone/>
            </a:pPr>
            <a:r>
              <a:rPr lang="en-US" sz="2200" dirty="0" smtClean="0"/>
              <a:t>(Career Cluster)</a:t>
            </a:r>
          </a:p>
          <a:p>
            <a:pPr marL="0" indent="0" algn="ctr">
              <a:buNone/>
            </a:pPr>
            <a:endParaRPr lang="en-US" sz="1200" dirty="0"/>
          </a:p>
          <a:p>
            <a:r>
              <a:rPr lang="en-US" sz="2200" dirty="0"/>
              <a:t>Career Pathway Options:</a:t>
            </a:r>
          </a:p>
          <a:p>
            <a:pPr marL="0" indent="0">
              <a:buNone/>
            </a:pPr>
            <a:r>
              <a:rPr lang="en-US" sz="2200" dirty="0"/>
              <a:t>    </a:t>
            </a:r>
            <a:r>
              <a:rPr lang="en-US" sz="2200" dirty="0" smtClean="0"/>
              <a:t>	Four </a:t>
            </a:r>
            <a:r>
              <a:rPr lang="en-US" sz="2200" dirty="0"/>
              <a:t>Personalized Courses</a:t>
            </a:r>
          </a:p>
          <a:p>
            <a:pPr marL="0" indent="0">
              <a:buNone/>
            </a:pPr>
            <a:r>
              <a:rPr lang="en-US" sz="2200" dirty="0"/>
              <a:t>     </a:t>
            </a:r>
          </a:p>
          <a:p>
            <a:pPr marL="914400" indent="-914400">
              <a:buNone/>
            </a:pPr>
            <a:r>
              <a:rPr lang="en-US" sz="2200" dirty="0"/>
              <a:t>    </a:t>
            </a:r>
            <a:r>
              <a:rPr lang="en-US" sz="2200" dirty="0" smtClean="0"/>
              <a:t>     State </a:t>
            </a:r>
            <a:r>
              <a:rPr lang="en-US" sz="2200" dirty="0"/>
              <a:t>Approved CTE Program of Study </a:t>
            </a:r>
            <a:r>
              <a:rPr lang="en-US" sz="2000" dirty="0"/>
              <a:t>(Limited to District    </a:t>
            </a:r>
            <a:r>
              <a:rPr lang="en-US" sz="2000" dirty="0" smtClean="0"/>
              <a:t> Offerings and </a:t>
            </a:r>
            <a:r>
              <a:rPr lang="en-US" sz="2000" dirty="0"/>
              <a:t>Enrollment)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28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2104" y="2798064"/>
            <a:ext cx="6775704" cy="274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79703" y="3921675"/>
            <a:ext cx="304801" cy="285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79703" y="4738742"/>
            <a:ext cx="304801" cy="285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4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/>
              <a:t>Alternate Diploma Students</a:t>
            </a:r>
            <a:br>
              <a:rPr lang="en-US" sz="3200" dirty="0"/>
            </a:br>
            <a:r>
              <a:rPr lang="en-US" sz="2800" dirty="0"/>
              <a:t>Personalized 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Where can students (ages 14-21) be provided instruction and transition support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  <a:p>
            <a:endParaRPr lang="en-US" sz="2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55" y="2788926"/>
            <a:ext cx="8117194" cy="242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7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98939" y="1265383"/>
            <a:ext cx="4114525" cy="75738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+mn-lt"/>
              </a:rPr>
              <a:t>Previous Schedule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98938" y="2152073"/>
            <a:ext cx="4114525" cy="367429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Vollkorn"/>
              </a:rPr>
              <a:t>76110J- Social Skills</a:t>
            </a:r>
          </a:p>
          <a:p>
            <a:pPr marL="0" indent="0">
              <a:buNone/>
            </a:pPr>
            <a:r>
              <a:rPr lang="en-US" sz="2400" dirty="0">
                <a:latin typeface="Vollkorn"/>
              </a:rPr>
              <a:t>76100J- Daily Living Skills</a:t>
            </a:r>
          </a:p>
          <a:p>
            <a:pPr marL="0" indent="0">
              <a:buNone/>
            </a:pPr>
            <a:r>
              <a:rPr lang="en-US" sz="2400" dirty="0">
                <a:latin typeface="Vollkorn"/>
              </a:rPr>
              <a:t>31080J- Work Skills</a:t>
            </a:r>
          </a:p>
          <a:p>
            <a:pPr marL="0" indent="0">
              <a:buNone/>
            </a:pPr>
            <a:r>
              <a:rPr lang="en-US" sz="2400" dirty="0">
                <a:latin typeface="Vollkorn"/>
              </a:rPr>
              <a:t>48100J- Reading Support</a:t>
            </a:r>
          </a:p>
          <a:p>
            <a:pPr marL="0" indent="0">
              <a:buNone/>
            </a:pPr>
            <a:r>
              <a:rPr lang="en-US" sz="2400" dirty="0">
                <a:latin typeface="Vollkorn"/>
              </a:rPr>
              <a:t>68070- Health (related arts)</a:t>
            </a:r>
          </a:p>
          <a:p>
            <a:pPr marL="0" indent="0">
              <a:buNone/>
            </a:pPr>
            <a:r>
              <a:rPr lang="en-US" sz="2400" dirty="0">
                <a:latin typeface="Vollkorn"/>
              </a:rPr>
              <a:t>59117- Library Skills (related arts)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712677" y="1265383"/>
            <a:ext cx="4114802" cy="75738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+mn-lt"/>
              </a:rPr>
              <a:t>Current Schedule</a:t>
            </a:r>
            <a:endParaRPr lang="en-US" sz="32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712677" y="2152073"/>
            <a:ext cx="4114802" cy="36742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 smtClean="0">
                <a:latin typeface="Vollkorn"/>
              </a:rPr>
              <a:t>4008</a:t>
            </a:r>
            <a:r>
              <a:rPr lang="en-US" sz="2200" b="1" i="1" dirty="0" smtClean="0">
                <a:latin typeface="Vollkorn"/>
              </a:rPr>
              <a:t>X</a:t>
            </a:r>
            <a:r>
              <a:rPr lang="en-US" sz="2200" b="1" dirty="0" smtClean="0">
                <a:latin typeface="Vollkorn"/>
              </a:rPr>
              <a:t>J</a:t>
            </a:r>
            <a:r>
              <a:rPr lang="en-US" sz="2200" dirty="0" smtClean="0">
                <a:latin typeface="Vollkorn"/>
              </a:rPr>
              <a:t> ELA </a:t>
            </a:r>
            <a:r>
              <a:rPr lang="en-US" sz="2200" dirty="0">
                <a:latin typeface="Vollkorn"/>
              </a:rPr>
              <a:t>8 Alternate Standards </a:t>
            </a:r>
            <a:endParaRPr lang="en-US" sz="2200" dirty="0" smtClean="0">
              <a:latin typeface="Vollkorn"/>
            </a:endParaRPr>
          </a:p>
          <a:p>
            <a:pPr marL="0" indent="0">
              <a:buNone/>
            </a:pPr>
            <a:r>
              <a:rPr lang="en-US" sz="2200" dirty="0" smtClean="0">
                <a:latin typeface="Vollkorn"/>
              </a:rPr>
              <a:t>3008</a:t>
            </a:r>
            <a:r>
              <a:rPr lang="en-US" sz="2200" b="1" i="1" dirty="0" smtClean="0">
                <a:latin typeface="Vollkorn"/>
              </a:rPr>
              <a:t>X</a:t>
            </a:r>
            <a:r>
              <a:rPr lang="en-US" sz="2200" b="1" dirty="0" smtClean="0">
                <a:latin typeface="Vollkorn"/>
              </a:rPr>
              <a:t>J</a:t>
            </a:r>
            <a:r>
              <a:rPr lang="en-US" sz="2200" dirty="0" smtClean="0">
                <a:latin typeface="Vollkorn"/>
              </a:rPr>
              <a:t> MATH </a:t>
            </a:r>
            <a:r>
              <a:rPr lang="en-US" sz="2200" dirty="0">
                <a:latin typeface="Vollkorn"/>
              </a:rPr>
              <a:t>8 </a:t>
            </a:r>
            <a:r>
              <a:rPr lang="en-US" sz="2200" dirty="0" smtClean="0">
                <a:latin typeface="Vollkorn"/>
              </a:rPr>
              <a:t>Alt Standards</a:t>
            </a:r>
          </a:p>
          <a:p>
            <a:pPr marL="0" indent="0">
              <a:buNone/>
            </a:pPr>
            <a:r>
              <a:rPr lang="en-US" sz="2200" dirty="0" smtClean="0">
                <a:latin typeface="Vollkorn"/>
              </a:rPr>
              <a:t>6008</a:t>
            </a:r>
            <a:r>
              <a:rPr lang="en-US" sz="2200" b="1" dirty="0" smtClean="0">
                <a:latin typeface="Vollkorn"/>
              </a:rPr>
              <a:t>XJ</a:t>
            </a:r>
            <a:r>
              <a:rPr lang="en-US" sz="2200" dirty="0" smtClean="0">
                <a:latin typeface="Vollkorn"/>
              </a:rPr>
              <a:t> SCI </a:t>
            </a:r>
            <a:r>
              <a:rPr lang="en-US" sz="2200" dirty="0">
                <a:latin typeface="Vollkorn"/>
              </a:rPr>
              <a:t>8 </a:t>
            </a:r>
            <a:r>
              <a:rPr lang="en-US" sz="2200" dirty="0" smtClean="0">
                <a:latin typeface="Vollkorn"/>
              </a:rPr>
              <a:t>Alt Standards</a:t>
            </a:r>
          </a:p>
          <a:p>
            <a:pPr marL="0" indent="0">
              <a:buNone/>
            </a:pPr>
            <a:r>
              <a:rPr lang="en-US" sz="2200" dirty="0" smtClean="0">
                <a:latin typeface="Vollkorn"/>
              </a:rPr>
              <a:t>7008</a:t>
            </a:r>
            <a:r>
              <a:rPr lang="en-US" sz="2200" b="1" i="1" dirty="0" smtClean="0">
                <a:latin typeface="Vollkorn"/>
              </a:rPr>
              <a:t>X</a:t>
            </a:r>
            <a:r>
              <a:rPr lang="en-US" sz="2200" b="1" dirty="0" smtClean="0">
                <a:latin typeface="Vollkorn"/>
              </a:rPr>
              <a:t>J</a:t>
            </a:r>
            <a:r>
              <a:rPr lang="en-US" sz="2200" dirty="0" smtClean="0">
                <a:latin typeface="Vollkorn"/>
              </a:rPr>
              <a:t> WV STU </a:t>
            </a:r>
            <a:r>
              <a:rPr lang="en-US" sz="2200" dirty="0">
                <a:latin typeface="Vollkorn"/>
              </a:rPr>
              <a:t>8 </a:t>
            </a:r>
            <a:r>
              <a:rPr lang="en-US" sz="2200" dirty="0" smtClean="0">
                <a:latin typeface="Vollkorn"/>
              </a:rPr>
              <a:t>Alt Standards</a:t>
            </a:r>
            <a:r>
              <a:rPr lang="en-US" sz="2200" dirty="0">
                <a:latin typeface="Vollkorn"/>
              </a:rPr>
              <a:t>		</a:t>
            </a:r>
          </a:p>
          <a:p>
            <a:pPr marL="0" indent="0">
              <a:buNone/>
            </a:pPr>
            <a:r>
              <a:rPr lang="en-US" sz="2200" dirty="0" smtClean="0">
                <a:latin typeface="Vollkorn"/>
              </a:rPr>
              <a:t>7946</a:t>
            </a:r>
            <a:r>
              <a:rPr lang="en-US" sz="2200" b="1" i="1" dirty="0" smtClean="0">
                <a:latin typeface="Vollkorn"/>
              </a:rPr>
              <a:t>X</a:t>
            </a:r>
            <a:r>
              <a:rPr lang="en-US" sz="2200" b="1" dirty="0" smtClean="0">
                <a:latin typeface="Vollkorn"/>
              </a:rPr>
              <a:t>J</a:t>
            </a:r>
            <a:r>
              <a:rPr lang="en-US" sz="2200" dirty="0" smtClean="0">
                <a:latin typeface="Vollkorn"/>
              </a:rPr>
              <a:t> ART </a:t>
            </a:r>
            <a:r>
              <a:rPr lang="en-US" sz="2200" dirty="0">
                <a:latin typeface="Vollkorn"/>
              </a:rPr>
              <a:t>Alternate Standards		</a:t>
            </a:r>
            <a:endParaRPr lang="en-US" sz="2200" dirty="0" smtClean="0">
              <a:latin typeface="Vollkorn"/>
            </a:endParaRPr>
          </a:p>
          <a:p>
            <a:pPr marL="0" indent="0">
              <a:buNone/>
            </a:pPr>
            <a:r>
              <a:rPr lang="en-US" sz="2200" dirty="0" smtClean="0">
                <a:latin typeface="Vollkorn"/>
              </a:rPr>
              <a:t>6608</a:t>
            </a:r>
            <a:r>
              <a:rPr lang="en-US" sz="2200" b="1" i="1" dirty="0" smtClean="0">
                <a:latin typeface="Vollkorn"/>
              </a:rPr>
              <a:t>X</a:t>
            </a:r>
            <a:r>
              <a:rPr lang="en-US" sz="2200" b="1" dirty="0" smtClean="0">
                <a:latin typeface="Vollkorn"/>
              </a:rPr>
              <a:t>J</a:t>
            </a:r>
            <a:r>
              <a:rPr lang="en-US" sz="2200" dirty="0" smtClean="0">
                <a:latin typeface="Vollkorn"/>
              </a:rPr>
              <a:t> PHYS </a:t>
            </a:r>
            <a:r>
              <a:rPr lang="en-US" sz="2200" dirty="0">
                <a:latin typeface="Vollkorn"/>
              </a:rPr>
              <a:t>ED 8 </a:t>
            </a:r>
            <a:r>
              <a:rPr lang="en-US" sz="2200" dirty="0" smtClean="0">
                <a:latin typeface="Vollkorn"/>
              </a:rPr>
              <a:t>Alt </a:t>
            </a:r>
            <a:r>
              <a:rPr lang="en-US" sz="2200" dirty="0">
                <a:latin typeface="Vollkorn"/>
              </a:rPr>
              <a:t>Standards			</a:t>
            </a:r>
          </a:p>
          <a:p>
            <a:pPr marL="0" indent="0">
              <a:buNone/>
            </a:pPr>
            <a:r>
              <a:rPr lang="en-US" sz="2200" dirty="0" smtClean="0">
                <a:latin typeface="Vollkorn"/>
              </a:rPr>
              <a:t>7610</a:t>
            </a:r>
            <a:r>
              <a:rPr lang="en-US" sz="2200" b="1" i="1" dirty="0" smtClean="0">
                <a:latin typeface="Vollkorn"/>
              </a:rPr>
              <a:t>X</a:t>
            </a:r>
            <a:r>
              <a:rPr lang="en-US" sz="2200" b="1" dirty="0" smtClean="0">
                <a:latin typeface="Vollkorn"/>
              </a:rPr>
              <a:t>J</a:t>
            </a:r>
            <a:r>
              <a:rPr lang="en-US" sz="2200" dirty="0" smtClean="0">
                <a:latin typeface="Vollkorn"/>
              </a:rPr>
              <a:t> DAILY </a:t>
            </a:r>
            <a:r>
              <a:rPr lang="en-US" sz="2200" dirty="0">
                <a:latin typeface="Vollkorn"/>
              </a:rPr>
              <a:t>LIVING SKILLS		</a:t>
            </a:r>
            <a:endParaRPr lang="en-US" sz="1900" dirty="0">
              <a:latin typeface="Vollkorn"/>
            </a:endParaRPr>
          </a:p>
          <a:p>
            <a:endParaRPr lang="en-US" sz="2400" dirty="0">
              <a:latin typeface="Vollkorn"/>
            </a:endParaRP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30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8939" y="143748"/>
            <a:ext cx="8527427" cy="83530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 smtClean="0"/>
              <a:t>Student Transcripts and Credits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585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0861-4318-414B-8E21-CA5F03E7BD41}" type="slidenum">
              <a:rPr lang="en-US" smtClean="0"/>
              <a:t>31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91100" y="4082739"/>
            <a:ext cx="4429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  <a:latin typeface="Ink Free" panose="03080402000500000000" pitchFamily="66" charset="0"/>
                <a:ea typeface="Cambria" panose="02040503050406030204" pitchFamily="18" charset="0"/>
              </a:rPr>
              <a:t>Dawn Embrey-King</a:t>
            </a:r>
          </a:p>
          <a:p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  <a:latin typeface="Ink Free" panose="03080402000500000000" pitchFamily="66" charset="0"/>
                <a:ea typeface="Cambria" panose="02040503050406030204" pitchFamily="18" charset="0"/>
              </a:rPr>
              <a:t>Coordinator, WVDE</a:t>
            </a:r>
          </a:p>
          <a:p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  <a:latin typeface="Ink Free" panose="03080402000500000000" pitchFamily="66" charset="0"/>
                <a:ea typeface="Cambria" panose="02040503050406030204" pitchFamily="18" charset="0"/>
              </a:rPr>
              <a:t>dembreyking@k12.wv.us</a:t>
            </a:r>
            <a:endParaRPr lang="en-US" sz="2400" b="1" i="1" dirty="0">
              <a:solidFill>
                <a:schemeClr val="accent1">
                  <a:lumMod val="50000"/>
                </a:schemeClr>
              </a:solidFill>
              <a:latin typeface="Ink Free" panose="03080402000500000000" pitchFamily="66" charset="0"/>
              <a:ea typeface="Cambria" panose="020405030504060302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962818"/>
            <a:ext cx="4581525" cy="4264819"/>
          </a:xfrm>
        </p:spPr>
      </p:pic>
    </p:spTree>
    <p:extLst>
      <p:ext uri="{BB962C8B-B14F-4D97-AF65-F5344CB8AC3E}">
        <p14:creationId xmlns:p14="http://schemas.microsoft.com/office/powerpoint/2010/main" val="219489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VDE_2017Theme2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VDE_2017Theme2" id="{44F0BE6C-34C6-EC46-AFE6-CDB91FC5A479}" vid="{EC7969FB-EEA3-4642-839C-4BC2186169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WVDE_2017Theme2</Template>
  <TotalTime>9553</TotalTime>
  <Words>2512</Words>
  <Application>Microsoft Office PowerPoint</Application>
  <PresentationFormat>On-screen Show (4:3)</PresentationFormat>
  <Paragraphs>468</Paragraphs>
  <Slides>31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Calibri</vt:lpstr>
      <vt:lpstr>Cambria</vt:lpstr>
      <vt:lpstr>Courier New</vt:lpstr>
      <vt:lpstr>Fira Sans</vt:lpstr>
      <vt:lpstr>Fira Sans Ultra</vt:lpstr>
      <vt:lpstr>Ink Free</vt:lpstr>
      <vt:lpstr>Times New Roman</vt:lpstr>
      <vt:lpstr>Vollkorn</vt:lpstr>
      <vt:lpstr>Wingdings</vt:lpstr>
      <vt:lpstr>WVDE_2017Theme2</vt:lpstr>
      <vt:lpstr>All Things Alternate</vt:lpstr>
      <vt:lpstr>Session Goals</vt:lpstr>
      <vt:lpstr>Special Education Documents/Updates</vt:lpstr>
      <vt:lpstr>Who Should Take the Alternate Assessment</vt:lpstr>
      <vt:lpstr>WV Alternate Standards, Assessment and Diploma Timeline</vt:lpstr>
      <vt:lpstr>State-Defined Alternate Diplomas</vt:lpstr>
      <vt:lpstr>Alternate Diploma Criteria</vt:lpstr>
      <vt:lpstr>PowerPoint Presentation</vt:lpstr>
      <vt:lpstr>IEP Includes Life Skills and the General Curriculum</vt:lpstr>
      <vt:lpstr>Instruction Not Aligned to Standards</vt:lpstr>
      <vt:lpstr>Writing IEPs that Align to State Standards</vt:lpstr>
      <vt:lpstr>General Assessment Standards vs Alternate Assessment Standards</vt:lpstr>
      <vt:lpstr>Alternate Academic Achievement Standards Support Document</vt:lpstr>
      <vt:lpstr>PowerPoint Presentation</vt:lpstr>
      <vt:lpstr>PowerPoint Presentation</vt:lpstr>
      <vt:lpstr>Meet Max</vt:lpstr>
      <vt:lpstr>PowerPoint Presentation</vt:lpstr>
      <vt:lpstr>High School Algebra Standards</vt:lpstr>
      <vt:lpstr>Alternate  Standard A.M.A1HS.4</vt:lpstr>
      <vt:lpstr>Teacher Prep and Task Analysis</vt:lpstr>
      <vt:lpstr>Scaffold toward high school expectation</vt:lpstr>
      <vt:lpstr>Meaningful Partial Participation</vt:lpstr>
      <vt:lpstr>Best Practice Document</vt:lpstr>
      <vt:lpstr>Transition Planning: Why is it so important?</vt:lpstr>
      <vt:lpstr>Part VI:  TRANSITION PLANNING</vt:lpstr>
      <vt:lpstr>Part VI:  TRANSITION PLANNING</vt:lpstr>
      <vt:lpstr>Part VI:  TRANSITION PLANNING</vt:lpstr>
      <vt:lpstr>Part VI:  TRANSITION PLANNING</vt:lpstr>
      <vt:lpstr>Alternate Diploma Students Personalized  Courses</vt:lpstr>
      <vt:lpstr>Student Transcripts and Credits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Daniels</dc:creator>
  <cp:lastModifiedBy>Dawn Embrey-King</cp:lastModifiedBy>
  <cp:revision>53</cp:revision>
  <dcterms:created xsi:type="dcterms:W3CDTF">2017-05-08T14:21:19Z</dcterms:created>
  <dcterms:modified xsi:type="dcterms:W3CDTF">2019-07-12T11:35:34Z</dcterms:modified>
</cp:coreProperties>
</file>