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68E17-91EC-44A5-AEE3-9AD99B56E9C7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28F8A-4A55-4AFF-A40C-ADA619DB4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77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EC846-2397-4B54-8573-F6514587B49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77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EC846-2397-4B54-8573-F6514587B49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2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EC846-2397-4B54-8573-F6514587B49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25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EC846-2397-4B54-8573-F6514587B49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8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658" r="39324"/>
          <a:stretch/>
        </p:blipFill>
        <p:spPr>
          <a:xfrm>
            <a:off x="0" y="0"/>
            <a:ext cx="7315200" cy="6836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/>
          <p:cNvSpPr/>
          <p:nvPr userDrawn="1"/>
        </p:nvSpPr>
        <p:spPr>
          <a:xfrm>
            <a:off x="5882640" y="0"/>
            <a:ext cx="3261360" cy="6836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332" y="6183863"/>
            <a:ext cx="1664685" cy="497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10D7F62-9A9E-4713-912A-2A5FFCE9BF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206" y="5978448"/>
            <a:ext cx="1136765" cy="70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23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5240210"/>
            <a:ext cx="5284178" cy="103233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4196992"/>
            <a:ext cx="9144000" cy="914400"/>
          </a:xfrm>
          <a:prstGeom prst="rect">
            <a:avLst/>
          </a:prstGeom>
          <a:solidFill>
            <a:srgbClr val="00499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4196991"/>
            <a:ext cx="8959362" cy="914400"/>
          </a:xfrm>
          <a:ln>
            <a:noFill/>
          </a:ln>
        </p:spPr>
        <p:txBody>
          <a:bodyPr anchor="ctr">
            <a:normAutofit/>
          </a:bodyPr>
          <a:lstStyle>
            <a:lvl1pPr algn="l"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169877" cy="1995488"/>
          </a:xfrm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" y="2124306"/>
            <a:ext cx="5169877" cy="1946732"/>
          </a:xfrm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284179" y="0"/>
            <a:ext cx="3859822" cy="1995488"/>
          </a:xfrm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284179" y="2124306"/>
            <a:ext cx="3859822" cy="1946732"/>
          </a:xfrm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834" y="5921803"/>
            <a:ext cx="2931388" cy="8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2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5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035673"/>
            <a:ext cx="9144000" cy="1178169"/>
          </a:xfrm>
          <a:prstGeom prst="rect">
            <a:avLst/>
          </a:prstGeom>
          <a:solidFill>
            <a:srgbClr val="00499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-1" y="4035673"/>
            <a:ext cx="8959363" cy="1178169"/>
          </a:xfrm>
          <a:ln>
            <a:noFill/>
          </a:ln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7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834" y="5921803"/>
            <a:ext cx="2931388" cy="87612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" y="5460026"/>
            <a:ext cx="6130844" cy="1110761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103"/>
            <a:ext cx="9144000" cy="4034569"/>
          </a:xfrm>
          <a:prstGeom prst="rect">
            <a:avLst/>
          </a:prstGeom>
          <a:solidFill>
            <a:srgbClr val="0049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259498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040" y="1491517"/>
            <a:ext cx="4114800" cy="48097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491517"/>
            <a:ext cx="4114800" cy="48097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1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1514877"/>
            <a:ext cx="4114800" cy="533735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" y="2180492"/>
            <a:ext cx="4114800" cy="41148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14877"/>
            <a:ext cx="4114800" cy="533735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180492"/>
            <a:ext cx="4114800" cy="41148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05512"/>
            <a:ext cx="8823960" cy="9935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6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7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4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 Side Bar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" y="1186962"/>
            <a:ext cx="3288323" cy="567103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508" y="1526383"/>
            <a:ext cx="5289452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040" y="1511790"/>
            <a:ext cx="2708910" cy="48882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91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 Side Bar Phot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" y="1186962"/>
            <a:ext cx="3288323" cy="567103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508" y="1526383"/>
            <a:ext cx="5289452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093" y="3226353"/>
            <a:ext cx="3033346" cy="158607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" y="1187449"/>
            <a:ext cx="3287713" cy="192024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" y="4937760"/>
            <a:ext cx="3287713" cy="192024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19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506" y="6273679"/>
            <a:ext cx="1989948" cy="49110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1468316"/>
            <a:ext cx="850392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0040" y="6540989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3BB96-DCCB-4611-ACE1-46F3427C545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40989"/>
            <a:ext cx="30861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65495" y="6540501"/>
            <a:ext cx="20574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EBCC1-97E0-456C-832E-4F7FE50F0F3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1104"/>
            <a:ext cx="9144000" cy="1178169"/>
          </a:xfrm>
          <a:prstGeom prst="rect">
            <a:avLst/>
          </a:prstGeom>
          <a:solidFill>
            <a:srgbClr val="0049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105512"/>
            <a:ext cx="8503920" cy="993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82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</p:sldLayoutIdLst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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Myriad Pro" panose="020B0503030403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="" xmlns:a16="http://schemas.microsoft.com/office/drawing/2014/main" id="{ED6AFC84-F86F-4EB0-948B-7AF75966B2C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123400" y="3025278"/>
            <a:ext cx="2424697" cy="627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December 21, 2017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F138563-EAFD-4472-BBBA-FF79C514333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123400" y="1108644"/>
            <a:ext cx="2558261" cy="1178169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2018 </a:t>
            </a:r>
            <a:r>
              <a:rPr lang="en-US" dirty="0">
                <a:solidFill>
                  <a:schemeClr val="tx1"/>
                </a:solidFill>
              </a:rPr>
              <a:t>Operating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&amp; </a:t>
            </a:r>
            <a:r>
              <a:rPr lang="en-US" dirty="0">
                <a:solidFill>
                  <a:schemeClr val="tx1"/>
                </a:solidFill>
              </a:rPr>
              <a:t>Capital Budget</a:t>
            </a:r>
          </a:p>
        </p:txBody>
      </p:sp>
    </p:spTree>
    <p:extLst>
      <p:ext uri="{BB962C8B-B14F-4D97-AF65-F5344CB8AC3E}">
        <p14:creationId xmlns:p14="http://schemas.microsoft.com/office/powerpoint/2010/main" val="136452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Market Performance</a:t>
            </a:r>
          </a:p>
          <a:p>
            <a:pPr lvl="1"/>
            <a:r>
              <a:rPr lang="en-US" dirty="0" smtClean="0"/>
              <a:t>1.8% </a:t>
            </a:r>
            <a:r>
              <a:rPr lang="en-US" dirty="0"/>
              <a:t>RevPAR growth running 12 months for Portland by STR</a:t>
            </a:r>
          </a:p>
          <a:p>
            <a:pPr lvl="1"/>
            <a:r>
              <a:rPr lang="en-US" dirty="0"/>
              <a:t>Modest RevPAR growth of 1.1% projected for 2018 by CBRE</a:t>
            </a:r>
          </a:p>
          <a:p>
            <a:r>
              <a:rPr lang="en-US" dirty="0"/>
              <a:t>Market Demand for 2018</a:t>
            </a:r>
          </a:p>
          <a:p>
            <a:pPr lvl="1"/>
            <a:r>
              <a:rPr lang="en-US" dirty="0"/>
              <a:t>Group </a:t>
            </a:r>
            <a:r>
              <a:rPr lang="en-US" dirty="0" smtClean="0"/>
              <a:t>room nights </a:t>
            </a:r>
            <a:r>
              <a:rPr lang="en-US" dirty="0"/>
              <a:t>as shown in the TAP report for the Portland market are down (- </a:t>
            </a:r>
            <a:r>
              <a:rPr lang="en-US" dirty="0" smtClean="0"/>
              <a:t>2.6</a:t>
            </a:r>
            <a:r>
              <a:rPr lang="en-US" dirty="0"/>
              <a:t>%) compared to prior year</a:t>
            </a:r>
          </a:p>
          <a:p>
            <a:pPr lvl="1"/>
            <a:r>
              <a:rPr lang="en-US" dirty="0" smtClean="0"/>
              <a:t>Hilton’s 2018 group </a:t>
            </a:r>
            <a:r>
              <a:rPr lang="en-US" dirty="0"/>
              <a:t>room night position is down </a:t>
            </a:r>
            <a:r>
              <a:rPr lang="en-US" dirty="0" smtClean="0"/>
              <a:t>-20.5% </a:t>
            </a:r>
            <a:r>
              <a:rPr lang="en-US" dirty="0" smtClean="0"/>
              <a:t>to </a:t>
            </a:r>
            <a:r>
              <a:rPr lang="en-US" dirty="0"/>
              <a:t>the prior </a:t>
            </a:r>
            <a:r>
              <a:rPr lang="en-US" dirty="0" smtClean="0"/>
              <a:t>year position and </a:t>
            </a:r>
            <a:r>
              <a:rPr lang="en-US" dirty="0"/>
              <a:t>ADR is </a:t>
            </a:r>
            <a:r>
              <a:rPr lang="en-US" dirty="0" smtClean="0"/>
              <a:t>up slightly +0.2</a:t>
            </a:r>
            <a:r>
              <a:rPr lang="en-US" dirty="0" smtClean="0"/>
              <a:t>%</a:t>
            </a:r>
            <a:endParaRPr lang="en-US" dirty="0"/>
          </a:p>
          <a:p>
            <a:r>
              <a:rPr lang="en-US" dirty="0"/>
              <a:t>New </a:t>
            </a:r>
            <a:r>
              <a:rPr lang="en-US" dirty="0" smtClean="0"/>
              <a:t>Supply/Renovations in 2017 &amp; 2018: </a:t>
            </a:r>
            <a:endParaRPr lang="en-US" dirty="0"/>
          </a:p>
          <a:p>
            <a:pPr lvl="1"/>
            <a:r>
              <a:rPr lang="en-US" dirty="0"/>
              <a:t>Holiday Inn Express 192</a:t>
            </a:r>
            <a:r>
              <a:rPr lang="en-US" baseline="30000" dirty="0"/>
              <a:t>nd</a:t>
            </a:r>
            <a:r>
              <a:rPr lang="en-US" dirty="0"/>
              <a:t> – 82 </a:t>
            </a:r>
            <a:r>
              <a:rPr lang="en-US" dirty="0" smtClean="0"/>
              <a:t>rooms opening </a:t>
            </a:r>
            <a:r>
              <a:rPr lang="en-US" dirty="0"/>
              <a:t>March 2018.</a:t>
            </a:r>
          </a:p>
          <a:p>
            <a:pPr lvl="1"/>
            <a:r>
              <a:rPr lang="en-US" dirty="0"/>
              <a:t>Homewood Suites renovation, 30 rooms out of order Jan-May 2017</a:t>
            </a:r>
          </a:p>
          <a:p>
            <a:pPr lvl="1"/>
            <a:r>
              <a:rPr lang="en-US" dirty="0"/>
              <a:t>Sheraton Airport rooms and space 1</a:t>
            </a:r>
            <a:r>
              <a:rPr lang="en-US" baseline="30000" dirty="0"/>
              <a:t>st</a:t>
            </a:r>
            <a:r>
              <a:rPr lang="en-US" dirty="0"/>
              <a:t> &amp; 2</a:t>
            </a:r>
            <a:r>
              <a:rPr lang="en-US" baseline="30000" dirty="0"/>
              <a:t>nd</a:t>
            </a:r>
            <a:r>
              <a:rPr lang="en-US" dirty="0"/>
              <a:t> Quarters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23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2018 Budget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Worked with Hilton to develop revenue and expense targets</a:t>
            </a:r>
          </a:p>
          <a:p>
            <a:pPr lvl="1"/>
            <a:r>
              <a:rPr lang="en-US" dirty="0"/>
              <a:t>RevPAR growth target 1.8% over 2017</a:t>
            </a:r>
          </a:p>
          <a:p>
            <a:pPr lvl="1"/>
            <a:r>
              <a:rPr lang="en-US" dirty="0"/>
              <a:t>Decline in Group position impacting F&amp;B Banquet revenue</a:t>
            </a:r>
          </a:p>
          <a:p>
            <a:endParaRPr lang="en-US" dirty="0" smtClean="0"/>
          </a:p>
          <a:p>
            <a:r>
              <a:rPr lang="en-US" dirty="0" smtClean="0"/>
              <a:t>Budgeted </a:t>
            </a:r>
            <a:r>
              <a:rPr lang="en-US" dirty="0"/>
              <a:t>expenses were based on flow targets with the exception of planned and unplanned expenses such as </a:t>
            </a:r>
            <a:r>
              <a:rPr lang="en-US" smtClean="0"/>
              <a:t>wage and benefit </a:t>
            </a:r>
            <a:r>
              <a:rPr lang="en-US" dirty="0"/>
              <a:t>increases, renovation operating costs, etc.</a:t>
            </a:r>
          </a:p>
          <a:p>
            <a:endParaRPr lang="en-US" dirty="0" smtClean="0"/>
          </a:p>
          <a:p>
            <a:r>
              <a:rPr lang="en-US" dirty="0" smtClean="0"/>
              <a:t>Budgets </a:t>
            </a:r>
            <a:r>
              <a:rPr lang="en-US" dirty="0"/>
              <a:t>have been reviewed and approved in detail by both Hilton’s regional team and CHMWarnick</a:t>
            </a:r>
          </a:p>
        </p:txBody>
      </p:sp>
    </p:spTree>
    <p:extLst>
      <p:ext uri="{BB962C8B-B14F-4D97-AF65-F5344CB8AC3E}">
        <p14:creationId xmlns:p14="http://schemas.microsoft.com/office/powerpoint/2010/main" val="22718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A7992A3C-F497-4900-B1EF-40DDB35EB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Operating Trends</a:t>
            </a:r>
            <a:endParaRPr lang="en-US" dirty="0"/>
          </a:p>
        </p:txBody>
      </p:sp>
      <p:graphicFrame>
        <p:nvGraphicFramePr>
          <p:cNvPr id="5" name="Group 223">
            <a:extLst>
              <a:ext uri="{FF2B5EF4-FFF2-40B4-BE49-F238E27FC236}">
                <a16:creationId xmlns="" xmlns:a16="http://schemas.microsoft.com/office/drawing/2014/main" id="{13B34336-E982-4D07-91A8-A222EE7DAA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131095"/>
              </p:ext>
            </p:extLst>
          </p:nvPr>
        </p:nvGraphicFramePr>
        <p:xfrm>
          <a:off x="320358" y="1468438"/>
          <a:ext cx="8503284" cy="401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5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92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192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92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20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endParaRPr kumimoji="1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b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Budget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2017</a:t>
                      </a:r>
                      <a:b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Forecast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2016</a:t>
                      </a:r>
                      <a:b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Actual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93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 Revenue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18.52M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$18.07M</a:t>
                      </a:r>
                      <a:endParaRPr kumimoji="1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0871" marR="90871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16.99M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93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RevPAR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$120 - $130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$115 - $125</a:t>
                      </a:r>
                      <a:endParaRPr kumimoji="1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0871" marR="90871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$110 -$120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93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Operating Profit (GOP)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5.83M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5.83M</a:t>
                      </a:r>
                      <a:endParaRPr kumimoji="1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0871" marR="90871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$5.37M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9389">
                <a:tc>
                  <a:txBody>
                    <a:bodyPr/>
                    <a:lstStyle/>
                    <a:p>
                      <a:pPr marL="457189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GOP Margin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31.5%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32.3%</a:t>
                      </a:r>
                      <a:endParaRPr kumimoji="1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0871" marR="90871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31.6%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93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Operating Income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4.93M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4.98M</a:t>
                      </a:r>
                      <a:endParaRPr kumimoji="1" lang="en-US" sz="1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0871" marR="90871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4.56M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83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D59D14-65D8-485E-A6ED-6CD6946C2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2018 Capital</a:t>
            </a:r>
            <a:endParaRPr lang="en-US" dirty="0"/>
          </a:p>
        </p:txBody>
      </p:sp>
      <p:graphicFrame>
        <p:nvGraphicFramePr>
          <p:cNvPr id="5" name="Group 223">
            <a:extLst>
              <a:ext uri="{FF2B5EF4-FFF2-40B4-BE49-F238E27FC236}">
                <a16:creationId xmlns="" xmlns:a16="http://schemas.microsoft.com/office/drawing/2014/main" id="{B7CA405A-BD19-4F4B-ADAE-D2E0ED5242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490233"/>
              </p:ext>
            </p:extLst>
          </p:nvPr>
        </p:nvGraphicFramePr>
        <p:xfrm>
          <a:off x="320040" y="1468438"/>
          <a:ext cx="8503920" cy="389153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58911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27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959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endParaRPr kumimoji="1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b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Budget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20000"/>
                            <a:lumOff val="8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F&amp;B Banquet Equipment</a:t>
                      </a:r>
                      <a:endParaRPr kumimoji="1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9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72K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9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F&amp;B Kitchen Equipment</a:t>
                      </a:r>
                      <a:endParaRPr kumimoji="1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$31K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Garage </a:t>
                      </a:r>
                      <a:r>
                        <a:rPr kumimoji="1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Gate and Elevator Landings</a:t>
                      </a:r>
                      <a:endParaRPr kumimoji="1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54K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Information Technology</a:t>
                      </a:r>
                      <a:endParaRPr kumimoji="1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94K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extLst>
                  <a:ext uri="{0D108BD9-81ED-4DB2-BD59-A6C34878D82A}">
                    <a16:rowId xmlns="" xmlns:a16="http://schemas.microsoft.com/office/drawing/2014/main" val="2268088760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Contingency – Replacement Equipment</a:t>
                      </a:r>
                      <a:endParaRPr kumimoji="1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24K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7708" marB="47708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6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8" charset="2"/>
                        <a:buNone/>
                        <a:tabLst/>
                      </a:pPr>
                      <a:r>
                        <a:rPr kumimoji="1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1" lang="en-US" sz="19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275K</a:t>
                      </a:r>
                      <a:endParaRPr kumimoji="1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95415" marR="95415" marT="45436" marB="45436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130295"/>
      </p:ext>
    </p:extLst>
  </p:cSld>
  <p:clrMapOvr>
    <a:masterClrMapping/>
  </p:clrMapOvr>
</p:sld>
</file>

<file path=ppt/theme/theme1.xml><?xml version="1.0" encoding="utf-8"?>
<a:theme xmlns:a="http://schemas.openxmlformats.org/drawingml/2006/main" name="CHMW PPT Theme">
  <a:themeElements>
    <a:clrScheme name="CHMW">
      <a:dk1>
        <a:sysClr val="windowText" lastClr="000000"/>
      </a:dk1>
      <a:lt1>
        <a:sysClr val="window" lastClr="FFFFFF"/>
      </a:lt1>
      <a:dk2>
        <a:srgbClr val="0F034F"/>
      </a:dk2>
      <a:lt2>
        <a:srgbClr val="004990"/>
      </a:lt2>
      <a:accent1>
        <a:srgbClr val="004990"/>
      </a:accent1>
      <a:accent2>
        <a:srgbClr val="76923C"/>
      </a:accent2>
      <a:accent3>
        <a:srgbClr val="F79646"/>
      </a:accent3>
      <a:accent4>
        <a:srgbClr val="7030A0"/>
      </a:accent4>
      <a:accent5>
        <a:srgbClr val="C00000"/>
      </a:accent5>
      <a:accent6>
        <a:srgbClr val="FFD965"/>
      </a:accent6>
      <a:hlink>
        <a:srgbClr val="0F034F"/>
      </a:hlink>
      <a:folHlink>
        <a:srgbClr val="4F91CD"/>
      </a:folHlink>
    </a:clrScheme>
    <a:fontScheme name="Custom 2">
      <a:majorFont>
        <a:latin typeface="Myriad Pro Cond"/>
        <a:ea typeface=""/>
        <a:cs typeface=""/>
      </a:majorFont>
      <a:minorFont>
        <a:latin typeface="Myriad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HMW PPT Theme" id="{E5331FBA-0A2A-44F2-BADD-5C1083AC8FDF}" vid="{E04F8A8E-2754-473C-939A-70A2C9CE6C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724934F9CF15488B0EF817E3E9B797" ma:contentTypeVersion="11" ma:contentTypeDescription="Create a new document." ma:contentTypeScope="" ma:versionID="1ca63baf09abf43a05c41b240eb0dec3">
  <xsd:schema xmlns:xsd="http://www.w3.org/2001/XMLSchema" xmlns:xs="http://www.w3.org/2001/XMLSchema" xmlns:p="http://schemas.microsoft.com/office/2006/metadata/properties" xmlns:ns1="http://schemas.microsoft.com/sharepoint/v3" xmlns:ns2="b9da0195-8adf-4988-a0d6-e7d16954ad4f" xmlns:ns3="0d853237-5bce-450d-8360-a8fb7df6b710" targetNamespace="http://schemas.microsoft.com/office/2006/metadata/properties" ma:root="true" ma:fieldsID="fec78e9629b510fa1a5f1f798bb5fe41" ns1:_="" ns2:_="" ns3:_="">
    <xsd:import namespace="http://schemas.microsoft.com/sharepoint/v3"/>
    <xsd:import namespace="b9da0195-8adf-4988-a0d6-e7d16954ad4f"/>
    <xsd:import namespace="0d853237-5bce-450d-8360-a8fb7df6b7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da0195-8adf-4988-a0d6-e7d16954ad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53237-5bce-450d-8360-a8fb7df6b7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2135F86-EE9F-4FE9-8823-5EA45A39F3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9da0195-8adf-4988-a0d6-e7d16954ad4f"/>
    <ds:schemaRef ds:uri="0d853237-5bce-450d-8360-a8fb7df6b7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8FC2BB-72F2-4378-8CD2-6B9A4EED3D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9B24DA-7AC0-43B7-8518-AA3B74F037E7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sharepoint/v3"/>
    <ds:schemaRef ds:uri="http://purl.org/dc/elements/1.1/"/>
    <ds:schemaRef ds:uri="http://schemas.openxmlformats.org/package/2006/metadata/core-properties"/>
    <ds:schemaRef ds:uri="0d853237-5bce-450d-8360-a8fb7df6b710"/>
    <ds:schemaRef ds:uri="b9da0195-8adf-4988-a0d6-e7d16954ad4f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147</TotalTime>
  <Words>285</Words>
  <Application>Microsoft Office PowerPoint</Application>
  <PresentationFormat>On-screen Show (4:3)</PresentationFormat>
  <Paragraphs>63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CHMW PPT Theme</vt:lpstr>
      <vt:lpstr>2018 Operating  &amp; Capital Budget</vt:lpstr>
      <vt:lpstr>Market Overview</vt:lpstr>
      <vt:lpstr>2018 Budget Process</vt:lpstr>
      <vt:lpstr>Operating Trends</vt:lpstr>
      <vt:lpstr>2018 Capital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Operating &amp; Capital Budget</dc:title>
  <dc:creator>Tracey Scalzo</dc:creator>
  <cp:lastModifiedBy>Mike McLeod</cp:lastModifiedBy>
  <cp:revision>15</cp:revision>
  <dcterms:created xsi:type="dcterms:W3CDTF">2017-11-10T15:12:04Z</dcterms:created>
  <dcterms:modified xsi:type="dcterms:W3CDTF">2017-12-19T16:50:50Z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0x01010051724934F9CF15488B0EF817E3E9B797</vt:lpwstr>
  </property>
</Properties>
</file>