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7"/>
  </p:notesMasterIdLst>
  <p:handoutMasterIdLst>
    <p:handoutMasterId r:id="rId78"/>
  </p:handoutMasterIdLst>
  <p:sldIdLst>
    <p:sldId id="256" r:id="rId2"/>
    <p:sldId id="459" r:id="rId3"/>
    <p:sldId id="299" r:id="rId4"/>
    <p:sldId id="434" r:id="rId5"/>
    <p:sldId id="266" r:id="rId6"/>
    <p:sldId id="407" r:id="rId7"/>
    <p:sldId id="416" r:id="rId8"/>
    <p:sldId id="422" r:id="rId9"/>
    <p:sldId id="401" r:id="rId10"/>
    <p:sldId id="411" r:id="rId11"/>
    <p:sldId id="414" r:id="rId12"/>
    <p:sldId id="415" r:id="rId13"/>
    <p:sldId id="399" r:id="rId14"/>
    <p:sldId id="424" r:id="rId15"/>
    <p:sldId id="303" r:id="rId16"/>
    <p:sldId id="423" r:id="rId17"/>
    <p:sldId id="367" r:id="rId18"/>
    <p:sldId id="400" r:id="rId19"/>
    <p:sldId id="368" r:id="rId20"/>
    <p:sldId id="377" r:id="rId21"/>
    <p:sldId id="426" r:id="rId22"/>
    <p:sldId id="284" r:id="rId23"/>
    <p:sldId id="457" r:id="rId24"/>
    <p:sldId id="435" r:id="rId25"/>
    <p:sldId id="285" r:id="rId26"/>
    <p:sldId id="456" r:id="rId27"/>
    <p:sldId id="378" r:id="rId28"/>
    <p:sldId id="445" r:id="rId29"/>
    <p:sldId id="439" r:id="rId30"/>
    <p:sldId id="440" r:id="rId31"/>
    <p:sldId id="453" r:id="rId32"/>
    <p:sldId id="442" r:id="rId33"/>
    <p:sldId id="441" r:id="rId34"/>
    <p:sldId id="444" r:id="rId35"/>
    <p:sldId id="455" r:id="rId36"/>
    <p:sldId id="403" r:id="rId37"/>
    <p:sldId id="343" r:id="rId38"/>
    <p:sldId id="341" r:id="rId39"/>
    <p:sldId id="340" r:id="rId40"/>
    <p:sldId id="339" r:id="rId41"/>
    <p:sldId id="342" r:id="rId42"/>
    <p:sldId id="404" r:id="rId43"/>
    <p:sldId id="332" r:id="rId44"/>
    <p:sldId id="346" r:id="rId45"/>
    <p:sldId id="430" r:id="rId46"/>
    <p:sldId id="402" r:id="rId47"/>
    <p:sldId id="348" r:id="rId48"/>
    <p:sldId id="337" r:id="rId49"/>
    <p:sldId id="431" r:id="rId50"/>
    <p:sldId id="335" r:id="rId51"/>
    <p:sldId id="432" r:id="rId52"/>
    <p:sldId id="461" r:id="rId53"/>
    <p:sldId id="452" r:id="rId54"/>
    <p:sldId id="324" r:id="rId55"/>
    <p:sldId id="325" r:id="rId56"/>
    <p:sldId id="417" r:id="rId57"/>
    <p:sldId id="323" r:id="rId58"/>
    <p:sldId id="449" r:id="rId59"/>
    <p:sldId id="371" r:id="rId60"/>
    <p:sldId id="327" r:id="rId61"/>
    <p:sldId id="391" r:id="rId62"/>
    <p:sldId id="448" r:id="rId63"/>
    <p:sldId id="292" r:id="rId64"/>
    <p:sldId id="293" r:id="rId65"/>
    <p:sldId id="436" r:id="rId66"/>
    <p:sldId id="383" r:id="rId67"/>
    <p:sldId id="447" r:id="rId68"/>
    <p:sldId id="294" r:id="rId69"/>
    <p:sldId id="295" r:id="rId70"/>
    <p:sldId id="372" r:id="rId71"/>
    <p:sldId id="374" r:id="rId72"/>
    <p:sldId id="454" r:id="rId73"/>
    <p:sldId id="394" r:id="rId74"/>
    <p:sldId id="297" r:id="rId75"/>
    <p:sldId id="392"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9781" autoAdjust="0"/>
  </p:normalViewPr>
  <p:slideViewPr>
    <p:cSldViewPr>
      <p:cViewPr>
        <p:scale>
          <a:sx n="110" d="100"/>
          <a:sy n="110" d="100"/>
        </p:scale>
        <p:origin x="-1644" y="-168"/>
      </p:cViewPr>
      <p:guideLst>
        <p:guide orient="horz" pos="2160"/>
        <p:guide pos="2880"/>
      </p:guideLst>
    </p:cSldViewPr>
  </p:slideViewPr>
  <p:outlineViewPr>
    <p:cViewPr>
      <p:scale>
        <a:sx n="33" d="100"/>
        <a:sy n="33" d="100"/>
      </p:scale>
      <p:origin x="0" y="697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9056392222816824E-2"/>
          <c:y val="2.7869141357330336E-2"/>
          <c:w val="0.77157875289860622"/>
          <c:h val="0.71643232095987996"/>
        </c:manualLayout>
      </c:layout>
      <c:barChart>
        <c:barDir val="col"/>
        <c:grouping val="clustered"/>
        <c:varyColors val="0"/>
        <c:ser>
          <c:idx val="0"/>
          <c:order val="0"/>
          <c:tx>
            <c:strRef>
              <c:f>Sheet1!$B$1</c:f>
              <c:strCache>
                <c:ptCount val="1"/>
                <c:pt idx="0">
                  <c:v>Misc Rates</c:v>
                </c:pt>
              </c:strCache>
            </c:strRef>
          </c:tx>
          <c:invertIfNegative val="0"/>
          <c:dLbls>
            <c:dLbl>
              <c:idx val="4"/>
              <c:layout>
                <c:manualLayout>
                  <c:x val="3.2362459546925572E-3"/>
                  <c:y val="-1.66666666666666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tx>
                <c:rich>
                  <a:bodyPr/>
                  <a:lstStyle/>
                  <a:p>
                    <a:r>
                      <a:rPr lang="en-US" dirty="0">
                        <a:solidFill>
                          <a:srgbClr val="C00000"/>
                        </a:solidFill>
                      </a:rPr>
                      <a:t>24.7%</a:t>
                    </a:r>
                  </a:p>
                </c:rich>
              </c:tx>
              <c:showLegendKey val="0"/>
              <c:showVal val="1"/>
              <c:showCatName val="0"/>
              <c:showSerName val="0"/>
              <c:showPercent val="0"/>
              <c:showBubbleSize val="0"/>
            </c:dLbl>
            <c:spPr>
              <a:solidFill>
                <a:schemeClr val="bg1"/>
              </a:solidFill>
            </c:spPr>
            <c:txPr>
              <a:bodyPr/>
              <a:lstStyle/>
              <a:p>
                <a:pPr>
                  <a:defRPr sz="1200">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Sheet1!$A$2:$A$12</c:f>
              <c:strCache>
                <c:ptCount val="11"/>
                <c:pt idx="0">
                  <c:v>FY10/11</c:v>
                </c:pt>
                <c:pt idx="1">
                  <c:v>FY11/12</c:v>
                </c:pt>
                <c:pt idx="2">
                  <c:v>FY12/13</c:v>
                </c:pt>
                <c:pt idx="3">
                  <c:v>FY13/14</c:v>
                </c:pt>
                <c:pt idx="4">
                  <c:v>FY14/15</c:v>
                </c:pt>
                <c:pt idx="5">
                  <c:v>FY15/16</c:v>
                </c:pt>
                <c:pt idx="6">
                  <c:v>FY16/17</c:v>
                </c:pt>
                <c:pt idx="7">
                  <c:v>FY17/18 (estimate)</c:v>
                </c:pt>
                <c:pt idx="8">
                  <c:v>FY18/19 (estimate)</c:v>
                </c:pt>
                <c:pt idx="9">
                  <c:v>FY19/20 (estimate)</c:v>
                </c:pt>
                <c:pt idx="10">
                  <c:v>FY20/21 (estimate)</c:v>
                </c:pt>
              </c:strCache>
            </c:strRef>
          </c:cat>
          <c:val>
            <c:numRef>
              <c:f>Sheet1!$B$2:$B$12</c:f>
              <c:numCache>
                <c:formatCode>0.0%</c:formatCode>
                <c:ptCount val="11"/>
                <c:pt idx="0">
                  <c:v>0.10700000000000001</c:v>
                </c:pt>
                <c:pt idx="1">
                  <c:v>0.127</c:v>
                </c:pt>
                <c:pt idx="2">
                  <c:v>0.13700000000000001</c:v>
                </c:pt>
                <c:pt idx="3">
                  <c:v>0.15100000000000002</c:v>
                </c:pt>
                <c:pt idx="4">
                  <c:v>0.16700000000000001</c:v>
                </c:pt>
                <c:pt idx="5">
                  <c:v>0.18400000000000002</c:v>
                </c:pt>
                <c:pt idx="6">
                  <c:v>0.19900000000000001</c:v>
                </c:pt>
                <c:pt idx="7">
                  <c:v>0.21500000000000002</c:v>
                </c:pt>
                <c:pt idx="8">
                  <c:v>0.23100000000000001</c:v>
                </c:pt>
                <c:pt idx="9">
                  <c:v>0.24700000000000003</c:v>
                </c:pt>
                <c:pt idx="10">
                  <c:v>0.26300000000000001</c:v>
                </c:pt>
              </c:numCache>
            </c:numRef>
          </c:val>
        </c:ser>
        <c:ser>
          <c:idx val="1"/>
          <c:order val="1"/>
          <c:tx>
            <c:strRef>
              <c:f>Sheet1!$C$1</c:f>
              <c:strCache>
                <c:ptCount val="1"/>
                <c:pt idx="0">
                  <c:v>Saftey Rates</c:v>
                </c:pt>
              </c:strCache>
            </c:strRef>
          </c:tx>
          <c:invertIfNegative val="0"/>
          <c:dLbls>
            <c:dLbl>
              <c:idx val="9"/>
              <c:layout/>
              <c:tx>
                <c:rich>
                  <a:bodyPr/>
                  <a:lstStyle/>
                  <a:p>
                    <a:r>
                      <a:rPr lang="en-US" dirty="0">
                        <a:solidFill>
                          <a:srgbClr val="C00000"/>
                        </a:solidFill>
                      </a:rPr>
                      <a:t>37.88</a:t>
                    </a:r>
                    <a:r>
                      <a:rPr lang="en-US" dirty="0"/>
                      <a:t>%</a:t>
                    </a:r>
                  </a:p>
                </c:rich>
              </c:tx>
              <c:showLegendKey val="0"/>
              <c:showVal val="1"/>
              <c:showCatName val="0"/>
              <c:showSerName val="0"/>
              <c:showPercent val="0"/>
              <c:showBubbleSize val="0"/>
            </c:dLbl>
            <c:spPr>
              <a:solidFill>
                <a:schemeClr val="bg1"/>
              </a:solidFill>
            </c:spPr>
            <c:txPr>
              <a:bodyPr/>
              <a:lstStyle/>
              <a:p>
                <a:pPr>
                  <a:defRPr sz="1200">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Sheet1!$A$2:$A$12</c:f>
              <c:strCache>
                <c:ptCount val="11"/>
                <c:pt idx="0">
                  <c:v>FY10/11</c:v>
                </c:pt>
                <c:pt idx="1">
                  <c:v>FY11/12</c:v>
                </c:pt>
                <c:pt idx="2">
                  <c:v>FY12/13</c:v>
                </c:pt>
                <c:pt idx="3">
                  <c:v>FY13/14</c:v>
                </c:pt>
                <c:pt idx="4">
                  <c:v>FY14/15</c:v>
                </c:pt>
                <c:pt idx="5">
                  <c:v>FY15/16</c:v>
                </c:pt>
                <c:pt idx="6">
                  <c:v>FY16/17</c:v>
                </c:pt>
                <c:pt idx="7">
                  <c:v>FY17/18 (estimate)</c:v>
                </c:pt>
                <c:pt idx="8">
                  <c:v>FY18/19 (estimate)</c:v>
                </c:pt>
                <c:pt idx="9">
                  <c:v>FY19/20 (estimate)</c:v>
                </c:pt>
                <c:pt idx="10">
                  <c:v>FY20/21 (estimate)</c:v>
                </c:pt>
              </c:strCache>
            </c:strRef>
          </c:cat>
          <c:val>
            <c:numRef>
              <c:f>Sheet1!$C$2:$C$12</c:f>
              <c:numCache>
                <c:formatCode>0.0%</c:formatCode>
                <c:ptCount val="11"/>
                <c:pt idx="0">
                  <c:v>0.18600000000000003</c:v>
                </c:pt>
                <c:pt idx="1">
                  <c:v>0.20600000000000002</c:v>
                </c:pt>
                <c:pt idx="2">
                  <c:v>0.21400000000000002</c:v>
                </c:pt>
                <c:pt idx="3">
                  <c:v>0.21600000000000003</c:v>
                </c:pt>
                <c:pt idx="4">
                  <c:v>0.24200000000000002</c:v>
                </c:pt>
                <c:pt idx="5">
                  <c:v>0.26300000000000001</c:v>
                </c:pt>
                <c:pt idx="6">
                  <c:v>0.2980000000000001</c:v>
                </c:pt>
                <c:pt idx="7" formatCode="0.00%">
                  <c:v>0.32480000000000003</c:v>
                </c:pt>
                <c:pt idx="8" formatCode="0.00%">
                  <c:v>0.35180000000000006</c:v>
                </c:pt>
                <c:pt idx="9" formatCode="0.00%">
                  <c:v>0.37880000000000014</c:v>
                </c:pt>
                <c:pt idx="10" formatCode="0.00%">
                  <c:v>0.40580000000000005</c:v>
                </c:pt>
              </c:numCache>
            </c:numRef>
          </c:val>
        </c:ser>
        <c:dLbls>
          <c:showLegendKey val="0"/>
          <c:showVal val="0"/>
          <c:showCatName val="0"/>
          <c:showSerName val="0"/>
          <c:showPercent val="0"/>
          <c:showBubbleSize val="0"/>
        </c:dLbls>
        <c:gapWidth val="150"/>
        <c:axId val="156041984"/>
        <c:axId val="156043520"/>
      </c:barChart>
      <c:catAx>
        <c:axId val="156041984"/>
        <c:scaling>
          <c:orientation val="minMax"/>
        </c:scaling>
        <c:delete val="0"/>
        <c:axPos val="b"/>
        <c:numFmt formatCode="General" sourceLinked="0"/>
        <c:majorTickMark val="out"/>
        <c:minorTickMark val="none"/>
        <c:tickLblPos val="nextTo"/>
        <c:txPr>
          <a:bodyPr rot="-3480000"/>
          <a:lstStyle/>
          <a:p>
            <a:pPr>
              <a:defRPr sz="1200">
                <a:latin typeface="Arial" panose="020B0604020202020204" pitchFamily="34" charset="0"/>
                <a:cs typeface="Arial" panose="020B0604020202020204" pitchFamily="34" charset="0"/>
              </a:defRPr>
            </a:pPr>
            <a:endParaRPr lang="en-US"/>
          </a:p>
        </c:txPr>
        <c:crossAx val="156043520"/>
        <c:crosses val="autoZero"/>
        <c:auto val="1"/>
        <c:lblAlgn val="ctr"/>
        <c:lblOffset val="100"/>
        <c:noMultiLvlLbl val="0"/>
      </c:catAx>
      <c:valAx>
        <c:axId val="156043520"/>
        <c:scaling>
          <c:orientation val="minMax"/>
          <c:max val="0.45"/>
        </c:scaling>
        <c:delete val="0"/>
        <c:axPos val="l"/>
        <c:majorGridlines/>
        <c:numFmt formatCode="0.0%" sourceLinked="1"/>
        <c:majorTickMark val="out"/>
        <c:minorTickMark val="none"/>
        <c:tickLblPos val="nextTo"/>
        <c:txPr>
          <a:bodyPr/>
          <a:lstStyle/>
          <a:p>
            <a:pPr>
              <a:defRPr sz="1200">
                <a:latin typeface="Arial" panose="020B0604020202020204" pitchFamily="34" charset="0"/>
                <a:cs typeface="Arial" panose="020B0604020202020204" pitchFamily="34" charset="0"/>
              </a:defRPr>
            </a:pPr>
            <a:endParaRPr lang="en-US"/>
          </a:p>
        </c:txPr>
        <c:crossAx val="156041984"/>
        <c:crosses val="autoZero"/>
        <c:crossBetween val="between"/>
      </c:valAx>
    </c:plotArea>
    <c:legend>
      <c:legendPos val="r"/>
      <c:layout/>
      <c:overlay val="0"/>
      <c:txPr>
        <a:bodyPr/>
        <a:lstStyle/>
        <a:p>
          <a:pPr>
            <a:defRPr sz="1000">
              <a:latin typeface="Arial" panose="020B0604020202020204" pitchFamily="34" charset="0"/>
              <a:cs typeface="Arial" panose="020B0604020202020204"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 Funds</c:v>
                </c:pt>
              </c:strCache>
            </c:strRef>
          </c:tx>
          <c:invertIfNegative val="0"/>
          <c:dLbls>
            <c:dLbl>
              <c:idx val="0"/>
              <c:delete val="1"/>
            </c:dLbl>
            <c:dLbl>
              <c:idx val="1"/>
              <c:delete val="1"/>
            </c:dLbl>
            <c:dLbl>
              <c:idx val="2"/>
              <c:delete val="1"/>
            </c:dLbl>
            <c:dLbl>
              <c:idx val="3"/>
              <c:delete val="1"/>
            </c:dLbl>
            <c:dLbl>
              <c:idx val="4"/>
              <c:layout>
                <c:manualLayout>
                  <c:x val="-6.2305295950155761E-3"/>
                  <c:y val="-2.8368794326241134E-2"/>
                </c:manualLayout>
              </c:layout>
              <c:tx>
                <c:rich>
                  <a:bodyPr/>
                  <a:lstStyle/>
                  <a:p>
                    <a:r>
                      <a:rPr lang="en-US" dirty="0"/>
                      <a:t> </a:t>
                    </a:r>
                  </a:p>
                </c:rich>
              </c:tx>
              <c:showLegendKey val="0"/>
              <c:showVal val="1"/>
              <c:showCatName val="0"/>
              <c:showSerName val="0"/>
              <c:showPercent val="0"/>
              <c:showBubbleSize val="0"/>
            </c:dLbl>
            <c:dLbl>
              <c:idx val="5"/>
              <c:layout>
                <c:manualLayout>
                  <c:x val="0"/>
                  <c:y val="1.4184397163120567E-2"/>
                </c:manualLayout>
              </c:layout>
              <c:showLegendKey val="0"/>
              <c:showVal val="1"/>
              <c:showCatName val="0"/>
              <c:showSerName val="0"/>
              <c:showPercent val="0"/>
              <c:showBubbleSize val="0"/>
            </c:dLbl>
            <c:dLbl>
              <c:idx val="6"/>
              <c:layout>
                <c:manualLayout>
                  <c:x val="5.1401869158878503E-2"/>
                  <c:y val="1.0638297872340425E-2"/>
                </c:manualLayout>
              </c:layout>
              <c:showLegendKey val="0"/>
              <c:showVal val="1"/>
              <c:showCatName val="0"/>
              <c:showSerName val="0"/>
              <c:showPercent val="0"/>
              <c:showBubbleSize val="0"/>
            </c:dLbl>
            <c:spPr>
              <a:solidFill>
                <a:schemeClr val="bg1"/>
              </a:solidFill>
            </c:spPr>
            <c:txPr>
              <a:bodyPr/>
              <a:lstStyle/>
              <a:p>
                <a:pPr>
                  <a:defRPr sz="1700" baseline="0">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FY 13/14</c:v>
                </c:pt>
                <c:pt idx="1">
                  <c:v>FY 14/15</c:v>
                </c:pt>
                <c:pt idx="2">
                  <c:v>FY 15/16</c:v>
                </c:pt>
                <c:pt idx="3">
                  <c:v>FY 16/17</c:v>
                </c:pt>
                <c:pt idx="4">
                  <c:v>FY 17/18 </c:v>
                </c:pt>
                <c:pt idx="5">
                  <c:v>FY 18/19 (estimated)</c:v>
                </c:pt>
                <c:pt idx="6">
                  <c:v>FY 19/20 (estimated)</c:v>
                </c:pt>
              </c:strCache>
            </c:strRef>
          </c:cat>
          <c:val>
            <c:numRef>
              <c:f>Sheet1!$B$2:$B$8</c:f>
              <c:numCache>
                <c:formatCode>_("$"* #,##0_);_("$"* \(#,##0\);_("$"* "-"??_);_(@_)</c:formatCode>
                <c:ptCount val="7"/>
                <c:pt idx="0">
                  <c:v>754034</c:v>
                </c:pt>
                <c:pt idx="1">
                  <c:v>855921</c:v>
                </c:pt>
                <c:pt idx="2">
                  <c:v>996206</c:v>
                </c:pt>
                <c:pt idx="3">
                  <c:v>1077872</c:v>
                </c:pt>
                <c:pt idx="4">
                  <c:v>1077880</c:v>
                </c:pt>
                <c:pt idx="5">
                  <c:v>1044932</c:v>
                </c:pt>
                <c:pt idx="6">
                  <c:v>1080000</c:v>
                </c:pt>
              </c:numCache>
            </c:numRef>
          </c:val>
        </c:ser>
        <c:dLbls>
          <c:showLegendKey val="0"/>
          <c:showVal val="0"/>
          <c:showCatName val="0"/>
          <c:showSerName val="0"/>
          <c:showPercent val="0"/>
          <c:showBubbleSize val="0"/>
        </c:dLbls>
        <c:gapWidth val="150"/>
        <c:axId val="167753216"/>
        <c:axId val="167754752"/>
      </c:barChart>
      <c:catAx>
        <c:axId val="167753216"/>
        <c:scaling>
          <c:orientation val="minMax"/>
        </c:scaling>
        <c:delete val="0"/>
        <c:axPos val="b"/>
        <c:numFmt formatCode="General" sourceLinked="0"/>
        <c:majorTickMark val="out"/>
        <c:minorTickMark val="none"/>
        <c:tickLblPos val="nextTo"/>
        <c:txPr>
          <a:bodyPr/>
          <a:lstStyle/>
          <a:p>
            <a:pPr>
              <a:defRPr sz="1200">
                <a:latin typeface="Arial" panose="020B0604020202020204" pitchFamily="34" charset="0"/>
                <a:cs typeface="Arial" panose="020B0604020202020204" pitchFamily="34" charset="0"/>
              </a:defRPr>
            </a:pPr>
            <a:endParaRPr lang="en-US"/>
          </a:p>
        </c:txPr>
        <c:crossAx val="167754752"/>
        <c:crosses val="autoZero"/>
        <c:auto val="1"/>
        <c:lblAlgn val="ctr"/>
        <c:lblOffset val="100"/>
        <c:noMultiLvlLbl val="0"/>
      </c:catAx>
      <c:valAx>
        <c:axId val="167754752"/>
        <c:scaling>
          <c:orientation val="minMax"/>
          <c:max val="1500000"/>
          <c:min val="0"/>
        </c:scaling>
        <c:delete val="0"/>
        <c:axPos val="l"/>
        <c:majorGridlines/>
        <c:numFmt formatCode="_(&quot;$&quot;* #,##0_);_(&quot;$&quot;* \(#,##0\);_(&quot;$&quot;* &quot;-&quot;??_);_(@_)" sourceLinked="1"/>
        <c:majorTickMark val="out"/>
        <c:minorTickMark val="none"/>
        <c:tickLblPos val="nextTo"/>
        <c:txPr>
          <a:bodyPr/>
          <a:lstStyle/>
          <a:p>
            <a:pPr>
              <a:defRPr sz="1200">
                <a:latin typeface="Arial" panose="020B0604020202020204" pitchFamily="34" charset="0"/>
                <a:cs typeface="Arial" panose="020B0604020202020204" pitchFamily="34" charset="0"/>
              </a:defRPr>
            </a:pPr>
            <a:endParaRPr lang="en-US"/>
          </a:p>
        </c:txPr>
        <c:crossAx val="167753216"/>
        <c:crosses val="autoZero"/>
        <c:crossBetween val="between"/>
      </c:valAx>
      <c:spPr>
        <a:noFill/>
        <a:ln w="25400">
          <a:noFill/>
        </a:ln>
      </c:spPr>
    </c:plotArea>
    <c:legend>
      <c:legendPos val="r"/>
      <c:overlay val="0"/>
      <c:txPr>
        <a:bodyPr/>
        <a:lstStyle/>
        <a:p>
          <a:pPr>
            <a:defRPr>
              <a:latin typeface="Arial" panose="020B0604020202020204" pitchFamily="34" charset="0"/>
              <a:cs typeface="Arial" panose="020B0604020202020204" pitchFamily="34" charset="0"/>
            </a:defRPr>
          </a:pPr>
          <a:endParaRPr lang="en-US"/>
        </a:p>
      </c:txPr>
    </c:legend>
    <c:plotVisOnly val="1"/>
    <c:dispBlanksAs val="gap"/>
    <c:showDLblsOverMax val="0"/>
  </c:chart>
  <c:spPr>
    <a:solidFill>
      <a:schemeClr val="bg1"/>
    </a:solidFill>
  </c:spPr>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36F3548-14D6-4B02-8B7C-22E65AD3FEA2}" type="datetimeFigureOut">
              <a:rPr lang="en-US" smtClean="0"/>
              <a:t>6/14/2019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64E83D7-5B5E-4A8F-A16C-EA53A7A584C6}" type="slidenum">
              <a:rPr lang="en-US" smtClean="0"/>
              <a:t>‹#›</a:t>
            </a:fld>
            <a:endParaRPr lang="en-US"/>
          </a:p>
        </p:txBody>
      </p:sp>
    </p:spTree>
    <p:extLst>
      <p:ext uri="{BB962C8B-B14F-4D97-AF65-F5344CB8AC3E}">
        <p14:creationId xmlns:p14="http://schemas.microsoft.com/office/powerpoint/2010/main" val="782560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2098" cy="456595"/>
          </a:xfrm>
          <a:prstGeom prst="rect">
            <a:avLst/>
          </a:prstGeom>
        </p:spPr>
        <p:txBody>
          <a:bodyPr vert="horz" lIns="86493" tIns="43247" rIns="86493" bIns="43247" rtlCol="0"/>
          <a:lstStyle>
            <a:lvl1pPr algn="l">
              <a:defRPr sz="1100"/>
            </a:lvl1pPr>
          </a:lstStyle>
          <a:p>
            <a:endParaRPr lang="en-US"/>
          </a:p>
        </p:txBody>
      </p:sp>
      <p:sp>
        <p:nvSpPr>
          <p:cNvPr id="3" name="Date Placeholder 2"/>
          <p:cNvSpPr>
            <a:spLocks noGrp="1"/>
          </p:cNvSpPr>
          <p:nvPr>
            <p:ph type="dt" idx="1"/>
          </p:nvPr>
        </p:nvSpPr>
        <p:spPr>
          <a:xfrm>
            <a:off x="3884414" y="1"/>
            <a:ext cx="2972098" cy="456595"/>
          </a:xfrm>
          <a:prstGeom prst="rect">
            <a:avLst/>
          </a:prstGeom>
        </p:spPr>
        <p:txBody>
          <a:bodyPr vert="horz" lIns="86493" tIns="43247" rIns="86493" bIns="43247" rtlCol="0"/>
          <a:lstStyle>
            <a:lvl1pPr algn="r">
              <a:defRPr sz="1100"/>
            </a:lvl1pPr>
          </a:lstStyle>
          <a:p>
            <a:fld id="{ACED2EBE-1B56-40D6-BC68-2148FA9B4F14}" type="datetimeFigureOut">
              <a:rPr lang="en-US" smtClean="0"/>
              <a:t>6/14/2019</a:t>
            </a:fld>
            <a:endParaRPr lang="en-US"/>
          </a:p>
        </p:txBody>
      </p:sp>
      <p:sp>
        <p:nvSpPr>
          <p:cNvPr id="4" name="Slide Image Placeholder 3"/>
          <p:cNvSpPr>
            <a:spLocks noGrp="1" noRot="1" noChangeAspect="1"/>
          </p:cNvSpPr>
          <p:nvPr>
            <p:ph type="sldImg" idx="2"/>
          </p:nvPr>
        </p:nvSpPr>
        <p:spPr>
          <a:xfrm>
            <a:off x="1144588" y="685800"/>
            <a:ext cx="4570412" cy="3429000"/>
          </a:xfrm>
          <a:prstGeom prst="rect">
            <a:avLst/>
          </a:prstGeom>
          <a:noFill/>
          <a:ln w="12700">
            <a:solidFill>
              <a:prstClr val="black"/>
            </a:solidFill>
          </a:ln>
        </p:spPr>
        <p:txBody>
          <a:bodyPr vert="horz" lIns="86493" tIns="43247" rIns="86493" bIns="43247" rtlCol="0" anchor="ctr"/>
          <a:lstStyle/>
          <a:p>
            <a:endParaRPr lang="en-US"/>
          </a:p>
        </p:txBody>
      </p:sp>
      <p:sp>
        <p:nvSpPr>
          <p:cNvPr id="5" name="Notes Placeholder 4"/>
          <p:cNvSpPr>
            <a:spLocks noGrp="1"/>
          </p:cNvSpPr>
          <p:nvPr>
            <p:ph type="body" sz="quarter" idx="3"/>
          </p:nvPr>
        </p:nvSpPr>
        <p:spPr>
          <a:xfrm>
            <a:off x="686098" y="4343704"/>
            <a:ext cx="5485805" cy="4113892"/>
          </a:xfrm>
          <a:prstGeom prst="rect">
            <a:avLst/>
          </a:prstGeom>
        </p:spPr>
        <p:txBody>
          <a:bodyPr vert="horz" lIns="86493" tIns="43247" rIns="86493" bIns="4324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894"/>
            <a:ext cx="2972098" cy="456595"/>
          </a:xfrm>
          <a:prstGeom prst="rect">
            <a:avLst/>
          </a:prstGeom>
        </p:spPr>
        <p:txBody>
          <a:bodyPr vert="horz" lIns="86493" tIns="43247" rIns="86493" bIns="43247" rtlCol="0" anchor="b"/>
          <a:lstStyle>
            <a:lvl1pPr algn="l">
              <a:defRPr sz="1100"/>
            </a:lvl1pPr>
          </a:lstStyle>
          <a:p>
            <a:endParaRPr lang="en-US"/>
          </a:p>
        </p:txBody>
      </p:sp>
      <p:sp>
        <p:nvSpPr>
          <p:cNvPr id="7" name="Slide Number Placeholder 6"/>
          <p:cNvSpPr>
            <a:spLocks noGrp="1"/>
          </p:cNvSpPr>
          <p:nvPr>
            <p:ph type="sldNum" sz="quarter" idx="5"/>
          </p:nvPr>
        </p:nvSpPr>
        <p:spPr>
          <a:xfrm>
            <a:off x="3884414" y="8685894"/>
            <a:ext cx="2972098" cy="456595"/>
          </a:xfrm>
          <a:prstGeom prst="rect">
            <a:avLst/>
          </a:prstGeom>
        </p:spPr>
        <p:txBody>
          <a:bodyPr vert="horz" lIns="86493" tIns="43247" rIns="86493" bIns="43247" rtlCol="0" anchor="b"/>
          <a:lstStyle>
            <a:lvl1pPr algn="r">
              <a:defRPr sz="1100"/>
            </a:lvl1pPr>
          </a:lstStyle>
          <a:p>
            <a:fld id="{424F0D12-EEFD-479E-B899-4001C6620EBA}" type="slidenum">
              <a:rPr lang="en-US" smtClean="0"/>
              <a:t>‹#›</a:t>
            </a:fld>
            <a:endParaRPr lang="en-US"/>
          </a:p>
        </p:txBody>
      </p:sp>
    </p:spTree>
    <p:extLst>
      <p:ext uri="{BB962C8B-B14F-4D97-AF65-F5344CB8AC3E}">
        <p14:creationId xmlns:p14="http://schemas.microsoft.com/office/powerpoint/2010/main" val="562194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4F0D12-EEFD-479E-B899-4001C6620EBA}" type="slidenum">
              <a:rPr lang="en-US" smtClean="0"/>
              <a:t>1</a:t>
            </a:fld>
            <a:endParaRPr lang="en-US" dirty="0"/>
          </a:p>
        </p:txBody>
      </p:sp>
    </p:spTree>
    <p:extLst>
      <p:ext uri="{BB962C8B-B14F-4D97-AF65-F5344CB8AC3E}">
        <p14:creationId xmlns:p14="http://schemas.microsoft.com/office/powerpoint/2010/main" val="2647998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4F0D12-EEFD-479E-B899-4001C6620EBA}" type="slidenum">
              <a:rPr lang="en-US" smtClean="0"/>
              <a:t>3</a:t>
            </a:fld>
            <a:endParaRPr lang="en-US" dirty="0"/>
          </a:p>
        </p:txBody>
      </p:sp>
    </p:spTree>
    <p:extLst>
      <p:ext uri="{BB962C8B-B14F-4D97-AF65-F5344CB8AC3E}">
        <p14:creationId xmlns:p14="http://schemas.microsoft.com/office/powerpoint/2010/main" val="2909372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4F0D12-EEFD-479E-B899-4001C6620EBA}" type="slidenum">
              <a:rPr lang="en-US" smtClean="0"/>
              <a:t>5</a:t>
            </a:fld>
            <a:endParaRPr lang="en-US" dirty="0"/>
          </a:p>
        </p:txBody>
      </p:sp>
    </p:spTree>
    <p:extLst>
      <p:ext uri="{BB962C8B-B14F-4D97-AF65-F5344CB8AC3E}">
        <p14:creationId xmlns:p14="http://schemas.microsoft.com/office/powerpoint/2010/main" val="2118793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4F0D12-EEFD-479E-B899-4001C6620EBA}" type="slidenum">
              <a:rPr lang="en-US" smtClean="0"/>
              <a:t>15</a:t>
            </a:fld>
            <a:endParaRPr lang="en-US" dirty="0"/>
          </a:p>
        </p:txBody>
      </p:sp>
    </p:spTree>
    <p:extLst>
      <p:ext uri="{BB962C8B-B14F-4D97-AF65-F5344CB8AC3E}">
        <p14:creationId xmlns:p14="http://schemas.microsoft.com/office/powerpoint/2010/main" val="936964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17</a:t>
            </a:fld>
            <a:endParaRPr lang="en-US"/>
          </a:p>
        </p:txBody>
      </p:sp>
    </p:spTree>
    <p:extLst>
      <p:ext uri="{BB962C8B-B14F-4D97-AF65-F5344CB8AC3E}">
        <p14:creationId xmlns:p14="http://schemas.microsoft.com/office/powerpoint/2010/main" val="817157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19</a:t>
            </a:fld>
            <a:endParaRPr lang="en-US"/>
          </a:p>
        </p:txBody>
      </p:sp>
    </p:spTree>
    <p:extLst>
      <p:ext uri="{BB962C8B-B14F-4D97-AF65-F5344CB8AC3E}">
        <p14:creationId xmlns:p14="http://schemas.microsoft.com/office/powerpoint/2010/main" val="2659107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20</a:t>
            </a:fld>
            <a:endParaRPr lang="en-US"/>
          </a:p>
        </p:txBody>
      </p:sp>
    </p:spTree>
    <p:extLst>
      <p:ext uri="{BB962C8B-B14F-4D97-AF65-F5344CB8AC3E}">
        <p14:creationId xmlns:p14="http://schemas.microsoft.com/office/powerpoint/2010/main" val="2225111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22</a:t>
            </a:fld>
            <a:endParaRPr lang="en-US"/>
          </a:p>
        </p:txBody>
      </p:sp>
    </p:spTree>
    <p:extLst>
      <p:ext uri="{BB962C8B-B14F-4D97-AF65-F5344CB8AC3E}">
        <p14:creationId xmlns:p14="http://schemas.microsoft.com/office/powerpoint/2010/main" val="1269138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23</a:t>
            </a:fld>
            <a:endParaRPr lang="en-US"/>
          </a:p>
        </p:txBody>
      </p:sp>
    </p:spTree>
    <p:extLst>
      <p:ext uri="{BB962C8B-B14F-4D97-AF65-F5344CB8AC3E}">
        <p14:creationId xmlns:p14="http://schemas.microsoft.com/office/powerpoint/2010/main" val="225644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25</a:t>
            </a:fld>
            <a:endParaRPr lang="en-US"/>
          </a:p>
        </p:txBody>
      </p:sp>
    </p:spTree>
    <p:extLst>
      <p:ext uri="{BB962C8B-B14F-4D97-AF65-F5344CB8AC3E}">
        <p14:creationId xmlns:p14="http://schemas.microsoft.com/office/powerpoint/2010/main" val="4246684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27</a:t>
            </a:fld>
            <a:endParaRPr lang="en-US"/>
          </a:p>
        </p:txBody>
      </p:sp>
    </p:spTree>
    <p:extLst>
      <p:ext uri="{BB962C8B-B14F-4D97-AF65-F5344CB8AC3E}">
        <p14:creationId xmlns:p14="http://schemas.microsoft.com/office/powerpoint/2010/main" val="308038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34</a:t>
            </a:fld>
            <a:endParaRPr lang="en-US"/>
          </a:p>
        </p:txBody>
      </p:sp>
    </p:spTree>
    <p:extLst>
      <p:ext uri="{BB962C8B-B14F-4D97-AF65-F5344CB8AC3E}">
        <p14:creationId xmlns:p14="http://schemas.microsoft.com/office/powerpoint/2010/main" val="1162205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37</a:t>
            </a:fld>
            <a:endParaRPr lang="en-US"/>
          </a:p>
        </p:txBody>
      </p:sp>
    </p:spTree>
    <p:extLst>
      <p:ext uri="{BB962C8B-B14F-4D97-AF65-F5344CB8AC3E}">
        <p14:creationId xmlns:p14="http://schemas.microsoft.com/office/powerpoint/2010/main" val="3614761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38</a:t>
            </a:fld>
            <a:endParaRPr lang="en-US"/>
          </a:p>
        </p:txBody>
      </p:sp>
    </p:spTree>
    <p:extLst>
      <p:ext uri="{BB962C8B-B14F-4D97-AF65-F5344CB8AC3E}">
        <p14:creationId xmlns:p14="http://schemas.microsoft.com/office/powerpoint/2010/main" val="425328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39</a:t>
            </a:fld>
            <a:endParaRPr lang="en-US"/>
          </a:p>
        </p:txBody>
      </p:sp>
    </p:spTree>
    <p:extLst>
      <p:ext uri="{BB962C8B-B14F-4D97-AF65-F5344CB8AC3E}">
        <p14:creationId xmlns:p14="http://schemas.microsoft.com/office/powerpoint/2010/main" val="4019351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40</a:t>
            </a:fld>
            <a:endParaRPr lang="en-US"/>
          </a:p>
        </p:txBody>
      </p:sp>
    </p:spTree>
    <p:extLst>
      <p:ext uri="{BB962C8B-B14F-4D97-AF65-F5344CB8AC3E}">
        <p14:creationId xmlns:p14="http://schemas.microsoft.com/office/powerpoint/2010/main" val="744457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41</a:t>
            </a:fld>
            <a:endParaRPr lang="en-US"/>
          </a:p>
        </p:txBody>
      </p:sp>
    </p:spTree>
    <p:extLst>
      <p:ext uri="{BB962C8B-B14F-4D97-AF65-F5344CB8AC3E}">
        <p14:creationId xmlns:p14="http://schemas.microsoft.com/office/powerpoint/2010/main" val="2064001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43</a:t>
            </a:fld>
            <a:endParaRPr lang="en-US"/>
          </a:p>
        </p:txBody>
      </p:sp>
    </p:spTree>
    <p:extLst>
      <p:ext uri="{BB962C8B-B14F-4D97-AF65-F5344CB8AC3E}">
        <p14:creationId xmlns:p14="http://schemas.microsoft.com/office/powerpoint/2010/main" val="5321290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44</a:t>
            </a:fld>
            <a:endParaRPr lang="en-US"/>
          </a:p>
        </p:txBody>
      </p:sp>
    </p:spTree>
    <p:extLst>
      <p:ext uri="{BB962C8B-B14F-4D97-AF65-F5344CB8AC3E}">
        <p14:creationId xmlns:p14="http://schemas.microsoft.com/office/powerpoint/2010/main" val="2034239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45</a:t>
            </a:fld>
            <a:endParaRPr lang="en-US"/>
          </a:p>
        </p:txBody>
      </p:sp>
    </p:spTree>
    <p:extLst>
      <p:ext uri="{BB962C8B-B14F-4D97-AF65-F5344CB8AC3E}">
        <p14:creationId xmlns:p14="http://schemas.microsoft.com/office/powerpoint/2010/main" val="20342399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46</a:t>
            </a:fld>
            <a:endParaRPr lang="en-US"/>
          </a:p>
        </p:txBody>
      </p:sp>
    </p:spTree>
    <p:extLst>
      <p:ext uri="{BB962C8B-B14F-4D97-AF65-F5344CB8AC3E}">
        <p14:creationId xmlns:p14="http://schemas.microsoft.com/office/powerpoint/2010/main" val="4051939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47</a:t>
            </a:fld>
            <a:endParaRPr lang="en-US"/>
          </a:p>
        </p:txBody>
      </p:sp>
    </p:spTree>
    <p:extLst>
      <p:ext uri="{BB962C8B-B14F-4D97-AF65-F5344CB8AC3E}">
        <p14:creationId xmlns:p14="http://schemas.microsoft.com/office/powerpoint/2010/main" val="11072276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48</a:t>
            </a:fld>
            <a:endParaRPr lang="en-US"/>
          </a:p>
        </p:txBody>
      </p:sp>
    </p:spTree>
    <p:extLst>
      <p:ext uri="{BB962C8B-B14F-4D97-AF65-F5344CB8AC3E}">
        <p14:creationId xmlns:p14="http://schemas.microsoft.com/office/powerpoint/2010/main" val="15891650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49</a:t>
            </a:fld>
            <a:endParaRPr lang="en-US"/>
          </a:p>
        </p:txBody>
      </p:sp>
    </p:spTree>
    <p:extLst>
      <p:ext uri="{BB962C8B-B14F-4D97-AF65-F5344CB8AC3E}">
        <p14:creationId xmlns:p14="http://schemas.microsoft.com/office/powerpoint/2010/main" val="1589165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50</a:t>
            </a:fld>
            <a:endParaRPr lang="en-US"/>
          </a:p>
        </p:txBody>
      </p:sp>
    </p:spTree>
    <p:extLst>
      <p:ext uri="{BB962C8B-B14F-4D97-AF65-F5344CB8AC3E}">
        <p14:creationId xmlns:p14="http://schemas.microsoft.com/office/powerpoint/2010/main" val="40519398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51</a:t>
            </a:fld>
            <a:endParaRPr lang="en-US"/>
          </a:p>
        </p:txBody>
      </p:sp>
    </p:spTree>
    <p:extLst>
      <p:ext uri="{BB962C8B-B14F-4D97-AF65-F5344CB8AC3E}">
        <p14:creationId xmlns:p14="http://schemas.microsoft.com/office/powerpoint/2010/main" val="40519398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52</a:t>
            </a:fld>
            <a:endParaRPr lang="en-US"/>
          </a:p>
        </p:txBody>
      </p:sp>
    </p:spTree>
    <p:extLst>
      <p:ext uri="{BB962C8B-B14F-4D97-AF65-F5344CB8AC3E}">
        <p14:creationId xmlns:p14="http://schemas.microsoft.com/office/powerpoint/2010/main" val="40519398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54</a:t>
            </a:fld>
            <a:endParaRPr lang="en-US"/>
          </a:p>
        </p:txBody>
      </p:sp>
    </p:spTree>
    <p:extLst>
      <p:ext uri="{BB962C8B-B14F-4D97-AF65-F5344CB8AC3E}">
        <p14:creationId xmlns:p14="http://schemas.microsoft.com/office/powerpoint/2010/main" val="1524728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55</a:t>
            </a:fld>
            <a:endParaRPr lang="en-US"/>
          </a:p>
        </p:txBody>
      </p:sp>
    </p:spTree>
    <p:extLst>
      <p:ext uri="{BB962C8B-B14F-4D97-AF65-F5344CB8AC3E}">
        <p14:creationId xmlns:p14="http://schemas.microsoft.com/office/powerpoint/2010/main" val="3183803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56</a:t>
            </a:fld>
            <a:endParaRPr lang="en-US"/>
          </a:p>
        </p:txBody>
      </p:sp>
    </p:spTree>
    <p:extLst>
      <p:ext uri="{BB962C8B-B14F-4D97-AF65-F5344CB8AC3E}">
        <p14:creationId xmlns:p14="http://schemas.microsoft.com/office/powerpoint/2010/main" val="14788351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57</a:t>
            </a:fld>
            <a:endParaRPr lang="en-US"/>
          </a:p>
        </p:txBody>
      </p:sp>
    </p:spTree>
    <p:extLst>
      <p:ext uri="{BB962C8B-B14F-4D97-AF65-F5344CB8AC3E}">
        <p14:creationId xmlns:p14="http://schemas.microsoft.com/office/powerpoint/2010/main" val="14788351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59</a:t>
            </a:fld>
            <a:endParaRPr lang="en-US"/>
          </a:p>
        </p:txBody>
      </p:sp>
    </p:spTree>
    <p:extLst>
      <p:ext uri="{BB962C8B-B14F-4D97-AF65-F5344CB8AC3E}">
        <p14:creationId xmlns:p14="http://schemas.microsoft.com/office/powerpoint/2010/main" val="8832883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60</a:t>
            </a:fld>
            <a:endParaRPr lang="en-US"/>
          </a:p>
        </p:txBody>
      </p:sp>
    </p:spTree>
    <p:extLst>
      <p:ext uri="{BB962C8B-B14F-4D97-AF65-F5344CB8AC3E}">
        <p14:creationId xmlns:p14="http://schemas.microsoft.com/office/powerpoint/2010/main" val="10721038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61</a:t>
            </a:fld>
            <a:endParaRPr lang="en-US"/>
          </a:p>
        </p:txBody>
      </p:sp>
    </p:spTree>
    <p:extLst>
      <p:ext uri="{BB962C8B-B14F-4D97-AF65-F5344CB8AC3E}">
        <p14:creationId xmlns:p14="http://schemas.microsoft.com/office/powerpoint/2010/main" val="10721038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63</a:t>
            </a:fld>
            <a:endParaRPr lang="en-US"/>
          </a:p>
        </p:txBody>
      </p:sp>
    </p:spTree>
    <p:extLst>
      <p:ext uri="{BB962C8B-B14F-4D97-AF65-F5344CB8AC3E}">
        <p14:creationId xmlns:p14="http://schemas.microsoft.com/office/powerpoint/2010/main" val="33840678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64</a:t>
            </a:fld>
            <a:endParaRPr lang="en-US"/>
          </a:p>
        </p:txBody>
      </p:sp>
    </p:spTree>
    <p:extLst>
      <p:ext uri="{BB962C8B-B14F-4D97-AF65-F5344CB8AC3E}">
        <p14:creationId xmlns:p14="http://schemas.microsoft.com/office/powerpoint/2010/main" val="28938308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65</a:t>
            </a:fld>
            <a:endParaRPr lang="en-US"/>
          </a:p>
        </p:txBody>
      </p:sp>
    </p:spTree>
    <p:extLst>
      <p:ext uri="{BB962C8B-B14F-4D97-AF65-F5344CB8AC3E}">
        <p14:creationId xmlns:p14="http://schemas.microsoft.com/office/powerpoint/2010/main" val="28938308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68</a:t>
            </a:fld>
            <a:endParaRPr lang="en-US"/>
          </a:p>
        </p:txBody>
      </p:sp>
    </p:spTree>
    <p:extLst>
      <p:ext uri="{BB962C8B-B14F-4D97-AF65-F5344CB8AC3E}">
        <p14:creationId xmlns:p14="http://schemas.microsoft.com/office/powerpoint/2010/main" val="37209108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69</a:t>
            </a:fld>
            <a:endParaRPr lang="en-US"/>
          </a:p>
        </p:txBody>
      </p:sp>
    </p:spTree>
    <p:extLst>
      <p:ext uri="{BB962C8B-B14F-4D97-AF65-F5344CB8AC3E}">
        <p14:creationId xmlns:p14="http://schemas.microsoft.com/office/powerpoint/2010/main" val="21994980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70</a:t>
            </a:fld>
            <a:endParaRPr lang="en-US"/>
          </a:p>
        </p:txBody>
      </p:sp>
    </p:spTree>
    <p:extLst>
      <p:ext uri="{BB962C8B-B14F-4D97-AF65-F5344CB8AC3E}">
        <p14:creationId xmlns:p14="http://schemas.microsoft.com/office/powerpoint/2010/main" val="18370212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71</a:t>
            </a:fld>
            <a:endParaRPr lang="en-US"/>
          </a:p>
        </p:txBody>
      </p:sp>
    </p:spTree>
    <p:extLst>
      <p:ext uri="{BB962C8B-B14F-4D97-AF65-F5344CB8AC3E}">
        <p14:creationId xmlns:p14="http://schemas.microsoft.com/office/powerpoint/2010/main" val="34247904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4F0D12-EEFD-479E-B899-4001C6620EBA}" type="slidenum">
              <a:rPr lang="en-US" smtClean="0"/>
              <a:t>74</a:t>
            </a:fld>
            <a:endParaRPr lang="en-US"/>
          </a:p>
        </p:txBody>
      </p:sp>
    </p:spTree>
    <p:extLst>
      <p:ext uri="{BB962C8B-B14F-4D97-AF65-F5344CB8AC3E}">
        <p14:creationId xmlns:p14="http://schemas.microsoft.com/office/powerpoint/2010/main" val="38307548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9257A5D-B422-4153-997E-AEF82CB1DC8D}" type="datetime1">
              <a:rPr lang="en-US" smtClean="0"/>
              <a:t>6/14/2019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0C63980-99F9-4B82-AB82-78DD998A067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268EE4C-9035-4228-981B-E3DE64C7FDE9}" type="datetime1">
              <a:rPr lang="en-US" smtClean="0"/>
              <a:t>6/14/2019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C63980-99F9-4B82-AB82-78DD998A0672}"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E73142F-1CA2-4D98-98CD-684940B63339}" type="datetime1">
              <a:rPr lang="en-US" smtClean="0"/>
              <a:t>6/14/2019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C63980-99F9-4B82-AB82-78DD998A0672}"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E28E00A-0E65-4D2A-B2F9-E5F73AD9361E}" type="datetime1">
              <a:rPr lang="en-US" smtClean="0"/>
              <a:t>6/14/2019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0C63980-99F9-4B82-AB82-78DD998A0672}"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AB6D6D2-ADBB-4119-94BF-90E606A46B21}" type="datetime1">
              <a:rPr lang="en-US" smtClean="0"/>
              <a:t>6/14/2019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0C63980-99F9-4B82-AB82-78DD998A067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19B09F0-1BF0-49AC-8C5B-2FD88ADE7162}" type="datetime1">
              <a:rPr lang="en-US" smtClean="0"/>
              <a:t>6/14/2019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0C63980-99F9-4B82-AB82-78DD998A0672}"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6845B26-440C-4530-8D8B-261FC8A77ADE}" type="datetime1">
              <a:rPr lang="en-US" smtClean="0"/>
              <a:t>6/14/2019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0C63980-99F9-4B82-AB82-78DD998A067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75A4D56-4848-46F1-B76B-4A36E0FE2905}" type="datetime1">
              <a:rPr lang="en-US" smtClean="0"/>
              <a:t>6/14/2019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0C63980-99F9-4B82-AB82-78DD998A067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49F1B9D-B31A-494F-B94A-ECEDD19B9631}" type="datetime1">
              <a:rPr lang="en-US" smtClean="0"/>
              <a:t>6/14/2019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0C63980-99F9-4B82-AB82-78DD998A0672}"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A7E40CA-311E-42A4-957F-2C735138D2B9}" type="datetime1">
              <a:rPr lang="en-US" smtClean="0"/>
              <a:t>6/14/2019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C63980-99F9-4B82-AB82-78DD998A067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4EAD0A2-B359-4C5C-8F20-BA31462511D6}" type="datetime1">
              <a:rPr lang="en-US" smtClean="0"/>
              <a:t>6/14/2019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C63980-99F9-4B82-AB82-78DD998A067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02794E2-F565-4A99-B41F-88B5E35B59CF}" type="datetime1">
              <a:rPr lang="en-US" smtClean="0"/>
              <a:t>6/14/2019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0C63980-99F9-4B82-AB82-78DD998A067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package" Target="../embeddings/Microsoft_Excel_Worksheet3.xlsx"/><Relationship Id="rId4" Type="http://schemas.openxmlformats.org/officeDocument/2006/relationships/oleObject" Target="../embeddings/oleObject2.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4.emf"/><Relationship Id="rId5" Type="http://schemas.openxmlformats.org/officeDocument/2006/relationships/package" Target="../embeddings/Microsoft_Excel_Worksheet4.xlsx"/><Relationship Id="rId4" Type="http://schemas.openxmlformats.org/officeDocument/2006/relationships/oleObject" Target="../embeddings/oleObject3.bin"/></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5.emf"/><Relationship Id="rId5" Type="http://schemas.openxmlformats.org/officeDocument/2006/relationships/package" Target="../embeddings/Microsoft_Excel_Worksheet5.xlsx"/><Relationship Id="rId4" Type="http://schemas.openxmlformats.org/officeDocument/2006/relationships/oleObject" Target="../embeddings/oleObject4.bin"/></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dirty="0" smtClean="0">
                <a:latin typeface="Arial" panose="020B0604020202020204" pitchFamily="34" charset="0"/>
                <a:cs typeface="Arial" panose="020B0604020202020204" pitchFamily="34" charset="0"/>
              </a:rPr>
              <a:t>19/20 	RECOMMENDED  BUDGET </a:t>
            </a: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0C63980-99F9-4B82-AB82-78DD998A0672}" type="slidenum">
              <a:rPr lang="en-US" smtClean="0"/>
              <a:t>1</a:t>
            </a:fld>
            <a:endParaRPr lang="en-US" dirty="0"/>
          </a:p>
        </p:txBody>
      </p:sp>
    </p:spTree>
    <p:extLst>
      <p:ext uri="{BB962C8B-B14F-4D97-AF65-F5344CB8AC3E}">
        <p14:creationId xmlns:p14="http://schemas.microsoft.com/office/powerpoint/2010/main" val="2069120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C63980-99F9-4B82-AB82-78DD998A0672}" type="slidenum">
              <a:rPr lang="en-US" smtClean="0"/>
              <a:t>2</a:t>
            </a:fld>
            <a:endParaRPr lang="en-US"/>
          </a:p>
        </p:txBody>
      </p:sp>
      <p:sp>
        <p:nvSpPr>
          <p:cNvPr id="3" name="Title 2"/>
          <p:cNvSpPr>
            <a:spLocks noGrp="1"/>
          </p:cNvSpPr>
          <p:nvPr>
            <p:ph type="title"/>
          </p:nvPr>
        </p:nvSpPr>
        <p:spPr>
          <a:xfrm>
            <a:off x="457200" y="2514600"/>
            <a:ext cx="8229600" cy="1143000"/>
          </a:xfrm>
        </p:spPr>
        <p:txBody>
          <a:bodyPr/>
          <a:lstStyle/>
          <a:p>
            <a:pPr algn="ctr"/>
            <a:r>
              <a:rPr lang="en-US" dirty="0"/>
              <a:t>RECOMMENDED BUDGET</a:t>
            </a:r>
          </a:p>
        </p:txBody>
      </p:sp>
    </p:spTree>
    <p:extLst>
      <p:ext uri="{BB962C8B-B14F-4D97-AF65-F5344CB8AC3E}">
        <p14:creationId xmlns:p14="http://schemas.microsoft.com/office/powerpoint/2010/main" val="205321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265101206"/>
              </p:ext>
            </p:extLst>
          </p:nvPr>
        </p:nvGraphicFramePr>
        <p:xfrm>
          <a:off x="0" y="304800"/>
          <a:ext cx="9067800" cy="6438900"/>
        </p:xfrm>
        <a:graphic>
          <a:graphicData uri="http://schemas.openxmlformats.org/presentationml/2006/ole">
            <mc:AlternateContent xmlns:mc="http://schemas.openxmlformats.org/markup-compatibility/2006">
              <mc:Choice xmlns:v="urn:schemas-microsoft-com:vml" Requires="v">
                <p:oleObj spid="_x0000_s5357" name="Acrobat Document" r:id="rId4" imgW="7543732" imgH="5829300" progId="Acrobat.Document.2015">
                  <p:embed/>
                </p:oleObj>
              </mc:Choice>
              <mc:Fallback>
                <p:oleObj name="Acrobat Document" r:id="rId4" imgW="7543732" imgH="5829300" progId="Acrobat.Document.2015">
                  <p:embed/>
                  <p:pic>
                    <p:nvPicPr>
                      <p:cNvPr id="0" name=""/>
                      <p:cNvPicPr/>
                      <p:nvPr/>
                    </p:nvPicPr>
                    <p:blipFill>
                      <a:blip r:embed="rId5"/>
                      <a:stretch>
                        <a:fillRect/>
                      </a:stretch>
                    </p:blipFill>
                    <p:spPr>
                      <a:xfrm>
                        <a:off x="0" y="304800"/>
                        <a:ext cx="9067800" cy="6438900"/>
                      </a:xfrm>
                      <a:prstGeom prst="rect">
                        <a:avLst/>
                      </a:prstGeom>
                    </p:spPr>
                  </p:pic>
                </p:oleObj>
              </mc:Fallback>
            </mc:AlternateContent>
          </a:graphicData>
        </a:graphic>
      </p:graphicFrame>
      <p:sp>
        <p:nvSpPr>
          <p:cNvPr id="4" name="Slide Number Placeholder 3"/>
          <p:cNvSpPr>
            <a:spLocks noGrp="1"/>
          </p:cNvSpPr>
          <p:nvPr>
            <p:ph type="sldNum" sz="quarter" idx="12"/>
          </p:nvPr>
        </p:nvSpPr>
        <p:spPr/>
        <p:txBody>
          <a:bodyPr/>
          <a:lstStyle/>
          <a:p>
            <a:fld id="{50C63980-99F9-4B82-AB82-78DD998A0672}" type="slidenum">
              <a:rPr lang="en-US" smtClean="0"/>
              <a:t>3</a:t>
            </a:fld>
            <a:endParaRPr lang="en-US" dirty="0"/>
          </a:p>
        </p:txBody>
      </p:sp>
    </p:spTree>
    <p:extLst>
      <p:ext uri="{BB962C8B-B14F-4D97-AF65-F5344CB8AC3E}">
        <p14:creationId xmlns:p14="http://schemas.microsoft.com/office/powerpoint/2010/main" val="32539607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C63980-99F9-4B82-AB82-78DD998A0672}" type="slidenum">
              <a:rPr lang="en-US" smtClean="0"/>
              <a:t>4</a:t>
            </a:fld>
            <a:endParaRPr lang="en-US"/>
          </a:p>
        </p:txBody>
      </p:sp>
      <p:sp>
        <p:nvSpPr>
          <p:cNvPr id="3" name="Title 2"/>
          <p:cNvSpPr>
            <a:spLocks noGrp="1"/>
          </p:cNvSpPr>
          <p:nvPr>
            <p:ph type="title"/>
          </p:nvPr>
        </p:nvSpPr>
        <p:spPr>
          <a:xfrm>
            <a:off x="609600" y="2286000"/>
            <a:ext cx="8229600" cy="1143000"/>
          </a:xfrm>
        </p:spPr>
        <p:txBody>
          <a:bodyPr/>
          <a:lstStyle/>
          <a:p>
            <a:pPr algn="ctr"/>
            <a:r>
              <a:rPr lang="en-US"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OVERVIEW</a:t>
            </a: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9481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5562600"/>
          </a:xfrm>
        </p:spPr>
        <p:txBody>
          <a:bodyPr>
            <a:normAutofit fontScale="25000" lnSpcReduction="20000"/>
          </a:bodyPr>
          <a:lstStyle/>
          <a:p>
            <a:pPr marL="365760" lvl="1" indent="-256032">
              <a:spcBef>
                <a:spcPts val="400"/>
              </a:spcBef>
              <a:buSzPct val="68000"/>
              <a:buFont typeface="Wingdings 3"/>
              <a:buChar char=""/>
            </a:pPr>
            <a:r>
              <a:rPr lang="en-US" sz="6400" b="1" dirty="0">
                <a:latin typeface="Arial" panose="020B0604020202020204" pitchFamily="34" charset="0"/>
                <a:cs typeface="Arial" panose="020B0604020202020204" pitchFamily="34" charset="0"/>
              </a:rPr>
              <a:t>Estimated 19/20 Fund Balance  $1.61</a:t>
            </a:r>
          </a:p>
          <a:p>
            <a:pPr marL="365760" lvl="1" indent="-256032">
              <a:spcBef>
                <a:spcPts val="400"/>
              </a:spcBef>
              <a:buSzPct val="68000"/>
              <a:buFont typeface="Wingdings 3"/>
              <a:buChar char=""/>
            </a:pPr>
            <a:r>
              <a:rPr lang="en-US" sz="6400" b="1" dirty="0" smtClean="0">
                <a:latin typeface="Arial" panose="020B0604020202020204" pitchFamily="34" charset="0"/>
                <a:cs typeface="Arial" panose="020B0604020202020204" pitchFamily="34" charset="0"/>
              </a:rPr>
              <a:t>Provisions- $348,325 + $45,000 (Predatory Animal Vehicle) =$393,325</a:t>
            </a:r>
            <a:endParaRPr lang="en-US" sz="6400" b="1" dirty="0">
              <a:solidFill>
                <a:srgbClr val="FF0000"/>
              </a:solidFill>
              <a:latin typeface="Arial" panose="020B0604020202020204" pitchFamily="34" charset="0"/>
              <a:cs typeface="Arial" panose="020B0604020202020204" pitchFamily="34" charset="0"/>
            </a:endParaRPr>
          </a:p>
          <a:p>
            <a:pPr marL="365760" lvl="1" indent="-256032">
              <a:spcBef>
                <a:spcPts val="400"/>
              </a:spcBef>
              <a:buSzPct val="68000"/>
              <a:buFont typeface="Wingdings 3"/>
              <a:buChar char=""/>
            </a:pPr>
            <a:endParaRPr lang="en-US" sz="6400" dirty="0" smtClean="0">
              <a:latin typeface="Arial" panose="020B0604020202020204" pitchFamily="34" charset="0"/>
              <a:cs typeface="Arial" panose="020B0604020202020204" pitchFamily="34" charset="0"/>
            </a:endParaRPr>
          </a:p>
          <a:p>
            <a:pPr marL="365760" lvl="1" indent="-256032">
              <a:spcBef>
                <a:spcPts val="400"/>
              </a:spcBef>
              <a:buSzPct val="68000"/>
              <a:buFont typeface="Wingdings 3"/>
              <a:buChar char=""/>
            </a:pPr>
            <a:r>
              <a:rPr lang="en-US" sz="6400" dirty="0" smtClean="0">
                <a:latin typeface="Arial" panose="020B0604020202020204" pitchFamily="34" charset="0"/>
                <a:cs typeface="Arial" panose="020B0604020202020204" pitchFamily="34" charset="0"/>
              </a:rPr>
              <a:t>Fiscally Conservative</a:t>
            </a:r>
          </a:p>
          <a:p>
            <a:pPr marL="603504" lvl="2" indent="-256032">
              <a:spcBef>
                <a:spcPts val="400"/>
              </a:spcBef>
              <a:buSzPct val="68000"/>
              <a:buFont typeface="Wingdings 3"/>
              <a:buChar char=""/>
            </a:pPr>
            <a:r>
              <a:rPr lang="en-US" sz="6200" dirty="0" smtClean="0">
                <a:latin typeface="Arial" panose="020B0604020202020204" pitchFamily="34" charset="0"/>
                <a:cs typeface="Arial" panose="020B0604020202020204" pitchFamily="34" charset="0"/>
              </a:rPr>
              <a:t>Balance Board priorities/Department needs with meeting responsibility to prepare for the future</a:t>
            </a:r>
            <a:endParaRPr lang="en-US" sz="6400" dirty="0" smtClean="0">
              <a:latin typeface="Arial" panose="020B0604020202020204" pitchFamily="34" charset="0"/>
              <a:cs typeface="Arial" panose="020B0604020202020204" pitchFamily="34" charset="0"/>
            </a:endParaRPr>
          </a:p>
          <a:p>
            <a:endParaRPr lang="en-US" sz="6400" dirty="0" smtClean="0">
              <a:latin typeface="Arial" panose="020B0604020202020204" pitchFamily="34" charset="0"/>
              <a:cs typeface="Arial" panose="020B0604020202020204" pitchFamily="34" charset="0"/>
            </a:endParaRPr>
          </a:p>
          <a:p>
            <a:r>
              <a:rPr lang="en-US" sz="6400" dirty="0" smtClean="0">
                <a:latin typeface="Arial" panose="020B0604020202020204" pitchFamily="34" charset="0"/>
                <a:cs typeface="Arial" panose="020B0604020202020204" pitchFamily="34" charset="0"/>
              </a:rPr>
              <a:t>Includes </a:t>
            </a:r>
            <a:r>
              <a:rPr lang="en-US" sz="6400" dirty="0">
                <a:latin typeface="Arial" panose="020B0604020202020204" pitchFamily="34" charset="0"/>
                <a:cs typeface="Arial" panose="020B0604020202020204" pitchFamily="34" charset="0"/>
              </a:rPr>
              <a:t>$1,900,000 </a:t>
            </a:r>
            <a:r>
              <a:rPr lang="en-US" sz="6400" dirty="0" smtClean="0">
                <a:latin typeface="Arial" panose="020B0604020202020204" pitchFamily="34" charset="0"/>
                <a:cs typeface="Arial" panose="020B0604020202020204" pitchFamily="34" charset="0"/>
              </a:rPr>
              <a:t>additional 18/19 Federal </a:t>
            </a:r>
            <a:r>
              <a:rPr lang="en-US" sz="6400" dirty="0">
                <a:latin typeface="Arial" panose="020B0604020202020204" pitchFamily="34" charset="0"/>
                <a:cs typeface="Arial" panose="020B0604020202020204" pitchFamily="34" charset="0"/>
              </a:rPr>
              <a:t>PILT</a:t>
            </a:r>
          </a:p>
          <a:p>
            <a:pPr lvl="1"/>
            <a:r>
              <a:rPr lang="en-US" sz="6000" dirty="0" smtClean="0">
                <a:latin typeface="Arial" panose="020B0604020202020204" pitchFamily="34" charset="0"/>
                <a:cs typeface="Arial" panose="020B0604020202020204" pitchFamily="34" charset="0"/>
              </a:rPr>
              <a:t>Unpredictable funds</a:t>
            </a:r>
          </a:p>
          <a:p>
            <a:pPr marL="109728" indent="0">
              <a:buNone/>
            </a:pPr>
            <a:endParaRPr lang="en-US" sz="6400" dirty="0" smtClean="0">
              <a:latin typeface="Arial" panose="020B0604020202020204" pitchFamily="34" charset="0"/>
              <a:cs typeface="Arial" panose="020B0604020202020204" pitchFamily="34" charset="0"/>
            </a:endParaRPr>
          </a:p>
          <a:p>
            <a:r>
              <a:rPr lang="en-US" sz="6400" dirty="0" smtClean="0">
                <a:latin typeface="Arial" panose="020B0604020202020204" pitchFamily="34" charset="0"/>
                <a:cs typeface="Arial" panose="020B0604020202020204" pitchFamily="34" charset="0"/>
              </a:rPr>
              <a:t>Includes </a:t>
            </a:r>
            <a:r>
              <a:rPr lang="en-US" sz="6400" dirty="0">
                <a:latin typeface="Arial" panose="020B0604020202020204" pitchFamily="34" charset="0"/>
                <a:cs typeface="Arial" panose="020B0604020202020204" pitchFamily="34" charset="0"/>
              </a:rPr>
              <a:t>1.5% of payroll to fund unfunded liabilities 115 </a:t>
            </a:r>
            <a:r>
              <a:rPr lang="en-US" sz="6400" dirty="0" smtClean="0">
                <a:latin typeface="Arial" panose="020B0604020202020204" pitchFamily="34" charset="0"/>
                <a:cs typeface="Arial" panose="020B0604020202020204" pitchFamily="34" charset="0"/>
              </a:rPr>
              <a:t>Trust</a:t>
            </a:r>
            <a:endParaRPr lang="en-US" sz="6400" dirty="0">
              <a:latin typeface="Arial" panose="020B0604020202020204" pitchFamily="34" charset="0"/>
              <a:cs typeface="Arial" panose="020B0604020202020204" pitchFamily="34" charset="0"/>
            </a:endParaRPr>
          </a:p>
          <a:p>
            <a:pPr lvl="1"/>
            <a:r>
              <a:rPr lang="en-US" sz="5600" dirty="0">
                <a:latin typeface="Arial" panose="020B0604020202020204" pitchFamily="34" charset="0"/>
                <a:cs typeface="Arial" panose="020B0604020202020204" pitchFamily="34" charset="0"/>
              </a:rPr>
              <a:t>Pension-  approximately </a:t>
            </a:r>
            <a:r>
              <a:rPr lang="en-US" sz="5600" dirty="0" smtClean="0">
                <a:latin typeface="Arial" panose="020B0604020202020204" pitchFamily="34" charset="0"/>
                <a:cs typeface="Arial" panose="020B0604020202020204" pitchFamily="34" charset="0"/>
              </a:rPr>
              <a:t> $</a:t>
            </a:r>
            <a:r>
              <a:rPr lang="en-US" sz="5600" dirty="0">
                <a:latin typeface="Arial" panose="020B0604020202020204" pitchFamily="34" charset="0"/>
                <a:cs typeface="Arial" panose="020B0604020202020204" pitchFamily="34" charset="0"/>
              </a:rPr>
              <a:t>240,000- </a:t>
            </a:r>
            <a:r>
              <a:rPr lang="en-US" sz="5600" dirty="0" smtClean="0">
                <a:latin typeface="Arial" panose="020B0604020202020204" pitchFamily="34" charset="0"/>
                <a:cs typeface="Arial" panose="020B0604020202020204" pitchFamily="34" charset="0"/>
              </a:rPr>
              <a:t>$270,000</a:t>
            </a:r>
            <a:endParaRPr lang="en-US" sz="5600" dirty="0">
              <a:latin typeface="Arial" panose="020B0604020202020204" pitchFamily="34" charset="0"/>
              <a:cs typeface="Arial" panose="020B0604020202020204" pitchFamily="34" charset="0"/>
            </a:endParaRPr>
          </a:p>
          <a:p>
            <a:pPr lvl="1"/>
            <a:r>
              <a:rPr lang="en-US" sz="5600" dirty="0" smtClean="0">
                <a:latin typeface="Arial" panose="020B0604020202020204" pitchFamily="34" charset="0"/>
                <a:cs typeface="Arial" panose="020B0604020202020204" pitchFamily="34" charset="0"/>
              </a:rPr>
              <a:t>OPEB-     </a:t>
            </a:r>
            <a:r>
              <a:rPr lang="en-US" sz="5600" dirty="0">
                <a:latin typeface="Arial" panose="020B0604020202020204" pitchFamily="34" charset="0"/>
                <a:cs typeface="Arial" panose="020B0604020202020204" pitchFamily="34" charset="0"/>
              </a:rPr>
              <a:t>approximately  $240,000- </a:t>
            </a:r>
            <a:r>
              <a:rPr lang="en-US" sz="5600" dirty="0" smtClean="0">
                <a:latin typeface="Arial" panose="020B0604020202020204" pitchFamily="34" charset="0"/>
                <a:cs typeface="Arial" panose="020B0604020202020204" pitchFamily="34" charset="0"/>
              </a:rPr>
              <a:t>$270,000</a:t>
            </a:r>
            <a:endParaRPr lang="en-US" sz="5600" dirty="0">
              <a:latin typeface="Arial" panose="020B0604020202020204" pitchFamily="34" charset="0"/>
              <a:cs typeface="Arial" panose="020B0604020202020204" pitchFamily="34" charset="0"/>
            </a:endParaRPr>
          </a:p>
          <a:p>
            <a:pPr marL="109728" indent="0">
              <a:buNone/>
            </a:pPr>
            <a:endParaRPr lang="en-US" sz="6400" dirty="0">
              <a:latin typeface="Arial" panose="020B0604020202020204" pitchFamily="34" charset="0"/>
              <a:cs typeface="Arial" panose="020B0604020202020204" pitchFamily="34" charset="0"/>
            </a:endParaRPr>
          </a:p>
          <a:p>
            <a:r>
              <a:rPr lang="en-US" sz="6400" dirty="0" smtClean="0">
                <a:latin typeface="Arial" panose="020B0604020202020204" pitchFamily="34" charset="0"/>
                <a:cs typeface="Arial" panose="020B0604020202020204" pitchFamily="34" charset="0"/>
              </a:rPr>
              <a:t>Provides approximately  $1,100,000 funding for the jail construction project</a:t>
            </a:r>
          </a:p>
          <a:p>
            <a:endParaRPr lang="en-US" sz="6400" dirty="0">
              <a:solidFill>
                <a:srgbClr val="FF0000"/>
              </a:solidFill>
              <a:latin typeface="Arial" panose="020B0604020202020204" pitchFamily="34" charset="0"/>
              <a:cs typeface="Arial" panose="020B0604020202020204" pitchFamily="34" charset="0"/>
            </a:endParaRPr>
          </a:p>
          <a:p>
            <a:r>
              <a:rPr lang="en-US" sz="6400" dirty="0" smtClean="0">
                <a:latin typeface="Arial" panose="020B0604020202020204" pitchFamily="34" charset="0"/>
                <a:cs typeface="Arial" panose="020B0604020202020204" pitchFamily="34" charset="0"/>
              </a:rPr>
              <a:t>Begins to address anticipated Power Authority Revenue decrease</a:t>
            </a:r>
          </a:p>
          <a:p>
            <a:pPr lvl="1"/>
            <a:r>
              <a:rPr lang="en-US" sz="6000" dirty="0" smtClean="0">
                <a:latin typeface="Arial" panose="020B0604020202020204" pitchFamily="34" charset="0"/>
                <a:cs typeface="Arial" panose="020B0604020202020204" pitchFamily="34" charset="0"/>
              </a:rPr>
              <a:t>Reduces contribution to General Fund from $1,425,000 </a:t>
            </a:r>
            <a:r>
              <a:rPr lang="en-US" sz="4000" dirty="0" smtClean="0">
                <a:latin typeface="Arial" panose="020B0604020202020204" pitchFamily="34" charset="0"/>
                <a:cs typeface="Arial" panose="020B0604020202020204" pitchFamily="34" charset="0"/>
              </a:rPr>
              <a:t>(GF/Risk/GASB) </a:t>
            </a:r>
            <a:r>
              <a:rPr lang="en-US" sz="6000" dirty="0" smtClean="0">
                <a:latin typeface="Arial" panose="020B0604020202020204" pitchFamily="34" charset="0"/>
                <a:cs typeface="Arial" panose="020B0604020202020204" pitchFamily="34" charset="0"/>
              </a:rPr>
              <a:t>to $450,000</a:t>
            </a:r>
          </a:p>
          <a:p>
            <a:pPr marL="109728" indent="0">
              <a:buNone/>
            </a:pPr>
            <a:endParaRPr lang="en-US" sz="6400" dirty="0" smtClean="0">
              <a:latin typeface="Arial" panose="020B0604020202020204" pitchFamily="34" charset="0"/>
              <a:cs typeface="Arial" panose="020B0604020202020204" pitchFamily="34" charset="0"/>
            </a:endParaRPr>
          </a:p>
          <a:p>
            <a:pPr algn="ctr"/>
            <a:r>
              <a:rPr lang="en-US" sz="6400" b="1" dirty="0" smtClean="0">
                <a:latin typeface="Arial" panose="020B0604020202020204" pitchFamily="34" charset="0"/>
                <a:cs typeface="Arial" panose="020B0604020202020204" pitchFamily="34" charset="0"/>
              </a:rPr>
              <a:t>Does not </a:t>
            </a:r>
          </a:p>
          <a:p>
            <a:pPr lvl="1" algn="ctr"/>
            <a:r>
              <a:rPr lang="en-US" sz="6000" dirty="0" smtClean="0">
                <a:latin typeface="Arial" panose="020B0604020202020204" pitchFamily="34" charset="0"/>
                <a:cs typeface="Arial" panose="020B0604020202020204" pitchFamily="34" charset="0"/>
              </a:rPr>
              <a:t>Address employee negotiation impacts</a:t>
            </a:r>
          </a:p>
          <a:p>
            <a:pPr lvl="1" algn="ctr"/>
            <a:r>
              <a:rPr lang="en-US" sz="6000" dirty="0" smtClean="0">
                <a:latin typeface="Arial" panose="020B0604020202020204" pitchFamily="34" charset="0"/>
                <a:cs typeface="Arial" panose="020B0604020202020204" pitchFamily="34" charset="0"/>
              </a:rPr>
              <a:t>Adequately fund Provisions</a:t>
            </a:r>
          </a:p>
          <a:p>
            <a:pPr lvl="1" algn="ctr"/>
            <a:r>
              <a:rPr lang="en-US" sz="6000" dirty="0" smtClean="0">
                <a:latin typeface="Arial" panose="020B0604020202020204" pitchFamily="34" charset="0"/>
                <a:cs typeface="Arial" panose="020B0604020202020204" pitchFamily="34" charset="0"/>
              </a:rPr>
              <a:t>Adequately fund department needs</a:t>
            </a:r>
          </a:p>
          <a:p>
            <a:pPr lvl="1" algn="ctr"/>
            <a:endParaRPr lang="en-US" sz="6400" dirty="0">
              <a:latin typeface="Arial" panose="020B0604020202020204" pitchFamily="34" charset="0"/>
              <a:cs typeface="Arial" panose="020B0604020202020204" pitchFamily="34" charset="0"/>
            </a:endParaRPr>
          </a:p>
          <a:p>
            <a:pPr lvl="1" algn="ctr"/>
            <a:endParaRPr lang="en-US" dirty="0" smtClean="0">
              <a:latin typeface="Arial" panose="020B0604020202020204" pitchFamily="34" charset="0"/>
              <a:cs typeface="Arial" panose="020B0604020202020204" pitchFamily="34" charset="0"/>
            </a:endParaRPr>
          </a:p>
          <a:p>
            <a:pPr marL="393192" lvl="1" indent="0">
              <a:buNone/>
            </a:pPr>
            <a:r>
              <a:rPr lang="en-US" dirty="0" smtClean="0">
                <a:latin typeface="Arial" panose="020B0604020202020204" pitchFamily="34" charset="0"/>
                <a:cs typeface="Arial" panose="020B0604020202020204" pitchFamily="34" charset="0"/>
              </a:rPr>
              <a:t> </a:t>
            </a:r>
          </a:p>
          <a:p>
            <a:pPr lvl="2"/>
            <a:endParaRPr lang="en-US" dirty="0" smtClean="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57200" y="274638"/>
            <a:ext cx="8229600" cy="868362"/>
          </a:xfrm>
        </p:spPr>
        <p:txBody>
          <a:bodyPr/>
          <a:lstStyle/>
          <a:p>
            <a:pPr algn="ctr"/>
            <a:r>
              <a:rPr lang="en-US" dirty="0" smtClean="0">
                <a:effectLst/>
                <a:latin typeface="Arial" panose="020B0604020202020204" pitchFamily="34" charset="0"/>
                <a:cs typeface="Arial" panose="020B0604020202020204" pitchFamily="34" charset="0"/>
              </a:rPr>
              <a:t>19/20 BUDGET</a:t>
            </a:r>
            <a:endParaRPr lang="en-US" dirty="0">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5</a:t>
            </a:fld>
            <a:endParaRPr lang="en-US" dirty="0"/>
          </a:p>
        </p:txBody>
      </p:sp>
    </p:spTree>
    <p:extLst>
      <p:ext uri="{BB962C8B-B14F-4D97-AF65-F5344CB8AC3E}">
        <p14:creationId xmlns:p14="http://schemas.microsoft.com/office/powerpoint/2010/main" val="25250260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150349744"/>
              </p:ext>
            </p:extLst>
          </p:nvPr>
        </p:nvGraphicFramePr>
        <p:xfrm>
          <a:off x="1600200" y="2057400"/>
          <a:ext cx="5867400" cy="3505200"/>
        </p:xfrm>
        <a:graphic>
          <a:graphicData uri="http://schemas.openxmlformats.org/drawingml/2006/table">
            <a:tbl>
              <a:tblPr firstRow="1" bandRow="1">
                <a:tableStyleId>{5C22544A-7EE6-4342-B048-85BDC9FD1C3A}</a:tableStyleId>
              </a:tblPr>
              <a:tblGrid>
                <a:gridCol w="4191000"/>
                <a:gridCol w="1676400"/>
              </a:tblGrid>
              <a:tr h="370840">
                <a:tc>
                  <a:txBody>
                    <a:bodyPr/>
                    <a:lstStyle/>
                    <a:p>
                      <a:pPr algn="ctr"/>
                      <a:r>
                        <a:rPr lang="en-US" dirty="0" smtClean="0">
                          <a:latin typeface="Arial" panose="020B0604020202020204" pitchFamily="34" charset="0"/>
                          <a:cs typeface="Arial" panose="020B0604020202020204" pitchFamily="34" charset="0"/>
                        </a:rPr>
                        <a:t>19/20 Expenditure</a:t>
                      </a:r>
                      <a:endParaRPr lang="en-US" dirty="0">
                        <a:latin typeface="Arial" panose="020B0604020202020204" pitchFamily="34" charset="0"/>
                        <a:cs typeface="Arial" panose="020B0604020202020204" pitchFamily="34" charset="0"/>
                      </a:endParaRPr>
                    </a:p>
                  </a:txBody>
                  <a:tcPr/>
                </a:tc>
                <a:tc>
                  <a:txBody>
                    <a:bodyPr/>
                    <a:lstStyle/>
                    <a:p>
                      <a:pPr algn="r"/>
                      <a:r>
                        <a:rPr lang="en-US" dirty="0" smtClean="0">
                          <a:solidFill>
                            <a:srgbClr val="C00000"/>
                          </a:solidFill>
                          <a:latin typeface="Arial" panose="020B0604020202020204" pitchFamily="34" charset="0"/>
                          <a:cs typeface="Arial" panose="020B0604020202020204" pitchFamily="34" charset="0"/>
                        </a:rPr>
                        <a:t>$1,900,000</a:t>
                      </a:r>
                      <a:endParaRPr lang="en-US" dirty="0">
                        <a:solidFill>
                          <a:srgbClr val="C00000"/>
                        </a:solidFill>
                        <a:latin typeface="Arial" panose="020B0604020202020204" pitchFamily="34" charset="0"/>
                        <a:cs typeface="Arial" panose="020B0604020202020204" pitchFamily="34" charset="0"/>
                      </a:endParaRPr>
                    </a:p>
                  </a:txBody>
                  <a:tcPr/>
                </a:tc>
              </a:tr>
              <a:tr h="370840">
                <a:tc>
                  <a:txBody>
                    <a:bodyPr/>
                    <a:lstStyle/>
                    <a:p>
                      <a:pPr algn="l"/>
                      <a:r>
                        <a:rPr lang="en-US" dirty="0" smtClean="0">
                          <a:latin typeface="Arial" panose="020B0604020202020204" pitchFamily="34" charset="0"/>
                          <a:cs typeface="Arial" panose="020B0604020202020204" pitchFamily="34" charset="0"/>
                        </a:rPr>
                        <a:t>Jail</a:t>
                      </a:r>
                      <a:r>
                        <a:rPr lang="en-US" baseline="0" dirty="0" smtClean="0">
                          <a:latin typeface="Arial" panose="020B0604020202020204" pitchFamily="34" charset="0"/>
                          <a:cs typeface="Arial" panose="020B0604020202020204" pitchFamily="34" charset="0"/>
                        </a:rPr>
                        <a:t> Construction Project</a:t>
                      </a:r>
                      <a:endParaRPr lang="en-US" dirty="0">
                        <a:latin typeface="Arial" panose="020B0604020202020204" pitchFamily="34" charset="0"/>
                        <a:cs typeface="Arial" panose="020B0604020202020204" pitchFamily="34" charset="0"/>
                      </a:endParaRPr>
                    </a:p>
                  </a:txBody>
                  <a:tcPr/>
                </a:tc>
                <a:tc>
                  <a:txBody>
                    <a:bodyPr/>
                    <a:lstStyle/>
                    <a:p>
                      <a:pPr algn="r"/>
                      <a:r>
                        <a:rPr lang="en-US" dirty="0" smtClean="0">
                          <a:solidFill>
                            <a:schemeClr val="tx1"/>
                          </a:solidFill>
                          <a:latin typeface="Arial" panose="020B0604020202020204" pitchFamily="34" charset="0"/>
                          <a:cs typeface="Arial" panose="020B0604020202020204" pitchFamily="34" charset="0"/>
                        </a:rPr>
                        <a:t>$1,000,000</a:t>
                      </a:r>
                      <a:endParaRPr lang="en-US" dirty="0">
                        <a:solidFill>
                          <a:schemeClr val="tx1"/>
                        </a:solidFill>
                        <a:latin typeface="Arial" panose="020B0604020202020204" pitchFamily="34" charset="0"/>
                        <a:cs typeface="Arial" panose="020B0604020202020204" pitchFamily="34" charset="0"/>
                      </a:endParaRPr>
                    </a:p>
                  </a:txBody>
                  <a:tcPr/>
                </a:tc>
              </a:tr>
              <a:tr h="370840">
                <a:tc>
                  <a:txBody>
                    <a:bodyPr/>
                    <a:lstStyle/>
                    <a:p>
                      <a:pPr algn="l"/>
                      <a:r>
                        <a:rPr lang="en-US" dirty="0" smtClean="0">
                          <a:solidFill>
                            <a:schemeClr val="tx1"/>
                          </a:solidFill>
                          <a:latin typeface="Arial" panose="020B0604020202020204" pitchFamily="34" charset="0"/>
                          <a:cs typeface="Arial" panose="020B0604020202020204" pitchFamily="34" charset="0"/>
                        </a:rPr>
                        <a:t>Courthouse Renovations</a:t>
                      </a:r>
                    </a:p>
                    <a:p>
                      <a:pPr algn="l"/>
                      <a:r>
                        <a:rPr lang="en-US" dirty="0" smtClean="0">
                          <a:solidFill>
                            <a:schemeClr val="tx1"/>
                          </a:solidFill>
                          <a:latin typeface="Arial" panose="020B0604020202020204" pitchFamily="34" charset="0"/>
                          <a:cs typeface="Arial" panose="020B0604020202020204" pitchFamily="34" charset="0"/>
                        </a:rPr>
                        <a:t>  </a:t>
                      </a:r>
                      <a:r>
                        <a:rPr lang="en-US" sz="1400" dirty="0" smtClean="0">
                          <a:solidFill>
                            <a:schemeClr val="tx1"/>
                          </a:solidFill>
                          <a:latin typeface="Arial" panose="020B0604020202020204" pitchFamily="34" charset="0"/>
                          <a:cs typeface="Arial" panose="020B0604020202020204" pitchFamily="34" charset="0"/>
                        </a:rPr>
                        <a:t>Facilities-</a:t>
                      </a:r>
                      <a:r>
                        <a:rPr lang="en-US" sz="1400" baseline="0" dirty="0" smtClean="0">
                          <a:solidFill>
                            <a:schemeClr val="tx1"/>
                          </a:solidFill>
                          <a:latin typeface="Arial" panose="020B0604020202020204" pitchFamily="34" charset="0"/>
                          <a:cs typeface="Arial" panose="020B0604020202020204" pitchFamily="34" charset="0"/>
                        </a:rPr>
                        <a:t> $100,000</a:t>
                      </a:r>
                      <a:endParaRPr lang="en-US" sz="1400" dirty="0" smtClean="0">
                        <a:solidFill>
                          <a:schemeClr val="tx1"/>
                        </a:solidFill>
                        <a:latin typeface="Arial" panose="020B0604020202020204" pitchFamily="34" charset="0"/>
                        <a:cs typeface="Arial" panose="020B0604020202020204" pitchFamily="34" charset="0"/>
                      </a:endParaRPr>
                    </a:p>
                    <a:p>
                      <a:pPr algn="l"/>
                      <a:r>
                        <a:rPr lang="en-US" sz="1400" baseline="0" dirty="0" smtClean="0">
                          <a:solidFill>
                            <a:schemeClr val="tx1"/>
                          </a:solidFill>
                          <a:latin typeface="Arial" panose="020B0604020202020204" pitchFamily="34" charset="0"/>
                          <a:cs typeface="Arial" panose="020B0604020202020204" pitchFamily="34" charset="0"/>
                        </a:rPr>
                        <a:t>  </a:t>
                      </a:r>
                      <a:r>
                        <a:rPr lang="en-US" sz="1400" dirty="0" smtClean="0">
                          <a:solidFill>
                            <a:schemeClr val="tx1"/>
                          </a:solidFill>
                          <a:latin typeface="Arial" panose="020B0604020202020204" pitchFamily="34" charset="0"/>
                          <a:cs typeface="Arial" panose="020B0604020202020204" pitchFamily="34" charset="0"/>
                        </a:rPr>
                        <a:t>ACO-$50,000</a:t>
                      </a:r>
                    </a:p>
                    <a:p>
                      <a:pPr algn="l"/>
                      <a:r>
                        <a:rPr lang="en-US" sz="1400" dirty="0" smtClean="0">
                          <a:solidFill>
                            <a:schemeClr val="tx1"/>
                          </a:solidFill>
                          <a:latin typeface="Arial" panose="020B0604020202020204" pitchFamily="34" charset="0"/>
                          <a:cs typeface="Arial" panose="020B0604020202020204" pitchFamily="34" charset="0"/>
                        </a:rPr>
                        <a:t>  Courthouse</a:t>
                      </a:r>
                      <a:r>
                        <a:rPr lang="en-US" sz="1400" baseline="0" dirty="0" smtClean="0">
                          <a:solidFill>
                            <a:schemeClr val="tx1"/>
                          </a:solidFill>
                          <a:latin typeface="Arial" panose="020B0604020202020204" pitchFamily="34" charset="0"/>
                          <a:cs typeface="Arial" panose="020B0604020202020204" pitchFamily="34" charset="0"/>
                        </a:rPr>
                        <a:t> Construction- $10,000</a:t>
                      </a:r>
                    </a:p>
                    <a:p>
                      <a:pPr algn="l"/>
                      <a:r>
                        <a:rPr lang="en-US" sz="1400" dirty="0" smtClean="0">
                          <a:solidFill>
                            <a:schemeClr val="tx1"/>
                          </a:solidFill>
                          <a:latin typeface="Arial" panose="020B0604020202020204" pitchFamily="34" charset="0"/>
                          <a:cs typeface="Arial" panose="020B0604020202020204" pitchFamily="34" charset="0"/>
                        </a:rPr>
                        <a:t>  Risk-</a:t>
                      </a:r>
                      <a:r>
                        <a:rPr lang="en-US" sz="1400" baseline="0" dirty="0" smtClean="0">
                          <a:solidFill>
                            <a:schemeClr val="tx1"/>
                          </a:solidFill>
                          <a:latin typeface="Arial" panose="020B0604020202020204" pitchFamily="34" charset="0"/>
                          <a:cs typeface="Arial" panose="020B0604020202020204" pitchFamily="34" charset="0"/>
                        </a:rPr>
                        <a:t> ADA Compliance- $25,000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pPr algn="r"/>
                      <a:r>
                        <a:rPr lang="en-US" dirty="0" smtClean="0">
                          <a:solidFill>
                            <a:schemeClr val="tx1"/>
                          </a:solidFill>
                          <a:latin typeface="Arial" panose="020B0604020202020204" pitchFamily="34" charset="0"/>
                          <a:cs typeface="Arial" panose="020B0604020202020204" pitchFamily="34" charset="0"/>
                        </a:rPr>
                        <a:t>$250,000</a:t>
                      </a:r>
                      <a:endParaRPr lang="en-US" dirty="0">
                        <a:solidFill>
                          <a:schemeClr val="tx1"/>
                        </a:solidFill>
                        <a:latin typeface="Arial" panose="020B0604020202020204" pitchFamily="34" charset="0"/>
                        <a:cs typeface="Arial" panose="020B0604020202020204" pitchFamily="34" charset="0"/>
                      </a:endParaRPr>
                    </a:p>
                  </a:txBody>
                  <a:tcPr/>
                </a:tc>
              </a:tr>
              <a:tr h="370840">
                <a:tc>
                  <a:txBody>
                    <a:bodyPr/>
                    <a:lstStyle/>
                    <a:p>
                      <a:pPr algn="l"/>
                      <a:r>
                        <a:rPr lang="en-US" dirty="0" smtClean="0">
                          <a:solidFill>
                            <a:schemeClr val="tx1"/>
                          </a:solidFill>
                          <a:latin typeface="Arial" panose="020B0604020202020204" pitchFamily="34" charset="0"/>
                          <a:cs typeface="Arial" panose="020B0604020202020204" pitchFamily="34" charset="0"/>
                        </a:rPr>
                        <a:t>Natural Resources/Klamath</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pPr algn="r"/>
                      <a:r>
                        <a:rPr lang="en-US" dirty="0" smtClean="0">
                          <a:latin typeface="Arial" panose="020B0604020202020204" pitchFamily="34" charset="0"/>
                          <a:cs typeface="Arial" panose="020B0604020202020204" pitchFamily="34" charset="0"/>
                        </a:rPr>
                        <a:t>$100,000</a:t>
                      </a:r>
                      <a:endParaRPr lang="en-US" dirty="0">
                        <a:latin typeface="Arial" panose="020B0604020202020204" pitchFamily="34" charset="0"/>
                        <a:cs typeface="Arial" panose="020B0604020202020204" pitchFamily="34" charset="0"/>
                      </a:endParaRPr>
                    </a:p>
                  </a:txBody>
                  <a:tcPr/>
                </a:tc>
              </a:tr>
              <a:tr h="370840">
                <a:tc>
                  <a:txBody>
                    <a:bodyPr/>
                    <a:lstStyle/>
                    <a:p>
                      <a:pPr algn="l"/>
                      <a:r>
                        <a:rPr lang="en-US" sz="1600" dirty="0" smtClean="0">
                          <a:latin typeface="Arial" panose="020B0604020202020204" pitchFamily="34" charset="0"/>
                          <a:cs typeface="Arial" panose="020B0604020202020204" pitchFamily="34" charset="0"/>
                        </a:rPr>
                        <a:t>GF Backfill</a:t>
                      </a:r>
                      <a:r>
                        <a:rPr lang="en-US" sz="1600" baseline="0" dirty="0" smtClean="0">
                          <a:latin typeface="Arial" panose="020B0604020202020204" pitchFamily="34" charset="0"/>
                          <a:cs typeface="Arial" panose="020B0604020202020204" pitchFamily="34" charset="0"/>
                        </a:rPr>
                        <a:t> Provisions</a:t>
                      </a:r>
                      <a:endParaRPr lang="en-US" sz="1600" dirty="0">
                        <a:latin typeface="Arial" panose="020B0604020202020204" pitchFamily="34" charset="0"/>
                        <a:cs typeface="Arial" panose="020B0604020202020204" pitchFamily="34" charset="0"/>
                      </a:endParaRPr>
                    </a:p>
                  </a:txBody>
                  <a:tcPr/>
                </a:tc>
                <a:tc>
                  <a:txBody>
                    <a:bodyPr/>
                    <a:lstStyle/>
                    <a:p>
                      <a:pPr algn="r"/>
                      <a:r>
                        <a:rPr lang="en-US" dirty="0" smtClean="0">
                          <a:latin typeface="Arial" panose="020B0604020202020204" pitchFamily="34" charset="0"/>
                          <a:cs typeface="Arial" panose="020B0604020202020204" pitchFamily="34" charset="0"/>
                        </a:rPr>
                        <a:t>$348,325</a:t>
                      </a:r>
                      <a:endParaRPr lang="en-US" dirty="0">
                        <a:latin typeface="Arial" panose="020B0604020202020204" pitchFamily="34" charset="0"/>
                        <a:cs typeface="Arial" panose="020B0604020202020204" pitchFamily="34" charset="0"/>
                      </a:endParaRPr>
                    </a:p>
                  </a:txBody>
                  <a:tcPr/>
                </a:tc>
              </a:tr>
              <a:tr h="370840">
                <a:tc>
                  <a:txBody>
                    <a:bodyPr/>
                    <a:lstStyle/>
                    <a:p>
                      <a:pPr algn="l"/>
                      <a:r>
                        <a:rPr lang="en-US" sz="1600" dirty="0" smtClean="0">
                          <a:latin typeface="Arial" panose="020B0604020202020204" pitchFamily="34" charset="0"/>
                          <a:cs typeface="Arial" panose="020B0604020202020204" pitchFamily="34" charset="0"/>
                        </a:rPr>
                        <a:t>Sheriff Backfill</a:t>
                      </a:r>
                      <a:r>
                        <a:rPr lang="en-US" sz="1600" baseline="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txBody>
                  <a:tcPr/>
                </a:tc>
                <a:tc>
                  <a:txBody>
                    <a:bodyPr/>
                    <a:lstStyle/>
                    <a:p>
                      <a:pPr algn="r"/>
                      <a:r>
                        <a:rPr lang="en-US" dirty="0" smtClean="0">
                          <a:latin typeface="Arial" panose="020B0604020202020204" pitchFamily="34" charset="0"/>
                          <a:cs typeface="Arial" panose="020B0604020202020204" pitchFamily="34" charset="0"/>
                        </a:rPr>
                        <a:t>$201,675</a:t>
                      </a:r>
                      <a:endParaRPr lang="en-US" dirty="0">
                        <a:latin typeface="Arial" panose="020B0604020202020204" pitchFamily="34" charset="0"/>
                        <a:cs typeface="Arial" panose="020B0604020202020204" pitchFamily="34" charset="0"/>
                      </a:endParaRPr>
                    </a:p>
                  </a:txBody>
                  <a:tcPr/>
                </a:tc>
              </a:tr>
              <a:tr h="370840">
                <a:tc>
                  <a:txBody>
                    <a:bodyPr/>
                    <a:lstStyle/>
                    <a:p>
                      <a:pPr algn="l"/>
                      <a:r>
                        <a:rPr lang="en-US" dirty="0" smtClean="0">
                          <a:latin typeface="Arial" panose="020B0604020202020204" pitchFamily="34" charset="0"/>
                          <a:cs typeface="Arial" panose="020B0604020202020204" pitchFamily="34" charset="0"/>
                        </a:rPr>
                        <a:t>Total </a:t>
                      </a:r>
                      <a:endParaRPr lang="en-US" dirty="0">
                        <a:latin typeface="Arial" panose="020B0604020202020204" pitchFamily="34" charset="0"/>
                        <a:cs typeface="Arial" panose="020B0604020202020204" pitchFamily="34" charset="0"/>
                      </a:endParaRPr>
                    </a:p>
                  </a:txBody>
                  <a:tcPr/>
                </a:tc>
                <a:tc>
                  <a:txBody>
                    <a:bodyPr/>
                    <a:lstStyle/>
                    <a:p>
                      <a:pPr algn="r"/>
                      <a:r>
                        <a:rPr lang="en-US" dirty="0" smtClean="0">
                          <a:solidFill>
                            <a:srgbClr val="C00000"/>
                          </a:solidFill>
                          <a:latin typeface="Arial" panose="020B0604020202020204" pitchFamily="34" charset="0"/>
                          <a:cs typeface="Arial" panose="020B0604020202020204" pitchFamily="34" charset="0"/>
                        </a:rPr>
                        <a:t>$1,900,000</a:t>
                      </a:r>
                      <a:endParaRPr lang="en-US" dirty="0">
                        <a:solidFill>
                          <a:srgbClr val="C00000"/>
                        </a:solidFill>
                        <a:latin typeface="Arial" panose="020B0604020202020204" pitchFamily="34" charset="0"/>
                        <a:cs typeface="Arial" panose="020B0604020202020204" pitchFamily="34" charset="0"/>
                      </a:endParaRPr>
                    </a:p>
                  </a:txBody>
                  <a:tcPr/>
                </a:tc>
              </a:tr>
            </a:tbl>
          </a:graphicData>
        </a:graphic>
      </p:graphicFrame>
      <p:sp>
        <p:nvSpPr>
          <p:cNvPr id="3" name="Slide Number Placeholder 2"/>
          <p:cNvSpPr>
            <a:spLocks noGrp="1"/>
          </p:cNvSpPr>
          <p:nvPr>
            <p:ph type="sldNum" sz="quarter" idx="12"/>
          </p:nvPr>
        </p:nvSpPr>
        <p:spPr/>
        <p:txBody>
          <a:bodyPr/>
          <a:lstStyle/>
          <a:p>
            <a:fld id="{50C63980-99F9-4B82-AB82-78DD998A0672}" type="slidenum">
              <a:rPr lang="en-US" smtClean="0"/>
              <a:t>6</a:t>
            </a:fld>
            <a:endParaRPr lang="en-US" dirty="0"/>
          </a:p>
        </p:txBody>
      </p:sp>
      <p:sp>
        <p:nvSpPr>
          <p:cNvPr id="4" name="Title 3"/>
          <p:cNvSpPr>
            <a:spLocks noGrp="1"/>
          </p:cNvSpPr>
          <p:nvPr>
            <p:ph type="title"/>
          </p:nvPr>
        </p:nvSpPr>
        <p:spPr>
          <a:xfrm>
            <a:off x="457200" y="304800"/>
            <a:ext cx="8229600" cy="1143000"/>
          </a:xfrm>
        </p:spPr>
        <p:txBody>
          <a:bodyPr/>
          <a:lstStyle/>
          <a:p>
            <a:pPr algn="ctr"/>
            <a:r>
              <a:rPr lang="en-US" dirty="0" smtClean="0">
                <a:effectLst/>
                <a:latin typeface="Arial" panose="020B0604020202020204" pitchFamily="34" charset="0"/>
                <a:cs typeface="Arial" panose="020B0604020202020204" pitchFamily="34" charset="0"/>
              </a:rPr>
              <a:t>18/19 PILT DISTRIBUTION</a:t>
            </a:r>
            <a:endParaRPr lang="en-US"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8641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dirty="0" smtClean="0">
                <a:latin typeface="Arial" panose="020B0604020202020204" pitchFamily="34" charset="0"/>
                <a:cs typeface="Arial" panose="020B0604020202020204" pitchFamily="34" charset="0"/>
              </a:rPr>
              <a:t>The Nature Conservancy sold property to USFW</a:t>
            </a:r>
          </a:p>
          <a:p>
            <a:pPr marL="109728" indent="0">
              <a:buNone/>
            </a:pP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Sale included a $350,000 donation to County to mitigate future property tax losses</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Accept donation and authorize chair to sign attached thank you letter</a:t>
            </a:r>
          </a:p>
          <a:p>
            <a:pPr marL="109728" indent="0">
              <a:buNone/>
            </a:pP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Determine use of funds</a:t>
            </a:r>
          </a:p>
          <a:p>
            <a:pPr lvl="1"/>
            <a:r>
              <a:rPr lang="en-US" dirty="0" smtClean="0">
                <a:latin typeface="Arial" panose="020B0604020202020204" pitchFamily="34" charset="0"/>
                <a:cs typeface="Arial" panose="020B0604020202020204" pitchFamily="34" charset="0"/>
              </a:rPr>
              <a:t>Committed Account for special purpose</a:t>
            </a:r>
          </a:p>
          <a:p>
            <a:pPr lvl="2"/>
            <a:r>
              <a:rPr lang="en-US" dirty="0" smtClean="0">
                <a:latin typeface="Arial" panose="020B0604020202020204" pitchFamily="34" charset="0"/>
                <a:cs typeface="Arial" panose="020B0604020202020204" pitchFamily="34" charset="0"/>
              </a:rPr>
              <a:t>Klamath issues</a:t>
            </a:r>
          </a:p>
          <a:p>
            <a:pPr lvl="1"/>
            <a:r>
              <a:rPr lang="en-US" dirty="0" smtClean="0">
                <a:latin typeface="Arial" panose="020B0604020202020204" pitchFamily="34" charset="0"/>
                <a:cs typeface="Arial" panose="020B0604020202020204" pitchFamily="34" charset="0"/>
              </a:rPr>
              <a:t>Use for Jail Construction</a:t>
            </a:r>
          </a:p>
          <a:p>
            <a:pPr lvl="1"/>
            <a:r>
              <a:rPr lang="en-US" dirty="0" smtClean="0">
                <a:solidFill>
                  <a:srgbClr val="C00000"/>
                </a:solidFill>
                <a:latin typeface="Arial" panose="020B0604020202020204" pitchFamily="34" charset="0"/>
                <a:cs typeface="Arial" panose="020B0604020202020204" pitchFamily="34" charset="0"/>
              </a:rPr>
              <a:t>GF contribution to unfunded liabilities/POB</a:t>
            </a:r>
          </a:p>
          <a:p>
            <a:pPr lvl="2"/>
            <a:r>
              <a:rPr lang="en-US" dirty="0" smtClean="0">
                <a:latin typeface="Arial" panose="020B0604020202020204" pitchFamily="34" charset="0"/>
                <a:cs typeface="Arial" panose="020B0604020202020204" pitchFamily="34" charset="0"/>
              </a:rPr>
              <a:t>Use consistent with purpose of donation</a:t>
            </a:r>
          </a:p>
          <a:p>
            <a:endParaRPr lang="en-US" b="1" dirty="0" smtClean="0">
              <a:latin typeface="Arial" panose="020B0604020202020204" pitchFamily="34" charset="0"/>
              <a:cs typeface="Arial" panose="020B0604020202020204" pitchFamily="34" charset="0"/>
            </a:endParaRPr>
          </a:p>
          <a:p>
            <a:r>
              <a:rPr lang="en-US" b="1" dirty="0" smtClean="0">
                <a:latin typeface="Arial" panose="020B0604020202020204" pitchFamily="34" charset="0"/>
                <a:cs typeface="Arial" panose="020B0604020202020204" pitchFamily="34" charset="0"/>
              </a:rPr>
              <a:t>Recommended Action</a:t>
            </a:r>
          </a:p>
          <a:p>
            <a:pPr lvl="1"/>
            <a:r>
              <a:rPr lang="en-US" dirty="0" smtClean="0">
                <a:latin typeface="Arial" panose="020B0604020202020204" pitchFamily="34" charset="0"/>
                <a:cs typeface="Arial" panose="020B0604020202020204" pitchFamily="34" charset="0"/>
              </a:rPr>
              <a:t>Accept Donation, use funds to offset unfunded liability Pension Obligation Bond expenses and authorize the chair to sign the thank you letter.</a:t>
            </a:r>
          </a:p>
          <a:p>
            <a:pPr lvl="1"/>
            <a:endParaRPr lang="en-US" dirty="0" smtClean="0">
              <a:latin typeface="Arial" panose="020B0604020202020204" pitchFamily="34" charset="0"/>
              <a:cs typeface="Arial" panose="020B0604020202020204" pitchFamily="34" charset="0"/>
            </a:endParaRPr>
          </a:p>
          <a:p>
            <a:pPr lvl="2"/>
            <a:endParaRPr lang="en-US" dirty="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pPr marL="630936" lvl="2" indent="0">
              <a:buNone/>
            </a:pPr>
            <a:endParaRPr lang="en-US" dirty="0" smtClean="0">
              <a:solidFill>
                <a:srgbClr val="C00000"/>
              </a:solidFill>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7</a:t>
            </a:fld>
            <a:endParaRPr lang="en-US" dirty="0"/>
          </a:p>
        </p:txBody>
      </p:sp>
      <p:sp>
        <p:nvSpPr>
          <p:cNvPr id="4" name="Title 3"/>
          <p:cNvSpPr>
            <a:spLocks noGrp="1"/>
          </p:cNvSpPr>
          <p:nvPr>
            <p:ph type="title"/>
          </p:nvPr>
        </p:nvSpPr>
        <p:spPr/>
        <p:txBody>
          <a:bodyPr>
            <a:normAutofit/>
          </a:bodyPr>
          <a:lstStyle/>
          <a:p>
            <a:pPr algn="ctr"/>
            <a:r>
              <a:rPr lang="en-US" dirty="0" smtClean="0">
                <a:effectLst/>
                <a:latin typeface="Arial" panose="020B0604020202020204" pitchFamily="34" charset="0"/>
                <a:cs typeface="Arial" panose="020B0604020202020204" pitchFamily="34" charset="0"/>
              </a:rPr>
              <a:t>NATURE CONSERVANCY </a:t>
            </a:r>
            <a:br>
              <a:rPr lang="en-US" dirty="0" smtClean="0">
                <a:effectLst/>
                <a:latin typeface="Arial" panose="020B0604020202020204" pitchFamily="34" charset="0"/>
                <a:cs typeface="Arial" panose="020B0604020202020204" pitchFamily="34" charset="0"/>
              </a:rPr>
            </a:br>
            <a:r>
              <a:rPr lang="en-US" sz="2700" b="0" dirty="0" smtClean="0">
                <a:solidFill>
                  <a:srgbClr val="FF0000"/>
                </a:solidFill>
                <a:effectLst/>
                <a:latin typeface="Arial" panose="020B0604020202020204" pitchFamily="34" charset="0"/>
                <a:cs typeface="Arial" panose="020B0604020202020204" pitchFamily="34" charset="0"/>
              </a:rPr>
              <a:t>Action Item </a:t>
            </a:r>
            <a:r>
              <a:rPr lang="en-US" sz="2700" b="0" dirty="0" smtClean="0">
                <a:solidFill>
                  <a:srgbClr val="FF0000"/>
                </a:solidFill>
                <a:effectLst/>
                <a:latin typeface="Arial" panose="020B0604020202020204" pitchFamily="34" charset="0"/>
                <a:cs typeface="Arial" panose="020B0604020202020204" pitchFamily="34" charset="0"/>
              </a:rPr>
              <a:t>7-A-1 </a:t>
            </a:r>
            <a:endParaRPr lang="en-US" sz="27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43661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C63980-99F9-4B82-AB82-78DD998A0672}" type="slidenum">
              <a:rPr lang="en-US" smtClean="0"/>
              <a:t>8</a:t>
            </a:fld>
            <a:endParaRPr lang="en-US"/>
          </a:p>
        </p:txBody>
      </p:sp>
      <p:sp>
        <p:nvSpPr>
          <p:cNvPr id="3" name="Title 2"/>
          <p:cNvSpPr>
            <a:spLocks noGrp="1"/>
          </p:cNvSpPr>
          <p:nvPr>
            <p:ph type="title"/>
          </p:nvPr>
        </p:nvSpPr>
        <p:spPr>
          <a:xfrm>
            <a:off x="533400" y="2133600"/>
            <a:ext cx="8229600" cy="1143000"/>
          </a:xfrm>
        </p:spPr>
        <p:txBody>
          <a:bodyPr/>
          <a:lstStyle/>
          <a:p>
            <a:pPr algn="ctr"/>
            <a:r>
              <a:rPr lang="en-US" dirty="0" smtClean="0">
                <a:effectLst/>
                <a:latin typeface="Arial" panose="020B0604020202020204" pitchFamily="34" charset="0"/>
                <a:cs typeface="Arial" panose="020B0604020202020204" pitchFamily="34" charset="0"/>
              </a:rPr>
              <a:t>UNFUNDED LIABILITIES</a:t>
            </a:r>
            <a:endParaRPr lang="en-US"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92658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anose="020B0604020202020204" pitchFamily="34" charset="0"/>
                <a:cs typeface="Arial" panose="020B0604020202020204" pitchFamily="34" charset="0"/>
              </a:rPr>
              <a:t>Pension- GASB 68- </a:t>
            </a: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2018 OPEB- GASB-75</a:t>
            </a:r>
          </a:p>
          <a:p>
            <a:pPr lvl="1"/>
            <a:r>
              <a:rPr lang="en-US" dirty="0" smtClean="0">
                <a:latin typeface="Arial" panose="020B0604020202020204" pitchFamily="34" charset="0"/>
                <a:cs typeface="Arial" panose="020B0604020202020204" pitchFamily="34" charset="0"/>
              </a:rPr>
              <a:t>$46,998,000</a:t>
            </a:r>
          </a:p>
          <a:p>
            <a:pPr lvl="2"/>
            <a:r>
              <a:rPr lang="en-US" dirty="0" smtClean="0">
                <a:latin typeface="Arial" panose="020B0604020202020204" pitchFamily="34" charset="0"/>
                <a:cs typeface="Arial" panose="020B0604020202020204" pitchFamily="34" charset="0"/>
              </a:rPr>
              <a:t>GF- $22,345,432</a:t>
            </a:r>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Total Liability </a:t>
            </a:r>
            <a:r>
              <a:rPr lang="en-US" b="1" dirty="0" smtClean="0">
                <a:latin typeface="Arial" panose="020B0604020202020204" pitchFamily="34" charset="0"/>
                <a:cs typeface="Arial" panose="020B0604020202020204" pitchFamily="34" charset="0"/>
              </a:rPr>
              <a:t>-  </a:t>
            </a:r>
            <a:r>
              <a:rPr lang="en-US" b="1" dirty="0" smtClean="0">
                <a:solidFill>
                  <a:srgbClr val="FF0000"/>
                </a:solidFill>
                <a:latin typeface="Arial" panose="020B0604020202020204" pitchFamily="34" charset="0"/>
                <a:cs typeface="Arial" panose="020B0604020202020204" pitchFamily="34" charset="0"/>
              </a:rPr>
              <a:t>$139,573,347</a:t>
            </a:r>
            <a:endParaRPr lang="en-US" b="1"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endParaRPr lang="en-US" dirty="0"/>
          </a:p>
        </p:txBody>
      </p:sp>
      <p:sp>
        <p:nvSpPr>
          <p:cNvPr id="3" name="Slide Number Placeholder 2"/>
          <p:cNvSpPr>
            <a:spLocks noGrp="1"/>
          </p:cNvSpPr>
          <p:nvPr>
            <p:ph type="sldNum" sz="quarter" idx="12"/>
          </p:nvPr>
        </p:nvSpPr>
        <p:spPr/>
        <p:txBody>
          <a:bodyPr/>
          <a:lstStyle/>
          <a:p>
            <a:fld id="{50C63980-99F9-4B82-AB82-78DD998A0672}" type="slidenum">
              <a:rPr lang="en-US" smtClean="0"/>
              <a:t>9</a:t>
            </a:fld>
            <a:endParaRPr lang="en-US" dirty="0"/>
          </a:p>
        </p:txBody>
      </p:sp>
      <p:sp>
        <p:nvSpPr>
          <p:cNvPr id="4" name="Title 3"/>
          <p:cNvSpPr>
            <a:spLocks noGrp="1"/>
          </p:cNvSpPr>
          <p:nvPr>
            <p:ph type="title"/>
          </p:nvPr>
        </p:nvSpPr>
        <p:spPr>
          <a:xfrm>
            <a:off x="381000" y="228600"/>
            <a:ext cx="8229600" cy="1143000"/>
          </a:xfrm>
        </p:spPr>
        <p:txBody>
          <a:bodyPr/>
          <a:lstStyle/>
          <a:p>
            <a:pPr algn="ctr"/>
            <a:r>
              <a:rPr lang="en-US" dirty="0" smtClean="0">
                <a:effectLst/>
                <a:latin typeface="Arial" panose="020B0604020202020204" pitchFamily="34" charset="0"/>
                <a:cs typeface="Arial" panose="020B0604020202020204" pitchFamily="34" charset="0"/>
              </a:rPr>
              <a:t>UNFUNDED LIABILITIES</a:t>
            </a:r>
            <a:endParaRPr lang="en-US" dirty="0">
              <a:effectLst/>
              <a:latin typeface="Arial" panose="020B0604020202020204" pitchFamily="34" charset="0"/>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144779355"/>
              </p:ext>
            </p:extLst>
          </p:nvPr>
        </p:nvGraphicFramePr>
        <p:xfrm>
          <a:off x="1295400" y="2133600"/>
          <a:ext cx="6560820" cy="1483360"/>
        </p:xfrm>
        <a:graphic>
          <a:graphicData uri="http://schemas.openxmlformats.org/drawingml/2006/table">
            <a:tbl>
              <a:tblPr firstRow="1" bandRow="1">
                <a:tableStyleId>{5C22544A-7EE6-4342-B048-85BDC9FD1C3A}</a:tableStyleId>
              </a:tblPr>
              <a:tblGrid>
                <a:gridCol w="1600200"/>
                <a:gridCol w="1600200"/>
                <a:gridCol w="1600200"/>
                <a:gridCol w="1760220"/>
              </a:tblGrid>
              <a:tr h="370840">
                <a:tc>
                  <a:txBody>
                    <a:bodyPr/>
                    <a:lstStyle/>
                    <a:p>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17/18</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18/19</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19/20</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solidFill>
                            <a:schemeClr val="tx1"/>
                          </a:solidFill>
                          <a:latin typeface="Arial" panose="020B0604020202020204" pitchFamily="34" charset="0"/>
                          <a:cs typeface="Arial" panose="020B0604020202020204" pitchFamily="34" charset="0"/>
                        </a:rPr>
                        <a:t>MISC</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r>
                        <a:rPr lang="en-US" dirty="0" smtClean="0">
                          <a:solidFill>
                            <a:schemeClr val="tx1"/>
                          </a:solidFill>
                          <a:latin typeface="Arial" panose="020B0604020202020204" pitchFamily="34" charset="0"/>
                          <a:cs typeface="Arial" panose="020B0604020202020204" pitchFamily="34" charset="0"/>
                        </a:rPr>
                        <a:t>$61,961,598</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r>
                        <a:rPr lang="en-US" dirty="0" smtClean="0">
                          <a:solidFill>
                            <a:schemeClr val="tx1"/>
                          </a:solidFill>
                          <a:latin typeface="Arial" panose="020B0604020202020204" pitchFamily="34" charset="0"/>
                          <a:cs typeface="Arial" panose="020B0604020202020204" pitchFamily="34" charset="0"/>
                        </a:rPr>
                        <a:t>$68,772,391</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pPr marL="0" marR="0">
                        <a:spcBef>
                          <a:spcPts val="0"/>
                        </a:spcBef>
                        <a:spcAft>
                          <a:spcPts val="0"/>
                        </a:spcAft>
                      </a:pPr>
                      <a:r>
                        <a:rPr lang="en-US" sz="1800" dirty="0">
                          <a:solidFill>
                            <a:schemeClr val="tx1"/>
                          </a:solidFill>
                          <a:effectLst/>
                          <a:latin typeface="Arial" panose="020B0604020202020204" pitchFamily="34" charset="0"/>
                          <a:ea typeface="Calibri"/>
                          <a:cs typeface="Arial" panose="020B0604020202020204" pitchFamily="34" charset="0"/>
                        </a:rPr>
                        <a:t>  </a:t>
                      </a:r>
                      <a:r>
                        <a:rPr lang="en-US" sz="1800" dirty="0" smtClean="0">
                          <a:solidFill>
                            <a:schemeClr val="tx1"/>
                          </a:solidFill>
                          <a:effectLst/>
                          <a:latin typeface="Arial" panose="020B0604020202020204" pitchFamily="34" charset="0"/>
                          <a:ea typeface="Calibri"/>
                          <a:cs typeface="Arial" panose="020B0604020202020204" pitchFamily="34" charset="0"/>
                        </a:rPr>
                        <a:t>$69,463,462</a:t>
                      </a:r>
                      <a:endParaRPr lang="en-US" sz="18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r>
              <a:tr h="370840">
                <a:tc>
                  <a:txBody>
                    <a:bodyPr/>
                    <a:lstStyle/>
                    <a:p>
                      <a:r>
                        <a:rPr lang="en-US" dirty="0" smtClean="0">
                          <a:latin typeface="Arial" panose="020B0604020202020204" pitchFamily="34" charset="0"/>
                          <a:cs typeface="Arial" panose="020B0604020202020204" pitchFamily="34" charset="0"/>
                        </a:rPr>
                        <a:t>Safety</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$20,772,707</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$23,508,557</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$23,111,885</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Total Liability</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$82,734,305</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$92,280,948</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$92,575,347</a:t>
                      </a:r>
                      <a:endParaRPr lang="en-US"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34296699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b="1" dirty="0" smtClean="0">
                <a:latin typeface="Arial" panose="020B0604020202020204" pitchFamily="34" charset="0"/>
                <a:cs typeface="Arial" panose="020B0604020202020204" pitchFamily="34" charset="0"/>
              </a:rPr>
              <a:t>Since </a:t>
            </a:r>
            <a:r>
              <a:rPr lang="en-US" b="1" dirty="0">
                <a:latin typeface="Arial" panose="020B0604020202020204" pitchFamily="34" charset="0"/>
                <a:cs typeface="Arial" panose="020B0604020202020204" pitchFamily="34" charset="0"/>
              </a:rPr>
              <a:t>the inception of the fund, Siskiyou County’s PARS 115 Trust (OPEB &amp; Pension combined) has earned 3.41%, after fees, with $117,844.01 of earnings on $3,340,406.92 of </a:t>
            </a:r>
            <a:r>
              <a:rPr lang="en-US" b="1" dirty="0" smtClean="0">
                <a:latin typeface="Arial" panose="020B0604020202020204" pitchFamily="34" charset="0"/>
                <a:cs typeface="Arial" panose="020B0604020202020204" pitchFamily="34" charset="0"/>
              </a:rPr>
              <a:t>contributions </a:t>
            </a:r>
            <a:r>
              <a:rPr lang="en-US" b="1" dirty="0">
                <a:latin typeface="Arial" panose="020B0604020202020204" pitchFamily="34" charset="0"/>
                <a:cs typeface="Arial" panose="020B0604020202020204" pitchFamily="34" charset="0"/>
              </a:rPr>
              <a:t>as of April 30, 2019.</a:t>
            </a:r>
            <a:endParaRPr lang="en-US" dirty="0">
              <a:latin typeface="Arial" panose="020B0604020202020204" pitchFamily="34" charset="0"/>
              <a:cs typeface="Arial" panose="020B0604020202020204" pitchFamily="34" charset="0"/>
            </a:endParaRPr>
          </a:p>
          <a:p>
            <a:pPr marL="109728" lvl="0" indent="0">
              <a:buNone/>
            </a:pPr>
            <a:endParaRPr lang="en-US" dirty="0" smtClean="0">
              <a:latin typeface="Arial" panose="020B0604020202020204" pitchFamily="34" charset="0"/>
              <a:cs typeface="Arial" panose="020B0604020202020204" pitchFamily="34" charset="0"/>
            </a:endParaRPr>
          </a:p>
          <a:p>
            <a:pPr lvl="0"/>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PARS 115 Trust was initially funded on 1-31-18 with one-time funds, then by ongoing monthly contributions based on a percentage of payroll recommended by the CAO and approved by the Board of Supervisors annually</a:t>
            </a:r>
            <a:r>
              <a:rPr lang="en-US" dirty="0" smtClean="0">
                <a:latin typeface="Arial" panose="020B0604020202020204" pitchFamily="34" charset="0"/>
                <a:cs typeface="Arial" panose="020B0604020202020204" pitchFamily="34" charset="0"/>
              </a:rPr>
              <a:t>.</a:t>
            </a:r>
          </a:p>
          <a:p>
            <a:pPr marL="109728" lvl="0" indent="0">
              <a:buNone/>
            </a:pPr>
            <a:endParaRPr lang="en-US" dirty="0" smtClean="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financial markets were very volatile in 2018, with losses in the early part of the year, followed by strong gains for the majority of the year, and then a large correction in December that more than wiped out the gains earned during the year, causing overall negative returns for 2018.  </a:t>
            </a:r>
          </a:p>
          <a:p>
            <a:pPr lvl="0"/>
            <a:endParaRPr lang="en-US" dirty="0" smtClean="0"/>
          </a:p>
          <a:p>
            <a:endParaRPr lang="en-US" dirty="0"/>
          </a:p>
        </p:txBody>
      </p:sp>
      <p:sp>
        <p:nvSpPr>
          <p:cNvPr id="3" name="Slide Number Placeholder 2"/>
          <p:cNvSpPr>
            <a:spLocks noGrp="1"/>
          </p:cNvSpPr>
          <p:nvPr>
            <p:ph type="sldNum" sz="quarter" idx="12"/>
          </p:nvPr>
        </p:nvSpPr>
        <p:spPr/>
        <p:txBody>
          <a:bodyPr/>
          <a:lstStyle/>
          <a:p>
            <a:fld id="{50C63980-99F9-4B82-AB82-78DD998A0672}" type="slidenum">
              <a:rPr lang="en-US" smtClean="0"/>
              <a:t>10</a:t>
            </a:fld>
            <a:endParaRPr lang="en-US" dirty="0"/>
          </a:p>
        </p:txBody>
      </p:sp>
      <p:sp>
        <p:nvSpPr>
          <p:cNvPr id="4" name="Title 3"/>
          <p:cNvSpPr>
            <a:spLocks noGrp="1"/>
          </p:cNvSpPr>
          <p:nvPr>
            <p:ph type="title"/>
          </p:nvPr>
        </p:nvSpPr>
        <p:spPr/>
        <p:txBody>
          <a:bodyPr>
            <a:normAutofit/>
          </a:bodyPr>
          <a:lstStyle/>
          <a:p>
            <a:pPr algn="ctr"/>
            <a:r>
              <a:rPr lang="en-US" dirty="0" smtClean="0">
                <a:solidFill>
                  <a:schemeClr val="tx1"/>
                </a:solidFill>
                <a:effectLst/>
                <a:latin typeface="Arial" panose="020B0604020202020204" pitchFamily="34" charset="0"/>
                <a:cs typeface="Arial" panose="020B0604020202020204" pitchFamily="34" charset="0"/>
              </a:rPr>
              <a:t>PARS 115 TRUST</a:t>
            </a:r>
            <a:br>
              <a:rPr lang="en-US" dirty="0" smtClean="0">
                <a:solidFill>
                  <a:schemeClr val="tx1"/>
                </a:solidFill>
                <a:effectLst/>
                <a:latin typeface="Arial" panose="020B0604020202020204" pitchFamily="34" charset="0"/>
                <a:cs typeface="Arial" panose="020B0604020202020204" pitchFamily="34" charset="0"/>
              </a:rPr>
            </a:br>
            <a:r>
              <a:rPr lang="en-US" sz="1400" dirty="0" smtClean="0">
                <a:solidFill>
                  <a:schemeClr val="tx1"/>
                </a:solidFill>
                <a:effectLst/>
                <a:latin typeface="Arial" panose="020B0604020202020204" pitchFamily="34" charset="0"/>
                <a:cs typeface="Arial" panose="020B0604020202020204" pitchFamily="34" charset="0"/>
              </a:rPr>
              <a:t>OPEB AND PENSION</a:t>
            </a:r>
            <a:endParaRPr lang="en-US" dirty="0">
              <a:solidFill>
                <a:schemeClr val="tx1"/>
              </a:solidFill>
              <a:effectLst/>
            </a:endParaRPr>
          </a:p>
        </p:txBody>
      </p:sp>
    </p:spTree>
    <p:extLst>
      <p:ext uri="{BB962C8B-B14F-4D97-AF65-F5344CB8AC3E}">
        <p14:creationId xmlns:p14="http://schemas.microsoft.com/office/powerpoint/2010/main" val="34640438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fontScale="85000" lnSpcReduction="20000"/>
          </a:bodyPr>
          <a:lstStyle/>
          <a:p>
            <a:pPr lvl="0"/>
            <a:r>
              <a:rPr lang="en-US" dirty="0">
                <a:latin typeface="Arial" panose="020B0604020202020204" pitchFamily="34" charset="0"/>
                <a:cs typeface="Arial" panose="020B0604020202020204" pitchFamily="34" charset="0"/>
              </a:rPr>
              <a:t>However, even with all of the political uncertainty that currently affects the markets, there have been strong positive earnings in the beginning of calendar year 2019 that have more than made up for the losses in 2018</a:t>
            </a:r>
            <a:r>
              <a:rPr lang="en-US" dirty="0" smtClean="0">
                <a:latin typeface="Arial" panose="020B0604020202020204" pitchFamily="34" charset="0"/>
                <a:cs typeface="Arial" panose="020B0604020202020204" pitchFamily="34" charset="0"/>
              </a:rPr>
              <a:t>.</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Specifically</a:t>
            </a:r>
            <a:r>
              <a:rPr lang="en-US" dirty="0">
                <a:latin typeface="Arial" panose="020B0604020202020204" pitchFamily="34" charset="0"/>
                <a:cs typeface="Arial" panose="020B0604020202020204" pitchFamily="34" charset="0"/>
              </a:rPr>
              <a:t>, with the Moderate Index strategy that Siskiyou County selected, our PARS 115 Trust had annualized returns of 4.55% for the OPEB bucket, and 4.61% for the Pension bucket, for the 1 Year period ending 3-31-19, and annualized returns of 7.93% for the OPEB bucket, and 8.02% for the Pension bucket, for the 3 month period ending 3-31-19.  </a:t>
            </a:r>
            <a:endParaRPr lang="en-US" dirty="0" smtClean="0">
              <a:latin typeface="Arial" panose="020B0604020202020204" pitchFamily="34" charset="0"/>
              <a:cs typeface="Arial" panose="020B0604020202020204" pitchFamily="34" charset="0"/>
            </a:endParaRPr>
          </a:p>
          <a:p>
            <a:pPr marL="109728" indent="0">
              <a:buNone/>
            </a:pP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In </a:t>
            </a:r>
            <a:r>
              <a:rPr lang="en-US" dirty="0">
                <a:latin typeface="Arial" panose="020B0604020202020204" pitchFamily="34" charset="0"/>
                <a:cs typeface="Arial" panose="020B0604020202020204" pitchFamily="34" charset="0"/>
              </a:rPr>
              <a:t>comparison, the overall Moderate Index composite annualized earnings across all accounts reported by Highmark were 4.88% for the 1 Year period ending 3-31-19, and 8.17% for the 3 month period ending 3-31-19</a:t>
            </a:r>
            <a:r>
              <a:rPr lang="en-US" dirty="0" smtClean="0">
                <a:latin typeface="Arial" panose="020B0604020202020204" pitchFamily="34" charset="0"/>
                <a:cs typeface="Arial" panose="020B0604020202020204" pitchFamily="34" charset="0"/>
              </a:rPr>
              <a:t>.</a:t>
            </a:r>
          </a:p>
          <a:p>
            <a:pPr algn="ctr"/>
            <a:endParaRPr lang="en-US" dirty="0" smtClean="0">
              <a:solidFill>
                <a:srgbClr val="C00000"/>
              </a:solidFill>
              <a:latin typeface="Arial" panose="020B0604020202020204" pitchFamily="34" charset="0"/>
              <a:cs typeface="Arial" panose="020B0604020202020204" pitchFamily="34" charset="0"/>
            </a:endParaRPr>
          </a:p>
          <a:p>
            <a:pPr lvl="0"/>
            <a:endParaRPr lang="en-US" dirty="0" smtClean="0">
              <a:latin typeface="Arial" panose="020B0604020202020204" pitchFamily="34" charset="0"/>
              <a:cs typeface="Arial" panose="020B0604020202020204" pitchFamily="34" charset="0"/>
            </a:endParaRPr>
          </a:p>
          <a:p>
            <a:endParaRPr lang="en-US" dirty="0"/>
          </a:p>
        </p:txBody>
      </p:sp>
      <p:sp>
        <p:nvSpPr>
          <p:cNvPr id="3" name="Slide Number Placeholder 2"/>
          <p:cNvSpPr>
            <a:spLocks noGrp="1"/>
          </p:cNvSpPr>
          <p:nvPr>
            <p:ph type="sldNum" sz="quarter" idx="12"/>
          </p:nvPr>
        </p:nvSpPr>
        <p:spPr/>
        <p:txBody>
          <a:bodyPr/>
          <a:lstStyle/>
          <a:p>
            <a:fld id="{50C63980-99F9-4B82-AB82-78DD998A0672}" type="slidenum">
              <a:rPr lang="en-US" smtClean="0"/>
              <a:t>11</a:t>
            </a:fld>
            <a:endParaRPr lang="en-US" dirty="0"/>
          </a:p>
        </p:txBody>
      </p:sp>
    </p:spTree>
    <p:extLst>
      <p:ext uri="{BB962C8B-B14F-4D97-AF65-F5344CB8AC3E}">
        <p14:creationId xmlns:p14="http://schemas.microsoft.com/office/powerpoint/2010/main" val="15918098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073636677"/>
              </p:ext>
            </p:extLst>
          </p:nvPr>
        </p:nvGraphicFramePr>
        <p:xfrm>
          <a:off x="457200" y="1481138"/>
          <a:ext cx="8229600" cy="351536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Highmark </a:t>
                      </a:r>
                    </a:p>
                    <a:p>
                      <a:pPr algn="ctr"/>
                      <a:r>
                        <a:rPr lang="en-US" dirty="0" smtClean="0">
                          <a:latin typeface="Arial" panose="020B0604020202020204" pitchFamily="34" charset="0"/>
                          <a:cs typeface="Arial" panose="020B0604020202020204" pitchFamily="34" charset="0"/>
                        </a:rPr>
                        <a:t>1</a:t>
                      </a:r>
                      <a:r>
                        <a:rPr lang="en-US" baseline="0" dirty="0" smtClean="0">
                          <a:latin typeface="Arial" panose="020B0604020202020204" pitchFamily="34" charset="0"/>
                          <a:cs typeface="Arial" panose="020B0604020202020204" pitchFamily="34" charset="0"/>
                        </a:rPr>
                        <a:t> Year </a:t>
                      </a:r>
                    </a:p>
                    <a:p>
                      <a:pPr algn="ctr"/>
                      <a:r>
                        <a:rPr lang="en-US" baseline="0" dirty="0" smtClean="0">
                          <a:latin typeface="Arial" panose="020B0604020202020204" pitchFamily="34" charset="0"/>
                          <a:cs typeface="Arial" panose="020B0604020202020204" pitchFamily="34" charset="0"/>
                        </a:rPr>
                        <a:t>Return</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Siskiyou</a:t>
                      </a:r>
                      <a:r>
                        <a:rPr lang="en-US" baseline="0" dirty="0" smtClean="0">
                          <a:latin typeface="Arial" panose="020B0604020202020204" pitchFamily="34" charset="0"/>
                          <a:cs typeface="Arial" panose="020B0604020202020204" pitchFamily="34" charset="0"/>
                        </a:rPr>
                        <a:t> </a:t>
                      </a:r>
                    </a:p>
                    <a:p>
                      <a:pPr algn="ctr"/>
                      <a:r>
                        <a:rPr lang="en-US" baseline="0" dirty="0" smtClean="0">
                          <a:latin typeface="Arial" panose="020B0604020202020204" pitchFamily="34" charset="0"/>
                          <a:cs typeface="Arial" panose="020B0604020202020204" pitchFamily="34" charset="0"/>
                        </a:rPr>
                        <a:t>1 Year </a:t>
                      </a:r>
                    </a:p>
                    <a:p>
                      <a:pPr algn="ctr"/>
                      <a:r>
                        <a:rPr lang="en-US" baseline="0" dirty="0" smtClean="0">
                          <a:latin typeface="Arial" panose="020B0604020202020204" pitchFamily="34" charset="0"/>
                          <a:cs typeface="Arial" panose="020B0604020202020204" pitchFamily="34" charset="0"/>
                        </a:rPr>
                        <a:t>Return</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Highmark 2019 YTD</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Return</a:t>
                      </a:r>
                    </a:p>
                  </a:txBody>
                  <a:tcPr/>
                </a:tc>
                <a:tc>
                  <a:txBody>
                    <a:bodyPr/>
                    <a:lstStyle/>
                    <a:p>
                      <a:pPr algn="ctr"/>
                      <a:r>
                        <a:rPr lang="en-US" dirty="0" smtClean="0">
                          <a:latin typeface="Arial" panose="020B0604020202020204" pitchFamily="34" charset="0"/>
                          <a:cs typeface="Arial" panose="020B0604020202020204" pitchFamily="34" charset="0"/>
                        </a:rPr>
                        <a:t>Siskiyou</a:t>
                      </a:r>
                      <a:r>
                        <a:rPr lang="en-US" baseline="0" dirty="0" smtClean="0">
                          <a:latin typeface="Arial" panose="020B0604020202020204" pitchFamily="34" charset="0"/>
                          <a:cs typeface="Arial" panose="020B0604020202020204" pitchFamily="34" charset="0"/>
                        </a:rPr>
                        <a:t> 2019 YTD </a:t>
                      </a:r>
                    </a:p>
                    <a:p>
                      <a:pPr algn="ctr"/>
                      <a:r>
                        <a:rPr lang="en-US" baseline="0" dirty="0" smtClean="0">
                          <a:latin typeface="Arial" panose="020B0604020202020204" pitchFamily="34" charset="0"/>
                          <a:cs typeface="Arial" panose="020B0604020202020204" pitchFamily="34" charset="0"/>
                        </a:rPr>
                        <a:t>Return</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Conservative</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4.36%</a:t>
                      </a:r>
                      <a:endParaRPr lang="en-US" dirty="0">
                        <a:latin typeface="Arial" panose="020B0604020202020204" pitchFamily="34" charset="0"/>
                        <a:cs typeface="Arial" panose="020B0604020202020204" pitchFamily="34" charset="0"/>
                      </a:endParaRPr>
                    </a:p>
                  </a:txBody>
                  <a:tcPr/>
                </a:tc>
                <a:tc>
                  <a:txBody>
                    <a:bodyPr/>
                    <a:lstStyle/>
                    <a:p>
                      <a:pPr algn="ct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4.28%</a:t>
                      </a:r>
                      <a:endParaRPr lang="en-US" dirty="0">
                        <a:latin typeface="Arial" panose="020B0604020202020204" pitchFamily="34" charset="0"/>
                        <a:cs typeface="Arial" panose="020B0604020202020204" pitchFamily="34" charset="0"/>
                      </a:endParaRPr>
                    </a:p>
                  </a:txBody>
                  <a:tcPr/>
                </a:tc>
                <a:tc>
                  <a:txBody>
                    <a:bodyPr/>
                    <a:lstStyle/>
                    <a:p>
                      <a:pPr algn="ct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Moderately Conservative</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4.77%</a:t>
                      </a:r>
                      <a:endParaRPr lang="en-US" dirty="0">
                        <a:latin typeface="Arial" panose="020B0604020202020204" pitchFamily="34" charset="0"/>
                        <a:cs typeface="Arial" panose="020B0604020202020204" pitchFamily="34" charset="0"/>
                      </a:endParaRPr>
                    </a:p>
                  </a:txBody>
                  <a:tcPr/>
                </a:tc>
                <a:tc>
                  <a:txBody>
                    <a:bodyPr/>
                    <a:lstStyle/>
                    <a:p>
                      <a:pPr algn="ct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5.98%</a:t>
                      </a:r>
                      <a:endParaRPr lang="en-US" dirty="0">
                        <a:latin typeface="Arial" panose="020B0604020202020204" pitchFamily="34" charset="0"/>
                        <a:cs typeface="Arial" panose="020B0604020202020204" pitchFamily="34" charset="0"/>
                      </a:endParaRPr>
                    </a:p>
                  </a:txBody>
                  <a:tcPr/>
                </a:tc>
                <a:tc>
                  <a:txBody>
                    <a:bodyPr/>
                    <a:lstStyle/>
                    <a:p>
                      <a:pPr algn="ctr"/>
                      <a:endParaRPr lang="en-US" dirty="0">
                        <a:latin typeface="Arial" panose="020B0604020202020204" pitchFamily="34" charset="0"/>
                        <a:cs typeface="Arial" panose="020B0604020202020204" pitchFamily="34" charset="0"/>
                      </a:endParaRPr>
                    </a:p>
                  </a:txBody>
                  <a:tcPr/>
                </a:tc>
              </a:tr>
              <a:tr h="370840">
                <a:tc>
                  <a:txBody>
                    <a:bodyPr/>
                    <a:lstStyle/>
                    <a:p>
                      <a:r>
                        <a:rPr lang="en-US" b="1" dirty="0" smtClean="0">
                          <a:solidFill>
                            <a:srgbClr val="C00000"/>
                          </a:solidFill>
                          <a:latin typeface="Arial" panose="020B0604020202020204" pitchFamily="34" charset="0"/>
                          <a:cs typeface="Arial" panose="020B0604020202020204" pitchFamily="34" charset="0"/>
                        </a:rPr>
                        <a:t>Moderate </a:t>
                      </a:r>
                      <a:endParaRPr lang="en-US" b="1" dirty="0">
                        <a:solidFill>
                          <a:srgbClr val="C00000"/>
                        </a:solidFill>
                        <a:latin typeface="Arial" panose="020B0604020202020204" pitchFamily="34" charset="0"/>
                        <a:cs typeface="Arial" panose="020B0604020202020204" pitchFamily="34" charset="0"/>
                      </a:endParaRPr>
                    </a:p>
                  </a:txBody>
                  <a:tcPr/>
                </a:tc>
                <a:tc>
                  <a:txBody>
                    <a:bodyPr/>
                    <a:lstStyle/>
                    <a:p>
                      <a:pPr algn="ctr"/>
                      <a:r>
                        <a:rPr lang="en-US" b="1" dirty="0" smtClean="0">
                          <a:solidFill>
                            <a:srgbClr val="C00000"/>
                          </a:solidFill>
                          <a:latin typeface="Arial" panose="020B0604020202020204" pitchFamily="34" charset="0"/>
                          <a:cs typeface="Arial" panose="020B0604020202020204" pitchFamily="34" charset="0"/>
                        </a:rPr>
                        <a:t>4.88%</a:t>
                      </a:r>
                      <a:endParaRPr lang="en-US" b="1" dirty="0">
                        <a:solidFill>
                          <a:srgbClr val="C00000"/>
                        </a:solidFill>
                        <a:latin typeface="Arial" panose="020B0604020202020204" pitchFamily="34" charset="0"/>
                        <a:cs typeface="Arial" panose="020B0604020202020204" pitchFamily="34" charset="0"/>
                      </a:endParaRPr>
                    </a:p>
                  </a:txBody>
                  <a:tcPr/>
                </a:tc>
                <a:tc>
                  <a:txBody>
                    <a:bodyPr/>
                    <a:lstStyle/>
                    <a:p>
                      <a:pPr algn="ctr"/>
                      <a:r>
                        <a:rPr lang="en-US" b="1" dirty="0" smtClean="0">
                          <a:solidFill>
                            <a:srgbClr val="C00000"/>
                          </a:solidFill>
                          <a:latin typeface="Arial" panose="020B0604020202020204" pitchFamily="34" charset="0"/>
                          <a:cs typeface="Arial" panose="020B0604020202020204" pitchFamily="34" charset="0"/>
                        </a:rPr>
                        <a:t>4.55%/4.61%</a:t>
                      </a:r>
                    </a:p>
                    <a:p>
                      <a:pPr algn="ctr"/>
                      <a:r>
                        <a:rPr lang="en-US" sz="1400" b="1" dirty="0" smtClean="0">
                          <a:solidFill>
                            <a:srgbClr val="C00000"/>
                          </a:solidFill>
                          <a:latin typeface="Arial" panose="020B0604020202020204" pitchFamily="34" charset="0"/>
                          <a:cs typeface="Arial" panose="020B0604020202020204" pitchFamily="34" charset="0"/>
                        </a:rPr>
                        <a:t>OPEB/Pension</a:t>
                      </a:r>
                      <a:endParaRPr lang="en-US" sz="1400" b="1" dirty="0">
                        <a:solidFill>
                          <a:srgbClr val="C00000"/>
                        </a:solidFill>
                        <a:latin typeface="Arial" panose="020B0604020202020204" pitchFamily="34" charset="0"/>
                        <a:cs typeface="Arial" panose="020B0604020202020204" pitchFamily="34" charset="0"/>
                      </a:endParaRPr>
                    </a:p>
                  </a:txBody>
                  <a:tcPr/>
                </a:tc>
                <a:tc>
                  <a:txBody>
                    <a:bodyPr/>
                    <a:lstStyle/>
                    <a:p>
                      <a:pPr algn="ctr"/>
                      <a:r>
                        <a:rPr lang="en-US" b="1" dirty="0" smtClean="0">
                          <a:solidFill>
                            <a:srgbClr val="C00000"/>
                          </a:solidFill>
                          <a:latin typeface="Arial" panose="020B0604020202020204" pitchFamily="34" charset="0"/>
                          <a:cs typeface="Arial" panose="020B0604020202020204" pitchFamily="34" charset="0"/>
                        </a:rPr>
                        <a:t>8.17%</a:t>
                      </a:r>
                      <a:endParaRPr lang="en-US" b="1" dirty="0">
                        <a:solidFill>
                          <a:srgbClr val="C00000"/>
                        </a:solidFill>
                        <a:latin typeface="Arial" panose="020B0604020202020204" pitchFamily="34" charset="0"/>
                        <a:cs typeface="Arial" panose="020B0604020202020204" pitchFamily="34" charset="0"/>
                      </a:endParaRPr>
                    </a:p>
                  </a:txBody>
                  <a:tcPr/>
                </a:tc>
                <a:tc>
                  <a:txBody>
                    <a:bodyPr/>
                    <a:lstStyle/>
                    <a:p>
                      <a:pPr algn="ctr"/>
                      <a:r>
                        <a:rPr lang="en-US" b="1" dirty="0" smtClean="0">
                          <a:solidFill>
                            <a:srgbClr val="C00000"/>
                          </a:solidFill>
                          <a:latin typeface="Arial" panose="020B0604020202020204" pitchFamily="34" charset="0"/>
                          <a:cs typeface="Arial" panose="020B0604020202020204" pitchFamily="34" charset="0"/>
                        </a:rPr>
                        <a:t>7.93%/8.02%</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C00000"/>
                          </a:solidFill>
                          <a:latin typeface="Arial" panose="020B0604020202020204" pitchFamily="34" charset="0"/>
                          <a:cs typeface="Arial" panose="020B0604020202020204" pitchFamily="34" charset="0"/>
                        </a:rPr>
                        <a:t>OPEB/Pension</a:t>
                      </a:r>
                      <a:endParaRPr lang="en-US" b="1" dirty="0">
                        <a:solidFill>
                          <a:srgbClr val="C00000"/>
                        </a:solidFill>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Balanced</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5.32%</a:t>
                      </a:r>
                      <a:endParaRPr lang="en-US" dirty="0">
                        <a:latin typeface="Arial" panose="020B0604020202020204" pitchFamily="34" charset="0"/>
                        <a:cs typeface="Arial" panose="020B0604020202020204" pitchFamily="34" charset="0"/>
                      </a:endParaRPr>
                    </a:p>
                  </a:txBody>
                  <a:tcPr/>
                </a:tc>
                <a:tc>
                  <a:txBody>
                    <a:bodyPr/>
                    <a:lstStyle/>
                    <a:p>
                      <a:pPr algn="ct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9.21%</a:t>
                      </a:r>
                      <a:endParaRPr lang="en-US" dirty="0">
                        <a:latin typeface="Arial" panose="020B0604020202020204" pitchFamily="34" charset="0"/>
                        <a:cs typeface="Arial" panose="020B0604020202020204" pitchFamily="34" charset="0"/>
                      </a:endParaRPr>
                    </a:p>
                  </a:txBody>
                  <a:tcPr/>
                </a:tc>
                <a:tc>
                  <a:txBody>
                    <a:bodyPr/>
                    <a:lstStyle/>
                    <a:p>
                      <a:pPr algn="ct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Capital</a:t>
                      </a:r>
                      <a:r>
                        <a:rPr lang="en-US" baseline="0" dirty="0" smtClean="0">
                          <a:latin typeface="Arial" panose="020B0604020202020204" pitchFamily="34" charset="0"/>
                          <a:cs typeface="Arial" panose="020B0604020202020204" pitchFamily="34" charset="0"/>
                        </a:rPr>
                        <a:t> Appreciation </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4.83%</a:t>
                      </a:r>
                      <a:endParaRPr lang="en-US" dirty="0">
                        <a:latin typeface="Arial" panose="020B0604020202020204" pitchFamily="34" charset="0"/>
                        <a:cs typeface="Arial" panose="020B0604020202020204" pitchFamily="34" charset="0"/>
                      </a:endParaRPr>
                    </a:p>
                  </a:txBody>
                  <a:tcPr/>
                </a:tc>
                <a:tc>
                  <a:txBody>
                    <a:bodyPr/>
                    <a:lstStyle/>
                    <a:p>
                      <a:pPr algn="ct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10.88%</a:t>
                      </a:r>
                      <a:endParaRPr lang="en-US" dirty="0">
                        <a:latin typeface="Arial" panose="020B0604020202020204" pitchFamily="34" charset="0"/>
                        <a:cs typeface="Arial" panose="020B0604020202020204" pitchFamily="34" charset="0"/>
                      </a:endParaRPr>
                    </a:p>
                  </a:txBody>
                  <a:tcPr/>
                </a:tc>
                <a:tc>
                  <a:txBody>
                    <a:bodyPr/>
                    <a:lstStyle/>
                    <a:p>
                      <a:pPr algn="ctr"/>
                      <a:endParaRPr lang="en-US" dirty="0">
                        <a:latin typeface="Arial" panose="020B0604020202020204" pitchFamily="34" charset="0"/>
                        <a:cs typeface="Arial" panose="020B0604020202020204" pitchFamily="34" charset="0"/>
                      </a:endParaRPr>
                    </a:p>
                  </a:txBody>
                  <a:tcPr/>
                </a:tc>
              </a:tr>
            </a:tbl>
          </a:graphicData>
        </a:graphic>
      </p:graphicFrame>
      <p:sp>
        <p:nvSpPr>
          <p:cNvPr id="3" name="Slide Number Placeholder 2"/>
          <p:cNvSpPr>
            <a:spLocks noGrp="1"/>
          </p:cNvSpPr>
          <p:nvPr>
            <p:ph type="sldNum" sz="quarter" idx="12"/>
          </p:nvPr>
        </p:nvSpPr>
        <p:spPr/>
        <p:txBody>
          <a:bodyPr/>
          <a:lstStyle/>
          <a:p>
            <a:fld id="{50C63980-99F9-4B82-AB82-78DD998A0672}" type="slidenum">
              <a:rPr lang="en-US" smtClean="0"/>
              <a:t>12</a:t>
            </a:fld>
            <a:endParaRPr lang="en-US" dirty="0"/>
          </a:p>
        </p:txBody>
      </p:sp>
      <p:sp>
        <p:nvSpPr>
          <p:cNvPr id="4" name="Title 3"/>
          <p:cNvSpPr>
            <a:spLocks noGrp="1"/>
          </p:cNvSpPr>
          <p:nvPr>
            <p:ph type="title"/>
          </p:nvPr>
        </p:nvSpPr>
        <p:spPr/>
        <p:txBody>
          <a:bodyPr/>
          <a:lstStyle/>
          <a:p>
            <a:pPr algn="ctr"/>
            <a:r>
              <a:rPr lang="en-US" dirty="0" smtClean="0">
                <a:effectLst/>
                <a:latin typeface="Arial" panose="020B0604020202020204" pitchFamily="34" charset="0"/>
                <a:cs typeface="Arial" panose="020B0604020202020204" pitchFamily="34" charset="0"/>
              </a:rPr>
              <a:t>INVESTMENT RETURN</a:t>
            </a:r>
            <a:endParaRPr lang="en-US" dirty="0">
              <a:effectLst/>
              <a:latin typeface="Arial" panose="020B0604020202020204" pitchFamily="34" charset="0"/>
              <a:cs typeface="Arial" panose="020B0604020202020204" pitchFamily="34" charset="0"/>
            </a:endParaRPr>
          </a:p>
        </p:txBody>
      </p:sp>
      <p:sp>
        <p:nvSpPr>
          <p:cNvPr id="6" name="Rectangle 5"/>
          <p:cNvSpPr/>
          <p:nvPr/>
        </p:nvSpPr>
        <p:spPr>
          <a:xfrm>
            <a:off x="762000" y="5105400"/>
            <a:ext cx="7620000" cy="369332"/>
          </a:xfrm>
          <a:prstGeom prst="rect">
            <a:avLst/>
          </a:prstGeom>
        </p:spPr>
        <p:txBody>
          <a:bodyPr wrap="square">
            <a:spAutoFit/>
          </a:bodyPr>
          <a:lstStyle/>
          <a:p>
            <a:pPr algn="ctr"/>
            <a:r>
              <a:rPr lang="en-US" dirty="0">
                <a:solidFill>
                  <a:srgbClr val="C00000"/>
                </a:solidFill>
                <a:latin typeface="Arial" panose="020B0604020202020204" pitchFamily="34" charset="0"/>
                <a:cs typeface="Arial" panose="020B0604020202020204" pitchFamily="34" charset="0"/>
              </a:rPr>
              <a:t>Thank you </a:t>
            </a:r>
            <a:r>
              <a:rPr lang="en-US" dirty="0" smtClean="0">
                <a:solidFill>
                  <a:srgbClr val="C00000"/>
                </a:solidFill>
                <a:latin typeface="Arial" panose="020B0604020202020204" pitchFamily="34" charset="0"/>
                <a:cs typeface="Arial" panose="020B0604020202020204" pitchFamily="34" charset="0"/>
              </a:rPr>
              <a:t>Wayne </a:t>
            </a:r>
            <a:r>
              <a:rPr lang="en-US" dirty="0">
                <a:solidFill>
                  <a:srgbClr val="C00000"/>
                </a:solidFill>
                <a:latin typeface="Arial" panose="020B0604020202020204" pitchFamily="34" charset="0"/>
                <a:cs typeface="Arial" panose="020B0604020202020204" pitchFamily="34" charset="0"/>
              </a:rPr>
              <a:t>Hammar, Treasurer-Tax </a:t>
            </a:r>
            <a:r>
              <a:rPr lang="en-US" dirty="0" smtClean="0">
                <a:solidFill>
                  <a:srgbClr val="C00000"/>
                </a:solidFill>
                <a:latin typeface="Arial" panose="020B0604020202020204" pitchFamily="34" charset="0"/>
                <a:cs typeface="Arial" panose="020B0604020202020204" pitchFamily="34" charset="0"/>
              </a:rPr>
              <a:t>Collector!</a:t>
            </a:r>
          </a:p>
        </p:txBody>
      </p:sp>
    </p:spTree>
    <p:extLst>
      <p:ext uri="{BB962C8B-B14F-4D97-AF65-F5344CB8AC3E}">
        <p14:creationId xmlns:p14="http://schemas.microsoft.com/office/powerpoint/2010/main" val="32492590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r>
              <a:rPr lang="en-US" dirty="0" smtClean="0">
                <a:latin typeface="Arial" panose="020B0604020202020204" pitchFamily="34" charset="0"/>
                <a:cs typeface="Arial" panose="020B0604020202020204" pitchFamily="34" charset="0"/>
              </a:rPr>
              <a:t>PARS</a:t>
            </a:r>
          </a:p>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13</a:t>
            </a:fld>
            <a:endParaRPr lang="en-US" dirty="0"/>
          </a:p>
        </p:txBody>
      </p:sp>
      <p:sp>
        <p:nvSpPr>
          <p:cNvPr id="4" name="Title 3"/>
          <p:cNvSpPr>
            <a:spLocks noGrp="1"/>
          </p:cNvSpPr>
          <p:nvPr>
            <p:ph type="title"/>
          </p:nvPr>
        </p:nvSpPr>
        <p:spPr/>
        <p:txBody>
          <a:bodyPr>
            <a:normAutofit/>
          </a:bodyPr>
          <a:lstStyle/>
          <a:p>
            <a:r>
              <a:rPr lang="en-US" dirty="0" smtClean="0"/>
              <a:t>	</a:t>
            </a:r>
            <a:r>
              <a:rPr lang="en-US" dirty="0" smtClean="0">
                <a:effectLst/>
                <a:latin typeface="Arial" panose="020B0604020202020204" pitchFamily="34" charset="0"/>
                <a:cs typeface="Arial" panose="020B0604020202020204" pitchFamily="34" charset="0"/>
              </a:rPr>
              <a:t>UNFUNDED LIABILITIES</a:t>
            </a:r>
            <a:endParaRPr lang="en-US" dirty="0">
              <a:effectLst/>
              <a:latin typeface="Arial" panose="020B0604020202020204" pitchFamily="34" charset="0"/>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518595774"/>
              </p:ext>
            </p:extLst>
          </p:nvPr>
        </p:nvGraphicFramePr>
        <p:xfrm>
          <a:off x="609600" y="2362200"/>
          <a:ext cx="7772400" cy="2402840"/>
        </p:xfrm>
        <a:graphic>
          <a:graphicData uri="http://schemas.openxmlformats.org/drawingml/2006/table">
            <a:tbl>
              <a:tblPr firstRow="1" bandRow="1">
                <a:tableStyleId>{5C22544A-7EE6-4342-B048-85BDC9FD1C3A}</a:tableStyleId>
              </a:tblPr>
              <a:tblGrid>
                <a:gridCol w="3307405"/>
                <a:gridCol w="1721795"/>
                <a:gridCol w="2743200"/>
              </a:tblGrid>
              <a:tr h="370840">
                <a:tc>
                  <a:txBody>
                    <a:bodyPr/>
                    <a:lstStyle/>
                    <a:p>
                      <a:pPr algn="ctr"/>
                      <a:r>
                        <a:rPr lang="en-US" dirty="0" smtClean="0">
                          <a:latin typeface="Arial" panose="020B0604020202020204" pitchFamily="34" charset="0"/>
                          <a:cs typeface="Arial" panose="020B0604020202020204" pitchFamily="34" charset="0"/>
                        </a:rPr>
                        <a:t>Description</a:t>
                      </a:r>
                      <a:endParaRPr lang="en-US" dirty="0">
                        <a:latin typeface="Arial" panose="020B0604020202020204" pitchFamily="34" charset="0"/>
                        <a:cs typeface="Arial" panose="020B0604020202020204" pitchFamily="34" charset="0"/>
                      </a:endParaRPr>
                    </a:p>
                  </a:txBody>
                  <a:tcPr/>
                </a:tc>
                <a:tc>
                  <a:txBody>
                    <a:bodyPr/>
                    <a:lstStyle/>
                    <a:p>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Comments</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All-County Contributions </a:t>
                      </a:r>
                    </a:p>
                    <a:p>
                      <a:r>
                        <a:rPr lang="en-US" sz="1200" dirty="0" smtClean="0">
                          <a:latin typeface="Arial" panose="020B0604020202020204" pitchFamily="34" charset="0"/>
                          <a:cs typeface="Arial" panose="020B0604020202020204" pitchFamily="34" charset="0"/>
                        </a:rPr>
                        <a:t>Through April</a:t>
                      </a:r>
                      <a:r>
                        <a:rPr lang="en-US" sz="1200" baseline="0" dirty="0" smtClean="0">
                          <a:latin typeface="Arial" panose="020B0604020202020204" pitchFamily="34" charset="0"/>
                          <a:cs typeface="Arial" panose="020B0604020202020204" pitchFamily="34" charset="0"/>
                        </a:rPr>
                        <a:t> 30 2019</a:t>
                      </a:r>
                      <a:endParaRPr lang="en-US" sz="1200" dirty="0">
                        <a:latin typeface="Arial" panose="020B0604020202020204" pitchFamily="34" charset="0"/>
                        <a:cs typeface="Arial" panose="020B0604020202020204" pitchFamily="34" charset="0"/>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$3,340,406.92</a:t>
                      </a:r>
                      <a:endParaRPr lang="en-US" dirty="0">
                        <a:latin typeface="Arial" panose="020B0604020202020204" pitchFamily="34" charset="0"/>
                        <a:cs typeface="Arial" panose="020B0604020202020204" pitchFamily="34" charset="0"/>
                      </a:endParaRPr>
                    </a:p>
                  </a:txBody>
                  <a:tcPr/>
                </a:tc>
                <a:tc>
                  <a:txBody>
                    <a:bodyPr/>
                    <a:lstStyle/>
                    <a:p>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Earnings</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    $117,844.01</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After fees</a:t>
                      </a:r>
                      <a:endParaRPr lang="en-US" dirty="0">
                        <a:latin typeface="Arial" panose="020B0604020202020204" pitchFamily="34" charset="0"/>
                        <a:cs typeface="Arial" panose="020B0604020202020204" pitchFamily="34" charset="0"/>
                      </a:endParaRPr>
                    </a:p>
                  </a:txBody>
                  <a:tcPr/>
                </a:tc>
              </a:tr>
              <a:tr h="370840">
                <a:tc>
                  <a:txBody>
                    <a:bodyPr/>
                    <a:lstStyle/>
                    <a:p>
                      <a:r>
                        <a:rPr lang="en-US" b="1" dirty="0" smtClean="0">
                          <a:solidFill>
                            <a:srgbClr val="C00000"/>
                          </a:solidFill>
                          <a:latin typeface="Arial" panose="020B0604020202020204" pitchFamily="34" charset="0"/>
                          <a:cs typeface="Arial" panose="020B0604020202020204" pitchFamily="34" charset="0"/>
                        </a:rPr>
                        <a:t>Total</a:t>
                      </a:r>
                      <a:r>
                        <a:rPr lang="en-US" b="1" baseline="0" dirty="0" smtClean="0">
                          <a:solidFill>
                            <a:srgbClr val="C00000"/>
                          </a:solidFill>
                          <a:latin typeface="Arial" panose="020B0604020202020204" pitchFamily="34" charset="0"/>
                          <a:cs typeface="Arial" panose="020B0604020202020204" pitchFamily="34" charset="0"/>
                        </a:rPr>
                        <a:t> </a:t>
                      </a:r>
                      <a:endParaRPr lang="en-US" b="1" dirty="0">
                        <a:solidFill>
                          <a:srgbClr val="C00000"/>
                        </a:solidFill>
                        <a:latin typeface="Arial" panose="020B0604020202020204" pitchFamily="34" charset="0"/>
                        <a:cs typeface="Arial" panose="020B0604020202020204" pitchFamily="34" charset="0"/>
                      </a:endParaRPr>
                    </a:p>
                  </a:txBody>
                  <a:tcPr/>
                </a:tc>
                <a:tc>
                  <a:txBody>
                    <a:bodyPr/>
                    <a:lstStyle/>
                    <a:p>
                      <a:pPr algn="ctr"/>
                      <a:r>
                        <a:rPr lang="en-US" b="1" dirty="0" smtClean="0">
                          <a:solidFill>
                            <a:srgbClr val="C00000"/>
                          </a:solidFill>
                          <a:latin typeface="Arial" panose="020B0604020202020204" pitchFamily="34" charset="0"/>
                          <a:cs typeface="Arial" panose="020B0604020202020204" pitchFamily="34" charset="0"/>
                        </a:rPr>
                        <a:t>$3,</a:t>
                      </a:r>
                      <a:r>
                        <a:rPr lang="en-US" b="1" baseline="0" dirty="0" smtClean="0">
                          <a:solidFill>
                            <a:srgbClr val="C00000"/>
                          </a:solidFill>
                          <a:latin typeface="Arial" panose="020B0604020202020204" pitchFamily="34" charset="0"/>
                          <a:cs typeface="Arial" panose="020B0604020202020204" pitchFamily="34" charset="0"/>
                        </a:rPr>
                        <a:t>458,250.93</a:t>
                      </a:r>
                      <a:endParaRPr lang="en-US" b="1" dirty="0">
                        <a:solidFill>
                          <a:srgbClr val="C00000"/>
                        </a:solidFill>
                        <a:latin typeface="Arial" panose="020B0604020202020204" pitchFamily="34" charset="0"/>
                        <a:cs typeface="Arial" panose="020B0604020202020204" pitchFamily="34" charset="0"/>
                      </a:endParaRPr>
                    </a:p>
                  </a:txBody>
                  <a:tcPr/>
                </a:tc>
                <a:tc>
                  <a:txBody>
                    <a:bodyPr/>
                    <a:lstStyle/>
                    <a:p>
                      <a:endParaRPr lang="en-US" b="1" dirty="0">
                        <a:solidFill>
                          <a:srgbClr val="C00000"/>
                        </a:solidFill>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19/20</a:t>
                      </a:r>
                      <a:r>
                        <a:rPr lang="en-US" baseline="0" dirty="0" smtClean="0">
                          <a:latin typeface="Arial" panose="020B0604020202020204" pitchFamily="34" charset="0"/>
                          <a:cs typeface="Arial" panose="020B0604020202020204" pitchFamily="34" charset="0"/>
                        </a:rPr>
                        <a:t> Contribution </a:t>
                      </a:r>
                      <a:r>
                        <a:rPr lang="en-US" sz="1100" baseline="0" dirty="0" smtClean="0">
                          <a:latin typeface="Arial" panose="020B0604020202020204" pitchFamily="34" charset="0"/>
                          <a:cs typeface="Arial" panose="020B0604020202020204" pitchFamily="34" charset="0"/>
                        </a:rPr>
                        <a:t>(1.5% payroll)</a:t>
                      </a:r>
                      <a:endParaRPr lang="en-US" sz="1100" dirty="0">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   $500,000.00</a:t>
                      </a:r>
                      <a:endParaRPr lang="en-US"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Estimate</a:t>
                      </a:r>
                      <a:r>
                        <a:rPr lang="en-US" baseline="0"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txBody>
                  <a:tcPr/>
                </a:tc>
              </a:tr>
              <a:tr h="370840">
                <a:tc>
                  <a:txBody>
                    <a:bodyPr/>
                    <a:lstStyle/>
                    <a:p>
                      <a:r>
                        <a:rPr lang="en-US" sz="1800" i="1" dirty="0" smtClean="0">
                          <a:latin typeface="Arial" panose="020B0604020202020204" pitchFamily="34" charset="0"/>
                          <a:cs typeface="Arial" panose="020B0604020202020204" pitchFamily="34" charset="0"/>
                        </a:rPr>
                        <a:t>Total</a:t>
                      </a:r>
                      <a:r>
                        <a:rPr lang="en-US" sz="1800" i="1" baseline="0" dirty="0" smtClean="0">
                          <a:latin typeface="Arial" panose="020B0604020202020204" pitchFamily="34" charset="0"/>
                          <a:cs typeface="Arial" panose="020B0604020202020204" pitchFamily="34" charset="0"/>
                        </a:rPr>
                        <a:t> </a:t>
                      </a:r>
                      <a:endParaRPr lang="en-US" sz="1800" i="1"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$3,958,250.93</a:t>
                      </a:r>
                      <a:endParaRPr lang="en-US" dirty="0">
                        <a:latin typeface="Arial" panose="020B0604020202020204" pitchFamily="34" charset="0"/>
                        <a:cs typeface="Arial" panose="020B0604020202020204" pitchFamily="34" charset="0"/>
                      </a:endParaRPr>
                    </a:p>
                  </a:txBody>
                  <a:tcPr/>
                </a:tc>
                <a:tc>
                  <a:txBody>
                    <a:bodyPr/>
                    <a:lstStyle/>
                    <a:p>
                      <a:endParaRPr lang="en-US"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10656211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C63980-99F9-4B82-AB82-78DD998A0672}" type="slidenum">
              <a:rPr lang="en-US" smtClean="0"/>
              <a:t>14</a:t>
            </a:fld>
            <a:endParaRPr lang="en-US"/>
          </a:p>
        </p:txBody>
      </p:sp>
      <p:sp>
        <p:nvSpPr>
          <p:cNvPr id="3" name="Title 2"/>
          <p:cNvSpPr>
            <a:spLocks noGrp="1"/>
          </p:cNvSpPr>
          <p:nvPr>
            <p:ph type="title"/>
          </p:nvPr>
        </p:nvSpPr>
        <p:spPr>
          <a:xfrm>
            <a:off x="457200" y="2590800"/>
            <a:ext cx="8229600" cy="1143000"/>
          </a:xfrm>
        </p:spPr>
        <p:txBody>
          <a:bodyPr/>
          <a:lstStyle/>
          <a:p>
            <a:pPr algn="ctr"/>
            <a:r>
              <a:rPr lang="en-US" dirty="0" smtClean="0">
                <a:effectLst/>
                <a:latin typeface="Arial" panose="020B0604020202020204" pitchFamily="34" charset="0"/>
                <a:cs typeface="Arial" panose="020B0604020202020204" pitchFamily="34" charset="0"/>
              </a:rPr>
              <a:t>RESERVES</a:t>
            </a:r>
            <a:endParaRPr lang="en-US"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18162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532052143"/>
              </p:ext>
            </p:extLst>
          </p:nvPr>
        </p:nvGraphicFramePr>
        <p:xfrm>
          <a:off x="609600" y="1371600"/>
          <a:ext cx="8153400" cy="3735977"/>
        </p:xfrm>
        <a:graphic>
          <a:graphicData uri="http://schemas.openxmlformats.org/drawingml/2006/table">
            <a:tbl>
              <a:tblPr firstRow="1" bandRow="1">
                <a:tableStyleId>{5C22544A-7EE6-4342-B048-85BDC9FD1C3A}</a:tableStyleId>
              </a:tblPr>
              <a:tblGrid>
                <a:gridCol w="2734562"/>
                <a:gridCol w="1754388"/>
                <a:gridCol w="1649002"/>
                <a:gridCol w="2015448"/>
              </a:tblGrid>
              <a:tr h="622718">
                <a:tc>
                  <a:txBody>
                    <a:bodyPr/>
                    <a:lstStyle/>
                    <a:p>
                      <a:pPr algn="ctr"/>
                      <a:r>
                        <a:rPr lang="en-US" dirty="0" smtClean="0">
                          <a:latin typeface="Arial" panose="020B0604020202020204" pitchFamily="34" charset="0"/>
                          <a:cs typeface="Arial" panose="020B0604020202020204" pitchFamily="34" charset="0"/>
                        </a:rPr>
                        <a:t>Fund </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Estimated</a:t>
                      </a:r>
                    </a:p>
                    <a:p>
                      <a:pPr algn="ctr"/>
                      <a:r>
                        <a:rPr lang="en-US" dirty="0" smtClean="0">
                          <a:latin typeface="Arial" panose="020B0604020202020204" pitchFamily="34" charset="0"/>
                          <a:cs typeface="Arial" panose="020B0604020202020204" pitchFamily="34" charset="0"/>
                        </a:rPr>
                        <a:t>18/19</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t> </a:t>
                      </a:r>
                      <a:r>
                        <a:rPr lang="en-US" dirty="0" smtClean="0">
                          <a:latin typeface="Arial" panose="020B0604020202020204" pitchFamily="34" charset="0"/>
                          <a:cs typeface="Arial" panose="020B0604020202020204" pitchFamily="34" charset="0"/>
                        </a:rPr>
                        <a:t>Estimated</a:t>
                      </a:r>
                    </a:p>
                    <a:p>
                      <a:pPr algn="ctr"/>
                      <a:r>
                        <a:rPr lang="en-US" dirty="0" smtClean="0">
                          <a:latin typeface="Arial" panose="020B0604020202020204" pitchFamily="34" charset="0"/>
                          <a:cs typeface="Arial" panose="020B0604020202020204" pitchFamily="34" charset="0"/>
                        </a:rPr>
                        <a:t>19/20</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Notes</a:t>
                      </a:r>
                      <a:endParaRPr lang="en-US" dirty="0">
                        <a:latin typeface="Arial" panose="020B0604020202020204" pitchFamily="34" charset="0"/>
                        <a:cs typeface="Arial" panose="020B0604020202020204" pitchFamily="34" charset="0"/>
                      </a:endParaRPr>
                    </a:p>
                  </a:txBody>
                  <a:tcPr/>
                </a:tc>
              </a:tr>
              <a:tr h="622718">
                <a:tc>
                  <a:txBody>
                    <a:bodyPr/>
                    <a:lstStyle/>
                    <a:p>
                      <a:pPr algn="ctr"/>
                      <a:r>
                        <a:rPr lang="en-US" dirty="0" smtClean="0">
                          <a:latin typeface="Arial" pitchFamily="34" charset="0"/>
                          <a:cs typeface="Arial" pitchFamily="34" charset="0"/>
                        </a:rPr>
                        <a:t>Accumulated Capital Outlay</a:t>
                      </a:r>
                    </a:p>
                  </a:txBody>
                  <a:tcPr/>
                </a:tc>
                <a:tc>
                  <a:txBody>
                    <a:bodyPr/>
                    <a:lstStyle/>
                    <a:p>
                      <a:pPr algn="ctr"/>
                      <a:r>
                        <a:rPr lang="en-US" b="0" dirty="0" smtClean="0">
                          <a:solidFill>
                            <a:schemeClr val="tx1"/>
                          </a:solidFill>
                          <a:latin typeface="Arial" pitchFamily="34" charset="0"/>
                          <a:cs typeface="Arial" pitchFamily="34" charset="0"/>
                        </a:rPr>
                        <a:t>$103,830</a:t>
                      </a:r>
                      <a:endParaRPr lang="en-US" b="0" dirty="0">
                        <a:solidFill>
                          <a:schemeClr val="tx1"/>
                        </a:solidFill>
                        <a:latin typeface="Arial" pitchFamily="34" charset="0"/>
                        <a:cs typeface="Arial" pitchFamily="34" charset="0"/>
                      </a:endParaRPr>
                    </a:p>
                  </a:txBody>
                  <a:tcPr/>
                </a:tc>
                <a:tc>
                  <a:txBody>
                    <a:bodyPr/>
                    <a:lstStyle/>
                    <a:p>
                      <a:pPr algn="ctr"/>
                      <a:r>
                        <a:rPr lang="en-US" b="0" dirty="0" smtClean="0">
                          <a:solidFill>
                            <a:schemeClr val="tx1"/>
                          </a:solidFill>
                          <a:latin typeface="Arial" pitchFamily="34" charset="0"/>
                          <a:cs typeface="Arial" pitchFamily="34" charset="0"/>
                        </a:rPr>
                        <a:t>$55,330</a:t>
                      </a:r>
                      <a:endParaRPr lang="en-US" b="0" dirty="0">
                        <a:solidFill>
                          <a:schemeClr val="tx1"/>
                        </a:solidFill>
                        <a:latin typeface="Arial" pitchFamily="34" charset="0"/>
                        <a:cs typeface="Arial" pitchFamily="34" charset="0"/>
                      </a:endParaRPr>
                    </a:p>
                  </a:txBody>
                  <a:tcPr/>
                </a:tc>
                <a:tc>
                  <a:txBody>
                    <a:bodyPr/>
                    <a:lstStyle/>
                    <a:p>
                      <a:pPr algn="ctr"/>
                      <a:endParaRPr lang="en-US" sz="1400" dirty="0">
                        <a:latin typeface="Arial" pitchFamily="34" charset="0"/>
                        <a:cs typeface="Arial" pitchFamily="34" charset="0"/>
                      </a:endParaRPr>
                    </a:p>
                  </a:txBody>
                  <a:tcPr/>
                </a:tc>
              </a:tr>
              <a:tr h="674611">
                <a:tc>
                  <a:txBody>
                    <a:bodyPr/>
                    <a:lstStyle/>
                    <a:p>
                      <a:pPr algn="ctr"/>
                      <a:r>
                        <a:rPr lang="en-US" dirty="0" smtClean="0">
                          <a:latin typeface="Arial" pitchFamily="34" charset="0"/>
                          <a:cs typeface="Arial" pitchFamily="34" charset="0"/>
                        </a:rPr>
                        <a:t>Powe</a:t>
                      </a:r>
                      <a:r>
                        <a:rPr lang="en-US" baseline="0" dirty="0" smtClean="0">
                          <a:latin typeface="Arial" pitchFamily="34" charset="0"/>
                          <a:cs typeface="Arial" pitchFamily="34" charset="0"/>
                        </a:rPr>
                        <a:t>r Authority  Fund Balance</a:t>
                      </a:r>
                      <a:endParaRPr lang="en-US" dirty="0">
                        <a:latin typeface="Arial" pitchFamily="34" charset="0"/>
                        <a:cs typeface="Arial" pitchFamily="34" charset="0"/>
                      </a:endParaRPr>
                    </a:p>
                  </a:txBody>
                  <a:tcPr/>
                </a:tc>
                <a:tc>
                  <a:txBody>
                    <a:bodyPr/>
                    <a:lstStyle/>
                    <a:p>
                      <a:pPr algn="ctr"/>
                      <a:r>
                        <a:rPr lang="en-US" dirty="0" smtClean="0">
                          <a:solidFill>
                            <a:schemeClr val="tx1"/>
                          </a:solidFill>
                          <a:latin typeface="Arial" pitchFamily="34" charset="0"/>
                          <a:cs typeface="Arial" pitchFamily="34" charset="0"/>
                        </a:rPr>
                        <a:t>$2,271,671</a:t>
                      </a:r>
                      <a:endParaRPr lang="en-US" dirty="0">
                        <a:solidFill>
                          <a:schemeClr val="tx1"/>
                        </a:solidFill>
                        <a:latin typeface="Arial" pitchFamily="34" charset="0"/>
                        <a:cs typeface="Arial" pitchFamily="34" charset="0"/>
                      </a:endParaRPr>
                    </a:p>
                  </a:txBody>
                  <a:tcPr/>
                </a:tc>
                <a:tc>
                  <a:txBody>
                    <a:bodyPr/>
                    <a:lstStyle/>
                    <a:p>
                      <a:pPr algn="ctr"/>
                      <a:r>
                        <a:rPr lang="en-US" dirty="0" smtClean="0">
                          <a:solidFill>
                            <a:schemeClr val="tx1"/>
                          </a:solidFill>
                          <a:latin typeface="Arial" pitchFamily="34" charset="0"/>
                          <a:cs typeface="Arial" pitchFamily="34" charset="0"/>
                        </a:rPr>
                        <a:t>$1,780,425</a:t>
                      </a:r>
                      <a:endParaRPr lang="en-US" sz="1050" dirty="0" smtClean="0">
                        <a:solidFill>
                          <a:schemeClr val="tx1"/>
                        </a:solidFill>
                        <a:latin typeface="Arial" pitchFamily="34" charset="0"/>
                        <a:cs typeface="Arial" pitchFamily="34" charset="0"/>
                      </a:endParaRPr>
                    </a:p>
                  </a:txBody>
                  <a:tcPr/>
                </a:tc>
                <a:tc>
                  <a:txBody>
                    <a:bodyPr/>
                    <a:lstStyle/>
                    <a:p>
                      <a:pPr algn="ctr"/>
                      <a:r>
                        <a:rPr lang="en-US" sz="1000" dirty="0" smtClean="0">
                          <a:solidFill>
                            <a:schemeClr val="tx1"/>
                          </a:solidFill>
                          <a:latin typeface="Arial" pitchFamily="34" charset="0"/>
                          <a:cs typeface="Arial" pitchFamily="34" charset="0"/>
                        </a:rPr>
                        <a:t>(+$2.5M Emergency</a:t>
                      </a:r>
                      <a:r>
                        <a:rPr lang="en-US" sz="1000" baseline="0" dirty="0" smtClean="0">
                          <a:solidFill>
                            <a:schemeClr val="tx1"/>
                          </a:solidFill>
                          <a:latin typeface="Arial" pitchFamily="34" charset="0"/>
                          <a:cs typeface="Arial" pitchFamily="34" charset="0"/>
                        </a:rPr>
                        <a:t> Repair Committed)</a:t>
                      </a:r>
                    </a:p>
                    <a:p>
                      <a:pPr algn="ctr"/>
                      <a:r>
                        <a:rPr lang="en-US" sz="1000" baseline="0" dirty="0" smtClean="0">
                          <a:latin typeface="Arial" pitchFamily="34" charset="0"/>
                          <a:cs typeface="Arial" pitchFamily="34" charset="0"/>
                        </a:rPr>
                        <a:t>+</a:t>
                      </a:r>
                    </a:p>
                    <a:p>
                      <a:pPr algn="ctr"/>
                      <a:r>
                        <a:rPr lang="en-US" sz="1000" baseline="0" dirty="0" smtClean="0">
                          <a:latin typeface="Arial" pitchFamily="34" charset="0"/>
                          <a:cs typeface="Arial" pitchFamily="34" charset="0"/>
                        </a:rPr>
                        <a:t>$500,000 increase to committed</a:t>
                      </a:r>
                      <a:endParaRPr lang="en-US" sz="1000" dirty="0">
                        <a:latin typeface="Arial" pitchFamily="34" charset="0"/>
                        <a:cs typeface="Arial" pitchFamily="34" charset="0"/>
                      </a:endParaRPr>
                    </a:p>
                  </a:txBody>
                  <a:tcPr/>
                </a:tc>
              </a:tr>
              <a:tr h="622718">
                <a:tc>
                  <a:txBody>
                    <a:bodyPr/>
                    <a:lstStyle/>
                    <a:p>
                      <a:pPr algn="ctr"/>
                      <a:r>
                        <a:rPr lang="en-US" dirty="0" smtClean="0">
                          <a:latin typeface="Arial" pitchFamily="34" charset="0"/>
                          <a:cs typeface="Arial" pitchFamily="34" charset="0"/>
                        </a:rPr>
                        <a:t>GASB</a:t>
                      </a:r>
                      <a:r>
                        <a:rPr lang="en-US" baseline="0" dirty="0" smtClean="0">
                          <a:latin typeface="Arial" pitchFamily="34" charset="0"/>
                          <a:cs typeface="Arial" pitchFamily="34" charset="0"/>
                        </a:rPr>
                        <a:t> 54 Committed Account</a:t>
                      </a:r>
                      <a:endParaRPr lang="en-US" dirty="0" smtClean="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$1,050,000</a:t>
                      </a:r>
                      <a:endParaRPr lang="en-US" dirty="0">
                        <a:latin typeface="Arial" pitchFamily="34" charset="0"/>
                        <a:cs typeface="Arial" pitchFamily="34" charset="0"/>
                      </a:endParaRPr>
                    </a:p>
                  </a:txBody>
                  <a:tcPr/>
                </a:tc>
                <a:tc>
                  <a:txBody>
                    <a:bodyPr/>
                    <a:lstStyle/>
                    <a:p>
                      <a:pPr algn="ctr"/>
                      <a:r>
                        <a:rPr lang="en-US" dirty="0" smtClean="0">
                          <a:solidFill>
                            <a:schemeClr val="tx1"/>
                          </a:solidFill>
                          <a:latin typeface="Arial" pitchFamily="34" charset="0"/>
                          <a:cs typeface="Arial" pitchFamily="34" charset="0"/>
                        </a:rPr>
                        <a:t>$1,150,000</a:t>
                      </a:r>
                      <a:endParaRPr lang="en-US" dirty="0">
                        <a:solidFill>
                          <a:schemeClr val="tx1"/>
                        </a:solidFill>
                        <a:latin typeface="Arial" pitchFamily="34" charset="0"/>
                        <a:cs typeface="Arial" pitchFamily="34" charset="0"/>
                      </a:endParaRPr>
                    </a:p>
                  </a:txBody>
                  <a:tcPr/>
                </a:tc>
                <a:tc>
                  <a:txBody>
                    <a:bodyPr/>
                    <a:lstStyle/>
                    <a:p>
                      <a:pPr algn="ctr"/>
                      <a:endParaRPr lang="en-US" sz="1000" dirty="0">
                        <a:solidFill>
                          <a:srgbClr val="FF0000"/>
                        </a:solidFill>
                        <a:latin typeface="Arial" pitchFamily="34" charset="0"/>
                        <a:cs typeface="Arial" pitchFamily="34" charset="0"/>
                      </a:endParaRPr>
                    </a:p>
                  </a:txBody>
                  <a:tcPr/>
                </a:tc>
              </a:tr>
              <a:tr h="444137">
                <a:tc>
                  <a:txBody>
                    <a:bodyPr/>
                    <a:lstStyle/>
                    <a:p>
                      <a:pPr algn="ctr"/>
                      <a:r>
                        <a:rPr lang="en-US" dirty="0" smtClean="0">
                          <a:solidFill>
                            <a:schemeClr val="tx1"/>
                          </a:solidFill>
                          <a:latin typeface="Arial" pitchFamily="34" charset="0"/>
                          <a:cs typeface="Arial" pitchFamily="34" charset="0"/>
                        </a:rPr>
                        <a:t>115 Trust</a:t>
                      </a:r>
                      <a:endParaRPr lang="en-US" dirty="0">
                        <a:solidFill>
                          <a:schemeClr val="tx1"/>
                        </a:solidFill>
                        <a:latin typeface="Arial" pitchFamily="34" charset="0"/>
                        <a:cs typeface="Arial" pitchFamily="34" charset="0"/>
                      </a:endParaRPr>
                    </a:p>
                  </a:txBody>
                  <a:tcPr/>
                </a:tc>
                <a:tc>
                  <a:txBody>
                    <a:bodyPr/>
                    <a:lstStyle/>
                    <a:p>
                      <a:pPr algn="ctr"/>
                      <a:r>
                        <a:rPr lang="en-US" dirty="0" smtClean="0">
                          <a:solidFill>
                            <a:schemeClr val="tx1"/>
                          </a:solidFill>
                          <a:latin typeface="Arial" pitchFamily="34" charset="0"/>
                          <a:cs typeface="Arial" pitchFamily="34" charset="0"/>
                        </a:rPr>
                        <a:t>$3,504,389</a:t>
                      </a:r>
                      <a:endParaRPr lang="en-US" dirty="0">
                        <a:solidFill>
                          <a:schemeClr val="tx1"/>
                        </a:solidFill>
                        <a:latin typeface="Arial" pitchFamily="34" charset="0"/>
                        <a:cs typeface="Arial" pitchFamily="34" charset="0"/>
                      </a:endParaRPr>
                    </a:p>
                  </a:txBody>
                  <a:tcPr/>
                </a:tc>
                <a:tc>
                  <a:txBody>
                    <a:bodyPr/>
                    <a:lstStyle/>
                    <a:p>
                      <a:pPr algn="ctr"/>
                      <a:r>
                        <a:rPr lang="en-US" dirty="0" smtClean="0">
                          <a:solidFill>
                            <a:schemeClr val="tx1"/>
                          </a:solidFill>
                          <a:latin typeface="Arial" pitchFamily="34" charset="0"/>
                          <a:cs typeface="Arial" pitchFamily="34" charset="0"/>
                        </a:rPr>
                        <a:t>$3,990,993</a:t>
                      </a:r>
                      <a:endParaRPr lang="en-US"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0000"/>
                        </a:solidFill>
                        <a:latin typeface="Arial" pitchFamily="34" charset="0"/>
                        <a:cs typeface="Arial" pitchFamily="34" charset="0"/>
                      </a:endParaRPr>
                    </a:p>
                  </a:txBody>
                  <a:tcPr/>
                </a:tc>
              </a:tr>
              <a:tr h="493124">
                <a:tc>
                  <a:txBody>
                    <a:bodyPr/>
                    <a:lstStyle/>
                    <a:p>
                      <a:pPr algn="ctr"/>
                      <a:r>
                        <a:rPr lang="en-US" dirty="0" smtClean="0">
                          <a:latin typeface="Arial" pitchFamily="34" charset="0"/>
                          <a:cs typeface="Arial" pitchFamily="34" charset="0"/>
                        </a:rPr>
                        <a:t>Total</a:t>
                      </a:r>
                    </a:p>
                    <a:p>
                      <a:pPr algn="ctr"/>
                      <a:endParaRPr lang="en-US" dirty="0">
                        <a:latin typeface="Arial" pitchFamily="34" charset="0"/>
                        <a:cs typeface="Arial" pitchFamily="34" charset="0"/>
                      </a:endParaRPr>
                    </a:p>
                  </a:txBody>
                  <a:tcPr/>
                </a:tc>
                <a:tc>
                  <a:txBody>
                    <a:bodyPr/>
                    <a:lstStyle/>
                    <a:p>
                      <a:pPr algn="ctr"/>
                      <a:r>
                        <a:rPr lang="en-US" b="1" dirty="0" smtClean="0">
                          <a:solidFill>
                            <a:schemeClr val="tx1"/>
                          </a:solidFill>
                          <a:latin typeface="Arial" pitchFamily="34" charset="0"/>
                          <a:cs typeface="Arial" pitchFamily="34" charset="0"/>
                        </a:rPr>
                        <a:t>$6,929,890</a:t>
                      </a:r>
                      <a:endParaRPr lang="en-US" b="1" dirty="0">
                        <a:solidFill>
                          <a:schemeClr val="tx1"/>
                        </a:solidFill>
                        <a:latin typeface="Arial" pitchFamily="34" charset="0"/>
                        <a:cs typeface="Arial" pitchFamily="34" charset="0"/>
                      </a:endParaRPr>
                    </a:p>
                  </a:txBody>
                  <a:tcPr/>
                </a:tc>
                <a:tc>
                  <a:txBody>
                    <a:bodyPr/>
                    <a:lstStyle/>
                    <a:p>
                      <a:pPr algn="ctr"/>
                      <a:r>
                        <a:rPr lang="en-US" b="1" dirty="0" smtClean="0">
                          <a:solidFill>
                            <a:schemeClr val="tx1"/>
                          </a:solidFill>
                          <a:latin typeface="Arial" pitchFamily="34" charset="0"/>
                          <a:cs typeface="Arial" pitchFamily="34" charset="0"/>
                        </a:rPr>
                        <a:t>$6,976,748</a:t>
                      </a:r>
                      <a:endParaRPr lang="en-US" b="1" dirty="0">
                        <a:solidFill>
                          <a:schemeClr val="tx1"/>
                        </a:solidFill>
                        <a:latin typeface="Arial" pitchFamily="34" charset="0"/>
                        <a:cs typeface="Arial" pitchFamily="34" charset="0"/>
                      </a:endParaRPr>
                    </a:p>
                  </a:txBody>
                  <a:tcPr/>
                </a:tc>
                <a:tc>
                  <a:txBody>
                    <a:bodyPr/>
                    <a:lstStyle/>
                    <a:p>
                      <a:pPr algn="ctr"/>
                      <a:r>
                        <a:rPr lang="en-US" sz="1800" b="1" dirty="0" smtClean="0">
                          <a:solidFill>
                            <a:schemeClr val="tx1"/>
                          </a:solidFill>
                          <a:latin typeface="Arial" pitchFamily="34" charset="0"/>
                          <a:cs typeface="Arial" pitchFamily="34" charset="0"/>
                        </a:rPr>
                        <a:t>$3,000,000</a:t>
                      </a:r>
                    </a:p>
                    <a:p>
                      <a:pPr algn="ctr"/>
                      <a:r>
                        <a:rPr lang="en-US" sz="1000" b="1" dirty="0" smtClean="0">
                          <a:solidFill>
                            <a:schemeClr val="tx1"/>
                          </a:solidFill>
                          <a:latin typeface="Arial" pitchFamily="34" charset="0"/>
                          <a:cs typeface="Arial" pitchFamily="34" charset="0"/>
                        </a:rPr>
                        <a:t>Committed to Power</a:t>
                      </a:r>
                      <a:r>
                        <a:rPr lang="en-US" sz="1000" b="1" baseline="0" dirty="0" smtClean="0">
                          <a:solidFill>
                            <a:schemeClr val="tx1"/>
                          </a:solidFill>
                          <a:latin typeface="Arial" pitchFamily="34" charset="0"/>
                          <a:cs typeface="Arial" pitchFamily="34" charset="0"/>
                        </a:rPr>
                        <a:t> Authority </a:t>
                      </a:r>
                      <a:endParaRPr lang="en-US" sz="1000" b="1" dirty="0">
                        <a:solidFill>
                          <a:schemeClr val="tx1"/>
                        </a:solidFill>
                        <a:latin typeface="Arial" pitchFamily="34" charset="0"/>
                        <a:cs typeface="Arial" pitchFamily="34" charset="0"/>
                      </a:endParaRPr>
                    </a:p>
                  </a:txBody>
                  <a:tcPr/>
                </a:tc>
              </a:tr>
            </a:tbl>
          </a:graphicData>
        </a:graphic>
      </p:graphicFrame>
      <p:sp>
        <p:nvSpPr>
          <p:cNvPr id="3" name="Title 2"/>
          <p:cNvSpPr>
            <a:spLocks noGrp="1"/>
          </p:cNvSpPr>
          <p:nvPr>
            <p:ph type="title"/>
          </p:nvPr>
        </p:nvSpPr>
        <p:spPr>
          <a:xfrm>
            <a:off x="609600" y="76200"/>
            <a:ext cx="8229600" cy="1143000"/>
          </a:xfrm>
        </p:spPr>
        <p:txBody>
          <a:bodyPr>
            <a:normAutofit fontScale="90000"/>
          </a:bodyPr>
          <a:lstStyle/>
          <a:p>
            <a:pPr algn="ctr"/>
            <a:r>
              <a:rPr lang="en-US" dirty="0" smtClean="0">
                <a:latin typeface="Arial" panose="020B0604020202020204" pitchFamily="34" charset="0"/>
                <a:cs typeface="Arial" panose="020B0604020202020204" pitchFamily="34" charset="0"/>
              </a:rPr>
              <a:t/>
            </a:r>
            <a:br>
              <a:rPr lang="en-US" dirty="0" smtClean="0">
                <a:latin typeface="Arial" panose="020B0604020202020204" pitchFamily="34" charset="0"/>
                <a:cs typeface="Arial" panose="020B0604020202020204" pitchFamily="34" charset="0"/>
              </a:rPr>
            </a:br>
            <a:r>
              <a:rPr lang="en-US" dirty="0" smtClean="0">
                <a:effectLst/>
                <a:latin typeface="Arial" panose="020B0604020202020204" pitchFamily="34" charset="0"/>
                <a:cs typeface="Arial" panose="020B0604020202020204" pitchFamily="34" charset="0"/>
              </a:rPr>
              <a:t>RESERVES</a:t>
            </a:r>
            <a:br>
              <a:rPr lang="en-US" dirty="0" smtClean="0">
                <a:effectLst/>
                <a:latin typeface="Arial" panose="020B0604020202020204" pitchFamily="34" charset="0"/>
                <a:cs typeface="Arial" panose="020B0604020202020204" pitchFamily="34" charset="0"/>
              </a:rPr>
            </a:br>
            <a:endParaRPr lang="en-US" dirty="0">
              <a:effectLst/>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50C63980-99F9-4B82-AB82-78DD998A0672}" type="slidenum">
              <a:rPr lang="en-US" smtClean="0"/>
              <a:t>15</a:t>
            </a:fld>
            <a:endParaRPr lang="en-US" dirty="0"/>
          </a:p>
        </p:txBody>
      </p:sp>
    </p:spTree>
    <p:extLst>
      <p:ext uri="{BB962C8B-B14F-4D97-AF65-F5344CB8AC3E}">
        <p14:creationId xmlns:p14="http://schemas.microsoft.com/office/powerpoint/2010/main" val="7798850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C63980-99F9-4B82-AB82-78DD998A0672}" type="slidenum">
              <a:rPr lang="en-US" smtClean="0"/>
              <a:t>16</a:t>
            </a:fld>
            <a:endParaRPr lang="en-US"/>
          </a:p>
        </p:txBody>
      </p:sp>
      <p:sp>
        <p:nvSpPr>
          <p:cNvPr id="3" name="Title 2"/>
          <p:cNvSpPr>
            <a:spLocks noGrp="1"/>
          </p:cNvSpPr>
          <p:nvPr>
            <p:ph type="title"/>
          </p:nvPr>
        </p:nvSpPr>
        <p:spPr>
          <a:xfrm>
            <a:off x="457200" y="2514600"/>
            <a:ext cx="8229600" cy="1143000"/>
          </a:xfrm>
        </p:spPr>
        <p:txBody>
          <a:bodyPr/>
          <a:lstStyle/>
          <a:p>
            <a:pPr algn="ctr"/>
            <a:r>
              <a:rPr lang="en-US" dirty="0" smtClean="0">
                <a:effectLst/>
                <a:latin typeface="Arial" panose="020B0604020202020204" pitchFamily="34" charset="0"/>
                <a:cs typeface="Arial" panose="020B0604020202020204" pitchFamily="34" charset="0"/>
              </a:rPr>
              <a:t>LABOR</a:t>
            </a:r>
            <a:endParaRPr lang="en-US"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93649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90800" y="381000"/>
            <a:ext cx="3810000" cy="477054"/>
          </a:xfrm>
          <a:prstGeom prst="rect">
            <a:avLst/>
          </a:prstGeom>
          <a:noFill/>
        </p:spPr>
        <p:txBody>
          <a:bodyPr wrap="square" rtlCol="0">
            <a:spAutoFit/>
          </a:bodyPr>
          <a:lstStyle/>
          <a:p>
            <a:pPr algn="ctr"/>
            <a:r>
              <a:rPr lang="en-US" sz="2500" dirty="0" smtClean="0">
                <a:latin typeface="Arial" panose="020B0604020202020204" pitchFamily="34" charset="0"/>
                <a:cs typeface="Arial" panose="020B0604020202020204" pitchFamily="34" charset="0"/>
              </a:rPr>
              <a:t>CalPERS Rates </a:t>
            </a:r>
            <a:r>
              <a:rPr lang="en-US" sz="1200" b="1" dirty="0" smtClean="0">
                <a:latin typeface="Arial" panose="020B0604020202020204" pitchFamily="34" charset="0"/>
                <a:cs typeface="Arial" panose="020B0604020202020204" pitchFamily="34" charset="0"/>
              </a:rPr>
              <a:t>as of 6/30/16</a:t>
            </a:r>
            <a:endParaRPr lang="en-US" sz="1200" b="1" dirty="0">
              <a:latin typeface="Arial" panose="020B0604020202020204" pitchFamily="34" charset="0"/>
              <a:cs typeface="Arial" panose="020B0604020202020204" pitchFamily="34" charset="0"/>
            </a:endParaRPr>
          </a:p>
        </p:txBody>
      </p:sp>
      <p:graphicFrame>
        <p:nvGraphicFramePr>
          <p:cNvPr id="2" name="Chart 1"/>
          <p:cNvGraphicFramePr/>
          <p:nvPr>
            <p:extLst>
              <p:ext uri="{D42A27DB-BD31-4B8C-83A1-F6EECF244321}">
                <p14:modId xmlns:p14="http://schemas.microsoft.com/office/powerpoint/2010/main" val="1853387204"/>
              </p:ext>
            </p:extLst>
          </p:nvPr>
        </p:nvGraphicFramePr>
        <p:xfrm>
          <a:off x="609600" y="990600"/>
          <a:ext cx="78486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50C63980-99F9-4B82-AB82-78DD998A0672}" type="slidenum">
              <a:rPr lang="en-US" smtClean="0"/>
              <a:t>17</a:t>
            </a:fld>
            <a:endParaRPr lang="en-US"/>
          </a:p>
        </p:txBody>
      </p:sp>
    </p:spTree>
    <p:extLst>
      <p:ext uri="{BB962C8B-B14F-4D97-AF65-F5344CB8AC3E}">
        <p14:creationId xmlns:p14="http://schemas.microsoft.com/office/powerpoint/2010/main" val="41654138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smtClean="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18</a:t>
            </a:fld>
            <a:endParaRPr lang="en-US"/>
          </a:p>
        </p:txBody>
      </p:sp>
      <p:sp>
        <p:nvSpPr>
          <p:cNvPr id="4" name="Title 3"/>
          <p:cNvSpPr>
            <a:spLocks noGrp="1"/>
          </p:cNvSpPr>
          <p:nvPr>
            <p:ph type="title"/>
          </p:nvPr>
        </p:nvSpPr>
        <p:spPr/>
        <p:txBody>
          <a:bodyPr>
            <a:normAutofit/>
          </a:bodyPr>
          <a:lstStyle/>
          <a:p>
            <a:pPr algn="ctr"/>
            <a:r>
              <a:rPr lang="en-US" dirty="0" smtClean="0">
                <a:effectLst/>
                <a:latin typeface="Arial" panose="020B0604020202020204" pitchFamily="34" charset="0"/>
                <a:cs typeface="Arial" panose="020B0604020202020204" pitchFamily="34" charset="0"/>
              </a:rPr>
              <a:t>LABOR</a:t>
            </a:r>
            <a:r>
              <a:rPr lang="en-US" dirty="0" smtClean="0">
                <a:latin typeface="Arial" panose="020B0604020202020204" pitchFamily="34" charset="0"/>
                <a:cs typeface="Arial" panose="020B0604020202020204" pitchFamily="34" charset="0"/>
              </a:rPr>
              <a:t> COSTS</a:t>
            </a:r>
            <a:endParaRPr lang="en-US" dirty="0">
              <a:latin typeface="Arial" panose="020B0604020202020204" pitchFamily="34" charset="0"/>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822680147"/>
              </p:ext>
            </p:extLst>
          </p:nvPr>
        </p:nvGraphicFramePr>
        <p:xfrm>
          <a:off x="685800" y="1752601"/>
          <a:ext cx="7924800" cy="3450711"/>
        </p:xfrm>
        <a:graphic>
          <a:graphicData uri="http://schemas.openxmlformats.org/drawingml/2006/table">
            <a:tbl>
              <a:tblPr firstRow="1" bandRow="1">
                <a:tableStyleId>{5C22544A-7EE6-4342-B048-85BDC9FD1C3A}</a:tableStyleId>
              </a:tblPr>
              <a:tblGrid>
                <a:gridCol w="2641600"/>
                <a:gridCol w="2641600"/>
                <a:gridCol w="2641600"/>
              </a:tblGrid>
              <a:tr h="609599">
                <a:tc>
                  <a:txBody>
                    <a:bodyPr/>
                    <a:lstStyle/>
                    <a:p>
                      <a:pPr algn="ctr"/>
                      <a:endParaRPr lang="en-US" sz="2800" dirty="0">
                        <a:latin typeface="Arial" panose="020B0604020202020204" pitchFamily="34" charset="0"/>
                        <a:cs typeface="Arial" panose="020B0604020202020204" pitchFamily="34" charset="0"/>
                      </a:endParaRPr>
                    </a:p>
                  </a:txBody>
                  <a:tcPr/>
                </a:tc>
                <a:tc>
                  <a:txBody>
                    <a:bodyPr/>
                    <a:lstStyle/>
                    <a:p>
                      <a:pPr algn="ctr"/>
                      <a:r>
                        <a:rPr lang="en-US" sz="2800" dirty="0" err="1" smtClean="0">
                          <a:latin typeface="Arial" panose="020B0604020202020204" pitchFamily="34" charset="0"/>
                          <a:cs typeface="Arial" panose="020B0604020202020204" pitchFamily="34" charset="0"/>
                        </a:rPr>
                        <a:t>Misc</a:t>
                      </a:r>
                      <a:r>
                        <a:rPr lang="en-US" sz="2800" baseline="0" dirty="0" smtClean="0">
                          <a:latin typeface="Arial" panose="020B0604020202020204" pitchFamily="34" charset="0"/>
                          <a:cs typeface="Arial" panose="020B0604020202020204" pitchFamily="34" charset="0"/>
                        </a:rPr>
                        <a:t> </a:t>
                      </a:r>
                      <a:endParaRPr lang="en-US" sz="2800" dirty="0">
                        <a:latin typeface="Arial" panose="020B0604020202020204" pitchFamily="34" charset="0"/>
                        <a:cs typeface="Arial" panose="020B0604020202020204" pitchFamily="34" charset="0"/>
                      </a:endParaRPr>
                    </a:p>
                  </a:txBody>
                  <a:tcPr/>
                </a:tc>
                <a:tc>
                  <a:txBody>
                    <a:bodyPr/>
                    <a:lstStyle/>
                    <a:p>
                      <a:pPr algn="ctr"/>
                      <a:r>
                        <a:rPr lang="en-US" sz="2800" dirty="0" smtClean="0">
                          <a:latin typeface="Arial" panose="020B0604020202020204" pitchFamily="34" charset="0"/>
                          <a:cs typeface="Arial" panose="020B0604020202020204" pitchFamily="34" charset="0"/>
                        </a:rPr>
                        <a:t>Safety</a:t>
                      </a:r>
                      <a:endParaRPr lang="en-US" sz="2800" dirty="0">
                        <a:latin typeface="Arial" panose="020B0604020202020204" pitchFamily="34" charset="0"/>
                        <a:cs typeface="Arial" panose="020B0604020202020204" pitchFamily="34" charset="0"/>
                      </a:endParaRPr>
                    </a:p>
                  </a:txBody>
                  <a:tcPr/>
                </a:tc>
              </a:tr>
              <a:tr h="543379">
                <a:tc>
                  <a:txBody>
                    <a:bodyPr/>
                    <a:lstStyle/>
                    <a:p>
                      <a:pPr algn="l"/>
                      <a:r>
                        <a:rPr lang="en-US" sz="2400" dirty="0" smtClean="0">
                          <a:latin typeface="Arial" panose="020B0604020202020204" pitchFamily="34" charset="0"/>
                          <a:cs typeface="Arial" panose="020B0604020202020204" pitchFamily="34" charset="0"/>
                        </a:rPr>
                        <a:t>PERS</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smtClean="0">
                          <a:latin typeface="Arial" panose="020B0604020202020204" pitchFamily="34" charset="0"/>
                          <a:cs typeface="Arial" panose="020B0604020202020204" pitchFamily="34" charset="0"/>
                        </a:rPr>
                        <a:t>27.75%</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smtClean="0">
                          <a:latin typeface="Arial" panose="020B0604020202020204" pitchFamily="34" charset="0"/>
                          <a:cs typeface="Arial" panose="020B0604020202020204" pitchFamily="34" charset="0"/>
                        </a:rPr>
                        <a:t>43.50%</a:t>
                      </a:r>
                      <a:endParaRPr lang="en-US" sz="2400" dirty="0">
                        <a:latin typeface="Arial" panose="020B0604020202020204" pitchFamily="34" charset="0"/>
                        <a:cs typeface="Arial" panose="020B0604020202020204" pitchFamily="34" charset="0"/>
                      </a:endParaRPr>
                    </a:p>
                  </a:txBody>
                  <a:tcPr/>
                </a:tc>
              </a:tr>
              <a:tr h="457200">
                <a:tc>
                  <a:txBody>
                    <a:bodyPr/>
                    <a:lstStyle/>
                    <a:p>
                      <a:pPr algn="l"/>
                      <a:r>
                        <a:rPr lang="en-US" sz="2400" dirty="0" smtClean="0">
                          <a:latin typeface="Arial" panose="020B0604020202020204" pitchFamily="34" charset="0"/>
                          <a:cs typeface="Arial" panose="020B0604020202020204" pitchFamily="34" charset="0"/>
                        </a:rPr>
                        <a:t>Pension Obligation Bond</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smtClean="0">
                          <a:latin typeface="Arial" panose="020B0604020202020204" pitchFamily="34" charset="0"/>
                          <a:cs typeface="Arial" panose="020B0604020202020204" pitchFamily="34" charset="0"/>
                        </a:rPr>
                        <a:t>2.95%</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smtClean="0">
                          <a:latin typeface="Arial" panose="020B0604020202020204" pitchFamily="34" charset="0"/>
                          <a:cs typeface="Arial" panose="020B0604020202020204" pitchFamily="34" charset="0"/>
                        </a:rPr>
                        <a:t>8.7%</a:t>
                      </a:r>
                      <a:endParaRPr lang="en-US" sz="2400" dirty="0">
                        <a:latin typeface="Arial" panose="020B0604020202020204" pitchFamily="34" charset="0"/>
                        <a:cs typeface="Arial" panose="020B0604020202020204" pitchFamily="34" charset="0"/>
                      </a:endParaRPr>
                    </a:p>
                  </a:txBody>
                  <a:tcPr/>
                </a:tc>
              </a:tr>
              <a:tr h="853440">
                <a:tc>
                  <a:txBody>
                    <a:bodyPr/>
                    <a:lstStyle/>
                    <a:p>
                      <a:pPr algn="l"/>
                      <a:r>
                        <a:rPr lang="en-US" sz="2400" dirty="0" smtClean="0">
                          <a:latin typeface="Arial" panose="020B0604020202020204" pitchFamily="34" charset="0"/>
                          <a:cs typeface="Arial" panose="020B0604020202020204" pitchFamily="34" charset="0"/>
                        </a:rPr>
                        <a:t>Unfunded Liabilities </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smtClean="0">
                          <a:latin typeface="Arial" panose="020B0604020202020204" pitchFamily="34" charset="0"/>
                          <a:cs typeface="Arial" panose="020B0604020202020204" pitchFamily="34" charset="0"/>
                        </a:rPr>
                        <a:t> .75%</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smtClean="0">
                          <a:latin typeface="Arial" panose="020B0604020202020204" pitchFamily="34" charset="0"/>
                          <a:cs typeface="Arial" panose="020B0604020202020204" pitchFamily="34" charset="0"/>
                        </a:rPr>
                        <a:t> .75%</a:t>
                      </a:r>
                      <a:endParaRPr lang="en-US" sz="2400" dirty="0">
                        <a:latin typeface="Arial" panose="020B0604020202020204" pitchFamily="34" charset="0"/>
                        <a:cs typeface="Arial" panose="020B0604020202020204" pitchFamily="34" charset="0"/>
                      </a:endParaRPr>
                    </a:p>
                  </a:txBody>
                  <a:tcPr/>
                </a:tc>
              </a:tr>
              <a:tr h="621333">
                <a:tc>
                  <a:txBody>
                    <a:bodyPr/>
                    <a:lstStyle/>
                    <a:p>
                      <a:pPr algn="l"/>
                      <a:r>
                        <a:rPr lang="en-US" sz="2800" b="1" dirty="0" smtClean="0">
                          <a:latin typeface="Arial" panose="020B0604020202020204" pitchFamily="34" charset="0"/>
                          <a:cs typeface="Arial" panose="020B0604020202020204" pitchFamily="34" charset="0"/>
                        </a:rPr>
                        <a:t>Total</a:t>
                      </a:r>
                      <a:endParaRPr lang="en-US" sz="2800" b="1" dirty="0">
                        <a:latin typeface="Arial" panose="020B0604020202020204" pitchFamily="34" charset="0"/>
                        <a:cs typeface="Arial" panose="020B0604020202020204" pitchFamily="34" charset="0"/>
                      </a:endParaRPr>
                    </a:p>
                  </a:txBody>
                  <a:tcPr/>
                </a:tc>
                <a:tc>
                  <a:txBody>
                    <a:bodyPr/>
                    <a:lstStyle/>
                    <a:p>
                      <a:pPr algn="ctr"/>
                      <a:r>
                        <a:rPr lang="en-US" sz="2800" b="1" dirty="0" smtClean="0">
                          <a:latin typeface="Arial" panose="020B0604020202020204" pitchFamily="34" charset="0"/>
                          <a:cs typeface="Arial" panose="020B0604020202020204" pitchFamily="34" charset="0"/>
                        </a:rPr>
                        <a:t>31.45%</a:t>
                      </a:r>
                      <a:endParaRPr lang="en-US" sz="2800" b="1" dirty="0">
                        <a:latin typeface="Arial" panose="020B0604020202020204" pitchFamily="34" charset="0"/>
                        <a:cs typeface="Arial" panose="020B0604020202020204" pitchFamily="34" charset="0"/>
                      </a:endParaRPr>
                    </a:p>
                  </a:txBody>
                  <a:tcPr/>
                </a:tc>
                <a:tc>
                  <a:txBody>
                    <a:bodyPr/>
                    <a:lstStyle/>
                    <a:p>
                      <a:pPr algn="ctr"/>
                      <a:r>
                        <a:rPr lang="en-US" sz="2800" b="1" dirty="0" smtClean="0">
                          <a:latin typeface="Arial" panose="020B0604020202020204" pitchFamily="34" charset="0"/>
                          <a:cs typeface="Arial" panose="020B0604020202020204" pitchFamily="34" charset="0"/>
                        </a:rPr>
                        <a:t>52.95%</a:t>
                      </a:r>
                      <a:endParaRPr lang="en-US" sz="2800" b="1"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41295696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a:r>
              <a:rPr lang="en-US" sz="2800" dirty="0" smtClean="0">
                <a:latin typeface="Arial" panose="020B0604020202020204" pitchFamily="34" charset="0"/>
                <a:cs typeface="Arial" panose="020B0604020202020204" pitchFamily="34" charset="0"/>
              </a:rPr>
              <a:t>January </a:t>
            </a:r>
            <a:r>
              <a:rPr lang="en-US" sz="2800" dirty="0">
                <a:latin typeface="Arial" panose="020B0604020202020204" pitchFamily="34" charset="0"/>
                <a:cs typeface="Arial" panose="020B0604020202020204" pitchFamily="34" charset="0"/>
              </a:rPr>
              <a:t>1, 2018, to $11 per </a:t>
            </a:r>
            <a:r>
              <a:rPr lang="en-US" sz="2800" dirty="0" smtClean="0">
                <a:latin typeface="Arial" panose="020B0604020202020204" pitchFamily="34" charset="0"/>
                <a:cs typeface="Arial" panose="020B0604020202020204" pitchFamily="34" charset="0"/>
              </a:rPr>
              <a:t>hour</a:t>
            </a:r>
            <a:endParaRPr lang="en-US" sz="2800" dirty="0">
              <a:latin typeface="Arial" panose="020B0604020202020204" pitchFamily="34" charset="0"/>
              <a:cs typeface="Arial" panose="020B0604020202020204" pitchFamily="34" charset="0"/>
            </a:endParaRPr>
          </a:p>
          <a:p>
            <a:pPr algn="ctr"/>
            <a:endParaRPr lang="en-US" sz="2800" dirty="0">
              <a:latin typeface="Arial" panose="020B0604020202020204" pitchFamily="34" charset="0"/>
              <a:cs typeface="Arial" panose="020B0604020202020204" pitchFamily="34" charset="0"/>
            </a:endParaRPr>
          </a:p>
          <a:p>
            <a:pPr algn="ctr"/>
            <a:r>
              <a:rPr lang="en-US" sz="2800" dirty="0">
                <a:latin typeface="Arial" panose="020B0604020202020204" pitchFamily="34" charset="0"/>
                <a:cs typeface="Arial" panose="020B0604020202020204" pitchFamily="34" charset="0"/>
              </a:rPr>
              <a:t>January 1, 2019, to $12 per </a:t>
            </a:r>
            <a:r>
              <a:rPr lang="en-US" sz="2800" dirty="0" smtClean="0">
                <a:latin typeface="Arial" panose="020B0604020202020204" pitchFamily="34" charset="0"/>
                <a:cs typeface="Arial" panose="020B0604020202020204" pitchFamily="34" charset="0"/>
              </a:rPr>
              <a:t>hour </a:t>
            </a:r>
            <a:endParaRPr lang="en-US" sz="2800" dirty="0">
              <a:latin typeface="Arial" panose="020B0604020202020204" pitchFamily="34" charset="0"/>
              <a:cs typeface="Arial" panose="020B0604020202020204" pitchFamily="34" charset="0"/>
            </a:endParaRPr>
          </a:p>
          <a:p>
            <a:pPr algn="ctr"/>
            <a:endParaRPr lang="en-US" sz="2800" dirty="0">
              <a:latin typeface="Arial" panose="020B0604020202020204" pitchFamily="34" charset="0"/>
              <a:cs typeface="Arial" panose="020B0604020202020204" pitchFamily="34" charset="0"/>
            </a:endParaRPr>
          </a:p>
          <a:p>
            <a:pPr algn="ctr"/>
            <a:r>
              <a:rPr lang="en-US" sz="2800" b="1" dirty="0">
                <a:solidFill>
                  <a:srgbClr val="C00000"/>
                </a:solidFill>
                <a:latin typeface="Arial" panose="020B0604020202020204" pitchFamily="34" charset="0"/>
                <a:cs typeface="Arial" panose="020B0604020202020204" pitchFamily="34" charset="0"/>
              </a:rPr>
              <a:t>January 1, 2020, to  $13 per </a:t>
            </a:r>
            <a:r>
              <a:rPr lang="en-US" sz="2800" b="1" dirty="0" smtClean="0">
                <a:solidFill>
                  <a:srgbClr val="C00000"/>
                </a:solidFill>
                <a:latin typeface="Arial" panose="020B0604020202020204" pitchFamily="34" charset="0"/>
                <a:cs typeface="Arial" panose="020B0604020202020204" pitchFamily="34" charset="0"/>
              </a:rPr>
              <a:t>hour </a:t>
            </a:r>
            <a:endParaRPr lang="en-US" sz="2800" b="1" dirty="0">
              <a:solidFill>
                <a:srgbClr val="C00000"/>
              </a:solidFill>
              <a:latin typeface="Arial" panose="020B0604020202020204" pitchFamily="34" charset="0"/>
              <a:cs typeface="Arial" panose="020B0604020202020204" pitchFamily="34" charset="0"/>
            </a:endParaRPr>
          </a:p>
          <a:p>
            <a:pPr algn="ctr"/>
            <a:endParaRPr lang="en-US" sz="2800" dirty="0">
              <a:latin typeface="Arial" panose="020B0604020202020204" pitchFamily="34" charset="0"/>
              <a:cs typeface="Arial" panose="020B0604020202020204" pitchFamily="34" charset="0"/>
            </a:endParaRPr>
          </a:p>
          <a:p>
            <a:pPr algn="ctr"/>
            <a:r>
              <a:rPr lang="en-US" sz="2800" dirty="0">
                <a:latin typeface="Arial" panose="020B0604020202020204" pitchFamily="34" charset="0"/>
                <a:cs typeface="Arial" panose="020B0604020202020204" pitchFamily="34" charset="0"/>
              </a:rPr>
              <a:t>January 1, 2021, to $14 per hour</a:t>
            </a:r>
          </a:p>
          <a:p>
            <a:pPr algn="ctr"/>
            <a:endParaRPr lang="en-US" sz="2800" dirty="0">
              <a:latin typeface="Arial" panose="020B0604020202020204" pitchFamily="34" charset="0"/>
              <a:cs typeface="Arial" panose="020B0604020202020204" pitchFamily="34" charset="0"/>
            </a:endParaRPr>
          </a:p>
          <a:p>
            <a:pPr algn="ctr"/>
            <a:r>
              <a:rPr lang="en-US" sz="2800" dirty="0">
                <a:latin typeface="Arial" panose="020B0604020202020204" pitchFamily="34" charset="0"/>
                <a:cs typeface="Arial" panose="020B0604020202020204" pitchFamily="34" charset="0"/>
              </a:rPr>
              <a:t>January 1, 2022, to $15 per hour</a:t>
            </a:r>
            <a:r>
              <a:rPr lang="en-US" sz="2800" dirty="0">
                <a:solidFill>
                  <a:schemeClr val="bg1"/>
                </a:solidFill>
                <a:latin typeface="Arial" panose="020B0604020202020204" pitchFamily="34" charset="0"/>
                <a:cs typeface="Arial" panose="020B0604020202020204" pitchFamily="34" charset="0"/>
              </a:rPr>
              <a:t>. </a:t>
            </a:r>
          </a:p>
          <a:p>
            <a:endParaRPr lang="en-US" dirty="0"/>
          </a:p>
        </p:txBody>
      </p:sp>
      <p:sp>
        <p:nvSpPr>
          <p:cNvPr id="3" name="Slide Number Placeholder 2"/>
          <p:cNvSpPr>
            <a:spLocks noGrp="1"/>
          </p:cNvSpPr>
          <p:nvPr>
            <p:ph type="sldNum" sz="quarter" idx="12"/>
          </p:nvPr>
        </p:nvSpPr>
        <p:spPr/>
        <p:txBody>
          <a:bodyPr/>
          <a:lstStyle/>
          <a:p>
            <a:pPr>
              <a:defRPr/>
            </a:pPr>
            <a:fld id="{CEFB5016-05A6-41C5-A1EF-217083AF169E}" type="slidenum">
              <a:rPr lang="en-US" smtClean="0"/>
              <a:pPr>
                <a:defRPr/>
              </a:pPr>
              <a:t>19</a:t>
            </a:fld>
            <a:endParaRPr lang="en-US" dirty="0"/>
          </a:p>
        </p:txBody>
      </p:sp>
      <p:sp>
        <p:nvSpPr>
          <p:cNvPr id="4" name="Title 3"/>
          <p:cNvSpPr>
            <a:spLocks noGrp="1"/>
          </p:cNvSpPr>
          <p:nvPr>
            <p:ph type="title"/>
          </p:nvPr>
        </p:nvSpPr>
        <p:spPr/>
        <p:txBody>
          <a:bodyPr>
            <a:normAutofit/>
          </a:bodyPr>
          <a:lstStyle/>
          <a:p>
            <a:pPr algn="ctr"/>
            <a:r>
              <a:rPr lang="en-US" dirty="0" smtClean="0">
                <a:effectLst/>
                <a:latin typeface="Arial" panose="020B0604020202020204" pitchFamily="34" charset="0"/>
                <a:cs typeface="Arial" panose="020B0604020202020204" pitchFamily="34" charset="0"/>
              </a:rPr>
              <a:t>MINIMUM WAGE INCREASES</a:t>
            </a:r>
            <a:endParaRPr lang="en-US"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07109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609600" y="1600200"/>
            <a:ext cx="7239000" cy="762000"/>
          </a:xfrm>
        </p:spPr>
        <p:txBody>
          <a:bodyPr>
            <a:normAutofit/>
          </a:bodyPr>
          <a:lstStyle/>
          <a:p>
            <a:r>
              <a:rPr lang="en-US" sz="2000" dirty="0" smtClean="0">
                <a:latin typeface="Arial" pitchFamily="34" charset="0"/>
                <a:cs typeface="Arial" pitchFamily="34" charset="0"/>
              </a:rPr>
              <a:t>County pays 50% of the PERS Choice single premium rate for retirees</a:t>
            </a:r>
            <a:endParaRPr lang="en-US" dirty="0">
              <a:latin typeface="Arial" pitchFamily="34" charset="0"/>
              <a:cs typeface="Arial" pitchFamily="34" charset="0"/>
            </a:endParaRPr>
          </a:p>
        </p:txBody>
      </p:sp>
      <p:sp>
        <p:nvSpPr>
          <p:cNvPr id="2" name="Title 1"/>
          <p:cNvSpPr>
            <a:spLocks noGrp="1"/>
          </p:cNvSpPr>
          <p:nvPr>
            <p:ph type="title"/>
          </p:nvPr>
        </p:nvSpPr>
        <p:spPr>
          <a:xfrm>
            <a:off x="914400" y="304800"/>
            <a:ext cx="7239000" cy="1108710"/>
          </a:xfrm>
        </p:spPr>
        <p:txBody>
          <a:bodyPr>
            <a:normAutofit fontScale="90000"/>
          </a:bodyPr>
          <a:lstStyle/>
          <a:p>
            <a:pPr algn="ctr"/>
            <a:r>
              <a:rPr lang="en-US" dirty="0" smtClean="0">
                <a:latin typeface="Arial" panose="020B0604020202020204" pitchFamily="34" charset="0"/>
                <a:cs typeface="Arial" panose="020B0604020202020204" pitchFamily="34" charset="0"/>
              </a:rPr>
              <a:t>RETIREE HEALTH INSURANCE</a:t>
            </a:r>
            <a:br>
              <a:rPr lang="en-US" dirty="0" smtClean="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graphicFrame>
        <p:nvGraphicFramePr>
          <p:cNvPr id="6" name="Chart 5"/>
          <p:cNvGraphicFramePr/>
          <p:nvPr>
            <p:extLst>
              <p:ext uri="{D42A27DB-BD31-4B8C-83A1-F6EECF244321}">
                <p14:modId xmlns:p14="http://schemas.microsoft.com/office/powerpoint/2010/main" val="1014159467"/>
              </p:ext>
            </p:extLst>
          </p:nvPr>
        </p:nvGraphicFramePr>
        <p:xfrm>
          <a:off x="381000" y="2667000"/>
          <a:ext cx="8153400" cy="358140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20</a:t>
            </a:fld>
            <a:endParaRPr lang="en-US" dirty="0"/>
          </a:p>
        </p:txBody>
      </p:sp>
    </p:spTree>
    <p:extLst>
      <p:ext uri="{BB962C8B-B14F-4D97-AF65-F5344CB8AC3E}">
        <p14:creationId xmlns:p14="http://schemas.microsoft.com/office/powerpoint/2010/main" val="19291004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C63980-99F9-4B82-AB82-78DD998A0672}" type="slidenum">
              <a:rPr lang="en-US" smtClean="0"/>
              <a:t>21</a:t>
            </a:fld>
            <a:endParaRPr lang="en-US"/>
          </a:p>
        </p:txBody>
      </p:sp>
      <p:sp>
        <p:nvSpPr>
          <p:cNvPr id="3" name="Title 2"/>
          <p:cNvSpPr>
            <a:spLocks noGrp="1"/>
          </p:cNvSpPr>
          <p:nvPr>
            <p:ph type="title"/>
          </p:nvPr>
        </p:nvSpPr>
        <p:spPr>
          <a:xfrm>
            <a:off x="381000" y="2819400"/>
            <a:ext cx="8229600" cy="1143000"/>
          </a:xfrm>
        </p:spPr>
        <p:txBody>
          <a:bodyPr/>
          <a:lstStyle/>
          <a:p>
            <a:pPr algn="ctr"/>
            <a:r>
              <a:rPr lang="en-US" dirty="0" smtClean="0">
                <a:effectLst/>
                <a:latin typeface="Arial" panose="020B0604020202020204" pitchFamily="34" charset="0"/>
                <a:cs typeface="Arial" panose="020B0604020202020204" pitchFamily="34" charset="0"/>
              </a:rPr>
              <a:t>POWER AUTHORITY</a:t>
            </a:r>
            <a:endParaRPr lang="en-US"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6955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effectLst/>
                <a:latin typeface="Arial" panose="020B0604020202020204" pitchFamily="34" charset="0"/>
                <a:cs typeface="Arial" panose="020B0604020202020204" pitchFamily="34" charset="0"/>
              </a:rPr>
              <a:t>POWER AUTHORITY</a:t>
            </a:r>
            <a:endParaRPr lang="en-US" dirty="0">
              <a:effectLst/>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Arial" panose="020B0604020202020204" pitchFamily="34" charset="0"/>
                <a:cs typeface="Arial" panose="020B0604020202020204" pitchFamily="34" charset="0"/>
              </a:rPr>
              <a:t>Contract End Dec 31,2020</a:t>
            </a:r>
          </a:p>
          <a:p>
            <a:pPr lvl="1"/>
            <a:r>
              <a:rPr lang="en-US" dirty="0" smtClean="0">
                <a:latin typeface="Arial" panose="020B0604020202020204" pitchFamily="34" charset="0"/>
                <a:cs typeface="Arial" panose="020B0604020202020204" pitchFamily="34" charset="0"/>
              </a:rPr>
              <a:t>Consultants assisting County identify options/alternatives </a:t>
            </a:r>
          </a:p>
          <a:p>
            <a:pPr lvl="2"/>
            <a:r>
              <a:rPr lang="en-US" dirty="0" smtClean="0">
                <a:latin typeface="Arial" panose="020B0604020202020204" pitchFamily="34" charset="0"/>
                <a:cs typeface="Arial" panose="020B0604020202020204" pitchFamily="34" charset="0"/>
              </a:rPr>
              <a:t>To date- County must anticipate 2/3 cut in revenue</a:t>
            </a:r>
          </a:p>
          <a:p>
            <a:pPr lvl="1"/>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Backfill GF $450,000 </a:t>
            </a:r>
          </a:p>
          <a:p>
            <a:pPr lvl="1"/>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Good Precipitation</a:t>
            </a:r>
          </a:p>
          <a:p>
            <a:pPr lvl="3"/>
            <a:r>
              <a:rPr lang="en-US" dirty="0" smtClean="0">
                <a:latin typeface="Arial" panose="020B0604020202020204" pitchFamily="34" charset="0"/>
                <a:cs typeface="Arial" panose="020B0604020202020204" pitchFamily="34" charset="0"/>
              </a:rPr>
              <a:t>Revenue this year- approx. $3,500,000 </a:t>
            </a:r>
          </a:p>
          <a:p>
            <a:pPr lvl="3"/>
            <a:r>
              <a:rPr lang="en-US" dirty="0" smtClean="0">
                <a:latin typeface="Arial" panose="020B0604020202020204" pitchFamily="34" charset="0"/>
                <a:cs typeface="Arial" panose="020B0604020202020204" pitchFamily="34" charset="0"/>
              </a:rPr>
              <a:t>Projects- </a:t>
            </a:r>
            <a:endParaRPr lang="en-US" dirty="0">
              <a:latin typeface="Arial" panose="020B0604020202020204" pitchFamily="34" charset="0"/>
              <a:cs typeface="Arial" panose="020B0604020202020204" pitchFamily="34" charset="0"/>
            </a:endParaRPr>
          </a:p>
          <a:p>
            <a:pPr lvl="4"/>
            <a:r>
              <a:rPr lang="en-US" dirty="0" smtClean="0">
                <a:latin typeface="Arial" panose="020B0604020202020204" pitchFamily="34" charset="0"/>
                <a:cs typeface="Arial" panose="020B0604020202020204" pitchFamily="34" charset="0"/>
              </a:rPr>
              <a:t>Tram/Generator/Excitation System</a:t>
            </a:r>
          </a:p>
          <a:p>
            <a:pPr lvl="3"/>
            <a:r>
              <a:rPr lang="en-US" dirty="0" smtClean="0">
                <a:latin typeface="Arial" panose="020B0604020202020204" pitchFamily="34" charset="0"/>
                <a:cs typeface="Arial" panose="020B0604020202020204" pitchFamily="34" charset="0"/>
              </a:rPr>
              <a:t>Emergency Repair </a:t>
            </a:r>
          </a:p>
          <a:p>
            <a:pPr lvl="4"/>
            <a:r>
              <a:rPr lang="en-US" dirty="0" smtClean="0">
                <a:latin typeface="Arial" panose="020B0604020202020204" pitchFamily="34" charset="0"/>
                <a:cs typeface="Arial" panose="020B0604020202020204" pitchFamily="34" charset="0"/>
              </a:rPr>
              <a:t>Recommend moving additional $500,000 </a:t>
            </a:r>
          </a:p>
          <a:p>
            <a:pPr lvl="5"/>
            <a:r>
              <a:rPr lang="en-US" dirty="0" smtClean="0">
                <a:latin typeface="Arial" panose="020B0604020202020204" pitchFamily="34" charset="0"/>
                <a:cs typeface="Arial" panose="020B0604020202020204" pitchFamily="34" charset="0"/>
              </a:rPr>
              <a:t>Committed account fund balance 18/19  $2,500,000</a:t>
            </a:r>
          </a:p>
          <a:p>
            <a:pPr lvl="5"/>
            <a:r>
              <a:rPr lang="en-US" dirty="0" smtClean="0">
                <a:latin typeface="Arial" panose="020B0604020202020204" pitchFamily="34" charset="0"/>
                <a:cs typeface="Arial" panose="020B0604020202020204" pitchFamily="34" charset="0"/>
              </a:rPr>
              <a:t>Committed account fund balance 19/20  $3,000,000</a:t>
            </a:r>
          </a:p>
        </p:txBody>
      </p:sp>
      <p:sp>
        <p:nvSpPr>
          <p:cNvPr id="4" name="Slide Number Placeholder 3"/>
          <p:cNvSpPr>
            <a:spLocks noGrp="1"/>
          </p:cNvSpPr>
          <p:nvPr>
            <p:ph type="sldNum" sz="quarter" idx="12"/>
          </p:nvPr>
        </p:nvSpPr>
        <p:spPr/>
        <p:txBody>
          <a:bodyPr/>
          <a:lstStyle/>
          <a:p>
            <a:fld id="{50C63980-99F9-4B82-AB82-78DD998A0672}" type="slidenum">
              <a:rPr lang="en-US" smtClean="0"/>
              <a:t>22</a:t>
            </a:fld>
            <a:endParaRPr lang="en-US"/>
          </a:p>
        </p:txBody>
      </p:sp>
    </p:spTree>
    <p:extLst>
      <p:ext uri="{BB962C8B-B14F-4D97-AF65-F5344CB8AC3E}">
        <p14:creationId xmlns:p14="http://schemas.microsoft.com/office/powerpoint/2010/main" val="37335121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81000"/>
            <a:ext cx="8229600" cy="1143000"/>
          </a:xfrm>
        </p:spPr>
        <p:txBody>
          <a:bodyPr>
            <a:normAutofit fontScale="90000"/>
          </a:bodyPr>
          <a:lstStyle/>
          <a:p>
            <a:pPr algn="ctr"/>
            <a:r>
              <a:rPr lang="en-US" dirty="0" smtClean="0">
                <a:solidFill>
                  <a:schemeClr val="tx1"/>
                </a:solidFill>
                <a:effectLst/>
                <a:latin typeface="Arial" panose="020B0604020202020204" pitchFamily="34" charset="0"/>
                <a:cs typeface="Arial" panose="020B0604020202020204" pitchFamily="34" charset="0"/>
              </a:rPr>
              <a:t>SISKIYOU POWER AUTHORITY</a:t>
            </a:r>
            <a:br>
              <a:rPr lang="en-US" dirty="0" smtClean="0">
                <a:solidFill>
                  <a:schemeClr val="tx1"/>
                </a:solidFill>
                <a:effectLst/>
                <a:latin typeface="Arial" panose="020B0604020202020204" pitchFamily="34" charset="0"/>
                <a:cs typeface="Arial" panose="020B0604020202020204" pitchFamily="34" charset="0"/>
              </a:rPr>
            </a:br>
            <a:endParaRPr lang="en-US" dirty="0">
              <a:solidFill>
                <a:schemeClr val="tx1"/>
              </a:solidFill>
              <a:effectLst/>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50C63980-99F9-4B82-AB82-78DD998A0672}" type="slidenum">
              <a:rPr lang="en-US" smtClean="0"/>
              <a:t>23</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311312637"/>
              </p:ext>
            </p:extLst>
          </p:nvPr>
        </p:nvGraphicFramePr>
        <p:xfrm>
          <a:off x="76200" y="1295400"/>
          <a:ext cx="8910375" cy="4495605"/>
        </p:xfrm>
        <a:graphic>
          <a:graphicData uri="http://schemas.openxmlformats.org/drawingml/2006/table">
            <a:tbl>
              <a:tblPr firstRow="1" bandRow="1">
                <a:tableStyleId>{5C22544A-7EE6-4342-B048-85BDC9FD1C3A}</a:tableStyleId>
              </a:tblPr>
              <a:tblGrid>
                <a:gridCol w="762000"/>
                <a:gridCol w="1143000"/>
                <a:gridCol w="990600"/>
                <a:gridCol w="990600"/>
                <a:gridCol w="1066800"/>
                <a:gridCol w="990600"/>
                <a:gridCol w="838200"/>
                <a:gridCol w="990600"/>
                <a:gridCol w="1137975"/>
              </a:tblGrid>
              <a:tr h="857503">
                <a:tc>
                  <a:txBody>
                    <a:bodyPr/>
                    <a:lstStyle/>
                    <a:p>
                      <a:pPr algn="ctr"/>
                      <a:r>
                        <a:rPr lang="en-US" sz="1400" dirty="0" smtClean="0">
                          <a:latin typeface="Arial" panose="020B0604020202020204" pitchFamily="34" charset="0"/>
                          <a:cs typeface="Arial" panose="020B0604020202020204" pitchFamily="34" charset="0"/>
                        </a:rPr>
                        <a:t>Fiscal Year</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General</a:t>
                      </a:r>
                      <a:r>
                        <a:rPr lang="en-US" sz="1400" baseline="0" dirty="0" smtClean="0">
                          <a:latin typeface="Arial" panose="020B0604020202020204" pitchFamily="34" charset="0"/>
                          <a:cs typeface="Arial" panose="020B0604020202020204" pitchFamily="34" charset="0"/>
                        </a:rPr>
                        <a:t> Fund</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Flood</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smtClean="0">
                          <a:latin typeface="Arial" panose="020B0604020202020204" pitchFamily="34" charset="0"/>
                          <a:cs typeface="Arial" panose="020B0604020202020204" pitchFamily="34" charset="0"/>
                        </a:rPr>
                        <a:t>Risk</a:t>
                      </a:r>
                      <a:r>
                        <a:rPr lang="en-US" sz="1400" baseline="0" dirty="0" smtClean="0">
                          <a:latin typeface="Arial" panose="020B0604020202020204" pitchFamily="34" charset="0"/>
                          <a:cs typeface="Arial" panose="020B0604020202020204" pitchFamily="34" charset="0"/>
                        </a:rPr>
                        <a:t> Mgmt</a:t>
                      </a:r>
                    </a:p>
                    <a:p>
                      <a:pPr algn="ctr"/>
                      <a:r>
                        <a:rPr lang="en-US" sz="1400" dirty="0" smtClean="0">
                          <a:latin typeface="Arial" panose="020B0604020202020204" pitchFamily="34" charset="0"/>
                          <a:cs typeface="Arial" panose="020B0604020202020204" pitchFamily="34" charset="0"/>
                        </a:rPr>
                        <a:t>Set-Aside</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GASB 54</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OPEB</a:t>
                      </a:r>
                      <a:r>
                        <a:rPr lang="en-US" sz="1400" baseline="0" dirty="0" smtClean="0">
                          <a:latin typeface="Arial" panose="020B0604020202020204" pitchFamily="34" charset="0"/>
                          <a:cs typeface="Arial" panose="020B0604020202020204" pitchFamily="34" charset="0"/>
                        </a:rPr>
                        <a:t> &amp;</a:t>
                      </a:r>
                    </a:p>
                    <a:p>
                      <a:pPr algn="ctr"/>
                      <a:r>
                        <a:rPr lang="en-US" sz="1400" baseline="0" dirty="0" smtClean="0">
                          <a:latin typeface="Arial" panose="020B0604020202020204" pitchFamily="34" charset="0"/>
                          <a:cs typeface="Arial" panose="020B0604020202020204" pitchFamily="34" charset="0"/>
                        </a:rPr>
                        <a:t>Pension</a:t>
                      </a:r>
                    </a:p>
                  </a:txBody>
                  <a:tcPr/>
                </a:tc>
                <a:tc>
                  <a:txBody>
                    <a:bodyPr/>
                    <a:lstStyle/>
                    <a:p>
                      <a:pPr algn="ctr"/>
                      <a:r>
                        <a:rPr lang="en-US" sz="1400" dirty="0" smtClean="0">
                          <a:latin typeface="Arial" panose="020B0604020202020204" pitchFamily="34" charset="0"/>
                          <a:cs typeface="Arial" panose="020B0604020202020204" pitchFamily="34" charset="0"/>
                        </a:rPr>
                        <a:t>Klamath and Other</a:t>
                      </a:r>
                      <a:r>
                        <a:rPr lang="en-US" sz="1400" baseline="0" dirty="0" smtClean="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Water</a:t>
                      </a:r>
                      <a:r>
                        <a:rPr lang="en-US" sz="1400" baseline="0" dirty="0" smtClean="0">
                          <a:latin typeface="Arial" panose="020B0604020202020204" pitchFamily="34" charset="0"/>
                          <a:cs typeface="Arial" panose="020B0604020202020204" pitchFamily="34" charset="0"/>
                        </a:rPr>
                        <a:t>  Issues</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Jail Project</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Total</a:t>
                      </a:r>
                      <a:endParaRPr lang="en-US" sz="1400" dirty="0">
                        <a:latin typeface="Arial" panose="020B0604020202020204" pitchFamily="34" charset="0"/>
                        <a:cs typeface="Arial" panose="020B0604020202020204" pitchFamily="34" charset="0"/>
                      </a:endParaRPr>
                    </a:p>
                  </a:txBody>
                  <a:tcPr/>
                </a:tc>
              </a:tr>
              <a:tr h="525567">
                <a:tc>
                  <a:txBody>
                    <a:bodyPr/>
                    <a:lstStyle/>
                    <a:p>
                      <a:r>
                        <a:rPr lang="en-US" sz="1400" dirty="0" smtClean="0">
                          <a:solidFill>
                            <a:schemeClr val="tx1"/>
                          </a:solidFill>
                          <a:latin typeface="Arial" panose="020B0604020202020204" pitchFamily="34" charset="0"/>
                          <a:cs typeface="Arial" panose="020B0604020202020204" pitchFamily="34" charset="0"/>
                        </a:rPr>
                        <a:t>14/15</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$825,000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$275,000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$1,100,000</a:t>
                      </a:r>
                      <a:endParaRPr lang="en-US" sz="1400" dirty="0">
                        <a:solidFill>
                          <a:schemeClr val="tx1"/>
                        </a:solidFill>
                        <a:latin typeface="Arial" panose="020B0604020202020204" pitchFamily="34" charset="0"/>
                        <a:cs typeface="Arial" panose="020B0604020202020204" pitchFamily="34" charset="0"/>
                      </a:endParaRPr>
                    </a:p>
                  </a:txBody>
                  <a:tcPr/>
                </a:tc>
              </a:tr>
              <a:tr h="484074">
                <a:tc>
                  <a:txBody>
                    <a:bodyPr/>
                    <a:lstStyle/>
                    <a:p>
                      <a:r>
                        <a:rPr lang="en-US" sz="1400" dirty="0" smtClean="0">
                          <a:latin typeface="Arial" panose="020B0604020202020204" pitchFamily="34" charset="0"/>
                          <a:cs typeface="Arial" panose="020B0604020202020204" pitchFamily="34" charset="0"/>
                        </a:rPr>
                        <a:t>15/16</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$825,000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$407,105</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$250,000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$1,482,105</a:t>
                      </a:r>
                      <a:endParaRPr lang="en-US" sz="1400" dirty="0">
                        <a:solidFill>
                          <a:schemeClr val="tx1"/>
                        </a:solidFill>
                        <a:latin typeface="Arial" panose="020B0604020202020204" pitchFamily="34" charset="0"/>
                        <a:cs typeface="Arial" panose="020B0604020202020204" pitchFamily="34" charset="0"/>
                      </a:endParaRPr>
                    </a:p>
                  </a:txBody>
                  <a:tcPr/>
                </a:tc>
              </a:tr>
              <a:tr h="575319">
                <a:tc>
                  <a:txBody>
                    <a:bodyPr/>
                    <a:lstStyle/>
                    <a:p>
                      <a:r>
                        <a:rPr lang="en-US" sz="1400" dirty="0" smtClean="0">
                          <a:latin typeface="Arial" panose="020B0604020202020204" pitchFamily="34" charset="0"/>
                          <a:cs typeface="Arial" panose="020B0604020202020204" pitchFamily="34" charset="0"/>
                        </a:rPr>
                        <a:t>16/17</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$1,050,000</a:t>
                      </a:r>
                      <a:endParaRPr lang="en-US" sz="14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$275,000</a:t>
                      </a:r>
                      <a:endParaRPr lang="en-US" sz="1400" dirty="0">
                        <a:solidFill>
                          <a:srgbClr val="FF0000"/>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Arial" panose="020B0604020202020204" pitchFamily="34" charset="0"/>
                          <a:cs typeface="Arial" panose="020B0604020202020204" pitchFamily="34" charset="0"/>
                        </a:rPr>
                        <a:t>$250,000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Arial" panose="020B0604020202020204" pitchFamily="34" charset="0"/>
                          <a:cs typeface="Arial" panose="020B0604020202020204" pitchFamily="34" charset="0"/>
                        </a:rPr>
                        <a:t>$350,000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Arial" panose="020B0604020202020204" pitchFamily="34" charset="0"/>
                          <a:cs typeface="Arial" panose="020B0604020202020204" pitchFamily="34" charset="0"/>
                        </a:rPr>
                        <a:t>$0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$50,000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$1,975,000</a:t>
                      </a:r>
                      <a:endParaRPr lang="en-US" sz="1400" dirty="0">
                        <a:solidFill>
                          <a:schemeClr val="tx1"/>
                        </a:solidFill>
                        <a:latin typeface="Arial" panose="020B0604020202020204" pitchFamily="34" charset="0"/>
                        <a:cs typeface="Arial" panose="020B0604020202020204" pitchFamily="34" charset="0"/>
                      </a:endParaRPr>
                    </a:p>
                  </a:txBody>
                  <a:tcPr/>
                </a:tc>
              </a:tr>
              <a:tr h="414921">
                <a:tc>
                  <a:txBody>
                    <a:bodyPr/>
                    <a:lstStyle/>
                    <a:p>
                      <a:r>
                        <a:rPr lang="en-US" sz="1400" dirty="0" smtClean="0">
                          <a:solidFill>
                            <a:schemeClr val="tx1"/>
                          </a:solidFill>
                          <a:latin typeface="Arial" panose="020B0604020202020204" pitchFamily="34" charset="0"/>
                          <a:cs typeface="Arial" panose="020B0604020202020204" pitchFamily="34" charset="0"/>
                        </a:rPr>
                        <a:t>17/18</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$825,000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$275,000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Arial" panose="020B0604020202020204" pitchFamily="34" charset="0"/>
                          <a:cs typeface="Arial" panose="020B0604020202020204" pitchFamily="34" charset="0"/>
                        </a:rPr>
                        <a:t>$250,000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latin typeface="Arial" panose="020B0604020202020204" pitchFamily="34" charset="0"/>
                          <a:cs typeface="Arial" panose="020B0604020202020204" pitchFamily="34" charset="0"/>
                        </a:rPr>
                        <a:t>$350,000</a:t>
                      </a:r>
                      <a:endParaRPr lang="en-US" sz="1400" b="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latin typeface="Arial" panose="020B0604020202020204" pitchFamily="34" charset="0"/>
                          <a:cs typeface="Arial" panose="020B0604020202020204" pitchFamily="34" charset="0"/>
                        </a:rPr>
                        <a:t>$998,618</a:t>
                      </a:r>
                      <a:endParaRPr lang="en-US" sz="1400" b="0" dirty="0">
                        <a:solidFill>
                          <a:schemeClr val="tx1"/>
                        </a:solidFill>
                        <a:latin typeface="Arial" panose="020B0604020202020204" pitchFamily="34" charset="0"/>
                        <a:cs typeface="Arial" panose="020B0604020202020204" pitchFamily="34" charset="0"/>
                      </a:endParaRPr>
                    </a:p>
                  </a:txBody>
                  <a:tcPr/>
                </a:tc>
                <a:tc>
                  <a:txBody>
                    <a:bodyPr/>
                    <a:lstStyle/>
                    <a:p>
                      <a:r>
                        <a:rPr lang="en-US" sz="1400" b="0" dirty="0" smtClean="0">
                          <a:solidFill>
                            <a:schemeClr val="tx1"/>
                          </a:solidFill>
                          <a:latin typeface="Arial" panose="020B0604020202020204" pitchFamily="34" charset="0"/>
                          <a:cs typeface="Arial" panose="020B0604020202020204" pitchFamily="34" charset="0"/>
                        </a:rPr>
                        <a:t>$65,000</a:t>
                      </a:r>
                      <a:endParaRPr lang="en-US" sz="1400" b="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$2,763,618</a:t>
                      </a:r>
                      <a:endParaRPr lang="en-US" sz="1400" dirty="0">
                        <a:solidFill>
                          <a:schemeClr val="tx1"/>
                        </a:solidFill>
                        <a:latin typeface="Arial" panose="020B0604020202020204" pitchFamily="34" charset="0"/>
                        <a:cs typeface="Arial" panose="020B0604020202020204" pitchFamily="34" charset="0"/>
                      </a:endParaRPr>
                    </a:p>
                  </a:txBody>
                  <a:tcPr/>
                </a:tc>
              </a:tr>
              <a:tr h="423084">
                <a:tc>
                  <a:txBody>
                    <a:bodyPr/>
                    <a:lstStyle/>
                    <a:p>
                      <a:r>
                        <a:rPr lang="en-US" sz="1400" dirty="0" smtClean="0">
                          <a:solidFill>
                            <a:schemeClr val="tx1"/>
                          </a:solidFill>
                          <a:latin typeface="Arial" panose="020B0604020202020204" pitchFamily="34" charset="0"/>
                          <a:cs typeface="Arial" panose="020B0604020202020204" pitchFamily="34" charset="0"/>
                        </a:rPr>
                        <a:t>18/19</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$825,000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Arial" panose="020B0604020202020204" pitchFamily="34" charset="0"/>
                          <a:cs typeface="Arial" panose="020B0604020202020204" pitchFamily="34" charset="0"/>
                        </a:rPr>
                        <a:t>$275,000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latin typeface="Arial" panose="020B0604020202020204" pitchFamily="34" charset="0"/>
                          <a:cs typeface="Arial" panose="020B0604020202020204" pitchFamily="34" charset="0"/>
                        </a:rPr>
                        <a:t>$125,000</a:t>
                      </a:r>
                      <a:endParaRPr lang="en-US" sz="1400" b="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latin typeface="Arial" panose="020B0604020202020204" pitchFamily="34" charset="0"/>
                          <a:cs typeface="Arial" panose="020B0604020202020204" pitchFamily="34" charset="0"/>
                        </a:rPr>
                        <a:t>$350,000</a:t>
                      </a:r>
                      <a:endParaRPr lang="en-US" sz="1400" b="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latin typeface="Arial" panose="020B0604020202020204" pitchFamily="34" charset="0"/>
                          <a:cs typeface="Arial" panose="020B0604020202020204" pitchFamily="34" charset="0"/>
                        </a:rPr>
                        <a:t>$0</a:t>
                      </a:r>
                      <a:endParaRPr lang="en-US" sz="1400" b="0" dirty="0">
                        <a:solidFill>
                          <a:schemeClr val="tx1"/>
                        </a:solidFill>
                        <a:latin typeface="Arial" panose="020B0604020202020204" pitchFamily="34" charset="0"/>
                        <a:cs typeface="Arial" panose="020B0604020202020204" pitchFamily="34" charset="0"/>
                      </a:endParaRPr>
                    </a:p>
                  </a:txBody>
                  <a:tcPr/>
                </a:tc>
                <a:tc>
                  <a:txBody>
                    <a:bodyPr/>
                    <a:lstStyle/>
                    <a:p>
                      <a:r>
                        <a:rPr lang="en-US" sz="1400" b="0" dirty="0" smtClean="0">
                          <a:solidFill>
                            <a:schemeClr val="tx1"/>
                          </a:solidFill>
                          <a:latin typeface="Arial" panose="020B0604020202020204" pitchFamily="34" charset="0"/>
                          <a:cs typeface="Arial" panose="020B0604020202020204" pitchFamily="34" charset="0"/>
                        </a:rPr>
                        <a:t>$50,000</a:t>
                      </a:r>
                      <a:endParaRPr lang="en-US" sz="1400" b="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$686,000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$2,311,000</a:t>
                      </a:r>
                      <a:endParaRPr lang="en-US" sz="1400" dirty="0">
                        <a:solidFill>
                          <a:schemeClr val="tx1"/>
                        </a:solidFill>
                        <a:latin typeface="Arial" panose="020B0604020202020204" pitchFamily="34" charset="0"/>
                        <a:cs typeface="Arial" panose="020B0604020202020204" pitchFamily="34" charset="0"/>
                      </a:endParaRPr>
                    </a:p>
                  </a:txBody>
                  <a:tcPr/>
                </a:tc>
              </a:tr>
              <a:tr h="457200">
                <a:tc>
                  <a:txBody>
                    <a:bodyPr/>
                    <a:lstStyle/>
                    <a:p>
                      <a:r>
                        <a:rPr lang="en-US" sz="1400" dirty="0" smtClean="0">
                          <a:solidFill>
                            <a:schemeClr val="tx1"/>
                          </a:solidFill>
                          <a:latin typeface="Arial" panose="020B0604020202020204" pitchFamily="34" charset="0"/>
                          <a:cs typeface="Arial" panose="020B0604020202020204" pitchFamily="34" charset="0"/>
                        </a:rPr>
                        <a:t>19/20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$450,000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Arial" panose="020B0604020202020204" pitchFamily="34" charset="0"/>
                          <a:cs typeface="Arial" panose="020B0604020202020204" pitchFamily="34" charset="0"/>
                        </a:rPr>
                        <a:t>$150,000</a:t>
                      </a:r>
                      <a:r>
                        <a:rPr lang="en-US" sz="1400" baseline="0" dirty="0" smtClean="0">
                          <a:solidFill>
                            <a:schemeClr val="tx1"/>
                          </a:solidFill>
                          <a:latin typeface="Arial" panose="020B0604020202020204" pitchFamily="34" charset="0"/>
                          <a:cs typeface="Arial" panose="020B060402020202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aseline="0" dirty="0" smtClean="0">
                          <a:solidFill>
                            <a:schemeClr val="tx1"/>
                          </a:solidFill>
                          <a:latin typeface="Arial" panose="020B0604020202020204" pitchFamily="34" charset="0"/>
                          <a:cs typeface="Arial" panose="020B0604020202020204" pitchFamily="34" charset="0"/>
                        </a:rPr>
                        <a:t>$125,000</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chemeClr val="tx1"/>
                          </a:solidFill>
                          <a:latin typeface="Arial" panose="020B0604020202020204" pitchFamily="34" charset="0"/>
                          <a:cs typeface="Arial" panose="020B0604020202020204" pitchFamily="34" charset="0"/>
                        </a:rPr>
                        <a:t>Waive Split</a:t>
                      </a:r>
                      <a:endParaRPr lang="en-US" sz="1200" dirty="0" smtClean="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latin typeface="Arial" panose="020B0604020202020204" pitchFamily="34" charset="0"/>
                          <a:cs typeface="Arial" panose="020B0604020202020204" pitchFamily="34" charset="0"/>
                        </a:rPr>
                        <a:t>$0</a:t>
                      </a:r>
                      <a:endParaRPr lang="en-US" sz="1400" b="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latin typeface="Arial" panose="020B0604020202020204" pitchFamily="34" charset="0"/>
                          <a:cs typeface="Arial" panose="020B0604020202020204" pitchFamily="34" charset="0"/>
                        </a:rPr>
                        <a:t>$0</a:t>
                      </a:r>
                      <a:endParaRPr lang="en-US" sz="1400" b="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latin typeface="Arial" panose="020B0604020202020204" pitchFamily="34" charset="0"/>
                          <a:cs typeface="Arial" panose="020B0604020202020204" pitchFamily="34" charset="0"/>
                        </a:rPr>
                        <a:t>$0</a:t>
                      </a:r>
                      <a:endParaRPr lang="en-US" sz="1400" b="0" dirty="0">
                        <a:solidFill>
                          <a:schemeClr val="tx1"/>
                        </a:solidFill>
                        <a:latin typeface="Arial" panose="020B0604020202020204" pitchFamily="34" charset="0"/>
                        <a:cs typeface="Arial" panose="020B0604020202020204" pitchFamily="34" charset="0"/>
                      </a:endParaRPr>
                    </a:p>
                  </a:txBody>
                  <a:tcPr/>
                </a:tc>
                <a:tc>
                  <a:txBody>
                    <a:bodyPr/>
                    <a:lstStyle/>
                    <a:p>
                      <a:r>
                        <a:rPr lang="en-US" sz="1400" b="0" dirty="0" smtClean="0">
                          <a:solidFill>
                            <a:schemeClr val="tx1"/>
                          </a:solidFill>
                          <a:latin typeface="Arial" panose="020B0604020202020204" pitchFamily="34" charset="0"/>
                          <a:cs typeface="Arial" panose="020B0604020202020204" pitchFamily="34" charset="0"/>
                        </a:rPr>
                        <a:t>$0</a:t>
                      </a:r>
                      <a:endParaRPr lang="en-US" sz="1400" b="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$725,000</a:t>
                      </a:r>
                      <a:endParaRPr lang="en-US" sz="1400" dirty="0">
                        <a:solidFill>
                          <a:schemeClr val="tx1"/>
                        </a:solidFill>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41053574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latin typeface="Arial" panose="020B0604020202020204" pitchFamily="34" charset="0"/>
                <a:cs typeface="Arial" panose="020B0604020202020204" pitchFamily="34" charset="0"/>
              </a:rPr>
              <a:t>Power Authority reduced its General Fund contribution from  $1,425,000 </a:t>
            </a:r>
            <a:r>
              <a:rPr lang="en-US" sz="1800" dirty="0" smtClean="0">
                <a:latin typeface="Arial" panose="020B0604020202020204" pitchFamily="34" charset="0"/>
                <a:cs typeface="Arial" panose="020B0604020202020204" pitchFamily="34" charset="0"/>
              </a:rPr>
              <a:t>(GF/ Risk/GASB) </a:t>
            </a:r>
            <a:r>
              <a:rPr lang="en-US" dirty="0" smtClean="0">
                <a:latin typeface="Arial" panose="020B0604020202020204" pitchFamily="34" charset="0"/>
                <a:cs typeface="Arial" panose="020B0604020202020204" pitchFamily="34" charset="0"/>
              </a:rPr>
              <a:t>to $450,000</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75/25 Split decreased Flood funding from $275,000 to $150,000</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Flood Fund Balance has nearly been depleted</a:t>
            </a:r>
          </a:p>
          <a:p>
            <a:pPr marL="109728" indent="0">
              <a:buNone/>
            </a:pP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CAO Recommendation – </a:t>
            </a:r>
          </a:p>
          <a:p>
            <a:pPr lvl="1"/>
            <a:r>
              <a:rPr lang="en-US" dirty="0" smtClean="0">
                <a:solidFill>
                  <a:srgbClr val="FF0000"/>
                </a:solidFill>
                <a:latin typeface="Arial" panose="020B0604020202020204" pitchFamily="34" charset="0"/>
                <a:cs typeface="Arial" panose="020B0604020202020204" pitchFamily="34" charset="0"/>
              </a:rPr>
              <a:t>Increase Flood Control additional </a:t>
            </a:r>
            <a:r>
              <a:rPr lang="en-US" dirty="0">
                <a:solidFill>
                  <a:srgbClr val="FF0000"/>
                </a:solidFill>
                <a:latin typeface="Arial" panose="020B0604020202020204" pitchFamily="34" charset="0"/>
                <a:cs typeface="Arial" panose="020B0604020202020204" pitchFamily="34" charset="0"/>
              </a:rPr>
              <a:t>$</a:t>
            </a:r>
            <a:r>
              <a:rPr lang="en-US" dirty="0" smtClean="0">
                <a:solidFill>
                  <a:srgbClr val="FF0000"/>
                </a:solidFill>
                <a:latin typeface="Arial" panose="020B0604020202020204" pitchFamily="34" charset="0"/>
                <a:cs typeface="Arial" panose="020B0604020202020204" pitchFamily="34" charset="0"/>
              </a:rPr>
              <a:t>125,000- </a:t>
            </a:r>
            <a:r>
              <a:rPr lang="en-US" dirty="0">
                <a:solidFill>
                  <a:srgbClr val="FF0000"/>
                </a:solidFill>
                <a:latin typeface="Arial" panose="020B0604020202020204" pitchFamily="34" charset="0"/>
                <a:cs typeface="Arial" panose="020B0604020202020204" pitchFamily="34" charset="0"/>
              </a:rPr>
              <a:t>Waive the </a:t>
            </a:r>
            <a:r>
              <a:rPr lang="en-US" dirty="0" smtClean="0">
                <a:solidFill>
                  <a:srgbClr val="FF0000"/>
                </a:solidFill>
                <a:latin typeface="Arial" panose="020B0604020202020204" pitchFamily="34" charset="0"/>
                <a:cs typeface="Arial" panose="020B0604020202020204" pitchFamily="34" charset="0"/>
              </a:rPr>
              <a:t>75/25       split</a:t>
            </a:r>
            <a:endParaRPr lang="en-US" dirty="0">
              <a:solidFill>
                <a:srgbClr val="FF0000"/>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24</a:t>
            </a:fld>
            <a:endParaRPr lang="en-US"/>
          </a:p>
        </p:txBody>
      </p:sp>
      <p:sp>
        <p:nvSpPr>
          <p:cNvPr id="4" name="Title 3"/>
          <p:cNvSpPr>
            <a:spLocks noGrp="1"/>
          </p:cNvSpPr>
          <p:nvPr>
            <p:ph type="title"/>
          </p:nvPr>
        </p:nvSpPr>
        <p:spPr/>
        <p:txBody>
          <a:bodyPr>
            <a:normAutofit/>
          </a:bodyPr>
          <a:lstStyle/>
          <a:p>
            <a:pPr algn="ctr"/>
            <a:r>
              <a:rPr lang="en-US" dirty="0" smtClean="0">
                <a:solidFill>
                  <a:schemeClr val="tx1"/>
                </a:solidFill>
                <a:effectLst/>
                <a:latin typeface="Arial" panose="020B0604020202020204" pitchFamily="34" charset="0"/>
                <a:cs typeface="Arial" panose="020B0604020202020204" pitchFamily="34" charset="0"/>
              </a:rPr>
              <a:t>FLOOD BUDGET</a:t>
            </a:r>
            <a:br>
              <a:rPr lang="en-US" dirty="0" smtClean="0">
                <a:solidFill>
                  <a:schemeClr val="tx1"/>
                </a:solidFill>
                <a:effectLst/>
                <a:latin typeface="Arial" panose="020B0604020202020204" pitchFamily="34" charset="0"/>
                <a:cs typeface="Arial" panose="020B0604020202020204" pitchFamily="34" charset="0"/>
              </a:rPr>
            </a:br>
            <a:r>
              <a:rPr lang="en-US" sz="2400" b="0" dirty="0" smtClean="0">
                <a:solidFill>
                  <a:srgbClr val="FF0000"/>
                </a:solidFill>
                <a:effectLst/>
                <a:latin typeface="Arial" panose="020B0604020202020204" pitchFamily="34" charset="0"/>
                <a:cs typeface="Arial" panose="020B0604020202020204" pitchFamily="34" charset="0"/>
              </a:rPr>
              <a:t>Action Item 7 A 2</a:t>
            </a:r>
            <a:endParaRPr lang="en-US" b="0" dirty="0">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81639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effectLst/>
                <a:latin typeface="Arial" panose="020B0604020202020204" pitchFamily="34" charset="0"/>
                <a:cs typeface="Arial" panose="020B0604020202020204" pitchFamily="34" charset="0"/>
              </a:rPr>
              <a:t>BOARD PRIORITIES</a:t>
            </a:r>
            <a:endParaRPr lang="en-US" dirty="0">
              <a:effectLst/>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77500" lnSpcReduction="20000"/>
          </a:bodyPr>
          <a:lstStyle/>
          <a:p>
            <a:r>
              <a:rPr lang="en-US" dirty="0" smtClean="0">
                <a:latin typeface="Arial" panose="020B0604020202020204" pitchFamily="34" charset="0"/>
                <a:cs typeface="Arial" panose="020B0604020202020204" pitchFamily="34" charset="0"/>
              </a:rPr>
              <a:t>Determined by the Electorate</a:t>
            </a:r>
          </a:p>
          <a:p>
            <a:r>
              <a:rPr lang="en-US" dirty="0" smtClean="0">
                <a:latin typeface="Arial" panose="020B0604020202020204" pitchFamily="34" charset="0"/>
                <a:cs typeface="Arial" panose="020B0604020202020204" pitchFamily="34" charset="0"/>
              </a:rPr>
              <a:t>Board </a:t>
            </a:r>
          </a:p>
          <a:p>
            <a:pPr lvl="1"/>
            <a:r>
              <a:rPr lang="en-US" dirty="0" smtClean="0">
                <a:latin typeface="Arial" panose="020B0604020202020204" pitchFamily="34" charset="0"/>
                <a:cs typeface="Arial" panose="020B0604020202020204" pitchFamily="34" charset="0"/>
              </a:rPr>
              <a:t>Public Safety</a:t>
            </a:r>
          </a:p>
          <a:p>
            <a:pPr lvl="2"/>
            <a:r>
              <a:rPr lang="en-US" dirty="0" smtClean="0">
                <a:latin typeface="Arial" panose="020B0604020202020204" pitchFamily="34" charset="0"/>
                <a:cs typeface="Arial" panose="020B0604020202020204" pitchFamily="34" charset="0"/>
              </a:rPr>
              <a:t>Build a jail</a:t>
            </a:r>
          </a:p>
          <a:p>
            <a:pPr lvl="2"/>
            <a:r>
              <a:rPr lang="en-US" dirty="0" smtClean="0">
                <a:latin typeface="Arial" panose="020B0604020202020204" pitchFamily="34" charset="0"/>
                <a:cs typeface="Arial" panose="020B0604020202020204" pitchFamily="34" charset="0"/>
              </a:rPr>
              <a:t>Cannabis Enforcement</a:t>
            </a:r>
          </a:p>
          <a:p>
            <a:pPr lvl="2"/>
            <a:r>
              <a:rPr lang="en-US" dirty="0" smtClean="0">
                <a:latin typeface="Arial" panose="020B0604020202020204" pitchFamily="34" charset="0"/>
                <a:cs typeface="Arial" panose="020B0604020202020204" pitchFamily="34" charset="0"/>
              </a:rPr>
              <a:t>Fire Service-CSA 4- Serious structural problems</a:t>
            </a:r>
          </a:p>
          <a:p>
            <a:pPr lvl="1"/>
            <a:r>
              <a:rPr lang="en-US" dirty="0" smtClean="0">
                <a:latin typeface="Arial" panose="020B0604020202020204" pitchFamily="34" charset="0"/>
                <a:cs typeface="Arial" panose="020B0604020202020204" pitchFamily="34" charset="0"/>
              </a:rPr>
              <a:t>Staff-salaries/morale</a:t>
            </a:r>
          </a:p>
          <a:p>
            <a:pPr lvl="1"/>
            <a:r>
              <a:rPr lang="en-US" dirty="0" smtClean="0">
                <a:latin typeface="Arial" panose="020B0604020202020204" pitchFamily="34" charset="0"/>
                <a:cs typeface="Arial" panose="020B0604020202020204" pitchFamily="34" charset="0"/>
              </a:rPr>
              <a:t>Preserve failing physical infrastructure and equipment</a:t>
            </a:r>
          </a:p>
          <a:p>
            <a:pPr lvl="2"/>
            <a:r>
              <a:rPr lang="en-US" dirty="0" smtClean="0">
                <a:latin typeface="Arial" panose="020B0604020202020204" pitchFamily="34" charset="0"/>
                <a:cs typeface="Arial" panose="020B0604020202020204" pitchFamily="34" charset="0"/>
              </a:rPr>
              <a:t>Roof, HVAC, Paint, Flooring, vehicles, equipment</a:t>
            </a:r>
          </a:p>
          <a:p>
            <a:pPr lvl="1"/>
            <a:r>
              <a:rPr lang="en-US" dirty="0" smtClean="0">
                <a:latin typeface="Arial" panose="020B0604020202020204" pitchFamily="34" charset="0"/>
                <a:cs typeface="Arial" panose="020B0604020202020204" pitchFamily="34" charset="0"/>
              </a:rPr>
              <a:t>Prepare for move to existing Courthouse</a:t>
            </a:r>
          </a:p>
          <a:p>
            <a:pPr lvl="2"/>
            <a:r>
              <a:rPr lang="en-US" dirty="0" smtClean="0">
                <a:solidFill>
                  <a:srgbClr val="FF0000"/>
                </a:solidFill>
                <a:latin typeface="Arial" panose="020B0604020202020204" pitchFamily="34" charset="0"/>
                <a:cs typeface="Arial" panose="020B0604020202020204" pitchFamily="34" charset="0"/>
              </a:rPr>
              <a:t>Modification-est. $500,000-$750,000</a:t>
            </a:r>
          </a:p>
          <a:p>
            <a:pPr lvl="1"/>
            <a:r>
              <a:rPr lang="en-US" dirty="0" smtClean="0">
                <a:latin typeface="Arial" panose="020B0604020202020204" pitchFamily="34" charset="0"/>
                <a:cs typeface="Arial" panose="020B0604020202020204" pitchFamily="34" charset="0"/>
              </a:rPr>
              <a:t>Maintain/Improve efficiencies – </a:t>
            </a:r>
          </a:p>
          <a:p>
            <a:pPr lvl="2"/>
            <a:r>
              <a:rPr lang="en-US" dirty="0" smtClean="0">
                <a:latin typeface="Arial" panose="020B0604020202020204" pitchFamily="34" charset="0"/>
                <a:cs typeface="Arial" panose="020B0604020202020204" pitchFamily="34" charset="0"/>
              </a:rPr>
              <a:t>IT capabilities</a:t>
            </a:r>
          </a:p>
          <a:p>
            <a:pPr lvl="2"/>
            <a:r>
              <a:rPr lang="en-US" dirty="0" smtClean="0">
                <a:latin typeface="Arial" panose="020B0604020202020204" pitchFamily="34" charset="0"/>
                <a:cs typeface="Arial" panose="020B0604020202020204" pitchFamily="34" charset="0"/>
              </a:rPr>
              <a:t>GIS, Current technologies</a:t>
            </a:r>
          </a:p>
          <a:p>
            <a:pPr lvl="2"/>
            <a:r>
              <a:rPr lang="en-US" dirty="0" smtClean="0">
                <a:latin typeface="Arial" panose="020B0604020202020204" pitchFamily="34" charset="0"/>
                <a:cs typeface="Arial" panose="020B0604020202020204" pitchFamily="34" charset="0"/>
              </a:rPr>
              <a:t>Consolidate IT functions</a:t>
            </a:r>
          </a:p>
          <a:p>
            <a:pPr lvl="2"/>
            <a:r>
              <a:rPr lang="en-US" dirty="0" smtClean="0">
                <a:latin typeface="Arial" panose="020B0604020202020204" pitchFamily="34" charset="0"/>
                <a:cs typeface="Arial" panose="020B0604020202020204" pitchFamily="34" charset="0"/>
              </a:rPr>
              <a:t>Energy efficiency</a:t>
            </a:r>
          </a:p>
          <a:p>
            <a:pPr lvl="1"/>
            <a:r>
              <a:rPr lang="en-US" dirty="0" smtClean="0">
                <a:latin typeface="Arial" panose="020B0604020202020204" pitchFamily="34" charset="0"/>
                <a:cs typeface="Arial" panose="020B0604020202020204" pitchFamily="34" charset="0"/>
              </a:rPr>
              <a:t>Mandated Services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25</a:t>
            </a:fld>
            <a:endParaRPr lang="en-US"/>
          </a:p>
        </p:txBody>
      </p:sp>
    </p:spTree>
    <p:extLst>
      <p:ext uri="{BB962C8B-B14F-4D97-AF65-F5344CB8AC3E}">
        <p14:creationId xmlns:p14="http://schemas.microsoft.com/office/powerpoint/2010/main" val="21655172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C63980-99F9-4B82-AB82-78DD998A0672}" type="slidenum">
              <a:rPr lang="en-US" smtClean="0"/>
              <a:t>26</a:t>
            </a:fld>
            <a:endParaRPr lang="en-US"/>
          </a:p>
        </p:txBody>
      </p:sp>
      <p:sp>
        <p:nvSpPr>
          <p:cNvPr id="3" name="Title 2"/>
          <p:cNvSpPr>
            <a:spLocks noGrp="1"/>
          </p:cNvSpPr>
          <p:nvPr>
            <p:ph type="title"/>
          </p:nvPr>
        </p:nvSpPr>
        <p:spPr>
          <a:xfrm>
            <a:off x="533400" y="2667000"/>
            <a:ext cx="8229600" cy="1143000"/>
          </a:xfrm>
        </p:spPr>
        <p:txBody>
          <a:bodyPr>
            <a:normAutofit fontScale="90000"/>
          </a:bodyPr>
          <a:lstStyle/>
          <a:p>
            <a:pPr algn="ctr"/>
            <a:r>
              <a:rPr lang="en-US" dirty="0">
                <a:effectLst/>
                <a:latin typeface="Arial" panose="020B0604020202020204" pitchFamily="34" charset="0"/>
                <a:cs typeface="Arial" panose="020B0604020202020204" pitchFamily="34" charset="0"/>
              </a:rPr>
              <a:t>19/20 Recommended Budget  Action Items</a:t>
            </a:r>
            <a:endParaRPr lang="en-US" dirty="0"/>
          </a:p>
        </p:txBody>
      </p:sp>
    </p:spTree>
    <p:extLst>
      <p:ext uri="{BB962C8B-B14F-4D97-AF65-F5344CB8AC3E}">
        <p14:creationId xmlns:p14="http://schemas.microsoft.com/office/powerpoint/2010/main" val="3746799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latin typeface="Arial" panose="020B0604020202020204" pitchFamily="34" charset="0"/>
                <a:cs typeface="Arial" panose="020B0604020202020204" pitchFamily="34" charset="0"/>
              </a:rPr>
              <a:t>Estimated </a:t>
            </a:r>
            <a:r>
              <a:rPr lang="en-US" dirty="0" smtClean="0">
                <a:latin typeface="Arial" panose="020B0604020202020204" pitchFamily="34" charset="0"/>
                <a:cs typeface="Arial" panose="020B0604020202020204" pitchFamily="34" charset="0"/>
              </a:rPr>
              <a:t>19/20 Fund </a:t>
            </a:r>
            <a:r>
              <a:rPr lang="en-US" dirty="0">
                <a:latin typeface="Arial" panose="020B0604020202020204" pitchFamily="34" charset="0"/>
                <a:cs typeface="Arial" panose="020B0604020202020204" pitchFamily="34" charset="0"/>
              </a:rPr>
              <a:t>Balance </a:t>
            </a:r>
            <a:r>
              <a:rPr lang="en-US" dirty="0" smtClean="0">
                <a:latin typeface="Arial" panose="020B0604020202020204" pitchFamily="34" charset="0"/>
                <a:cs typeface="Arial" panose="020B0604020202020204" pitchFamily="34" charset="0"/>
              </a:rPr>
              <a:t>$1.61</a:t>
            </a:r>
          </a:p>
          <a:p>
            <a:r>
              <a:rPr lang="en-US" dirty="0" smtClean="0">
                <a:latin typeface="Arial" panose="020B0604020202020204" pitchFamily="34" charset="0"/>
                <a:cs typeface="Arial" panose="020B0604020202020204" pitchFamily="34" charset="0"/>
              </a:rPr>
              <a:t>Labor costs will continue to increase</a:t>
            </a:r>
          </a:p>
          <a:p>
            <a:pPr lvl="1"/>
            <a:r>
              <a:rPr lang="en-US" dirty="0" smtClean="0">
                <a:latin typeface="Arial" panose="020B0604020202020204" pitchFamily="34" charset="0"/>
                <a:cs typeface="Arial" panose="020B0604020202020204" pitchFamily="34" charset="0"/>
              </a:rPr>
              <a:t>Unfunded liabilities</a:t>
            </a:r>
          </a:p>
          <a:p>
            <a:r>
              <a:rPr lang="en-US" dirty="0" smtClean="0">
                <a:latin typeface="Arial" panose="020B0604020202020204" pitchFamily="34" charset="0"/>
                <a:cs typeface="Arial" panose="020B0604020202020204" pitchFamily="34" charset="0"/>
              </a:rPr>
              <a:t>Provisions - $348,325 </a:t>
            </a:r>
          </a:p>
          <a:p>
            <a:pPr marL="109728" indent="0">
              <a:buNone/>
            </a:pPr>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r>
              <a:rPr lang="en-US" b="1" dirty="0" smtClean="0">
                <a:solidFill>
                  <a:srgbClr val="FF0000"/>
                </a:solidFill>
                <a:latin typeface="Arial" panose="020B0604020202020204" pitchFamily="34" charset="0"/>
                <a:cs typeface="Arial" panose="020B0604020202020204" pitchFamily="34" charset="0"/>
              </a:rPr>
              <a:t>Revisions </a:t>
            </a:r>
            <a:r>
              <a:rPr lang="en-US" b="1" dirty="0">
                <a:solidFill>
                  <a:srgbClr val="FF0000"/>
                </a:solidFill>
                <a:latin typeface="Arial" panose="020B0604020202020204" pitchFamily="34" charset="0"/>
                <a:cs typeface="Arial" panose="020B0604020202020204" pitchFamily="34" charset="0"/>
              </a:rPr>
              <a:t>made today</a:t>
            </a:r>
          </a:p>
          <a:p>
            <a:pPr lvl="2"/>
            <a:r>
              <a:rPr lang="en-US" b="1" dirty="0">
                <a:solidFill>
                  <a:srgbClr val="FF0000"/>
                </a:solidFill>
                <a:latin typeface="Arial" panose="020B0604020202020204" pitchFamily="34" charset="0"/>
                <a:cs typeface="Arial" panose="020B0604020202020204" pitchFamily="34" charset="0"/>
              </a:rPr>
              <a:t>Reduce </a:t>
            </a:r>
            <a:r>
              <a:rPr lang="en-US" b="1" dirty="0" smtClean="0">
                <a:solidFill>
                  <a:srgbClr val="FF0000"/>
                </a:solidFill>
                <a:latin typeface="Arial" panose="020B0604020202020204" pitchFamily="34" charset="0"/>
                <a:cs typeface="Arial" panose="020B0604020202020204" pitchFamily="34" charset="0"/>
              </a:rPr>
              <a:t>Provisions</a:t>
            </a:r>
          </a:p>
          <a:p>
            <a:pPr lvl="2"/>
            <a:r>
              <a:rPr lang="en-US" b="1" dirty="0" smtClean="0">
                <a:solidFill>
                  <a:srgbClr val="FF0000"/>
                </a:solidFill>
                <a:latin typeface="Arial" panose="020B0604020202020204" pitchFamily="34" charset="0"/>
                <a:cs typeface="Arial" panose="020B0604020202020204" pitchFamily="34" charset="0"/>
              </a:rPr>
              <a:t>Reduce/cut somewhere else</a:t>
            </a:r>
            <a:endParaRPr lang="en-US" b="1" dirty="0">
              <a:solidFill>
                <a:srgbClr val="FF0000"/>
              </a:solidFill>
              <a:latin typeface="Arial" panose="020B0604020202020204" pitchFamily="34" charset="0"/>
              <a:cs typeface="Arial" panose="020B0604020202020204" pitchFamily="34" charset="0"/>
            </a:endParaRPr>
          </a:p>
          <a:p>
            <a:pPr lvl="2"/>
            <a:r>
              <a:rPr lang="en-US" b="1" dirty="0">
                <a:solidFill>
                  <a:srgbClr val="FF0000"/>
                </a:solidFill>
                <a:latin typeface="Arial" panose="020B0604020202020204" pitchFamily="34" charset="0"/>
                <a:cs typeface="Arial" panose="020B0604020202020204" pitchFamily="34" charset="0"/>
              </a:rPr>
              <a:t>Increase Power Authority </a:t>
            </a:r>
            <a:r>
              <a:rPr lang="en-US" b="1" dirty="0" smtClean="0">
                <a:solidFill>
                  <a:srgbClr val="FF0000"/>
                </a:solidFill>
                <a:latin typeface="Arial" panose="020B0604020202020204" pitchFamily="34" charset="0"/>
                <a:cs typeface="Arial" panose="020B0604020202020204" pitchFamily="34" charset="0"/>
              </a:rPr>
              <a:t>Contribution </a:t>
            </a:r>
          </a:p>
          <a:p>
            <a:pPr lvl="2"/>
            <a:r>
              <a:rPr lang="en-US" b="1" dirty="0" smtClean="0">
                <a:solidFill>
                  <a:srgbClr val="FF0000"/>
                </a:solidFill>
                <a:latin typeface="Arial" panose="020B0604020202020204" pitchFamily="34" charset="0"/>
                <a:cs typeface="Arial" panose="020B0604020202020204" pitchFamily="34" charset="0"/>
              </a:rPr>
              <a:t>Direct </a:t>
            </a:r>
            <a:r>
              <a:rPr lang="en-US" b="1" dirty="0">
                <a:solidFill>
                  <a:srgbClr val="FF0000"/>
                </a:solidFill>
                <a:latin typeface="Arial" panose="020B0604020202020204" pitchFamily="34" charset="0"/>
                <a:cs typeface="Arial" panose="020B0604020202020204" pitchFamily="34" charset="0"/>
              </a:rPr>
              <a:t>CAO to revise at adopted budget</a:t>
            </a:r>
          </a:p>
          <a:p>
            <a:endParaRPr lang="en-US" b="1" dirty="0">
              <a:solidFill>
                <a:srgbClr val="FF0000"/>
              </a:solidFill>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27</a:t>
            </a:fld>
            <a:endParaRPr lang="en-US"/>
          </a:p>
        </p:txBody>
      </p:sp>
      <p:sp>
        <p:nvSpPr>
          <p:cNvPr id="4" name="Title 3"/>
          <p:cNvSpPr>
            <a:spLocks noGrp="1"/>
          </p:cNvSpPr>
          <p:nvPr>
            <p:ph type="title"/>
          </p:nvPr>
        </p:nvSpPr>
        <p:spPr/>
        <p:txBody>
          <a:bodyPr/>
          <a:lstStyle/>
          <a:p>
            <a:pPr algn="ctr"/>
            <a:r>
              <a:rPr lang="en-US" dirty="0" smtClean="0">
                <a:effectLst/>
                <a:latin typeface="Arial" panose="020B0604020202020204" pitchFamily="34" charset="0"/>
                <a:cs typeface="Arial" panose="020B0604020202020204" pitchFamily="34" charset="0"/>
              </a:rPr>
              <a:t>SUMMARY</a:t>
            </a:r>
            <a:endParaRPr lang="en-US"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96445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C63980-99F9-4B82-AB82-78DD998A0672}" type="slidenum">
              <a:rPr lang="en-US" smtClean="0"/>
              <a:t>28</a:t>
            </a:fld>
            <a:endParaRPr lang="en-US"/>
          </a:p>
        </p:txBody>
      </p:sp>
      <p:sp>
        <p:nvSpPr>
          <p:cNvPr id="3" name="Title 2"/>
          <p:cNvSpPr>
            <a:spLocks noGrp="1"/>
          </p:cNvSpPr>
          <p:nvPr>
            <p:ph type="title"/>
          </p:nvPr>
        </p:nvSpPr>
        <p:spPr>
          <a:xfrm>
            <a:off x="457200" y="2971800"/>
            <a:ext cx="8229600" cy="1143000"/>
          </a:xfrm>
        </p:spPr>
        <p:txBody>
          <a:bodyPr>
            <a:normAutofit fontScale="90000"/>
          </a:bodyPr>
          <a:lstStyle/>
          <a:p>
            <a:r>
              <a:rPr lang="en-US" dirty="0">
                <a:effectLst/>
                <a:latin typeface="Arial" panose="020B0604020202020204" pitchFamily="34" charset="0"/>
                <a:cs typeface="Arial" panose="020B0604020202020204" pitchFamily="34" charset="0"/>
              </a:rPr>
              <a:t>SHERIFF DEPARTMENT BUDGET</a:t>
            </a:r>
            <a:endParaRPr lang="en-US" dirty="0"/>
          </a:p>
        </p:txBody>
      </p:sp>
    </p:spTree>
    <p:extLst>
      <p:ext uri="{BB962C8B-B14F-4D97-AF65-F5344CB8AC3E}">
        <p14:creationId xmlns:p14="http://schemas.microsoft.com/office/powerpoint/2010/main" val="24998508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29</a:t>
            </a:fld>
            <a:endParaRPr lang="en-US"/>
          </a:p>
        </p:txBody>
      </p:sp>
      <p:sp>
        <p:nvSpPr>
          <p:cNvPr id="4" name="Title 3"/>
          <p:cNvSpPr>
            <a:spLocks noGrp="1"/>
          </p:cNvSpPr>
          <p:nvPr>
            <p:ph type="title"/>
          </p:nvPr>
        </p:nvSpPr>
        <p:spPr/>
        <p:txBody>
          <a:bodyPr>
            <a:normAutofit fontScale="90000"/>
          </a:bodyPr>
          <a:lstStyle/>
          <a:p>
            <a:pPr algn="ctr"/>
            <a:r>
              <a:rPr lang="en-US" dirty="0" smtClean="0">
                <a:solidFill>
                  <a:schemeClr val="tx1"/>
                </a:solidFill>
                <a:effectLst/>
                <a:latin typeface="Arial" panose="020B0604020202020204" pitchFamily="34" charset="0"/>
                <a:cs typeface="Arial" panose="020B0604020202020204" pitchFamily="34" charset="0"/>
              </a:rPr>
              <a:t>SHERIFF D</a:t>
            </a:r>
            <a:r>
              <a:rPr lang="en-US" dirty="0" smtClean="0">
                <a:effectLst/>
                <a:latin typeface="Arial" panose="020B0604020202020204" pitchFamily="34" charset="0"/>
                <a:cs typeface="Arial" panose="020B0604020202020204" pitchFamily="34" charset="0"/>
              </a:rPr>
              <a:t>EPARTMENT BUDGET</a:t>
            </a:r>
            <a:endParaRPr lang="en-US" dirty="0">
              <a:effectLst/>
              <a:latin typeface="Arial" panose="020B0604020202020204" pitchFamily="34" charset="0"/>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34816732"/>
              </p:ext>
            </p:extLst>
          </p:nvPr>
        </p:nvGraphicFramePr>
        <p:xfrm>
          <a:off x="1295400" y="1828800"/>
          <a:ext cx="6096000" cy="360680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pPr algn="ctr"/>
                      <a:r>
                        <a:rPr lang="en-US" dirty="0" smtClean="0">
                          <a:latin typeface="Arial" panose="020B0604020202020204" pitchFamily="34" charset="0"/>
                          <a:cs typeface="Arial" panose="020B0604020202020204" pitchFamily="34" charset="0"/>
                        </a:rPr>
                        <a:t>Fiscal</a:t>
                      </a:r>
                      <a:r>
                        <a:rPr lang="en-US" baseline="0"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Year</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GF</a:t>
                      </a:r>
                      <a:r>
                        <a:rPr lang="en-US" baseline="0" dirty="0" smtClean="0">
                          <a:latin typeface="Arial" panose="020B0604020202020204" pitchFamily="34" charset="0"/>
                          <a:cs typeface="Arial" panose="020B0604020202020204" pitchFamily="34" charset="0"/>
                        </a:rPr>
                        <a:t> Contribution</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Approx</a:t>
                      </a:r>
                      <a:r>
                        <a:rPr lang="en-US" dirty="0" smtClean="0">
                          <a:latin typeface="Arial" panose="020B0604020202020204" pitchFamily="34" charset="0"/>
                          <a:cs typeface="Arial" panose="020B0604020202020204" pitchFamily="34" charset="0"/>
                        </a:rPr>
                        <a:t> % increase</a:t>
                      </a:r>
                      <a:endParaRPr lang="en-US" dirty="0">
                        <a:latin typeface="Arial" panose="020B0604020202020204" pitchFamily="34" charset="0"/>
                        <a:cs typeface="Arial" panose="020B0604020202020204" pitchFamily="34" charset="0"/>
                      </a:endParaRPr>
                    </a:p>
                  </a:txBody>
                  <a:tcPr/>
                </a:tc>
              </a:tr>
              <a:tr h="370840">
                <a:tc>
                  <a:txBody>
                    <a:bodyPr/>
                    <a:lstStyle/>
                    <a:p>
                      <a:pPr algn="l"/>
                      <a:r>
                        <a:rPr lang="en-US" dirty="0" smtClean="0">
                          <a:latin typeface="Arial" panose="020B0604020202020204" pitchFamily="34" charset="0"/>
                          <a:cs typeface="Arial" panose="020B0604020202020204" pitchFamily="34" charset="0"/>
                        </a:rPr>
                        <a:t>19/20</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$12,302,756 </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15%</a:t>
                      </a:r>
                      <a:endParaRPr lang="en-US" dirty="0">
                        <a:latin typeface="Arial" panose="020B0604020202020204" pitchFamily="34" charset="0"/>
                        <a:cs typeface="Arial" panose="020B0604020202020204" pitchFamily="34" charset="0"/>
                      </a:endParaRPr>
                    </a:p>
                  </a:txBody>
                  <a:tcPr/>
                </a:tc>
              </a:tr>
              <a:tr h="370840">
                <a:tc>
                  <a:txBody>
                    <a:bodyPr/>
                    <a:lstStyle/>
                    <a:p>
                      <a:pPr algn="l"/>
                      <a:r>
                        <a:rPr lang="en-US" dirty="0" smtClean="0">
                          <a:latin typeface="Arial" panose="020B0604020202020204" pitchFamily="34" charset="0"/>
                          <a:cs typeface="Arial" panose="020B0604020202020204" pitchFamily="34" charset="0"/>
                        </a:rPr>
                        <a:t>18/19</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$10,613,874</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7.4%</a:t>
                      </a:r>
                      <a:endParaRPr lang="en-US" dirty="0">
                        <a:latin typeface="Arial" panose="020B0604020202020204" pitchFamily="34" charset="0"/>
                        <a:cs typeface="Arial" panose="020B0604020202020204" pitchFamily="34" charset="0"/>
                      </a:endParaRPr>
                    </a:p>
                  </a:txBody>
                  <a:tcPr/>
                </a:tc>
              </a:tr>
              <a:tr h="370840">
                <a:tc>
                  <a:txBody>
                    <a:bodyPr/>
                    <a:lstStyle/>
                    <a:p>
                      <a:pPr algn="l"/>
                      <a:r>
                        <a:rPr lang="en-US" dirty="0" smtClean="0">
                          <a:latin typeface="Arial" panose="020B0604020202020204" pitchFamily="34" charset="0"/>
                          <a:cs typeface="Arial" panose="020B0604020202020204" pitchFamily="34" charset="0"/>
                        </a:rPr>
                        <a:t>17/18</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 $9,826,069</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2.85%</a:t>
                      </a:r>
                      <a:endParaRPr lang="en-US" dirty="0">
                        <a:latin typeface="Arial" panose="020B0604020202020204" pitchFamily="34" charset="0"/>
                        <a:cs typeface="Arial" panose="020B0604020202020204" pitchFamily="34" charset="0"/>
                      </a:endParaRPr>
                    </a:p>
                  </a:txBody>
                  <a:tcPr/>
                </a:tc>
              </a:tr>
              <a:tr h="370840">
                <a:tc>
                  <a:txBody>
                    <a:bodyPr/>
                    <a:lstStyle/>
                    <a:p>
                      <a:pPr algn="l"/>
                      <a:r>
                        <a:rPr lang="en-US" dirty="0" smtClean="0">
                          <a:latin typeface="Arial" panose="020B0604020202020204" pitchFamily="34" charset="0"/>
                          <a:cs typeface="Arial" panose="020B0604020202020204" pitchFamily="34" charset="0"/>
                        </a:rPr>
                        <a:t>16/17</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 $9,553,582</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.19%</a:t>
                      </a:r>
                      <a:endParaRPr lang="en-US" dirty="0">
                        <a:latin typeface="Arial" panose="020B0604020202020204" pitchFamily="34" charset="0"/>
                        <a:cs typeface="Arial" panose="020B0604020202020204" pitchFamily="34" charset="0"/>
                      </a:endParaRPr>
                    </a:p>
                  </a:txBody>
                  <a:tcPr/>
                </a:tc>
              </a:tr>
              <a:tr h="370840">
                <a:tc>
                  <a:txBody>
                    <a:bodyPr/>
                    <a:lstStyle/>
                    <a:p>
                      <a:pPr algn="l"/>
                      <a:r>
                        <a:rPr lang="en-US" dirty="0" smtClean="0">
                          <a:latin typeface="Arial" panose="020B0604020202020204" pitchFamily="34" charset="0"/>
                          <a:cs typeface="Arial" panose="020B0604020202020204" pitchFamily="34" charset="0"/>
                        </a:rPr>
                        <a:t>15/16</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 $9,535,106</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9.2</a:t>
                      </a:r>
                      <a:endParaRPr lang="en-US" dirty="0">
                        <a:latin typeface="Arial" panose="020B0604020202020204" pitchFamily="34" charset="0"/>
                        <a:cs typeface="Arial" panose="020B0604020202020204" pitchFamily="34" charset="0"/>
                      </a:endParaRPr>
                    </a:p>
                  </a:txBody>
                  <a:tcPr/>
                </a:tc>
              </a:tr>
              <a:tr h="370840">
                <a:tc>
                  <a:txBody>
                    <a:bodyPr/>
                    <a:lstStyle/>
                    <a:p>
                      <a:pPr algn="l"/>
                      <a:r>
                        <a:rPr lang="en-US" dirty="0" smtClean="0">
                          <a:latin typeface="Arial" panose="020B0604020202020204" pitchFamily="34" charset="0"/>
                          <a:cs typeface="Arial" panose="020B0604020202020204" pitchFamily="34" charset="0"/>
                        </a:rPr>
                        <a:t>14/15</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$8,729,711</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-8.7</a:t>
                      </a:r>
                      <a:endParaRPr lang="en-US" dirty="0">
                        <a:latin typeface="Arial" panose="020B0604020202020204" pitchFamily="34" charset="0"/>
                        <a:cs typeface="Arial" panose="020B0604020202020204" pitchFamily="34" charset="0"/>
                      </a:endParaRPr>
                    </a:p>
                  </a:txBody>
                  <a:tcPr/>
                </a:tc>
              </a:tr>
              <a:tr h="370840">
                <a:tc>
                  <a:txBody>
                    <a:bodyPr/>
                    <a:lstStyle/>
                    <a:p>
                      <a:pPr algn="l"/>
                      <a:r>
                        <a:rPr lang="en-US" dirty="0" smtClean="0">
                          <a:latin typeface="Arial" panose="020B0604020202020204" pitchFamily="34" charset="0"/>
                          <a:cs typeface="Arial" panose="020B0604020202020204" pitchFamily="34" charset="0"/>
                        </a:rPr>
                        <a:t>13/14</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 $9,564,351</a:t>
                      </a:r>
                      <a:endParaRPr lang="en-US" dirty="0">
                        <a:latin typeface="Arial" panose="020B0604020202020204" pitchFamily="34" charset="0"/>
                        <a:cs typeface="Arial" panose="020B0604020202020204" pitchFamily="34" charset="0"/>
                      </a:endParaRPr>
                    </a:p>
                  </a:txBody>
                  <a:tcPr/>
                </a:tc>
                <a:tc>
                  <a:txBody>
                    <a:bodyPr/>
                    <a:lstStyle/>
                    <a:p>
                      <a:pPr algn="ctr"/>
                      <a:endParaRPr lang="en-US" dirty="0">
                        <a:latin typeface="Arial" panose="020B0604020202020204" pitchFamily="34" charset="0"/>
                        <a:cs typeface="Arial" panose="020B0604020202020204" pitchFamily="34" charset="0"/>
                      </a:endParaRPr>
                    </a:p>
                  </a:txBody>
                  <a:tcPr/>
                </a:tc>
              </a:tr>
              <a:tr h="370840">
                <a:tc>
                  <a:txBody>
                    <a:bodyPr/>
                    <a:lstStyle/>
                    <a:p>
                      <a:pPr algn="l"/>
                      <a:endParaRPr lang="en-US" dirty="0">
                        <a:latin typeface="Arial" panose="020B0604020202020204" pitchFamily="34" charset="0"/>
                        <a:cs typeface="Arial" panose="020B0604020202020204" pitchFamily="34" charset="0"/>
                      </a:endParaRPr>
                    </a:p>
                  </a:txBody>
                  <a:tcPr/>
                </a:tc>
                <a:tc>
                  <a:txBody>
                    <a:bodyPr/>
                    <a:lstStyle/>
                    <a:p>
                      <a:pPr algn="ctr"/>
                      <a:endParaRPr lang="en-US">
                        <a:latin typeface="Arial" panose="020B0604020202020204" pitchFamily="34" charset="0"/>
                        <a:cs typeface="Arial" panose="020B0604020202020204" pitchFamily="34" charset="0"/>
                      </a:endParaRPr>
                    </a:p>
                  </a:txBody>
                  <a:tcPr/>
                </a:tc>
                <a:tc>
                  <a:txBody>
                    <a:bodyPr/>
                    <a:lstStyle/>
                    <a:p>
                      <a:pPr algn="ctr"/>
                      <a:endParaRPr lang="en-US"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660130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81328"/>
            <a:ext cx="8763000" cy="4525963"/>
          </a:xfrm>
        </p:spPr>
        <p:txBody>
          <a:bodyPr>
            <a:normAutofit fontScale="70000" lnSpcReduction="20000"/>
          </a:bodyPr>
          <a:lstStyle/>
          <a:p>
            <a:r>
              <a:rPr lang="en-US" sz="2400" dirty="0" smtClean="0">
                <a:latin typeface="Arial" panose="020B0604020202020204" pitchFamily="34" charset="0"/>
                <a:cs typeface="Arial" panose="020B0604020202020204" pitchFamily="34" charset="0"/>
              </a:rPr>
              <a:t>April 2019- Sheriff submitted budget Requesting $12,302,756 from General Fund </a:t>
            </a:r>
          </a:p>
          <a:p>
            <a:pPr marL="109728" indent="0">
              <a:buNone/>
            </a:pPr>
            <a:endParaRPr lang="en-US" sz="2400" dirty="0" smtClean="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a:t>
            </a:r>
            <a:r>
              <a:rPr lang="en-US" sz="2400" dirty="0" smtClean="0">
                <a:latin typeface="Arial" panose="020B0604020202020204" pitchFamily="34" charset="0"/>
                <a:cs typeface="Arial" panose="020B0604020202020204" pitchFamily="34" charset="0"/>
              </a:rPr>
              <a:t>1,688,882 increase from 18/19 General Fund Backfill </a:t>
            </a:r>
          </a:p>
          <a:p>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May 2019- Sheriff Voluntarily cut/increased revenue $586,317</a:t>
            </a:r>
          </a:p>
          <a:p>
            <a:pPr lvl="2"/>
            <a:r>
              <a:rPr lang="en-US" sz="2000" dirty="0" smtClean="0">
                <a:latin typeface="Arial" panose="020B0604020202020204" pitchFamily="34" charset="0"/>
                <a:cs typeface="Arial" panose="020B0604020202020204" pitchFamily="34" charset="0"/>
              </a:rPr>
              <a:t>Delete/Freeze Lieutenant position-$133,917</a:t>
            </a:r>
          </a:p>
          <a:p>
            <a:pPr lvl="2"/>
            <a:r>
              <a:rPr lang="en-US" sz="2000" dirty="0" smtClean="0">
                <a:latin typeface="Arial" panose="020B0604020202020204" pitchFamily="34" charset="0"/>
                <a:cs typeface="Arial" panose="020B0604020202020204" pitchFamily="34" charset="0"/>
              </a:rPr>
              <a:t>Reduce Cannabis reimbursement to Public Works from $40,000 to $30,000 and use COPS discretionary funding </a:t>
            </a:r>
          </a:p>
          <a:p>
            <a:pPr lvl="2"/>
            <a:r>
              <a:rPr lang="en-US" sz="2000" dirty="0" smtClean="0">
                <a:latin typeface="Arial" panose="020B0604020202020204" pitchFamily="34" charset="0"/>
                <a:cs typeface="Arial" panose="020B0604020202020204" pitchFamily="34" charset="0"/>
              </a:rPr>
              <a:t>Use COPS funding pay $92,404 new vehicle lease (first payment only)</a:t>
            </a:r>
          </a:p>
          <a:p>
            <a:pPr lvl="2"/>
            <a:r>
              <a:rPr lang="en-US" sz="2000" dirty="0" smtClean="0">
                <a:latin typeface="Arial" panose="020B0604020202020204" pitchFamily="34" charset="0"/>
                <a:cs typeface="Arial" panose="020B0604020202020204" pitchFamily="34" charset="0"/>
              </a:rPr>
              <a:t>Reduce overtime- $250,000</a:t>
            </a:r>
          </a:p>
          <a:p>
            <a:pPr lvl="2"/>
            <a:r>
              <a:rPr lang="en-US" sz="2000" dirty="0" smtClean="0">
                <a:latin typeface="Arial" panose="020B0604020202020204" pitchFamily="34" charset="0"/>
                <a:cs typeface="Arial" panose="020B0604020202020204" pitchFamily="34" charset="0"/>
              </a:rPr>
              <a:t>Reduce Travel and Training- $49,996</a:t>
            </a:r>
          </a:p>
          <a:p>
            <a:pPr lvl="2"/>
            <a:r>
              <a:rPr lang="en-US" sz="2000" dirty="0" smtClean="0">
                <a:latin typeface="Arial" panose="020B0604020202020204" pitchFamily="34" charset="0"/>
                <a:cs typeface="Arial" panose="020B0604020202020204" pitchFamily="34" charset="0"/>
              </a:rPr>
              <a:t>Increased POST revenue- $20,000</a:t>
            </a:r>
          </a:p>
          <a:p>
            <a:pPr marL="630936" lvl="2" indent="0">
              <a:buNone/>
            </a:pPr>
            <a:endParaRPr lang="en-US" sz="2000" dirty="0" smtClean="0">
              <a:solidFill>
                <a:srgbClr val="FF0000"/>
              </a:solidFill>
              <a:latin typeface="Arial" panose="020B0604020202020204" pitchFamily="34" charset="0"/>
              <a:cs typeface="Arial" panose="020B0604020202020204" pitchFamily="34" charset="0"/>
            </a:endParaRPr>
          </a:p>
          <a:p>
            <a:pPr marL="365760" lvl="1" indent="-256032">
              <a:spcBef>
                <a:spcPts val="400"/>
              </a:spcBef>
              <a:buSzPct val="68000"/>
              <a:buFont typeface="Wingdings 3"/>
              <a:buChar char=""/>
            </a:pPr>
            <a:r>
              <a:rPr lang="en-US" dirty="0" smtClean="0">
                <a:latin typeface="Arial" panose="020B0604020202020204" pitchFamily="34" charset="0"/>
                <a:cs typeface="Arial" panose="020B0604020202020204" pitchFamily="34" charset="0"/>
              </a:rPr>
              <a:t>19/20 Sheriff </a:t>
            </a:r>
            <a:r>
              <a:rPr lang="en-US" dirty="0">
                <a:latin typeface="Arial" panose="020B0604020202020204" pitchFamily="34" charset="0"/>
                <a:cs typeface="Arial" panose="020B0604020202020204" pitchFamily="34" charset="0"/>
              </a:rPr>
              <a:t>Request </a:t>
            </a:r>
            <a:endParaRPr lang="en-US" dirty="0" smtClean="0">
              <a:latin typeface="Arial" panose="020B0604020202020204" pitchFamily="34" charset="0"/>
              <a:cs typeface="Arial" panose="020B0604020202020204" pitchFamily="34" charset="0"/>
            </a:endParaRPr>
          </a:p>
          <a:p>
            <a:pPr marL="603504" lvl="2" indent="-256032">
              <a:spcBef>
                <a:spcPts val="400"/>
              </a:spcBef>
              <a:buSzPct val="68000"/>
              <a:buFont typeface="Wingdings 3"/>
              <a:buChar char=""/>
            </a:pP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12,302,756 - $586,286 = </a:t>
            </a:r>
            <a:r>
              <a:rPr lang="en-US" dirty="0">
                <a:solidFill>
                  <a:srgbClr val="FF0000"/>
                </a:solidFill>
                <a:latin typeface="Arial" panose="020B0604020202020204" pitchFamily="34" charset="0"/>
                <a:cs typeface="Arial" panose="020B0604020202020204" pitchFamily="34" charset="0"/>
              </a:rPr>
              <a:t>$11,716,470</a:t>
            </a:r>
          </a:p>
          <a:p>
            <a:pPr lvl="1"/>
            <a:r>
              <a:rPr lang="en-US" dirty="0" smtClean="0">
                <a:latin typeface="Arial" panose="020B0604020202020204" pitchFamily="34" charset="0"/>
                <a:cs typeface="Arial" panose="020B0604020202020204" pitchFamily="34" charset="0"/>
              </a:rPr>
              <a:t>19/20 General Fund increase of  </a:t>
            </a:r>
            <a:r>
              <a:rPr lang="en-US" dirty="0" smtClean="0">
                <a:solidFill>
                  <a:srgbClr val="FF0000"/>
                </a:solidFill>
                <a:latin typeface="Arial" panose="020B0604020202020204" pitchFamily="34" charset="0"/>
                <a:cs typeface="Arial" panose="020B0604020202020204" pitchFamily="34" charset="0"/>
              </a:rPr>
              <a:t>$1,102,596</a:t>
            </a:r>
          </a:p>
          <a:p>
            <a:pPr lvl="2"/>
            <a:r>
              <a:rPr lang="en-US" dirty="0" smtClean="0">
                <a:latin typeface="Arial" panose="020B0604020202020204" pitchFamily="34" charset="0"/>
                <a:cs typeface="Arial" panose="020B0604020202020204" pitchFamily="34" charset="0"/>
              </a:rPr>
              <a:t>Not including the $1,100,000 set-aside for the new jail</a:t>
            </a:r>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30</a:t>
            </a:fld>
            <a:endParaRPr lang="en-US"/>
          </a:p>
        </p:txBody>
      </p:sp>
      <p:sp>
        <p:nvSpPr>
          <p:cNvPr id="4" name="Title 3"/>
          <p:cNvSpPr>
            <a:spLocks noGrp="1"/>
          </p:cNvSpPr>
          <p:nvPr>
            <p:ph type="title"/>
          </p:nvPr>
        </p:nvSpPr>
        <p:spPr/>
        <p:txBody>
          <a:bodyPr>
            <a:normAutofit fontScale="90000"/>
          </a:bodyPr>
          <a:lstStyle/>
          <a:p>
            <a:pPr algn="ctr"/>
            <a:r>
              <a:rPr lang="en-US" dirty="0" smtClean="0">
                <a:latin typeface="Arial" panose="020B0604020202020204" pitchFamily="34" charset="0"/>
                <a:cs typeface="Arial" panose="020B0604020202020204" pitchFamily="34" charset="0"/>
              </a:rPr>
              <a:t>SHERIFF DEPARTMENT BUDGET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3960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81328"/>
            <a:ext cx="8763000" cy="4525963"/>
          </a:xfrm>
        </p:spPr>
        <p:txBody>
          <a:bodyPr>
            <a:normAutofit/>
          </a:bodyPr>
          <a:lstStyle/>
          <a:p>
            <a:r>
              <a:rPr lang="en-US" dirty="0">
                <a:latin typeface="Arial" panose="020B0604020202020204" pitchFamily="34" charset="0"/>
                <a:cs typeface="Arial" panose="020B0604020202020204" pitchFamily="34" charset="0"/>
              </a:rPr>
              <a:t>CAO requested additional $500,000 cuts </a:t>
            </a:r>
          </a:p>
          <a:p>
            <a:pPr lvl="1"/>
            <a:r>
              <a:rPr lang="en-US" dirty="0">
                <a:latin typeface="Arial" panose="020B0604020202020204" pitchFamily="34" charset="0"/>
                <a:cs typeface="Arial" panose="020B0604020202020204" pitchFamily="34" charset="0"/>
              </a:rPr>
              <a:t>$11,716,439 - $500,000= </a:t>
            </a:r>
            <a:r>
              <a:rPr lang="en-US" dirty="0">
                <a:solidFill>
                  <a:srgbClr val="C00000"/>
                </a:solidFill>
                <a:latin typeface="Arial" panose="020B0604020202020204" pitchFamily="34" charset="0"/>
                <a:cs typeface="Arial" panose="020B0604020202020204" pitchFamily="34" charset="0"/>
              </a:rPr>
              <a:t>$11,216,439</a:t>
            </a:r>
          </a:p>
          <a:p>
            <a:r>
              <a:rPr lang="en-US" dirty="0">
                <a:latin typeface="Arial" panose="020B0604020202020204" pitchFamily="34" charset="0"/>
                <a:cs typeface="Arial" panose="020B0604020202020204" pitchFamily="34" charset="0"/>
              </a:rPr>
              <a:t>CAO recommending increase of $602,565</a:t>
            </a: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31</a:t>
            </a:fld>
            <a:endParaRPr lang="en-US"/>
          </a:p>
        </p:txBody>
      </p:sp>
      <p:sp>
        <p:nvSpPr>
          <p:cNvPr id="4" name="Title 3"/>
          <p:cNvSpPr>
            <a:spLocks noGrp="1"/>
          </p:cNvSpPr>
          <p:nvPr>
            <p:ph type="title"/>
          </p:nvPr>
        </p:nvSpPr>
        <p:spPr/>
        <p:txBody>
          <a:bodyPr>
            <a:normAutofit fontScale="90000"/>
          </a:bodyPr>
          <a:lstStyle/>
          <a:p>
            <a:pPr algn="ctr"/>
            <a:r>
              <a:rPr lang="en-US" dirty="0" smtClean="0">
                <a:latin typeface="Arial" panose="020B0604020202020204" pitchFamily="34" charset="0"/>
                <a:cs typeface="Arial" panose="020B0604020202020204" pitchFamily="34" charset="0"/>
              </a:rPr>
              <a:t>SHERIFF DEPARTMENT BUDGET</a:t>
            </a:r>
            <a:endParaRPr lang="en-US" dirty="0">
              <a:latin typeface="Arial" panose="020B0604020202020204" pitchFamily="34" charset="0"/>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961955134"/>
              </p:ext>
            </p:extLst>
          </p:nvPr>
        </p:nvGraphicFramePr>
        <p:xfrm>
          <a:off x="381000" y="3124200"/>
          <a:ext cx="8229600" cy="1579587"/>
        </p:xfrm>
        <a:graphic>
          <a:graphicData uri="http://schemas.openxmlformats.org/drawingml/2006/table">
            <a:tbl>
              <a:tblPr firstRow="1" bandRow="1">
                <a:tableStyleId>{5C22544A-7EE6-4342-B048-85BDC9FD1C3A}</a:tableStyleId>
              </a:tblPr>
              <a:tblGrid>
                <a:gridCol w="2057400"/>
                <a:gridCol w="2057400"/>
                <a:gridCol w="2057400"/>
                <a:gridCol w="2057400"/>
              </a:tblGrid>
              <a:tr h="601923">
                <a:tc>
                  <a:txBody>
                    <a:bodyPr/>
                    <a:lstStyle/>
                    <a:p>
                      <a:r>
                        <a:rPr lang="en-US" sz="1600" dirty="0" smtClean="0">
                          <a:latin typeface="Arial" panose="020B0604020202020204" pitchFamily="34" charset="0"/>
                          <a:cs typeface="Arial" panose="020B0604020202020204" pitchFamily="34" charset="0"/>
                        </a:rPr>
                        <a:t>Sheriff</a:t>
                      </a:r>
                      <a:r>
                        <a:rPr lang="en-US" sz="1600" baseline="0" dirty="0" smtClean="0">
                          <a:latin typeface="Arial" panose="020B0604020202020204" pitchFamily="34" charset="0"/>
                          <a:cs typeface="Arial" panose="020B0604020202020204" pitchFamily="34" charset="0"/>
                        </a:rPr>
                        <a:t> Request</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19/20</a:t>
                      </a:r>
                      <a:r>
                        <a:rPr lang="en-US" sz="1600" baseline="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GF Contribution Request</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18/19 GF Contribution</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Difference</a:t>
                      </a:r>
                      <a:r>
                        <a:rPr lang="en-US" sz="1600" baseline="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txBody>
                  <a:tcPr/>
                </a:tc>
              </a:tr>
              <a:tr h="267050">
                <a:tc>
                  <a:txBody>
                    <a:bodyPr/>
                    <a:lstStyle/>
                    <a:p>
                      <a:r>
                        <a:rPr lang="en-US" sz="1600" dirty="0" smtClean="0">
                          <a:latin typeface="Arial" panose="020B0604020202020204" pitchFamily="34" charset="0"/>
                          <a:cs typeface="Arial" panose="020B0604020202020204" pitchFamily="34" charset="0"/>
                        </a:rPr>
                        <a:t>Original </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$12,302,756</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$10,613,874</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$1,688,882</a:t>
                      </a:r>
                      <a:endParaRPr lang="en-US" sz="1600" dirty="0">
                        <a:latin typeface="Arial" panose="020B0604020202020204" pitchFamily="34" charset="0"/>
                        <a:cs typeface="Arial" panose="020B0604020202020204" pitchFamily="34" charset="0"/>
                      </a:endParaRPr>
                    </a:p>
                  </a:txBody>
                  <a:tcPr/>
                </a:tc>
              </a:tr>
              <a:tr h="421347">
                <a:tc>
                  <a:txBody>
                    <a:bodyPr/>
                    <a:lstStyle/>
                    <a:p>
                      <a:r>
                        <a:rPr lang="en-US" sz="1600" dirty="0" smtClean="0">
                          <a:latin typeface="Arial" panose="020B0604020202020204" pitchFamily="34" charset="0"/>
                          <a:cs typeface="Arial" panose="020B0604020202020204" pitchFamily="34" charset="0"/>
                        </a:rPr>
                        <a:t>Revised May </a:t>
                      </a:r>
                      <a:endParaRPr lang="en-US" sz="16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$11,716,439</a:t>
                      </a:r>
                      <a:endParaRPr lang="en-US" sz="16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$10,613,874</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$1,102,565</a:t>
                      </a:r>
                      <a:endParaRPr lang="en-US" sz="1600" dirty="0">
                        <a:latin typeface="Arial" panose="020B0604020202020204" pitchFamily="34" charset="0"/>
                        <a:cs typeface="Arial" panose="020B0604020202020204" pitchFamily="34" charset="0"/>
                      </a:endParaRPr>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001135385"/>
              </p:ext>
            </p:extLst>
          </p:nvPr>
        </p:nvGraphicFramePr>
        <p:xfrm>
          <a:off x="381000" y="4724400"/>
          <a:ext cx="8229600" cy="9499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r>
                        <a:rPr lang="en-US" sz="1600" dirty="0" smtClean="0">
                          <a:latin typeface="Arial" panose="020B0604020202020204" pitchFamily="34" charset="0"/>
                          <a:cs typeface="Arial" panose="020B0604020202020204" pitchFamily="34" charset="0"/>
                        </a:rPr>
                        <a:t>CAO Rec</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-500,000</a:t>
                      </a:r>
                      <a:endParaRPr lang="en-US" sz="1600" dirty="0">
                        <a:latin typeface="Arial" panose="020B0604020202020204" pitchFamily="34" charset="0"/>
                        <a:cs typeface="Arial" panose="020B0604020202020204" pitchFamily="34" charset="0"/>
                      </a:endParaRPr>
                    </a:p>
                  </a:txBody>
                  <a:tcPr/>
                </a:tc>
                <a:tc>
                  <a:txBody>
                    <a:bodyPr/>
                    <a:lstStyle/>
                    <a:p>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-$500,000</a:t>
                      </a:r>
                      <a:endParaRPr lang="en-US" sz="1600" dirty="0">
                        <a:latin typeface="Arial" panose="020B0604020202020204" pitchFamily="34" charset="0"/>
                        <a:cs typeface="Arial" panose="020B0604020202020204" pitchFamily="34" charset="0"/>
                      </a:endParaRPr>
                    </a:p>
                  </a:txBody>
                  <a:tcPr/>
                </a:tc>
              </a:tr>
              <a:tr h="370840">
                <a:tc>
                  <a:txBody>
                    <a:bodyPr/>
                    <a:lstStyle/>
                    <a:p>
                      <a:endParaRPr lang="en-US" sz="160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$11,216,439</a:t>
                      </a:r>
                      <a:endParaRPr lang="en-US" sz="16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$10,613,874</a:t>
                      </a:r>
                    </a:p>
                    <a:p>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$602,565</a:t>
                      </a:r>
                      <a:endParaRPr lang="en-US" sz="16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2040306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r>
              <a:rPr lang="en-US" dirty="0" smtClean="0">
                <a:latin typeface="Arial" panose="020B0604020202020204" pitchFamily="34" charset="0"/>
                <a:cs typeface="Arial" panose="020B0604020202020204" pitchFamily="34" charset="0"/>
              </a:rPr>
              <a:t>Budget Analysis- </a:t>
            </a:r>
            <a:r>
              <a:rPr lang="en-US" dirty="0">
                <a:latin typeface="Arial" panose="020B0604020202020204" pitchFamily="34" charset="0"/>
                <a:cs typeface="Arial" panose="020B0604020202020204" pitchFamily="34" charset="0"/>
              </a:rPr>
              <a:t>6 years (12/13-17/18)</a:t>
            </a:r>
          </a:p>
          <a:p>
            <a:pPr lvl="1"/>
            <a:r>
              <a:rPr lang="en-US" dirty="0">
                <a:latin typeface="Arial" panose="020B0604020202020204" pitchFamily="34" charset="0"/>
                <a:cs typeface="Arial" panose="020B0604020202020204" pitchFamily="34" charset="0"/>
              </a:rPr>
              <a:t>Labor Increased </a:t>
            </a:r>
            <a:r>
              <a:rPr lang="en-US" dirty="0" err="1" smtClean="0">
                <a:latin typeface="Arial" panose="020B0604020202020204" pitchFamily="34" charset="0"/>
                <a:cs typeface="Arial" panose="020B0604020202020204" pitchFamily="34" charset="0"/>
              </a:rPr>
              <a:t>approx</a:t>
            </a:r>
            <a:r>
              <a:rPr lang="en-US" dirty="0" smtClean="0">
                <a:latin typeface="Arial" panose="020B0604020202020204" pitchFamily="34" charset="0"/>
                <a:cs typeface="Arial" panose="020B0604020202020204" pitchFamily="34" charset="0"/>
              </a:rPr>
              <a:t> $764,211 </a:t>
            </a:r>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Workers Comp $303,400</a:t>
            </a:r>
          </a:p>
          <a:p>
            <a:pPr lvl="1"/>
            <a:r>
              <a:rPr lang="en-US" dirty="0">
                <a:latin typeface="Arial" panose="020B0604020202020204" pitchFamily="34" charset="0"/>
                <a:cs typeface="Arial" panose="020B0604020202020204" pitchFamily="34" charset="0"/>
              </a:rPr>
              <a:t>Retirement-$374,109</a:t>
            </a:r>
          </a:p>
          <a:p>
            <a:pPr lvl="1"/>
            <a:r>
              <a:rPr lang="en-US" dirty="0">
                <a:latin typeface="Arial" panose="020B0604020202020204" pitchFamily="34" charset="0"/>
                <a:cs typeface="Arial" panose="020B0604020202020204" pitchFamily="34" charset="0"/>
              </a:rPr>
              <a:t>Revenue decreased - $233,226</a:t>
            </a:r>
          </a:p>
          <a:p>
            <a:pPr lvl="1"/>
            <a:r>
              <a:rPr lang="en-US" dirty="0">
                <a:latin typeface="Arial" panose="020B0604020202020204" pitchFamily="34" charset="0"/>
                <a:cs typeface="Arial" panose="020B0604020202020204" pitchFamily="34" charset="0"/>
              </a:rPr>
              <a:t>Expenses decreased- $</a:t>
            </a:r>
            <a:r>
              <a:rPr lang="en-US" dirty="0" smtClean="0">
                <a:latin typeface="Arial" panose="020B0604020202020204" pitchFamily="34" charset="0"/>
                <a:cs typeface="Arial" panose="020B0604020202020204" pitchFamily="34" charset="0"/>
              </a:rPr>
              <a:t>159,127</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Sheriff Budget includes redirecting first payment of vehicle lease of 1 van and 8 patrol vehicles totaling - $92,404 to other discretionary funding source-  </a:t>
            </a:r>
          </a:p>
          <a:p>
            <a:pPr lvl="1"/>
            <a:r>
              <a:rPr lang="en-US" dirty="0" smtClean="0">
                <a:latin typeface="Arial" panose="020B0604020202020204" pitchFamily="34" charset="0"/>
                <a:cs typeface="Arial" panose="020B0604020202020204" pitchFamily="34" charset="0"/>
              </a:rPr>
              <a:t>County will be obligated for the remaining 3 Years of lease payment-$242,495</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Budget also includes purchase of $37,657 Pick Up Truck </a:t>
            </a:r>
          </a:p>
          <a:p>
            <a:endParaRPr lang="en-US" dirty="0" smtClean="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Additionally, budgets submitted with approximately $100,000 General Fund contribution to absorb over expending in the Bailiff Budget- Courthouse security</a:t>
            </a:r>
          </a:p>
          <a:p>
            <a:pPr lvl="1"/>
            <a:r>
              <a:rPr lang="en-US" dirty="0">
                <a:latin typeface="Arial" panose="020B0604020202020204" pitchFamily="34" charset="0"/>
                <a:cs typeface="Arial" panose="020B0604020202020204" pitchFamily="34" charset="0"/>
              </a:rPr>
              <a:t>This has been corrected in the budget- </a:t>
            </a:r>
          </a:p>
          <a:p>
            <a:pPr lvl="1"/>
            <a:r>
              <a:rPr lang="en-US" dirty="0">
                <a:latin typeface="Arial" panose="020B0604020202020204" pitchFamily="34" charset="0"/>
                <a:cs typeface="Arial" panose="020B0604020202020204" pitchFamily="34" charset="0"/>
              </a:rPr>
              <a:t>Discussion and follow up with Courts </a:t>
            </a:r>
            <a:r>
              <a:rPr lang="en-US" dirty="0" smtClean="0">
                <a:latin typeface="Arial" panose="020B0604020202020204" pitchFamily="34" charset="0"/>
                <a:cs typeface="Arial" panose="020B0604020202020204" pitchFamily="34" charset="0"/>
              </a:rPr>
              <a:t>needed</a:t>
            </a:r>
          </a:p>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109728" indent="0">
              <a:buNone/>
            </a:pPr>
            <a:endParaRPr lang="en-US" dirty="0">
              <a:latin typeface="Arial" panose="020B0604020202020204" pitchFamily="34" charset="0"/>
              <a:cs typeface="Arial" panose="020B0604020202020204" pitchFamily="34" charset="0"/>
            </a:endParaRPr>
          </a:p>
          <a:p>
            <a:pPr marL="109728" indent="0">
              <a:buNone/>
            </a:pPr>
            <a:endParaRPr lang="en-US" dirty="0"/>
          </a:p>
        </p:txBody>
      </p:sp>
      <p:sp>
        <p:nvSpPr>
          <p:cNvPr id="3" name="Slide Number Placeholder 2"/>
          <p:cNvSpPr>
            <a:spLocks noGrp="1"/>
          </p:cNvSpPr>
          <p:nvPr>
            <p:ph type="sldNum" sz="quarter" idx="12"/>
          </p:nvPr>
        </p:nvSpPr>
        <p:spPr/>
        <p:txBody>
          <a:bodyPr/>
          <a:lstStyle/>
          <a:p>
            <a:fld id="{50C63980-99F9-4B82-AB82-78DD998A0672}" type="slidenum">
              <a:rPr lang="en-US" smtClean="0"/>
              <a:t>32</a:t>
            </a:fld>
            <a:endParaRPr lang="en-US"/>
          </a:p>
        </p:txBody>
      </p:sp>
      <p:sp>
        <p:nvSpPr>
          <p:cNvPr id="4" name="Title 3"/>
          <p:cNvSpPr>
            <a:spLocks noGrp="1"/>
          </p:cNvSpPr>
          <p:nvPr>
            <p:ph type="title"/>
          </p:nvPr>
        </p:nvSpPr>
        <p:spPr/>
        <p:txBody>
          <a:bodyPr>
            <a:normAutofit fontScale="90000"/>
          </a:bodyPr>
          <a:lstStyle/>
          <a:p>
            <a:pPr algn="ctr"/>
            <a:r>
              <a:rPr lang="en-US" dirty="0" smtClean="0">
                <a:effectLst/>
                <a:latin typeface="Arial" panose="020B0604020202020204" pitchFamily="34" charset="0"/>
                <a:cs typeface="Arial" panose="020B0604020202020204" pitchFamily="34" charset="0"/>
              </a:rPr>
              <a:t>SHERIFF DEPARTMENT BUDGET</a:t>
            </a:r>
            <a:endParaRPr lang="en-US"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8462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endParaRPr lang="en-US" dirty="0" smtClean="0">
              <a:latin typeface="Arial" panose="020B0604020202020204" pitchFamily="34" charset="0"/>
              <a:cs typeface="Arial" panose="020B0604020202020204" pitchFamily="34" charset="0"/>
            </a:endParaRPr>
          </a:p>
          <a:p>
            <a:r>
              <a:rPr lang="en-US" sz="2900" dirty="0" smtClean="0">
                <a:latin typeface="Arial" panose="020B0604020202020204" pitchFamily="34" charset="0"/>
                <a:cs typeface="Arial" panose="020B0604020202020204" pitchFamily="34" charset="0"/>
              </a:rPr>
              <a:t>Budget is balanced with $500,000 cut</a:t>
            </a:r>
            <a:endParaRPr lang="en-US" sz="2900" dirty="0">
              <a:latin typeface="Arial" panose="020B0604020202020204" pitchFamily="34" charset="0"/>
              <a:cs typeface="Arial" panose="020B0604020202020204" pitchFamily="34" charset="0"/>
            </a:endParaRPr>
          </a:p>
          <a:p>
            <a:endParaRPr lang="en-US" sz="2900" dirty="0" smtClean="0">
              <a:latin typeface="Arial" panose="020B0604020202020204" pitchFamily="34" charset="0"/>
              <a:cs typeface="Arial" panose="020B0604020202020204" pitchFamily="34" charset="0"/>
            </a:endParaRPr>
          </a:p>
          <a:p>
            <a:r>
              <a:rPr lang="en-US" sz="2900" dirty="0" smtClean="0">
                <a:solidFill>
                  <a:srgbClr val="FF0000"/>
                </a:solidFill>
                <a:latin typeface="Arial" panose="020B0604020202020204" pitchFamily="34" charset="0"/>
                <a:cs typeface="Arial" panose="020B0604020202020204" pitchFamily="34" charset="0"/>
              </a:rPr>
              <a:t>Board Action</a:t>
            </a:r>
          </a:p>
          <a:p>
            <a:pPr lvl="1"/>
            <a:endParaRPr lang="en-US" sz="2500" dirty="0" smtClean="0">
              <a:latin typeface="Arial" panose="020B0604020202020204" pitchFamily="34" charset="0"/>
              <a:cs typeface="Arial" panose="020B0604020202020204" pitchFamily="34" charset="0"/>
            </a:endParaRPr>
          </a:p>
          <a:p>
            <a:pPr lvl="1"/>
            <a:r>
              <a:rPr lang="en-US" sz="2500" dirty="0" smtClean="0">
                <a:latin typeface="Arial" panose="020B0604020202020204" pitchFamily="34" charset="0"/>
                <a:cs typeface="Arial" panose="020B0604020202020204" pitchFamily="34" charset="0"/>
              </a:rPr>
              <a:t>Approve CAO recommended reduction </a:t>
            </a:r>
            <a:r>
              <a:rPr lang="en-US" sz="2500" b="1" dirty="0" smtClean="0">
                <a:latin typeface="Arial" panose="020B0604020202020204" pitchFamily="34" charset="0"/>
                <a:cs typeface="Arial" panose="020B0604020202020204" pitchFamily="34" charset="0"/>
              </a:rPr>
              <a:t>OR</a:t>
            </a:r>
          </a:p>
          <a:p>
            <a:pPr marL="393192" lvl="1" indent="0">
              <a:buNone/>
            </a:pPr>
            <a:endParaRPr lang="en-US" sz="2500" dirty="0" smtClean="0">
              <a:latin typeface="Arial" panose="020B0604020202020204" pitchFamily="34" charset="0"/>
              <a:cs typeface="Arial" panose="020B0604020202020204" pitchFamily="34" charset="0"/>
            </a:endParaRPr>
          </a:p>
          <a:p>
            <a:pPr lvl="1"/>
            <a:r>
              <a:rPr lang="en-US" sz="2600" dirty="0" smtClean="0">
                <a:latin typeface="Arial" panose="020B0604020202020204" pitchFamily="34" charset="0"/>
                <a:cs typeface="Arial" panose="020B0604020202020204" pitchFamily="34" charset="0"/>
              </a:rPr>
              <a:t>Increase Sheriff Budget  </a:t>
            </a:r>
            <a:r>
              <a:rPr lang="en-US" sz="2900" dirty="0" smtClean="0">
                <a:solidFill>
                  <a:srgbClr val="C00000"/>
                </a:solidFill>
                <a:latin typeface="Arial" panose="020B0604020202020204" pitchFamily="34" charset="0"/>
                <a:cs typeface="Arial" panose="020B0604020202020204" pitchFamily="34" charset="0"/>
              </a:rPr>
              <a:t>AND</a:t>
            </a:r>
          </a:p>
          <a:p>
            <a:pPr lvl="2"/>
            <a:r>
              <a:rPr lang="en-US" sz="2700" dirty="0" smtClean="0">
                <a:latin typeface="Arial" panose="020B0604020202020204" pitchFamily="34" charset="0"/>
                <a:cs typeface="Arial" panose="020B0604020202020204" pitchFamily="34" charset="0"/>
              </a:rPr>
              <a:t>Cut contribution to Jail Construction Project </a:t>
            </a:r>
          </a:p>
          <a:p>
            <a:pPr lvl="2"/>
            <a:r>
              <a:rPr lang="en-US" sz="2700" dirty="0">
                <a:latin typeface="Arial" panose="020B0604020202020204" pitchFamily="34" charset="0"/>
                <a:cs typeface="Arial" panose="020B0604020202020204" pitchFamily="34" charset="0"/>
              </a:rPr>
              <a:t>Cut another Department </a:t>
            </a:r>
          </a:p>
          <a:p>
            <a:pPr lvl="2"/>
            <a:r>
              <a:rPr lang="en-US" sz="2700" dirty="0" smtClean="0">
                <a:latin typeface="Arial" panose="020B0604020202020204" pitchFamily="34" charset="0"/>
                <a:cs typeface="Arial" panose="020B0604020202020204" pitchFamily="34" charset="0"/>
              </a:rPr>
              <a:t>Increase Power Authority Contribution to General Fund</a:t>
            </a:r>
          </a:p>
          <a:p>
            <a:pPr lvl="2"/>
            <a:endParaRPr lang="en-US" sz="2700" dirty="0" smtClean="0">
              <a:latin typeface="Arial" panose="020B0604020202020204" pitchFamily="34" charset="0"/>
              <a:cs typeface="Arial" panose="020B0604020202020204" pitchFamily="34" charset="0"/>
            </a:endParaRPr>
          </a:p>
          <a:p>
            <a:pPr marL="393192" lvl="1" indent="0">
              <a:buNone/>
            </a:pPr>
            <a:r>
              <a:rPr lang="en-US" sz="2900" dirty="0">
                <a:latin typeface="Arial" panose="020B0604020202020204" pitchFamily="34" charset="0"/>
                <a:cs typeface="Arial" panose="020B0604020202020204" pitchFamily="34" charset="0"/>
              </a:rPr>
              <a:t>	</a:t>
            </a:r>
            <a:r>
              <a:rPr lang="en-US" sz="2900" dirty="0" smtClean="0">
                <a:latin typeface="Arial" panose="020B0604020202020204" pitchFamily="34" charset="0"/>
                <a:cs typeface="Arial" panose="020B0604020202020204" pitchFamily="34" charset="0"/>
              </a:rPr>
              <a:t> </a:t>
            </a:r>
            <a:endParaRPr lang="en-US" sz="2900" dirty="0">
              <a:latin typeface="Arial" panose="020B0604020202020204" pitchFamily="34" charset="0"/>
              <a:cs typeface="Arial" panose="020B0604020202020204" pitchFamily="34" charset="0"/>
            </a:endParaRPr>
          </a:p>
          <a:p>
            <a:endParaRPr lang="en-US" dirty="0"/>
          </a:p>
        </p:txBody>
      </p:sp>
      <p:sp>
        <p:nvSpPr>
          <p:cNvPr id="3" name="Slide Number Placeholder 2"/>
          <p:cNvSpPr>
            <a:spLocks noGrp="1"/>
          </p:cNvSpPr>
          <p:nvPr>
            <p:ph type="sldNum" sz="quarter" idx="12"/>
          </p:nvPr>
        </p:nvSpPr>
        <p:spPr/>
        <p:txBody>
          <a:bodyPr/>
          <a:lstStyle/>
          <a:p>
            <a:fld id="{50C63980-99F9-4B82-AB82-78DD998A0672}" type="slidenum">
              <a:rPr lang="en-US" smtClean="0"/>
              <a:t>33</a:t>
            </a:fld>
            <a:endParaRPr lang="en-US"/>
          </a:p>
        </p:txBody>
      </p:sp>
      <p:sp>
        <p:nvSpPr>
          <p:cNvPr id="4" name="Title 3"/>
          <p:cNvSpPr>
            <a:spLocks noGrp="1"/>
          </p:cNvSpPr>
          <p:nvPr>
            <p:ph type="title"/>
          </p:nvPr>
        </p:nvSpPr>
        <p:spPr/>
        <p:txBody>
          <a:bodyPr>
            <a:normAutofit fontScale="90000"/>
          </a:bodyPr>
          <a:lstStyle/>
          <a:p>
            <a:pPr algn="ctr"/>
            <a:r>
              <a:rPr lang="en-US" dirty="0" smtClean="0">
                <a:effectLst/>
                <a:latin typeface="Arial" panose="020B0604020202020204" pitchFamily="34" charset="0"/>
                <a:cs typeface="Arial" panose="020B0604020202020204" pitchFamily="34" charset="0"/>
              </a:rPr>
              <a:t>SHERIFF DEPARTMENT BUDGET</a:t>
            </a:r>
            <a:br>
              <a:rPr lang="en-US" dirty="0" smtClean="0">
                <a:effectLst/>
                <a:latin typeface="Arial" panose="020B0604020202020204" pitchFamily="34" charset="0"/>
                <a:cs typeface="Arial" panose="020B0604020202020204" pitchFamily="34" charset="0"/>
              </a:rPr>
            </a:br>
            <a:r>
              <a:rPr lang="en-US" sz="2700" b="0" dirty="0" smtClean="0">
                <a:solidFill>
                  <a:srgbClr val="FF0000"/>
                </a:solidFill>
                <a:effectLst/>
                <a:latin typeface="Arial" panose="020B0604020202020204" pitchFamily="34" charset="0"/>
                <a:cs typeface="Arial" panose="020B0604020202020204" pitchFamily="34" charset="0"/>
              </a:rPr>
              <a:t>Action Item 7-A-3</a:t>
            </a:r>
            <a:endParaRPr lang="en-US" sz="27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9753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p:txBody>
      </p:sp>
      <p:sp>
        <p:nvSpPr>
          <p:cNvPr id="3" name="Title 2"/>
          <p:cNvSpPr>
            <a:spLocks noGrp="1"/>
          </p:cNvSpPr>
          <p:nvPr>
            <p:ph type="title"/>
          </p:nvPr>
        </p:nvSpPr>
        <p:spPr/>
        <p:txBody>
          <a:bodyPr>
            <a:normAutofit fontScale="90000"/>
          </a:bodyPr>
          <a:lstStyle/>
          <a:p>
            <a:pPr algn="ctr"/>
            <a:r>
              <a:rPr lang="en-US" dirty="0" smtClean="0">
                <a:solidFill>
                  <a:schemeClr val="tx1"/>
                </a:solidFill>
                <a:effectLst/>
                <a:latin typeface="Arial" panose="020B0604020202020204" pitchFamily="34" charset="0"/>
                <a:cs typeface="Arial" panose="020B0604020202020204" pitchFamily="34" charset="0"/>
              </a:rPr>
              <a:t>19/20 JAIL CONSTRUCTION </a:t>
            </a:r>
            <a:br>
              <a:rPr lang="en-US" dirty="0" smtClean="0">
                <a:solidFill>
                  <a:schemeClr val="tx1"/>
                </a:solidFill>
                <a:effectLst/>
                <a:latin typeface="Arial" panose="020B0604020202020204" pitchFamily="34" charset="0"/>
                <a:cs typeface="Arial" panose="020B0604020202020204" pitchFamily="34" charset="0"/>
              </a:rPr>
            </a:br>
            <a:r>
              <a:rPr lang="en-US" dirty="0" smtClean="0">
                <a:solidFill>
                  <a:schemeClr val="tx1"/>
                </a:solidFill>
                <a:effectLst/>
                <a:latin typeface="Arial" panose="020B0604020202020204" pitchFamily="34" charset="0"/>
                <a:cs typeface="Arial" panose="020B0604020202020204" pitchFamily="34" charset="0"/>
              </a:rPr>
              <a:t>FUND BALANCE</a:t>
            </a:r>
            <a:endParaRPr lang="en-US" b="0"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34</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302956971"/>
              </p:ext>
            </p:extLst>
          </p:nvPr>
        </p:nvGraphicFramePr>
        <p:xfrm>
          <a:off x="685800" y="1447800"/>
          <a:ext cx="7467601" cy="5024012"/>
        </p:xfrm>
        <a:graphic>
          <a:graphicData uri="http://schemas.openxmlformats.org/drawingml/2006/table">
            <a:tbl>
              <a:tblPr firstRow="1" bandRow="1">
                <a:tableStyleId>{5C22544A-7EE6-4342-B048-85BDC9FD1C3A}</a:tableStyleId>
              </a:tblPr>
              <a:tblGrid>
                <a:gridCol w="3678072"/>
                <a:gridCol w="2056245"/>
                <a:gridCol w="1733284"/>
              </a:tblGrid>
              <a:tr h="341252">
                <a:tc>
                  <a:txBody>
                    <a:bodyPr/>
                    <a:lstStyle/>
                    <a:p>
                      <a:pPr algn="ctr"/>
                      <a:r>
                        <a:rPr lang="en-US" dirty="0" smtClean="0"/>
                        <a:t>SOURCE</a:t>
                      </a:r>
                      <a:endParaRPr lang="en-US" dirty="0"/>
                    </a:p>
                  </a:txBody>
                  <a:tcPr/>
                </a:tc>
                <a:tc>
                  <a:txBody>
                    <a:bodyPr/>
                    <a:lstStyle/>
                    <a:p>
                      <a:pPr algn="ctr"/>
                      <a:r>
                        <a:rPr lang="en-US" dirty="0" smtClean="0"/>
                        <a:t>AMOUNT</a:t>
                      </a:r>
                      <a:endParaRPr lang="en-US" dirty="0"/>
                    </a:p>
                  </a:txBody>
                  <a:tcPr/>
                </a:tc>
                <a:tc>
                  <a:txBody>
                    <a:bodyPr/>
                    <a:lstStyle/>
                    <a:p>
                      <a:pPr algn="ctr"/>
                      <a:r>
                        <a:rPr lang="en-US" dirty="0" smtClean="0"/>
                        <a:t>FY</a:t>
                      </a:r>
                      <a:endParaRPr lang="en-US" dirty="0"/>
                    </a:p>
                  </a:txBody>
                  <a:tcPr/>
                </a:tc>
              </a:tr>
              <a:tr h="341252">
                <a:tc>
                  <a:txBody>
                    <a:bodyPr/>
                    <a:lstStyle/>
                    <a:p>
                      <a:r>
                        <a:rPr lang="en-US" b="0" dirty="0" smtClean="0">
                          <a:solidFill>
                            <a:schemeClr val="tx1"/>
                          </a:solidFill>
                          <a:latin typeface="Arial" panose="020B0604020202020204" pitchFamily="34" charset="0"/>
                          <a:cs typeface="Arial" panose="020B0604020202020204" pitchFamily="34" charset="0"/>
                        </a:rPr>
                        <a:t>18/19</a:t>
                      </a:r>
                      <a:r>
                        <a:rPr lang="en-US" b="0" baseline="0" dirty="0" smtClean="0">
                          <a:solidFill>
                            <a:schemeClr val="tx1"/>
                          </a:solidFill>
                          <a:latin typeface="Arial" panose="020B0604020202020204" pitchFamily="34" charset="0"/>
                          <a:cs typeface="Arial" panose="020B0604020202020204" pitchFamily="34" charset="0"/>
                        </a:rPr>
                        <a:t> Fund Balance </a:t>
                      </a:r>
                      <a:endParaRPr lang="en-US" b="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b="0" dirty="0" smtClean="0">
                          <a:solidFill>
                            <a:schemeClr val="tx1"/>
                          </a:solidFill>
                          <a:latin typeface="Arial" panose="020B0604020202020204" pitchFamily="34" charset="0"/>
                          <a:cs typeface="Arial" panose="020B0604020202020204" pitchFamily="34" charset="0"/>
                        </a:rPr>
                        <a:t>$2,328,850</a:t>
                      </a:r>
                      <a:endParaRPr lang="en-US" b="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b="0" dirty="0" smtClean="0">
                          <a:solidFill>
                            <a:schemeClr val="tx1"/>
                          </a:solidFill>
                          <a:latin typeface="Arial" panose="020B0604020202020204" pitchFamily="34" charset="0"/>
                          <a:cs typeface="Arial" panose="020B0604020202020204" pitchFamily="34" charset="0"/>
                        </a:rPr>
                        <a:t>18/19</a:t>
                      </a:r>
                      <a:endParaRPr lang="en-US" b="0" dirty="0">
                        <a:solidFill>
                          <a:schemeClr val="tx1"/>
                        </a:solidFill>
                        <a:latin typeface="Arial" panose="020B0604020202020204" pitchFamily="34" charset="0"/>
                        <a:cs typeface="Arial" panose="020B0604020202020204" pitchFamily="34" charset="0"/>
                      </a:endParaRPr>
                    </a:p>
                  </a:txBody>
                  <a:tcPr/>
                </a:tc>
              </a:tr>
              <a:tr h="3412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latin typeface="Arial" panose="020B0604020202020204" pitchFamily="34" charset="0"/>
                          <a:cs typeface="Arial" panose="020B0604020202020204" pitchFamily="34" charset="0"/>
                        </a:rPr>
                        <a:t>Casino</a:t>
                      </a:r>
                      <a:r>
                        <a:rPr lang="en-US" baseline="0" dirty="0" smtClean="0">
                          <a:solidFill>
                            <a:schemeClr val="tx1"/>
                          </a:solidFill>
                          <a:latin typeface="Arial" panose="020B0604020202020204" pitchFamily="34" charset="0"/>
                          <a:cs typeface="Arial" panose="020B0604020202020204" pitchFamily="34" charset="0"/>
                        </a:rPr>
                        <a:t> Impacts</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dirty="0" smtClean="0">
                          <a:solidFill>
                            <a:schemeClr val="tx1"/>
                          </a:solidFill>
                          <a:latin typeface="Arial" panose="020B0604020202020204" pitchFamily="34" charset="0"/>
                          <a:cs typeface="Arial" panose="020B0604020202020204" pitchFamily="34" charset="0"/>
                        </a:rPr>
                        <a:t> $160,000</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dirty="0" smtClean="0">
                          <a:solidFill>
                            <a:schemeClr val="tx1"/>
                          </a:solidFill>
                          <a:latin typeface="Arial" panose="020B0604020202020204" pitchFamily="34" charset="0"/>
                          <a:cs typeface="Arial" panose="020B0604020202020204" pitchFamily="34" charset="0"/>
                        </a:rPr>
                        <a:t>19/20</a:t>
                      </a:r>
                      <a:endParaRPr lang="en-US" dirty="0">
                        <a:solidFill>
                          <a:schemeClr val="tx1"/>
                        </a:solidFill>
                        <a:latin typeface="Arial" panose="020B0604020202020204" pitchFamily="34" charset="0"/>
                        <a:cs typeface="Arial" panose="020B0604020202020204" pitchFamily="34" charset="0"/>
                      </a:endParaRPr>
                    </a:p>
                  </a:txBody>
                  <a:tcPr/>
                </a:tc>
              </a:tr>
              <a:tr h="341252">
                <a:tc>
                  <a:txBody>
                    <a:bodyPr/>
                    <a:lstStyle/>
                    <a:p>
                      <a:pPr algn="l"/>
                      <a:r>
                        <a:rPr lang="en-US" dirty="0" smtClean="0">
                          <a:solidFill>
                            <a:schemeClr val="tx1"/>
                          </a:solidFill>
                          <a:latin typeface="Arial" panose="020B0604020202020204" pitchFamily="34" charset="0"/>
                          <a:cs typeface="Arial" panose="020B0604020202020204" pitchFamily="34" charset="0"/>
                        </a:rPr>
                        <a:t>18/19 PILT </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dirty="0" smtClean="0">
                          <a:solidFill>
                            <a:schemeClr val="tx1"/>
                          </a:solidFill>
                          <a:latin typeface="Arial" panose="020B0604020202020204" pitchFamily="34" charset="0"/>
                          <a:cs typeface="Arial" panose="020B0604020202020204" pitchFamily="34" charset="0"/>
                        </a:rPr>
                        <a:t>1,000,000</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dirty="0" smtClean="0">
                          <a:solidFill>
                            <a:schemeClr val="tx1"/>
                          </a:solidFill>
                          <a:latin typeface="Arial" panose="020B0604020202020204" pitchFamily="34" charset="0"/>
                          <a:cs typeface="Arial" panose="020B0604020202020204" pitchFamily="34" charset="0"/>
                        </a:rPr>
                        <a:t>19/20</a:t>
                      </a:r>
                      <a:endParaRPr lang="en-US" dirty="0">
                        <a:solidFill>
                          <a:schemeClr val="tx1"/>
                        </a:solidFill>
                        <a:latin typeface="Arial" panose="020B0604020202020204" pitchFamily="34" charset="0"/>
                        <a:cs typeface="Arial" panose="020B0604020202020204" pitchFamily="34" charset="0"/>
                      </a:endParaRPr>
                    </a:p>
                  </a:txBody>
                  <a:tcPr/>
                </a:tc>
              </a:tr>
              <a:tr h="594360">
                <a:tc>
                  <a:txBody>
                    <a:bodyPr/>
                    <a:lstStyle/>
                    <a:p>
                      <a:pPr algn="l"/>
                      <a:r>
                        <a:rPr lang="en-US" dirty="0" smtClean="0">
                          <a:solidFill>
                            <a:schemeClr val="tx1"/>
                          </a:solidFill>
                          <a:latin typeface="Arial" panose="020B0604020202020204" pitchFamily="34" charset="0"/>
                          <a:cs typeface="Arial" panose="020B0604020202020204" pitchFamily="34" charset="0"/>
                        </a:rPr>
                        <a:t>General</a:t>
                      </a:r>
                      <a:r>
                        <a:rPr lang="en-US" baseline="0" dirty="0" smtClean="0">
                          <a:solidFill>
                            <a:schemeClr val="tx1"/>
                          </a:solidFill>
                          <a:latin typeface="Arial" panose="020B0604020202020204" pitchFamily="34" charset="0"/>
                          <a:cs typeface="Arial" panose="020B0604020202020204" pitchFamily="34" charset="0"/>
                        </a:rPr>
                        <a:t> Fund- </a:t>
                      </a:r>
                    </a:p>
                    <a:p>
                      <a:pPr algn="l"/>
                      <a:r>
                        <a:rPr lang="en-US" sz="1200" baseline="0" dirty="0" smtClean="0">
                          <a:solidFill>
                            <a:schemeClr val="tx1"/>
                          </a:solidFill>
                          <a:latin typeface="Arial" panose="020B0604020202020204" pitchFamily="34" charset="0"/>
                          <a:cs typeface="Arial" panose="020B0604020202020204" pitchFamily="34" charset="0"/>
                        </a:rPr>
                        <a:t>Inmate Health/Public Health Agreement</a:t>
                      </a:r>
                    </a:p>
                  </a:txBody>
                  <a:tcPr/>
                </a:tc>
                <a:tc>
                  <a:txBody>
                    <a:bodyPr/>
                    <a:lstStyle/>
                    <a:p>
                      <a:pPr algn="ctr"/>
                      <a:r>
                        <a:rPr lang="en-US" dirty="0" smtClean="0">
                          <a:solidFill>
                            <a:schemeClr val="tx1"/>
                          </a:solidFill>
                          <a:latin typeface="Arial" panose="020B0604020202020204" pitchFamily="34" charset="0"/>
                          <a:cs typeface="Arial" panose="020B0604020202020204" pitchFamily="34" charset="0"/>
                        </a:rPr>
                        <a:t>$50,000</a:t>
                      </a:r>
                    </a:p>
                  </a:txBody>
                  <a:tcPr/>
                </a:tc>
                <a:tc>
                  <a:txBody>
                    <a:bodyPr/>
                    <a:lstStyle/>
                    <a:p>
                      <a:pPr algn="ctr"/>
                      <a:r>
                        <a:rPr lang="en-US" dirty="0" smtClean="0">
                          <a:solidFill>
                            <a:schemeClr val="tx1"/>
                          </a:solidFill>
                          <a:latin typeface="Arial" panose="020B0604020202020204" pitchFamily="34" charset="0"/>
                          <a:cs typeface="Arial" panose="020B0604020202020204" pitchFamily="34" charset="0"/>
                        </a:rPr>
                        <a:t>19/20</a:t>
                      </a:r>
                      <a:endParaRPr lang="en-US" dirty="0">
                        <a:solidFill>
                          <a:schemeClr val="tx1"/>
                        </a:solidFill>
                        <a:latin typeface="Arial" panose="020B0604020202020204" pitchFamily="34" charset="0"/>
                        <a:cs typeface="Arial" panose="020B0604020202020204" pitchFamily="34" charset="0"/>
                      </a:endParaRPr>
                    </a:p>
                  </a:txBody>
                  <a:tcPr/>
                </a:tc>
              </a:tr>
              <a:tr h="609600">
                <a:tc>
                  <a:txBody>
                    <a:bodyPr/>
                    <a:lstStyle/>
                    <a:p>
                      <a:pPr algn="l"/>
                      <a:r>
                        <a:rPr lang="en-US" sz="2000" baseline="0" dirty="0" smtClean="0">
                          <a:solidFill>
                            <a:schemeClr val="tx1"/>
                          </a:solidFill>
                          <a:latin typeface="Arial" panose="020B0604020202020204" pitchFamily="34" charset="0"/>
                          <a:cs typeface="Arial" panose="020B0604020202020204" pitchFamily="34" charset="0"/>
                        </a:rPr>
                        <a:t>19/20 Budget</a:t>
                      </a:r>
                    </a:p>
                    <a:p>
                      <a:pPr algn="l"/>
                      <a:r>
                        <a:rPr lang="en-US" sz="1200" baseline="0" dirty="0" smtClean="0">
                          <a:solidFill>
                            <a:schemeClr val="tx1"/>
                          </a:solidFill>
                          <a:latin typeface="Arial" panose="020B0604020202020204" pitchFamily="34" charset="0"/>
                          <a:cs typeface="Arial" panose="020B0604020202020204" pitchFamily="34" charset="0"/>
                        </a:rPr>
                        <a:t>Interest/expenses</a:t>
                      </a:r>
                    </a:p>
                  </a:txBody>
                  <a:tcPr/>
                </a:tc>
                <a:tc>
                  <a:txBody>
                    <a:bodyPr/>
                    <a:lstStyle/>
                    <a:p>
                      <a:pPr algn="ctr"/>
                      <a:r>
                        <a:rPr lang="en-US" dirty="0" smtClean="0">
                          <a:solidFill>
                            <a:schemeClr val="tx1"/>
                          </a:solidFill>
                          <a:latin typeface="Arial" panose="020B0604020202020204" pitchFamily="34" charset="0"/>
                          <a:cs typeface="Arial" panose="020B0604020202020204" pitchFamily="34" charset="0"/>
                        </a:rPr>
                        <a:t>-105,650</a:t>
                      </a:r>
                    </a:p>
                  </a:txBody>
                  <a:tcPr/>
                </a:tc>
                <a:tc>
                  <a:txBody>
                    <a:bodyPr/>
                    <a:lstStyle/>
                    <a:p>
                      <a:pPr algn="ctr"/>
                      <a:r>
                        <a:rPr lang="en-US" dirty="0" smtClean="0">
                          <a:solidFill>
                            <a:schemeClr val="tx1"/>
                          </a:solidFill>
                          <a:latin typeface="Arial" panose="020B0604020202020204" pitchFamily="34" charset="0"/>
                          <a:cs typeface="Arial" panose="020B0604020202020204" pitchFamily="34" charset="0"/>
                        </a:rPr>
                        <a:t>19/20</a:t>
                      </a:r>
                      <a:endParaRPr lang="en-US" dirty="0">
                        <a:solidFill>
                          <a:schemeClr val="tx1"/>
                        </a:solidFill>
                        <a:latin typeface="Arial" panose="020B0604020202020204" pitchFamily="34" charset="0"/>
                        <a:cs typeface="Arial" panose="020B0604020202020204" pitchFamily="34" charset="0"/>
                      </a:endParaRPr>
                    </a:p>
                  </a:txBody>
                  <a:tcPr/>
                </a:tc>
              </a:tr>
              <a:tr h="341252">
                <a:tc>
                  <a:txBody>
                    <a:bodyPr/>
                    <a:lstStyle/>
                    <a:p>
                      <a:pPr algn="l"/>
                      <a:r>
                        <a:rPr lang="en-US" b="1" dirty="0" smtClean="0">
                          <a:solidFill>
                            <a:schemeClr val="tx1"/>
                          </a:solidFill>
                          <a:latin typeface="Arial" panose="020B0604020202020204" pitchFamily="34" charset="0"/>
                          <a:cs typeface="Arial" panose="020B0604020202020204" pitchFamily="34" charset="0"/>
                        </a:rPr>
                        <a:t>19/20-</a:t>
                      </a:r>
                      <a:r>
                        <a:rPr lang="en-US" b="1" baseline="0" dirty="0" smtClean="0">
                          <a:solidFill>
                            <a:schemeClr val="tx1"/>
                          </a:solidFill>
                          <a:latin typeface="Arial" panose="020B0604020202020204" pitchFamily="34" charset="0"/>
                          <a:cs typeface="Arial" panose="020B0604020202020204" pitchFamily="34" charset="0"/>
                        </a:rPr>
                        <a:t> </a:t>
                      </a:r>
                      <a:r>
                        <a:rPr lang="en-US" b="1" dirty="0" smtClean="0">
                          <a:solidFill>
                            <a:schemeClr val="tx1"/>
                          </a:solidFill>
                          <a:latin typeface="Arial" panose="020B0604020202020204" pitchFamily="34" charset="0"/>
                          <a:cs typeface="Arial" panose="020B0604020202020204" pitchFamily="34" charset="0"/>
                        </a:rPr>
                        <a:t>TOTAL </a:t>
                      </a:r>
                      <a:r>
                        <a:rPr lang="en-US" sz="1100" b="1" dirty="0" smtClean="0">
                          <a:solidFill>
                            <a:schemeClr val="tx1"/>
                          </a:solidFill>
                          <a:latin typeface="Arial" panose="020B0604020202020204" pitchFamily="34" charset="0"/>
                          <a:cs typeface="Arial" panose="020B0604020202020204" pitchFamily="34" charset="0"/>
                        </a:rPr>
                        <a:t>(projected)</a:t>
                      </a:r>
                      <a:endParaRPr lang="en-US" b="1"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b="1" dirty="0" smtClean="0">
                          <a:solidFill>
                            <a:srgbClr val="C00000"/>
                          </a:solidFill>
                          <a:latin typeface="Arial" panose="020B0604020202020204" pitchFamily="34" charset="0"/>
                          <a:cs typeface="Arial" panose="020B0604020202020204" pitchFamily="34" charset="0"/>
                        </a:rPr>
                        <a:t>$3,433,200</a:t>
                      </a:r>
                      <a:endParaRPr lang="en-US" b="1" dirty="0">
                        <a:solidFill>
                          <a:srgbClr val="C00000"/>
                        </a:solidFill>
                        <a:latin typeface="Arial" panose="020B0604020202020204" pitchFamily="34" charset="0"/>
                        <a:cs typeface="Arial" panose="020B0604020202020204" pitchFamily="34" charset="0"/>
                      </a:endParaRPr>
                    </a:p>
                  </a:txBody>
                  <a:tcPr/>
                </a:tc>
                <a:tc>
                  <a:txBody>
                    <a:bodyPr/>
                    <a:lstStyle/>
                    <a:p>
                      <a:pPr algn="ctr"/>
                      <a:endParaRPr lang="en-US" b="1" dirty="0">
                        <a:solidFill>
                          <a:schemeClr val="tx1"/>
                        </a:solidFill>
                        <a:latin typeface="Arial" panose="020B0604020202020204" pitchFamily="34" charset="0"/>
                        <a:cs typeface="Arial" panose="020B0604020202020204" pitchFamily="34" charset="0"/>
                      </a:endParaRPr>
                    </a:p>
                  </a:txBody>
                  <a:tcPr/>
                </a:tc>
              </a:tr>
              <a:tr h="589010">
                <a:tc>
                  <a:txBody>
                    <a:bodyPr/>
                    <a:lstStyle/>
                    <a:p>
                      <a:pPr algn="l"/>
                      <a:r>
                        <a:rPr lang="en-US" dirty="0" smtClean="0">
                          <a:latin typeface="Arial" panose="020B0604020202020204" pitchFamily="34" charset="0"/>
                          <a:cs typeface="Arial" panose="020B0604020202020204" pitchFamily="34" charset="0"/>
                        </a:rPr>
                        <a:t>CCP Commitment</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$250,000</a:t>
                      </a:r>
                    </a:p>
                    <a:p>
                      <a:pPr algn="ctr"/>
                      <a:r>
                        <a:rPr lang="en-US" dirty="0" smtClean="0">
                          <a:latin typeface="Arial" panose="020B0604020202020204" pitchFamily="34" charset="0"/>
                          <a:cs typeface="Arial" panose="020B0604020202020204" pitchFamily="34" charset="0"/>
                        </a:rPr>
                        <a:t>$400,000</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16/17</a:t>
                      </a:r>
                    </a:p>
                    <a:p>
                      <a:pPr algn="ctr"/>
                      <a:r>
                        <a:rPr lang="en-US" dirty="0" smtClean="0">
                          <a:latin typeface="Arial" panose="020B0604020202020204" pitchFamily="34" charset="0"/>
                          <a:cs typeface="Arial" panose="020B0604020202020204" pitchFamily="34" charset="0"/>
                        </a:rPr>
                        <a:t>17/18</a:t>
                      </a:r>
                      <a:endParaRPr lang="en-US" dirty="0">
                        <a:latin typeface="Arial" panose="020B0604020202020204" pitchFamily="34" charset="0"/>
                        <a:cs typeface="Arial" panose="020B0604020202020204" pitchFamily="34" charset="0"/>
                      </a:endParaRPr>
                    </a:p>
                  </a:txBody>
                  <a:tcPr/>
                </a:tc>
              </a:tr>
              <a:tr h="341252">
                <a:tc>
                  <a:txBody>
                    <a:bodyPr/>
                    <a:lstStyle/>
                    <a:p>
                      <a:pPr algn="l"/>
                      <a:r>
                        <a:rPr lang="en-US" dirty="0" smtClean="0">
                          <a:latin typeface="Arial" panose="020B0604020202020204" pitchFamily="34" charset="0"/>
                          <a:cs typeface="Arial" panose="020B0604020202020204" pitchFamily="34" charset="0"/>
                        </a:rPr>
                        <a:t>Future Casino</a:t>
                      </a:r>
                      <a:r>
                        <a:rPr lang="en-US" baseline="0" dirty="0" smtClean="0">
                          <a:latin typeface="Arial" panose="020B0604020202020204" pitchFamily="34" charset="0"/>
                          <a:cs typeface="Arial" panose="020B0604020202020204" pitchFamily="34" charset="0"/>
                        </a:rPr>
                        <a:t> Funds</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$320,000</a:t>
                      </a:r>
                      <a:endParaRPr lang="en-US" dirty="0">
                        <a:latin typeface="Arial" panose="020B0604020202020204" pitchFamily="34" charset="0"/>
                        <a:cs typeface="Arial" panose="020B0604020202020204" pitchFamily="34" charset="0"/>
                      </a:endParaRPr>
                    </a:p>
                  </a:txBody>
                  <a:tcPr/>
                </a:tc>
                <a:tc>
                  <a:txBody>
                    <a:bodyPr/>
                    <a:lstStyle/>
                    <a:p>
                      <a:pPr algn="ctr"/>
                      <a:endParaRPr lang="en-US" dirty="0">
                        <a:latin typeface="Arial" panose="020B0604020202020204" pitchFamily="34" charset="0"/>
                        <a:cs typeface="Arial" panose="020B0604020202020204" pitchFamily="34" charset="0"/>
                      </a:endParaRPr>
                    </a:p>
                  </a:txBody>
                  <a:tcPr/>
                </a:tc>
              </a:tr>
              <a:tr h="619652">
                <a:tc>
                  <a:txBody>
                    <a:bodyPr/>
                    <a:lstStyle/>
                    <a:p>
                      <a:pPr algn="l"/>
                      <a:r>
                        <a:rPr lang="en-US" dirty="0" smtClean="0">
                          <a:latin typeface="Arial" panose="020B0604020202020204" pitchFamily="34" charset="0"/>
                          <a:cs typeface="Arial" panose="020B0604020202020204" pitchFamily="34" charset="0"/>
                        </a:rPr>
                        <a:t>Future GF</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baseline="0" dirty="0" smtClean="0">
                          <a:latin typeface="Arial" panose="020B0604020202020204" pitchFamily="34" charset="0"/>
                          <a:cs typeface="Arial" panose="020B0604020202020204" pitchFamily="34" charset="0"/>
                        </a:rPr>
                        <a:t>Inmate Health/Public Health Agreement</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$100,000</a:t>
                      </a:r>
                      <a:endParaRPr lang="en-US" dirty="0">
                        <a:latin typeface="Arial" panose="020B0604020202020204" pitchFamily="34" charset="0"/>
                        <a:cs typeface="Arial" panose="020B0604020202020204" pitchFamily="34" charset="0"/>
                      </a:endParaRPr>
                    </a:p>
                  </a:txBody>
                  <a:tcPr/>
                </a:tc>
                <a:tc>
                  <a:txBody>
                    <a:bodyPr/>
                    <a:lstStyle/>
                    <a:p>
                      <a:pPr algn="ctr"/>
                      <a:endParaRPr lang="en-US" dirty="0">
                        <a:latin typeface="Arial" panose="020B0604020202020204" pitchFamily="34" charset="0"/>
                        <a:cs typeface="Arial" panose="020B0604020202020204" pitchFamily="34" charset="0"/>
                      </a:endParaRPr>
                    </a:p>
                  </a:txBody>
                  <a:tcPr/>
                </a:tc>
              </a:tr>
              <a:tr h="341252">
                <a:tc>
                  <a:txBody>
                    <a:bodyPr/>
                    <a:lstStyle/>
                    <a:p>
                      <a:pPr algn="l"/>
                      <a:r>
                        <a:rPr lang="en-US" dirty="0" smtClean="0">
                          <a:latin typeface="Arial" panose="020B0604020202020204" pitchFamily="34" charset="0"/>
                          <a:cs typeface="Arial" panose="020B0604020202020204" pitchFamily="34" charset="0"/>
                        </a:rPr>
                        <a:t>TOTAL </a:t>
                      </a:r>
                      <a:endParaRPr lang="en-US" dirty="0">
                        <a:latin typeface="Arial" panose="020B0604020202020204" pitchFamily="34" charset="0"/>
                        <a:cs typeface="Arial" panose="020B0604020202020204" pitchFamily="34" charset="0"/>
                      </a:endParaRPr>
                    </a:p>
                  </a:txBody>
                  <a:tcPr/>
                </a:tc>
                <a:tc>
                  <a:txBody>
                    <a:bodyPr/>
                    <a:lstStyle/>
                    <a:p>
                      <a:pPr algn="ctr"/>
                      <a:r>
                        <a:rPr lang="en-US" b="1" dirty="0" smtClean="0">
                          <a:solidFill>
                            <a:srgbClr val="C00000"/>
                          </a:solidFill>
                          <a:latin typeface="Arial" panose="020B0604020202020204" pitchFamily="34" charset="0"/>
                          <a:cs typeface="Arial" panose="020B0604020202020204" pitchFamily="34" charset="0"/>
                        </a:rPr>
                        <a:t>$4,503,200</a:t>
                      </a:r>
                      <a:endParaRPr lang="en-US" b="1" dirty="0">
                        <a:solidFill>
                          <a:srgbClr val="C00000"/>
                        </a:solidFill>
                        <a:latin typeface="Arial" panose="020B0604020202020204" pitchFamily="34" charset="0"/>
                        <a:cs typeface="Arial" panose="020B0604020202020204" pitchFamily="34" charset="0"/>
                      </a:endParaRPr>
                    </a:p>
                  </a:txBody>
                  <a:tcPr/>
                </a:tc>
                <a:tc>
                  <a:txBody>
                    <a:bodyPr/>
                    <a:lstStyle/>
                    <a:p>
                      <a:pPr algn="ctr"/>
                      <a:endParaRPr lang="en-US"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21222081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C63980-99F9-4B82-AB82-78DD998A0672}" type="slidenum">
              <a:rPr lang="en-US" smtClean="0"/>
              <a:t>35</a:t>
            </a:fld>
            <a:endParaRPr lang="en-US"/>
          </a:p>
        </p:txBody>
      </p:sp>
      <p:sp>
        <p:nvSpPr>
          <p:cNvPr id="3" name="Title 2"/>
          <p:cNvSpPr>
            <a:spLocks noGrp="1"/>
          </p:cNvSpPr>
          <p:nvPr>
            <p:ph type="title"/>
          </p:nvPr>
        </p:nvSpPr>
        <p:spPr>
          <a:xfrm>
            <a:off x="457200" y="2590800"/>
            <a:ext cx="8229600" cy="1143000"/>
          </a:xfrm>
        </p:spPr>
        <p:txBody>
          <a:bodyPr>
            <a:normAutofit fontScale="90000"/>
          </a:bodyPr>
          <a:lstStyle/>
          <a:p>
            <a:pPr algn="ctr"/>
            <a:r>
              <a:rPr lang="en-US" dirty="0" smtClean="0">
                <a:effectLst/>
                <a:latin typeface="Arial" panose="020B0604020202020204" pitchFamily="34" charset="0"/>
                <a:cs typeface="Arial" panose="020B0604020202020204" pitchFamily="34" charset="0"/>
              </a:rPr>
              <a:t>PERSONNEL</a:t>
            </a:r>
            <a:br>
              <a:rPr lang="en-US" dirty="0" smtClean="0">
                <a:effectLst/>
                <a:latin typeface="Arial" panose="020B0604020202020204" pitchFamily="34" charset="0"/>
                <a:cs typeface="Arial" panose="020B0604020202020204" pitchFamily="34" charset="0"/>
              </a:rPr>
            </a:br>
            <a:r>
              <a:rPr lang="en-US" sz="2000" dirty="0" smtClean="0">
                <a:effectLst/>
                <a:latin typeface="Arial" panose="020B0604020202020204" pitchFamily="34" charset="0"/>
                <a:cs typeface="Arial" panose="020B0604020202020204" pitchFamily="34" charset="0"/>
              </a:rPr>
              <a:t>SEE TAB</a:t>
            </a:r>
            <a:br>
              <a:rPr lang="en-US" sz="2000" dirty="0" smtClean="0">
                <a:effectLst/>
                <a:latin typeface="Arial" panose="020B0604020202020204" pitchFamily="34" charset="0"/>
                <a:cs typeface="Arial" panose="020B0604020202020204" pitchFamily="34" charset="0"/>
              </a:rPr>
            </a:br>
            <a:r>
              <a:rPr lang="en-US" sz="2000" dirty="0" smtClean="0">
                <a:effectLst/>
                <a:latin typeface="Arial" panose="020B0604020202020204" pitchFamily="34" charset="0"/>
                <a:cs typeface="Arial" panose="020B0604020202020204" pitchFamily="34" charset="0"/>
              </a:rPr>
              <a:t>SPREADSHEET</a:t>
            </a:r>
            <a:endParaRPr lang="en-US" dirty="0"/>
          </a:p>
        </p:txBody>
      </p:sp>
    </p:spTree>
    <p:extLst>
      <p:ext uri="{BB962C8B-B14F-4D97-AF65-F5344CB8AC3E}">
        <p14:creationId xmlns:p14="http://schemas.microsoft.com/office/powerpoint/2010/main" val="3554830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Create 1.1 FTE</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Financial Impact $141,537</a:t>
            </a:r>
            <a:endParaRPr lang="en-US" dirty="0">
              <a:solidFill>
                <a:srgbClr val="FF0000"/>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36</a:t>
            </a:fld>
            <a:endParaRPr lang="en-US"/>
          </a:p>
        </p:txBody>
      </p:sp>
      <p:sp>
        <p:nvSpPr>
          <p:cNvPr id="4" name="Title 3"/>
          <p:cNvSpPr>
            <a:spLocks noGrp="1"/>
          </p:cNvSpPr>
          <p:nvPr>
            <p:ph type="title"/>
          </p:nvPr>
        </p:nvSpPr>
        <p:spPr/>
        <p:txBody>
          <a:bodyPr>
            <a:normAutofit fontScale="90000"/>
          </a:bodyPr>
          <a:lstStyle/>
          <a:p>
            <a:pPr algn="ctr"/>
            <a:r>
              <a:rPr lang="en-US" dirty="0" smtClean="0">
                <a:effectLst/>
                <a:latin typeface="Arial" panose="020B0604020202020204" pitchFamily="34" charset="0"/>
                <a:cs typeface="Arial" panose="020B0604020202020204" pitchFamily="34" charset="0"/>
              </a:rPr>
              <a:t>PERSONNEL SUMMARY</a:t>
            </a:r>
            <a:br>
              <a:rPr lang="en-US" dirty="0" smtClean="0">
                <a:effectLst/>
                <a:latin typeface="Arial" panose="020B0604020202020204" pitchFamily="34" charset="0"/>
                <a:cs typeface="Arial" panose="020B0604020202020204" pitchFamily="34" charset="0"/>
              </a:rPr>
            </a:br>
            <a:r>
              <a:rPr lang="en-US" dirty="0" smtClean="0">
                <a:effectLst/>
                <a:latin typeface="Arial" panose="020B0604020202020204" pitchFamily="34" charset="0"/>
                <a:cs typeface="Arial" panose="020B0604020202020204" pitchFamily="34" charset="0"/>
              </a:rPr>
              <a:t>NON-GENERAL FUND</a:t>
            </a:r>
            <a:endParaRPr lang="en-US"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85296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Public Works </a:t>
            </a:r>
          </a:p>
          <a:p>
            <a:pPr lvl="1"/>
            <a:r>
              <a:rPr lang="en-US" dirty="0" smtClean="0">
                <a:latin typeface="Arial" panose="020B0604020202020204" pitchFamily="34" charset="0"/>
                <a:cs typeface="Arial" panose="020B0604020202020204" pitchFamily="34" charset="0"/>
              </a:rPr>
              <a:t>Create Road Superintendent </a:t>
            </a:r>
          </a:p>
          <a:p>
            <a:pPr lvl="1"/>
            <a:r>
              <a:rPr lang="en-US" dirty="0" smtClean="0">
                <a:latin typeface="Arial" panose="020B0604020202020204" pitchFamily="34" charset="0"/>
                <a:cs typeface="Arial" panose="020B0604020202020204" pitchFamily="34" charset="0"/>
              </a:rPr>
              <a:t>Create Civil Engineering Assistant</a:t>
            </a:r>
          </a:p>
          <a:p>
            <a:pPr lvl="1"/>
            <a:r>
              <a:rPr lang="en-US" dirty="0" smtClean="0">
                <a:latin typeface="Arial" panose="020B0604020202020204" pitchFamily="34" charset="0"/>
                <a:cs typeface="Arial" panose="020B0604020202020204" pitchFamily="34" charset="0"/>
              </a:rPr>
              <a:t>Delete Environmental Compliance Specialist </a:t>
            </a:r>
          </a:p>
          <a:p>
            <a:pPr lvl="1"/>
            <a:endParaRPr lang="en-US" dirty="0">
              <a:latin typeface="Arial" panose="020B0604020202020204" pitchFamily="34" charset="0"/>
              <a:cs typeface="Arial" panose="020B0604020202020204" pitchFamily="34" charset="0"/>
            </a:endParaRPr>
          </a:p>
          <a:p>
            <a:pPr lvl="1"/>
            <a:endParaRPr lang="en-US" b="1" dirty="0" smtClean="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 $124,074</a:t>
            </a:r>
            <a:endParaRPr lang="en-US" dirty="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CAO Recommendation</a:t>
            </a:r>
          </a:p>
          <a:p>
            <a:pPr lvl="2"/>
            <a:r>
              <a:rPr lang="en-US" dirty="0" smtClean="0">
                <a:solidFill>
                  <a:srgbClr val="FF0000"/>
                </a:solidFill>
                <a:latin typeface="Arial" panose="020B0604020202020204" pitchFamily="34" charset="0"/>
                <a:cs typeface="Arial" panose="020B0604020202020204" pitchFamily="34" charset="0"/>
              </a:rPr>
              <a:t>Approve</a:t>
            </a:r>
            <a:endParaRPr lang="en-US" dirty="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25938" y="336062"/>
            <a:ext cx="8229600" cy="1143000"/>
          </a:xfrm>
        </p:spPr>
        <p:txBody>
          <a:bodyPr>
            <a:normAutofit fontScale="90000"/>
          </a:bodyPr>
          <a:lstStyle/>
          <a:p>
            <a:pPr algn="ctr"/>
            <a:r>
              <a:rPr lang="en-US" dirty="0">
                <a:effectLst/>
                <a:latin typeface="Arial" panose="020B0604020202020204" pitchFamily="34" charset="0"/>
                <a:cs typeface="Arial" panose="020B0604020202020204" pitchFamily="34" charset="0"/>
              </a:rPr>
              <a:t>PERSONNEL </a:t>
            </a:r>
            <a:r>
              <a:rPr lang="en-US" dirty="0" smtClean="0">
                <a:effectLst/>
                <a:latin typeface="Arial" panose="020B0604020202020204" pitchFamily="34" charset="0"/>
                <a:cs typeface="Arial" panose="020B0604020202020204" pitchFamily="34" charset="0"/>
              </a:rPr>
              <a:t>REQUESTS</a:t>
            </a:r>
            <a:br>
              <a:rPr lang="en-US" dirty="0" smtClean="0">
                <a:effectLst/>
                <a:latin typeface="Arial" panose="020B0604020202020204" pitchFamily="34" charset="0"/>
                <a:cs typeface="Arial" panose="020B0604020202020204" pitchFamily="34" charset="0"/>
              </a:rPr>
            </a:br>
            <a:r>
              <a:rPr lang="en-US" dirty="0" smtClean="0">
                <a:effectLst/>
                <a:latin typeface="Arial" panose="020B0604020202020204" pitchFamily="34" charset="0"/>
                <a:cs typeface="Arial" panose="020B0604020202020204" pitchFamily="34" charset="0"/>
              </a:rPr>
              <a:t> NON-GENERAL </a:t>
            </a:r>
            <a:r>
              <a:rPr lang="en-US" dirty="0">
                <a:effectLst/>
                <a:latin typeface="Arial" panose="020B0604020202020204" pitchFamily="34" charset="0"/>
                <a:cs typeface="Arial" panose="020B0604020202020204" pitchFamily="34" charset="0"/>
              </a:rPr>
              <a:t>FUND</a:t>
            </a:r>
            <a:br>
              <a:rPr lang="en-US" dirty="0">
                <a:effectLst/>
                <a:latin typeface="Arial" panose="020B0604020202020204" pitchFamily="34" charset="0"/>
                <a:cs typeface="Arial" panose="020B0604020202020204" pitchFamily="34" charset="0"/>
              </a:rPr>
            </a:br>
            <a:r>
              <a:rPr lang="en-US" sz="2800" b="0" dirty="0">
                <a:solidFill>
                  <a:srgbClr val="FF0000"/>
                </a:solidFill>
                <a:latin typeface="Arial" panose="020B0604020202020204" pitchFamily="34" charset="0"/>
                <a:cs typeface="Arial" panose="020B0604020202020204" pitchFamily="34" charset="0"/>
              </a:rPr>
              <a:t>Board Action </a:t>
            </a:r>
            <a:r>
              <a:rPr lang="en-US" sz="2800" b="0" dirty="0" smtClean="0">
                <a:solidFill>
                  <a:srgbClr val="FF0000"/>
                </a:solidFill>
                <a:latin typeface="Arial" panose="020B0604020202020204" pitchFamily="34" charset="0"/>
                <a:cs typeface="Arial" panose="020B0604020202020204" pitchFamily="34" charset="0"/>
              </a:rPr>
              <a:t>Item 7- A- 4 A(1-3)</a:t>
            </a:r>
            <a:endParaRPr lang="en-US" b="0" dirty="0"/>
          </a:p>
        </p:txBody>
      </p:sp>
      <p:sp>
        <p:nvSpPr>
          <p:cNvPr id="4" name="Slide Number Placeholder 3"/>
          <p:cNvSpPr>
            <a:spLocks noGrp="1"/>
          </p:cNvSpPr>
          <p:nvPr>
            <p:ph type="sldNum" sz="quarter" idx="12"/>
          </p:nvPr>
        </p:nvSpPr>
        <p:spPr/>
        <p:txBody>
          <a:bodyPr/>
          <a:lstStyle/>
          <a:p>
            <a:fld id="{50C63980-99F9-4B82-AB82-78DD998A0672}" type="slidenum">
              <a:rPr lang="en-US" smtClean="0"/>
              <a:t>37</a:t>
            </a:fld>
            <a:endParaRPr lang="en-US"/>
          </a:p>
        </p:txBody>
      </p:sp>
    </p:spTree>
    <p:extLst>
      <p:ext uri="{BB962C8B-B14F-4D97-AF65-F5344CB8AC3E}">
        <p14:creationId xmlns:p14="http://schemas.microsoft.com/office/powerpoint/2010/main" val="19050781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407091"/>
          </a:xfrm>
        </p:spPr>
        <p:txBody>
          <a:bodyPr>
            <a:normAutofit fontScale="77500" lnSpcReduction="20000"/>
          </a:bodyPr>
          <a:lstStyle/>
          <a:p>
            <a:r>
              <a:rPr lang="en-US" dirty="0" smtClean="0">
                <a:latin typeface="Arial" panose="020B0604020202020204" pitchFamily="34" charset="0"/>
                <a:cs typeface="Arial" panose="020B0604020202020204" pitchFamily="34" charset="0"/>
              </a:rPr>
              <a:t>Social Services </a:t>
            </a:r>
          </a:p>
          <a:p>
            <a:pPr lvl="1"/>
            <a:r>
              <a:rPr lang="en-US" dirty="0" smtClean="0">
                <a:latin typeface="Arial" panose="020B0604020202020204" pitchFamily="34" charset="0"/>
                <a:cs typeface="Arial" panose="020B0604020202020204" pitchFamily="34" charset="0"/>
              </a:rPr>
              <a:t>Create 1 FTE Information Systems Technician</a:t>
            </a:r>
          </a:p>
          <a:p>
            <a:pPr lvl="1"/>
            <a:r>
              <a:rPr lang="en-US" dirty="0" smtClean="0">
                <a:latin typeface="Arial" panose="020B0604020202020204" pitchFamily="34" charset="0"/>
                <a:cs typeface="Arial" panose="020B0604020202020204" pitchFamily="34" charset="0"/>
              </a:rPr>
              <a:t>Re-class/Delete Information Systems Specialist III to Information Systems Specialist IV</a:t>
            </a:r>
          </a:p>
          <a:p>
            <a:pPr lvl="2"/>
            <a:r>
              <a:rPr lang="en-US" dirty="0" smtClean="0">
                <a:latin typeface="Arial" panose="020B0604020202020204" pitchFamily="34" charset="0"/>
                <a:cs typeface="Arial" panose="020B0604020202020204" pitchFamily="34" charset="0"/>
              </a:rPr>
              <a:t>Approve Information Systems Specialist IV job description</a:t>
            </a:r>
          </a:p>
          <a:p>
            <a:pPr lvl="1"/>
            <a:r>
              <a:rPr lang="en-US" dirty="0" smtClean="0">
                <a:latin typeface="Arial" panose="020B0604020202020204" pitchFamily="34" charset="0"/>
                <a:cs typeface="Arial" panose="020B0604020202020204" pitchFamily="34" charset="0"/>
              </a:rPr>
              <a:t>Create Social Worker IV </a:t>
            </a:r>
          </a:p>
          <a:p>
            <a:pPr lvl="1"/>
            <a:r>
              <a:rPr lang="en-US" dirty="0" smtClean="0">
                <a:latin typeface="Arial" panose="020B0604020202020204" pitchFamily="34" charset="0"/>
                <a:cs typeface="Arial" panose="020B0604020202020204" pitchFamily="34" charset="0"/>
              </a:rPr>
              <a:t>Delete Nurse Case Assistant</a:t>
            </a:r>
          </a:p>
          <a:p>
            <a:pPr lvl="1"/>
            <a:r>
              <a:rPr lang="en-US" dirty="0" smtClean="0">
                <a:latin typeface="Arial" panose="020B0604020202020204" pitchFamily="34" charset="0"/>
                <a:cs typeface="Arial" panose="020B0604020202020204" pitchFamily="34" charset="0"/>
              </a:rPr>
              <a:t>Create .6 FTE Public Health Nurse (shared with PH)</a:t>
            </a:r>
          </a:p>
          <a:p>
            <a:pPr marL="393192" lvl="1" indent="0">
              <a:buNone/>
            </a:pPr>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Range Adjustment – IT </a:t>
            </a:r>
          </a:p>
          <a:p>
            <a:pPr lvl="2"/>
            <a:r>
              <a:rPr lang="en-US" dirty="0" smtClean="0">
                <a:latin typeface="Arial" panose="020B0604020202020204" pitchFamily="34" charset="0"/>
                <a:cs typeface="Arial" panose="020B0604020202020204" pitchFamily="34" charset="0"/>
              </a:rPr>
              <a:t>10% - 2 Information Systems Specialist III </a:t>
            </a:r>
          </a:p>
          <a:p>
            <a:pPr lvl="2"/>
            <a:r>
              <a:rPr lang="en-US" dirty="0" smtClean="0">
                <a:latin typeface="Arial" panose="020B0604020202020204" pitchFamily="34" charset="0"/>
                <a:cs typeface="Arial" panose="020B0604020202020204" pitchFamily="34" charset="0"/>
              </a:rPr>
              <a:t>10%-  1 Information Systems Specialist I</a:t>
            </a:r>
          </a:p>
          <a:p>
            <a:pPr lvl="2"/>
            <a:r>
              <a:rPr lang="en-US" dirty="0" smtClean="0">
                <a:latin typeface="Arial" panose="020B0604020202020204" pitchFamily="34" charset="0"/>
                <a:cs typeface="Arial" panose="020B0604020202020204" pitchFamily="34" charset="0"/>
              </a:rPr>
              <a:t>10% - 1 Information System Supervisor</a:t>
            </a:r>
          </a:p>
          <a:p>
            <a:pPr lvl="1"/>
            <a:endParaRPr lang="en-US" b="1" dirty="0" smtClean="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-$201,629</a:t>
            </a:r>
            <a:endParaRPr lang="en-US" dirty="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CAO Recommendation</a:t>
            </a:r>
          </a:p>
          <a:p>
            <a:pPr lvl="2"/>
            <a:r>
              <a:rPr lang="en-US" dirty="0" smtClean="0">
                <a:solidFill>
                  <a:srgbClr val="FF0000"/>
                </a:solidFill>
                <a:latin typeface="Arial" panose="020B0604020202020204" pitchFamily="34" charset="0"/>
                <a:cs typeface="Arial" panose="020B0604020202020204" pitchFamily="34" charset="0"/>
              </a:rPr>
              <a:t>Approve</a:t>
            </a:r>
            <a:endParaRPr lang="en-US" dirty="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fontScale="90000"/>
          </a:bodyPr>
          <a:lstStyle/>
          <a:p>
            <a:pPr algn="ctr"/>
            <a:r>
              <a:rPr lang="en-US" dirty="0">
                <a:effectLst/>
                <a:latin typeface="Arial" panose="020B0604020202020204" pitchFamily="34" charset="0"/>
                <a:cs typeface="Arial" panose="020B0604020202020204" pitchFamily="34" charset="0"/>
              </a:rPr>
              <a:t>PERSONNEL </a:t>
            </a:r>
            <a:r>
              <a:rPr lang="en-US" dirty="0" smtClean="0">
                <a:effectLst/>
                <a:latin typeface="Arial" panose="020B0604020202020204" pitchFamily="34" charset="0"/>
                <a:cs typeface="Arial" panose="020B0604020202020204" pitchFamily="34" charset="0"/>
              </a:rPr>
              <a:t>REQUESTS</a:t>
            </a:r>
            <a:br>
              <a:rPr lang="en-US" dirty="0" smtClean="0">
                <a:effectLst/>
                <a:latin typeface="Arial" panose="020B0604020202020204" pitchFamily="34" charset="0"/>
                <a:cs typeface="Arial" panose="020B0604020202020204" pitchFamily="34" charset="0"/>
              </a:rPr>
            </a:br>
            <a:r>
              <a:rPr lang="en-US" dirty="0" smtClean="0">
                <a:effectLst/>
                <a:latin typeface="Arial" panose="020B0604020202020204" pitchFamily="34" charset="0"/>
                <a:cs typeface="Arial" panose="020B0604020202020204" pitchFamily="34" charset="0"/>
              </a:rPr>
              <a:t> NON-GENERAL </a:t>
            </a:r>
            <a:r>
              <a:rPr lang="en-US" dirty="0">
                <a:effectLst/>
                <a:latin typeface="Arial" panose="020B0604020202020204" pitchFamily="34" charset="0"/>
                <a:cs typeface="Arial" panose="020B0604020202020204" pitchFamily="34" charset="0"/>
              </a:rPr>
              <a:t>FUND</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sz="2700" b="0" dirty="0">
                <a:solidFill>
                  <a:srgbClr val="FF0000"/>
                </a:solidFill>
                <a:effectLst/>
                <a:latin typeface="Arial" panose="020B0604020202020204" pitchFamily="34" charset="0"/>
                <a:cs typeface="Arial" panose="020B0604020202020204" pitchFamily="34" charset="0"/>
              </a:rPr>
              <a:t>Board Action </a:t>
            </a:r>
            <a:r>
              <a:rPr lang="en-US" sz="2700" b="0" dirty="0" smtClean="0">
                <a:solidFill>
                  <a:srgbClr val="FF0000"/>
                </a:solidFill>
                <a:effectLst/>
                <a:latin typeface="Arial" panose="020B0604020202020204" pitchFamily="34" charset="0"/>
                <a:cs typeface="Arial" panose="020B0604020202020204" pitchFamily="34" charset="0"/>
              </a:rPr>
              <a:t>Item 7- A- 4 B(1-10)</a:t>
            </a:r>
            <a:endParaRPr lang="en-US" sz="2700" b="0" dirty="0">
              <a:effectLst/>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38</a:t>
            </a:fld>
            <a:endParaRPr lang="en-US"/>
          </a:p>
        </p:txBody>
      </p:sp>
    </p:spTree>
    <p:extLst>
      <p:ext uri="{BB962C8B-B14F-4D97-AF65-F5344CB8AC3E}">
        <p14:creationId xmlns:p14="http://schemas.microsoft.com/office/powerpoint/2010/main" val="41593700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Public Health </a:t>
            </a:r>
          </a:p>
          <a:p>
            <a:pPr lvl="1"/>
            <a:r>
              <a:rPr lang="en-US" dirty="0" smtClean="0">
                <a:latin typeface="Arial" panose="020B0604020202020204" pitchFamily="34" charset="0"/>
                <a:cs typeface="Arial" panose="020B0604020202020204" pitchFamily="34" charset="0"/>
              </a:rPr>
              <a:t>Create Senior Public Health Nurse</a:t>
            </a:r>
          </a:p>
          <a:p>
            <a:pPr lvl="2"/>
            <a:r>
              <a:rPr lang="en-US" dirty="0">
                <a:latin typeface="Arial" panose="020B060402020202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4 FTE- Senior </a:t>
            </a:r>
            <a:r>
              <a:rPr lang="en-US" dirty="0">
                <a:latin typeface="Arial" panose="020B0604020202020204" pitchFamily="34" charset="0"/>
                <a:cs typeface="Arial" panose="020B0604020202020204" pitchFamily="34" charset="0"/>
              </a:rPr>
              <a:t>Public </a:t>
            </a:r>
            <a:r>
              <a:rPr lang="en-US" dirty="0" smtClean="0">
                <a:latin typeface="Arial" panose="020B0604020202020204" pitchFamily="34" charset="0"/>
                <a:cs typeface="Arial" panose="020B0604020202020204" pitchFamily="34" charset="0"/>
              </a:rPr>
              <a:t>Health Nurse</a:t>
            </a:r>
          </a:p>
          <a:p>
            <a:pPr lvl="3"/>
            <a:r>
              <a:rPr lang="en-US" dirty="0" smtClean="0">
                <a:latin typeface="Arial" panose="020B0604020202020204" pitchFamily="34" charset="0"/>
                <a:cs typeface="Arial" panose="020B0604020202020204" pitchFamily="34" charset="0"/>
              </a:rPr>
              <a:t>Foster Care Program</a:t>
            </a:r>
          </a:p>
          <a:p>
            <a:pPr lvl="3"/>
            <a:r>
              <a:rPr lang="en-US" dirty="0" smtClean="0">
                <a:latin typeface="Arial" panose="020B0604020202020204" pitchFamily="34" charset="0"/>
                <a:cs typeface="Arial" panose="020B0604020202020204" pitchFamily="34" charset="0"/>
              </a:rPr>
              <a:t>Shared with Social Services</a:t>
            </a:r>
          </a:p>
          <a:p>
            <a:pPr lvl="3"/>
            <a:endParaRPr lang="en-US" dirty="0" smtClean="0">
              <a:latin typeface="Arial" panose="020B0604020202020204" pitchFamily="34" charset="0"/>
              <a:cs typeface="Arial" panose="020B0604020202020204" pitchFamily="34" charset="0"/>
            </a:endParaRPr>
          </a:p>
          <a:p>
            <a:pPr marL="630936" lvl="2" indent="0">
              <a:buNone/>
            </a:pPr>
            <a:endParaRPr lang="en-US" dirty="0">
              <a:latin typeface="Arial" panose="020B0604020202020204" pitchFamily="34" charset="0"/>
              <a:cs typeface="Arial" panose="020B0604020202020204" pitchFamily="34" charset="0"/>
            </a:endParaRPr>
          </a:p>
          <a:p>
            <a:pPr lvl="1"/>
            <a:endParaRPr lang="en-US" b="1" dirty="0" smtClean="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–$52,732</a:t>
            </a:r>
          </a:p>
          <a:p>
            <a:pPr lvl="1"/>
            <a:r>
              <a:rPr lang="en-US" b="1" dirty="0" smtClean="0">
                <a:latin typeface="Arial" panose="020B0604020202020204" pitchFamily="34" charset="0"/>
                <a:cs typeface="Arial" panose="020B0604020202020204" pitchFamily="34" charset="0"/>
              </a:rPr>
              <a:t>CAO Recommendation</a:t>
            </a:r>
          </a:p>
          <a:p>
            <a:pPr lvl="2"/>
            <a:r>
              <a:rPr lang="en-US" dirty="0" smtClean="0">
                <a:solidFill>
                  <a:srgbClr val="FF0000"/>
                </a:solidFill>
                <a:latin typeface="Arial" panose="020B0604020202020204" pitchFamily="34" charset="0"/>
                <a:cs typeface="Arial" panose="020B0604020202020204" pitchFamily="34" charset="0"/>
              </a:rPr>
              <a:t>Approve</a:t>
            </a:r>
            <a:endParaRPr lang="en-US" dirty="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fontScale="90000"/>
          </a:bodyPr>
          <a:lstStyle/>
          <a:p>
            <a:pPr algn="ctr"/>
            <a:r>
              <a:rPr lang="en-US" dirty="0">
                <a:effectLst/>
                <a:latin typeface="Arial" panose="020B0604020202020204" pitchFamily="34" charset="0"/>
                <a:cs typeface="Arial" panose="020B0604020202020204" pitchFamily="34" charset="0"/>
              </a:rPr>
              <a:t>PERSONNEL </a:t>
            </a:r>
            <a:r>
              <a:rPr lang="en-US" dirty="0" smtClean="0">
                <a:effectLst/>
                <a:latin typeface="Arial" panose="020B0604020202020204" pitchFamily="34" charset="0"/>
                <a:cs typeface="Arial" panose="020B0604020202020204" pitchFamily="34" charset="0"/>
              </a:rPr>
              <a:t>REQUESTS</a:t>
            </a:r>
            <a:br>
              <a:rPr lang="en-US" dirty="0" smtClean="0">
                <a:effectLst/>
                <a:latin typeface="Arial" panose="020B0604020202020204" pitchFamily="34" charset="0"/>
                <a:cs typeface="Arial" panose="020B0604020202020204" pitchFamily="34" charset="0"/>
              </a:rPr>
            </a:br>
            <a:r>
              <a:rPr lang="en-US" dirty="0" smtClean="0">
                <a:effectLst/>
                <a:latin typeface="Arial" panose="020B0604020202020204" pitchFamily="34" charset="0"/>
                <a:cs typeface="Arial" panose="020B0604020202020204" pitchFamily="34" charset="0"/>
              </a:rPr>
              <a:t> NON-GENERAL </a:t>
            </a:r>
            <a:r>
              <a:rPr lang="en-US" dirty="0">
                <a:effectLst/>
                <a:latin typeface="Arial" panose="020B0604020202020204" pitchFamily="34" charset="0"/>
                <a:cs typeface="Arial" panose="020B0604020202020204" pitchFamily="34" charset="0"/>
              </a:rPr>
              <a:t>FUND</a:t>
            </a:r>
            <a:br>
              <a:rPr lang="en-US" dirty="0">
                <a:effectLst/>
                <a:latin typeface="Arial" panose="020B0604020202020204" pitchFamily="34" charset="0"/>
                <a:cs typeface="Arial" panose="020B0604020202020204" pitchFamily="34" charset="0"/>
              </a:rPr>
            </a:br>
            <a:r>
              <a:rPr lang="en-US" sz="2700" b="0" dirty="0">
                <a:solidFill>
                  <a:srgbClr val="FF0000"/>
                </a:solidFill>
                <a:effectLst/>
                <a:latin typeface="Arial" panose="020B0604020202020204" pitchFamily="34" charset="0"/>
                <a:cs typeface="Arial" panose="020B0604020202020204" pitchFamily="34" charset="0"/>
              </a:rPr>
              <a:t>Board Action </a:t>
            </a:r>
            <a:r>
              <a:rPr lang="en-US" sz="2700" b="0" dirty="0" smtClean="0">
                <a:solidFill>
                  <a:srgbClr val="FF0000"/>
                </a:solidFill>
                <a:effectLst/>
                <a:latin typeface="Arial" panose="020B0604020202020204" pitchFamily="34" charset="0"/>
                <a:cs typeface="Arial" panose="020B0604020202020204" pitchFamily="34" charset="0"/>
              </a:rPr>
              <a:t>Item </a:t>
            </a:r>
            <a:r>
              <a:rPr lang="en-US" sz="2400" b="0" dirty="0" smtClean="0">
                <a:solidFill>
                  <a:srgbClr val="FF0000"/>
                </a:solidFill>
                <a:effectLst/>
                <a:latin typeface="Arial" panose="020B0604020202020204" pitchFamily="34" charset="0"/>
                <a:cs typeface="Arial" panose="020B0604020202020204" pitchFamily="34" charset="0"/>
              </a:rPr>
              <a:t>7 –A- 4C</a:t>
            </a:r>
            <a:endParaRPr lang="en-US" sz="2700" b="0" dirty="0">
              <a:effectLst/>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39</a:t>
            </a:fld>
            <a:endParaRPr lang="en-US"/>
          </a:p>
        </p:txBody>
      </p:sp>
    </p:spTree>
    <p:extLst>
      <p:ext uri="{BB962C8B-B14F-4D97-AF65-F5344CB8AC3E}">
        <p14:creationId xmlns:p14="http://schemas.microsoft.com/office/powerpoint/2010/main" val="15653166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525963"/>
          </a:xfrm>
        </p:spPr>
        <p:txBody>
          <a:bodyPr>
            <a:normAutofit/>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Behavioral Health </a:t>
            </a:r>
          </a:p>
          <a:p>
            <a:pPr lvl="1"/>
            <a:r>
              <a:rPr lang="en-US" dirty="0">
                <a:latin typeface="Arial" panose="020B0604020202020204" pitchFamily="34" charset="0"/>
                <a:cs typeface="Arial" panose="020B0604020202020204" pitchFamily="34" charset="0"/>
              </a:rPr>
              <a:t>Create 1 </a:t>
            </a:r>
            <a:r>
              <a:rPr lang="en-US" dirty="0" smtClean="0">
                <a:latin typeface="Arial" panose="020B0604020202020204" pitchFamily="34" charset="0"/>
                <a:cs typeface="Arial" panose="020B0604020202020204" pitchFamily="34" charset="0"/>
              </a:rPr>
              <a:t>FTE BHS </a:t>
            </a:r>
            <a:r>
              <a:rPr lang="en-US" dirty="0">
                <a:latin typeface="Arial" panose="020B0604020202020204" pitchFamily="34" charset="0"/>
                <a:cs typeface="Arial" panose="020B0604020202020204" pitchFamily="34" charset="0"/>
              </a:rPr>
              <a:t>Services Specialists II</a:t>
            </a:r>
          </a:p>
          <a:p>
            <a:pPr lvl="1"/>
            <a:r>
              <a:rPr lang="en-US" dirty="0" smtClean="0">
                <a:latin typeface="Arial" panose="020B0604020202020204" pitchFamily="34" charset="0"/>
                <a:cs typeface="Arial" panose="020B0604020202020204" pitchFamily="34" charset="0"/>
              </a:rPr>
              <a:t>Delete 1.9 FTE BHS Psychologist </a:t>
            </a:r>
          </a:p>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 Savings $145,026</a:t>
            </a:r>
          </a:p>
          <a:p>
            <a:pPr lvl="1"/>
            <a:r>
              <a:rPr lang="en-US" b="1" dirty="0" smtClean="0">
                <a:latin typeface="Arial" panose="020B0604020202020204" pitchFamily="34" charset="0"/>
                <a:cs typeface="Arial" panose="020B0604020202020204" pitchFamily="34" charset="0"/>
              </a:rPr>
              <a:t>CAO Recommendation</a:t>
            </a:r>
          </a:p>
          <a:p>
            <a:pPr lvl="2"/>
            <a:r>
              <a:rPr lang="en-US" dirty="0" smtClean="0">
                <a:solidFill>
                  <a:srgbClr val="FF0000"/>
                </a:solidFill>
                <a:latin typeface="Arial" panose="020B0604020202020204" pitchFamily="34" charset="0"/>
                <a:cs typeface="Arial" panose="020B0604020202020204" pitchFamily="34" charset="0"/>
              </a:rPr>
              <a:t>Approve</a:t>
            </a:r>
            <a:endParaRPr lang="en-US" dirty="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fontScale="90000"/>
          </a:bodyPr>
          <a:lstStyle/>
          <a:p>
            <a:pPr algn="ctr"/>
            <a:r>
              <a:rPr lang="en-US" dirty="0" smtClean="0">
                <a:effectLst/>
                <a:latin typeface="Arial" panose="020B0604020202020204" pitchFamily="34" charset="0"/>
                <a:cs typeface="Arial" panose="020B0604020202020204" pitchFamily="34" charset="0"/>
              </a:rPr>
              <a:t>PERSONNEL REQUESTS</a:t>
            </a:r>
            <a:br>
              <a:rPr lang="en-US" dirty="0" smtClean="0">
                <a:effectLst/>
                <a:latin typeface="Arial" panose="020B0604020202020204" pitchFamily="34" charset="0"/>
                <a:cs typeface="Arial" panose="020B0604020202020204" pitchFamily="34" charset="0"/>
              </a:rPr>
            </a:br>
            <a:r>
              <a:rPr lang="en-US" dirty="0" smtClean="0">
                <a:effectLst/>
                <a:latin typeface="Arial" panose="020B0604020202020204" pitchFamily="34" charset="0"/>
                <a:cs typeface="Arial" panose="020B0604020202020204" pitchFamily="34" charset="0"/>
              </a:rPr>
              <a:t> NON-GENERAL FUND</a:t>
            </a:r>
            <a:br>
              <a:rPr lang="en-US" dirty="0" smtClean="0">
                <a:effectLst/>
                <a:latin typeface="Arial" panose="020B0604020202020204" pitchFamily="34" charset="0"/>
                <a:cs typeface="Arial" panose="020B0604020202020204" pitchFamily="34" charset="0"/>
              </a:rPr>
            </a:br>
            <a:r>
              <a:rPr lang="en-US" sz="2700" b="0" dirty="0" smtClean="0">
                <a:solidFill>
                  <a:srgbClr val="FF0000"/>
                </a:solidFill>
                <a:effectLst/>
                <a:latin typeface="Arial" panose="020B0604020202020204" pitchFamily="34" charset="0"/>
                <a:cs typeface="Arial" panose="020B0604020202020204" pitchFamily="34" charset="0"/>
              </a:rPr>
              <a:t>Board Action Item 7-A-4D(1-3)</a:t>
            </a:r>
            <a:endParaRPr lang="en-US" sz="2700" b="0" dirty="0">
              <a:effectLst/>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40</a:t>
            </a:fld>
            <a:endParaRPr lang="en-US"/>
          </a:p>
        </p:txBody>
      </p:sp>
    </p:spTree>
    <p:extLst>
      <p:ext uri="{BB962C8B-B14F-4D97-AF65-F5344CB8AC3E}">
        <p14:creationId xmlns:p14="http://schemas.microsoft.com/office/powerpoint/2010/main" val="24576796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Department of Child Support Services</a:t>
            </a:r>
          </a:p>
          <a:p>
            <a:pPr lvl="1"/>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Delete 1 Information System Specialist III</a:t>
            </a:r>
          </a:p>
          <a:p>
            <a:pPr lvl="2"/>
            <a:r>
              <a:rPr lang="en-US" dirty="0" smtClean="0">
                <a:latin typeface="Arial" panose="020B0604020202020204" pitchFamily="34" charset="0"/>
                <a:cs typeface="Arial" panose="020B0604020202020204" pitchFamily="34" charset="0"/>
              </a:rPr>
              <a:t>IT needs met by </a:t>
            </a:r>
            <a:r>
              <a:rPr lang="en-US" dirty="0" err="1" smtClean="0">
                <a:latin typeface="Arial" panose="020B0604020202020204" pitchFamily="34" charset="0"/>
                <a:cs typeface="Arial" panose="020B0604020202020204" pitchFamily="34" charset="0"/>
              </a:rPr>
              <a:t>Avenu</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109728" indent="0">
              <a:buNone/>
            </a:pPr>
            <a:endParaRPr lang="en-US" dirty="0" smtClean="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Savings </a:t>
            </a:r>
            <a:r>
              <a:rPr lang="en-US" b="1" dirty="0" smtClean="0">
                <a:latin typeface="Arial" panose="020B0604020202020204" pitchFamily="34" charset="0"/>
                <a:cs typeface="Arial" panose="020B0604020202020204" pitchFamily="34" charset="0"/>
              </a:rPr>
              <a:t>$91,872  </a:t>
            </a:r>
          </a:p>
          <a:p>
            <a:pPr lvl="1"/>
            <a:r>
              <a:rPr lang="en-US" b="1" dirty="0" smtClean="0">
                <a:latin typeface="Arial" panose="020B0604020202020204" pitchFamily="34" charset="0"/>
                <a:cs typeface="Arial" panose="020B0604020202020204" pitchFamily="34" charset="0"/>
              </a:rPr>
              <a:t>CAO Recommendation</a:t>
            </a:r>
          </a:p>
          <a:p>
            <a:pPr lvl="2"/>
            <a:r>
              <a:rPr lang="en-US" dirty="0" smtClean="0">
                <a:solidFill>
                  <a:srgbClr val="FF0000"/>
                </a:solidFill>
                <a:latin typeface="Arial" panose="020B0604020202020204" pitchFamily="34" charset="0"/>
                <a:cs typeface="Arial" panose="020B0604020202020204" pitchFamily="34" charset="0"/>
              </a:rPr>
              <a:t>Approve</a:t>
            </a:r>
            <a:endParaRPr lang="en-US" dirty="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fontScale="90000"/>
          </a:bodyPr>
          <a:lstStyle/>
          <a:p>
            <a:pPr algn="ctr"/>
            <a:r>
              <a:rPr lang="en-US" dirty="0" smtClean="0">
                <a:effectLst/>
                <a:latin typeface="Arial" panose="020B0604020202020204" pitchFamily="34" charset="0"/>
                <a:cs typeface="Arial" panose="020B0604020202020204" pitchFamily="34" charset="0"/>
              </a:rPr>
              <a:t>PERSONNEL REQUESTS</a:t>
            </a:r>
            <a:br>
              <a:rPr lang="en-US" dirty="0" smtClean="0">
                <a:effectLst/>
                <a:latin typeface="Arial" panose="020B0604020202020204" pitchFamily="34" charset="0"/>
                <a:cs typeface="Arial" panose="020B0604020202020204" pitchFamily="34" charset="0"/>
              </a:rPr>
            </a:br>
            <a:r>
              <a:rPr lang="en-US" dirty="0" smtClean="0">
                <a:effectLst/>
                <a:latin typeface="Arial" panose="020B0604020202020204" pitchFamily="34" charset="0"/>
                <a:cs typeface="Arial" panose="020B0604020202020204" pitchFamily="34" charset="0"/>
              </a:rPr>
              <a:t> NON-GENERAL FUND</a:t>
            </a:r>
            <a:r>
              <a:rPr lang="en-US" dirty="0" smtClean="0">
                <a:latin typeface="Arial" panose="020B0604020202020204" pitchFamily="34" charset="0"/>
                <a:cs typeface="Arial" panose="020B0604020202020204" pitchFamily="34" charset="0"/>
              </a:rPr>
              <a:t/>
            </a:r>
            <a:br>
              <a:rPr lang="en-US" dirty="0" smtClean="0">
                <a:latin typeface="Arial" panose="020B0604020202020204" pitchFamily="34" charset="0"/>
                <a:cs typeface="Arial" panose="020B0604020202020204" pitchFamily="34" charset="0"/>
              </a:rPr>
            </a:br>
            <a:r>
              <a:rPr lang="en-US" sz="2700" b="0" dirty="0" smtClean="0">
                <a:solidFill>
                  <a:srgbClr val="FF0000"/>
                </a:solidFill>
                <a:effectLst/>
                <a:latin typeface="Arial" panose="020B0604020202020204" pitchFamily="34" charset="0"/>
                <a:cs typeface="Arial" panose="020B0604020202020204" pitchFamily="34" charset="0"/>
              </a:rPr>
              <a:t>Board Action Item 7-A-4E</a:t>
            </a:r>
            <a:endParaRPr lang="en-US" sz="2700" b="0" dirty="0">
              <a:effectLst/>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41</a:t>
            </a:fld>
            <a:endParaRPr lang="en-US"/>
          </a:p>
        </p:txBody>
      </p:sp>
    </p:spTree>
    <p:extLst>
      <p:ext uri="{BB962C8B-B14F-4D97-AF65-F5344CB8AC3E}">
        <p14:creationId xmlns:p14="http://schemas.microsoft.com/office/powerpoint/2010/main" val="40170387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Delete 4.3 FTE</a:t>
            </a:r>
          </a:p>
          <a:p>
            <a:r>
              <a:rPr lang="en-US" dirty="0" smtClean="0">
                <a:latin typeface="Arial" panose="020B0604020202020204" pitchFamily="34" charset="0"/>
                <a:cs typeface="Arial" panose="020B0604020202020204" pitchFamily="34" charset="0"/>
              </a:rPr>
              <a:t>Total Savings- $530,736</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Denied requests</a:t>
            </a:r>
          </a:p>
          <a:p>
            <a:pPr lvl="1"/>
            <a:r>
              <a:rPr lang="en-US" dirty="0" smtClean="0">
                <a:latin typeface="Arial" panose="020B0604020202020204" pitchFamily="34" charset="0"/>
                <a:cs typeface="Arial" panose="020B0604020202020204" pitchFamily="34" charset="0"/>
              </a:rPr>
              <a:t>Create an Animal Control Officer</a:t>
            </a:r>
          </a:p>
          <a:p>
            <a:endParaRPr lang="en-US"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42</a:t>
            </a:fld>
            <a:endParaRPr lang="en-US"/>
          </a:p>
        </p:txBody>
      </p:sp>
      <p:sp>
        <p:nvSpPr>
          <p:cNvPr id="4" name="Title 3"/>
          <p:cNvSpPr>
            <a:spLocks noGrp="1"/>
          </p:cNvSpPr>
          <p:nvPr>
            <p:ph type="title"/>
          </p:nvPr>
        </p:nvSpPr>
        <p:spPr/>
        <p:txBody>
          <a:bodyPr>
            <a:normAutofit fontScale="90000"/>
          </a:bodyPr>
          <a:lstStyle/>
          <a:p>
            <a:pPr algn="ctr"/>
            <a:r>
              <a:rPr lang="en-US" dirty="0" smtClean="0">
                <a:effectLst/>
                <a:latin typeface="Arial" panose="020B0604020202020204" pitchFamily="34" charset="0"/>
                <a:cs typeface="Arial" panose="020B0604020202020204" pitchFamily="34" charset="0"/>
              </a:rPr>
              <a:t>PERSONNEL SUMMARY</a:t>
            </a:r>
            <a:br>
              <a:rPr lang="en-US" dirty="0" smtClean="0">
                <a:effectLst/>
                <a:latin typeface="Arial" panose="020B0604020202020204" pitchFamily="34" charset="0"/>
                <a:cs typeface="Arial" panose="020B0604020202020204" pitchFamily="34" charset="0"/>
              </a:rPr>
            </a:br>
            <a:r>
              <a:rPr lang="en-US" dirty="0" smtClean="0">
                <a:effectLst/>
                <a:latin typeface="Arial" panose="020B0604020202020204" pitchFamily="34" charset="0"/>
                <a:cs typeface="Arial" panose="020B0604020202020204" pitchFamily="34" charset="0"/>
              </a:rPr>
              <a:t>GENERAL FUND</a:t>
            </a:r>
            <a:endParaRPr lang="en-US"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07669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County Counsel</a:t>
            </a:r>
          </a:p>
          <a:p>
            <a:pPr lvl="1"/>
            <a:r>
              <a:rPr lang="en-US" dirty="0" smtClean="0">
                <a:latin typeface="Arial" panose="020B0604020202020204" pitchFamily="34" charset="0"/>
                <a:cs typeface="Arial" panose="020B0604020202020204" pitchFamily="34" charset="0"/>
              </a:rPr>
              <a:t>Create Executive Assistant/Legal </a:t>
            </a:r>
          </a:p>
          <a:p>
            <a:pPr lvl="1"/>
            <a:r>
              <a:rPr lang="en-US" dirty="0" smtClean="0">
                <a:latin typeface="Arial" panose="020B0604020202020204" pitchFamily="34" charset="0"/>
                <a:cs typeface="Arial" panose="020B0604020202020204" pitchFamily="34" charset="0"/>
              </a:rPr>
              <a:t>Delete Senior Legal Secretary</a:t>
            </a:r>
          </a:p>
          <a:p>
            <a:pPr marL="393192" lvl="1" indent="0">
              <a:buNone/>
            </a:pPr>
            <a:endParaRPr lang="en-US" dirty="0">
              <a:latin typeface="Arial" panose="020B0604020202020204" pitchFamily="34" charset="0"/>
              <a:cs typeface="Arial" panose="020B0604020202020204" pitchFamily="34" charset="0"/>
            </a:endParaRPr>
          </a:p>
          <a:p>
            <a:pPr lvl="1"/>
            <a:endParaRPr lang="en-US" b="1" dirty="0" smtClean="0">
              <a:latin typeface="Arial" panose="020B0604020202020204" pitchFamily="34" charset="0"/>
              <a:cs typeface="Arial" panose="020B0604020202020204" pitchFamily="34" charset="0"/>
            </a:endParaRPr>
          </a:p>
          <a:p>
            <a:pPr lvl="1"/>
            <a:endParaRPr lang="en-US" b="1" dirty="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 $6,834</a:t>
            </a:r>
          </a:p>
          <a:p>
            <a:pPr lvl="1"/>
            <a:r>
              <a:rPr lang="en-US" b="1" dirty="0" smtClean="0">
                <a:latin typeface="Arial" panose="020B0604020202020204" pitchFamily="34" charset="0"/>
                <a:cs typeface="Arial" panose="020B0604020202020204" pitchFamily="34" charset="0"/>
              </a:rPr>
              <a:t>CAO Recommendation</a:t>
            </a:r>
          </a:p>
          <a:p>
            <a:pPr lvl="2"/>
            <a:r>
              <a:rPr lang="en-US" dirty="0" smtClean="0">
                <a:solidFill>
                  <a:srgbClr val="FF0000"/>
                </a:solidFill>
                <a:latin typeface="Arial" panose="020B0604020202020204" pitchFamily="34" charset="0"/>
                <a:cs typeface="Arial" panose="020B0604020202020204" pitchFamily="34" charset="0"/>
              </a:rPr>
              <a:t>Approve</a:t>
            </a:r>
            <a:endParaRPr lang="en-US" dirty="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381000" y="228600"/>
            <a:ext cx="8229600" cy="1143000"/>
          </a:xfrm>
        </p:spPr>
        <p:txBody>
          <a:bodyPr>
            <a:normAutofit fontScale="90000"/>
          </a:bodyPr>
          <a:lstStyle/>
          <a:p>
            <a:pPr algn="ctr"/>
            <a:r>
              <a:rPr lang="en-US" dirty="0" smtClean="0">
                <a:effectLst/>
                <a:latin typeface="Arial" panose="020B0604020202020204" pitchFamily="34" charset="0"/>
                <a:cs typeface="Arial" panose="020B0604020202020204" pitchFamily="34" charset="0"/>
              </a:rPr>
              <a:t>PERSONNEL REQUESTS GENERAL FUND</a:t>
            </a:r>
            <a:r>
              <a:rPr lang="en-US" dirty="0" smtClean="0">
                <a:latin typeface="Arial" panose="020B0604020202020204" pitchFamily="34" charset="0"/>
                <a:cs typeface="Arial" panose="020B0604020202020204" pitchFamily="34" charset="0"/>
              </a:rPr>
              <a:t/>
            </a:r>
            <a:br>
              <a:rPr lang="en-US" dirty="0" smtClean="0">
                <a:latin typeface="Arial" panose="020B0604020202020204" pitchFamily="34" charset="0"/>
                <a:cs typeface="Arial" panose="020B0604020202020204" pitchFamily="34" charset="0"/>
              </a:rPr>
            </a:br>
            <a:r>
              <a:rPr lang="en-US" sz="2800" b="0" dirty="0" smtClean="0">
                <a:solidFill>
                  <a:srgbClr val="FF0000"/>
                </a:solidFill>
                <a:effectLst/>
                <a:latin typeface="Arial" panose="020B0604020202020204" pitchFamily="34" charset="0"/>
                <a:cs typeface="Arial" panose="020B0604020202020204" pitchFamily="34" charset="0"/>
              </a:rPr>
              <a:t>Board Action Item </a:t>
            </a:r>
            <a:r>
              <a:rPr lang="en-US" sz="2400" b="0" dirty="0" smtClean="0">
                <a:solidFill>
                  <a:srgbClr val="FF0000"/>
                </a:solidFill>
                <a:latin typeface="Arial" panose="020B0604020202020204" pitchFamily="34" charset="0"/>
                <a:cs typeface="Arial" panose="020B0604020202020204" pitchFamily="34" charset="0"/>
              </a:rPr>
              <a:t>7-A-4F(1-2)</a:t>
            </a:r>
            <a:endParaRPr lang="en-US" sz="2200" b="0" dirty="0">
              <a:effectLst/>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43</a:t>
            </a:fld>
            <a:endParaRPr lang="en-US"/>
          </a:p>
        </p:txBody>
      </p:sp>
    </p:spTree>
    <p:extLst>
      <p:ext uri="{BB962C8B-B14F-4D97-AF65-F5344CB8AC3E}">
        <p14:creationId xmlns:p14="http://schemas.microsoft.com/office/powerpoint/2010/main" val="39534915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Library </a:t>
            </a:r>
          </a:p>
          <a:p>
            <a:pPr lvl="1"/>
            <a:endParaRPr lang="en-US" dirty="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Range Adjustment</a:t>
            </a:r>
          </a:p>
          <a:p>
            <a:pPr lvl="2"/>
            <a:r>
              <a:rPr lang="en-US" dirty="0" smtClean="0">
                <a:latin typeface="Arial" panose="020B0604020202020204" pitchFamily="34" charset="0"/>
                <a:cs typeface="Arial" panose="020B0604020202020204" pitchFamily="34" charset="0"/>
              </a:rPr>
              <a:t>5%-County Librarian </a:t>
            </a:r>
          </a:p>
          <a:p>
            <a:pPr lvl="3"/>
            <a:r>
              <a:rPr lang="en-US" dirty="0" smtClean="0">
                <a:latin typeface="Arial" panose="020B0604020202020204" pitchFamily="34" charset="0"/>
                <a:cs typeface="Arial" panose="020B0604020202020204" pitchFamily="34" charset="0"/>
              </a:rPr>
              <a:t>Library/Museum Department Merger</a:t>
            </a:r>
            <a:endParaRPr lang="en-US" dirty="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 $5,685</a:t>
            </a:r>
          </a:p>
          <a:p>
            <a:pPr lvl="1"/>
            <a:r>
              <a:rPr lang="en-US" b="1" dirty="0" smtClean="0">
                <a:latin typeface="Arial" panose="020B0604020202020204" pitchFamily="34" charset="0"/>
                <a:cs typeface="Arial" panose="020B0604020202020204" pitchFamily="34" charset="0"/>
              </a:rPr>
              <a:t>CAO Recommendation</a:t>
            </a:r>
          </a:p>
          <a:p>
            <a:pPr lvl="2"/>
            <a:r>
              <a:rPr lang="en-US" dirty="0" smtClean="0">
                <a:solidFill>
                  <a:srgbClr val="FF0000"/>
                </a:solidFill>
                <a:latin typeface="Arial" panose="020B0604020202020204" pitchFamily="34" charset="0"/>
                <a:cs typeface="Arial" panose="020B0604020202020204" pitchFamily="34" charset="0"/>
              </a:rPr>
              <a:t>Approve</a:t>
            </a:r>
            <a:endParaRPr lang="en-US" dirty="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304800" y="228600"/>
            <a:ext cx="8229600" cy="1143000"/>
          </a:xfrm>
        </p:spPr>
        <p:txBody>
          <a:bodyPr>
            <a:normAutofit fontScale="90000"/>
          </a:bodyPr>
          <a:lstStyle/>
          <a:p>
            <a:pPr algn="ctr"/>
            <a:r>
              <a:rPr lang="en-US" dirty="0">
                <a:effectLst/>
                <a:latin typeface="Arial" panose="020B0604020202020204" pitchFamily="34" charset="0"/>
                <a:cs typeface="Arial" panose="020B0604020202020204" pitchFamily="34" charset="0"/>
              </a:rPr>
              <a:t>PERSONNEL </a:t>
            </a:r>
            <a:r>
              <a:rPr lang="en-US" dirty="0" smtClean="0">
                <a:effectLst/>
                <a:latin typeface="Arial" panose="020B0604020202020204" pitchFamily="34" charset="0"/>
                <a:cs typeface="Arial" panose="020B0604020202020204" pitchFamily="34" charset="0"/>
              </a:rPr>
              <a:t>REQUESTS</a:t>
            </a:r>
            <a:br>
              <a:rPr lang="en-US" dirty="0" smtClean="0">
                <a:effectLst/>
                <a:latin typeface="Arial" panose="020B0604020202020204" pitchFamily="34" charset="0"/>
                <a:cs typeface="Arial" panose="020B0604020202020204" pitchFamily="34" charset="0"/>
              </a:rPr>
            </a:br>
            <a:r>
              <a:rPr lang="en-US" dirty="0" smtClean="0">
                <a:effectLst/>
                <a:latin typeface="Arial" panose="020B0604020202020204" pitchFamily="34" charset="0"/>
                <a:cs typeface="Arial" panose="020B0604020202020204" pitchFamily="34" charset="0"/>
              </a:rPr>
              <a:t> GENERAL </a:t>
            </a:r>
            <a:r>
              <a:rPr lang="en-US" dirty="0">
                <a:effectLst/>
                <a:latin typeface="Arial" panose="020B0604020202020204" pitchFamily="34" charset="0"/>
                <a:cs typeface="Arial" panose="020B0604020202020204" pitchFamily="34" charset="0"/>
              </a:rPr>
              <a:t>FUND</a:t>
            </a:r>
            <a:br>
              <a:rPr lang="en-US" dirty="0">
                <a:effectLst/>
                <a:latin typeface="Arial" panose="020B0604020202020204" pitchFamily="34" charset="0"/>
                <a:cs typeface="Arial" panose="020B0604020202020204" pitchFamily="34" charset="0"/>
              </a:rPr>
            </a:br>
            <a:r>
              <a:rPr lang="en-US" sz="2700" b="0" dirty="0">
                <a:solidFill>
                  <a:srgbClr val="FF0000"/>
                </a:solidFill>
                <a:effectLst/>
                <a:latin typeface="Arial" panose="020B0604020202020204" pitchFamily="34" charset="0"/>
                <a:cs typeface="Arial" panose="020B0604020202020204" pitchFamily="34" charset="0"/>
              </a:rPr>
              <a:t>Board Action </a:t>
            </a:r>
            <a:r>
              <a:rPr lang="en-US" sz="2700" b="0" dirty="0" smtClean="0">
                <a:solidFill>
                  <a:srgbClr val="FF0000"/>
                </a:solidFill>
                <a:effectLst/>
                <a:latin typeface="Arial" panose="020B0604020202020204" pitchFamily="34" charset="0"/>
                <a:cs typeface="Arial" panose="020B0604020202020204" pitchFamily="34" charset="0"/>
              </a:rPr>
              <a:t>Item- 7-A-4G</a:t>
            </a:r>
            <a:endParaRPr lang="en-US" sz="2700" b="0" dirty="0">
              <a:effectLst/>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44</a:t>
            </a:fld>
            <a:endParaRPr lang="en-US"/>
          </a:p>
        </p:txBody>
      </p:sp>
    </p:spTree>
    <p:extLst>
      <p:ext uri="{BB962C8B-B14F-4D97-AF65-F5344CB8AC3E}">
        <p14:creationId xmlns:p14="http://schemas.microsoft.com/office/powerpoint/2010/main" val="19050781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109728" indent="0">
              <a:buNone/>
            </a:pP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Museum  </a:t>
            </a:r>
          </a:p>
          <a:p>
            <a:pPr lvl="1"/>
            <a:r>
              <a:rPr lang="en-US" dirty="0" smtClean="0">
                <a:latin typeface="Arial" panose="020B0604020202020204" pitchFamily="34" charset="0"/>
                <a:cs typeface="Arial" panose="020B0604020202020204" pitchFamily="34" charset="0"/>
              </a:rPr>
              <a:t>Delete Museum Manager</a:t>
            </a:r>
            <a:endParaRPr lang="en-US" dirty="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Create .75 FTE Museum Coordinator</a:t>
            </a:r>
          </a:p>
          <a:p>
            <a:pPr lvl="2"/>
            <a:r>
              <a:rPr lang="en-US" dirty="0" smtClean="0">
                <a:latin typeface="Arial" panose="020B0604020202020204" pitchFamily="34" charset="0"/>
                <a:cs typeface="Arial" panose="020B0604020202020204" pitchFamily="34" charset="0"/>
              </a:rPr>
              <a:t>Approve Museum Coordinator Job Description</a:t>
            </a:r>
          </a:p>
          <a:p>
            <a:pPr marL="630936" lvl="2" indent="0">
              <a:buNone/>
            </a:pPr>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County Librarian</a:t>
            </a:r>
          </a:p>
          <a:p>
            <a:pPr lvl="3"/>
            <a:r>
              <a:rPr lang="en-US" dirty="0" smtClean="0">
                <a:latin typeface="Arial" panose="020B0604020202020204" pitchFamily="34" charset="0"/>
                <a:cs typeface="Arial" panose="020B0604020202020204" pitchFamily="34" charset="0"/>
              </a:rPr>
              <a:t>Library/Museum Department Merger</a:t>
            </a:r>
            <a:endParaRPr lang="en-US" dirty="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 Savings $34,053</a:t>
            </a:r>
          </a:p>
          <a:p>
            <a:pPr lvl="1"/>
            <a:r>
              <a:rPr lang="en-US" b="1" dirty="0" smtClean="0">
                <a:latin typeface="Arial" panose="020B0604020202020204" pitchFamily="34" charset="0"/>
                <a:cs typeface="Arial" panose="020B0604020202020204" pitchFamily="34" charset="0"/>
              </a:rPr>
              <a:t>CAO Recommendation</a:t>
            </a:r>
          </a:p>
          <a:p>
            <a:pPr lvl="2"/>
            <a:r>
              <a:rPr lang="en-US" dirty="0" smtClean="0">
                <a:solidFill>
                  <a:srgbClr val="FF0000"/>
                </a:solidFill>
                <a:latin typeface="Arial" panose="020B0604020202020204" pitchFamily="34" charset="0"/>
                <a:cs typeface="Arial" panose="020B0604020202020204" pitchFamily="34" charset="0"/>
              </a:rPr>
              <a:t>Approve</a:t>
            </a:r>
            <a:endParaRPr lang="en-US" dirty="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304800" y="228600"/>
            <a:ext cx="8229600" cy="1143000"/>
          </a:xfrm>
        </p:spPr>
        <p:txBody>
          <a:bodyPr>
            <a:normAutofit fontScale="90000"/>
          </a:bodyPr>
          <a:lstStyle/>
          <a:p>
            <a:pPr algn="ctr"/>
            <a:r>
              <a:rPr lang="en-US" dirty="0">
                <a:effectLst/>
                <a:latin typeface="Arial" panose="020B0604020202020204" pitchFamily="34" charset="0"/>
                <a:cs typeface="Arial" panose="020B0604020202020204" pitchFamily="34" charset="0"/>
              </a:rPr>
              <a:t>PERSONNEL </a:t>
            </a:r>
            <a:r>
              <a:rPr lang="en-US" dirty="0" smtClean="0">
                <a:effectLst/>
                <a:latin typeface="Arial" panose="020B0604020202020204" pitchFamily="34" charset="0"/>
                <a:cs typeface="Arial" panose="020B0604020202020204" pitchFamily="34" charset="0"/>
              </a:rPr>
              <a:t>REQUESTS</a:t>
            </a:r>
            <a:br>
              <a:rPr lang="en-US" dirty="0" smtClean="0">
                <a:effectLst/>
                <a:latin typeface="Arial" panose="020B0604020202020204" pitchFamily="34" charset="0"/>
                <a:cs typeface="Arial" panose="020B0604020202020204" pitchFamily="34" charset="0"/>
              </a:rPr>
            </a:br>
            <a:r>
              <a:rPr lang="en-US" dirty="0" smtClean="0">
                <a:effectLst/>
                <a:latin typeface="Arial" panose="020B0604020202020204" pitchFamily="34" charset="0"/>
                <a:cs typeface="Arial" panose="020B0604020202020204" pitchFamily="34" charset="0"/>
              </a:rPr>
              <a:t> GENERAL </a:t>
            </a:r>
            <a:r>
              <a:rPr lang="en-US" dirty="0">
                <a:effectLst/>
                <a:latin typeface="Arial" panose="020B0604020202020204" pitchFamily="34" charset="0"/>
                <a:cs typeface="Arial" panose="020B0604020202020204" pitchFamily="34" charset="0"/>
              </a:rPr>
              <a:t>FUND</a:t>
            </a:r>
            <a:br>
              <a:rPr lang="en-US" dirty="0">
                <a:effectLst/>
                <a:latin typeface="Arial" panose="020B0604020202020204" pitchFamily="34" charset="0"/>
                <a:cs typeface="Arial" panose="020B0604020202020204" pitchFamily="34" charset="0"/>
              </a:rPr>
            </a:br>
            <a:r>
              <a:rPr lang="en-US" sz="2700" b="0" dirty="0">
                <a:solidFill>
                  <a:srgbClr val="FF0000"/>
                </a:solidFill>
                <a:effectLst/>
                <a:latin typeface="Arial" panose="020B0604020202020204" pitchFamily="34" charset="0"/>
                <a:cs typeface="Arial" panose="020B0604020202020204" pitchFamily="34" charset="0"/>
              </a:rPr>
              <a:t>Board Action </a:t>
            </a:r>
            <a:r>
              <a:rPr lang="en-US" sz="2700" b="0" dirty="0" smtClean="0">
                <a:solidFill>
                  <a:srgbClr val="FF0000"/>
                </a:solidFill>
                <a:effectLst/>
                <a:latin typeface="Arial" panose="020B0604020202020204" pitchFamily="34" charset="0"/>
                <a:cs typeface="Arial" panose="020B0604020202020204" pitchFamily="34" charset="0"/>
              </a:rPr>
              <a:t>Item- 7-A-4H(1-3)</a:t>
            </a:r>
            <a:endParaRPr lang="en-US" sz="2700" b="0" dirty="0">
              <a:effectLst/>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45</a:t>
            </a:fld>
            <a:endParaRPr lang="en-US"/>
          </a:p>
        </p:txBody>
      </p:sp>
    </p:spTree>
    <p:extLst>
      <p:ext uri="{BB962C8B-B14F-4D97-AF65-F5344CB8AC3E}">
        <p14:creationId xmlns:p14="http://schemas.microsoft.com/office/powerpoint/2010/main" val="82922729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382000" cy="4525963"/>
          </a:xfrm>
        </p:spPr>
        <p:txBody>
          <a:bodyPr>
            <a:normAutofit/>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Community Development- Planning </a:t>
            </a:r>
          </a:p>
          <a:p>
            <a:pPr lvl="1"/>
            <a:r>
              <a:rPr lang="en-US" dirty="0" smtClean="0">
                <a:latin typeface="Arial" panose="020B0604020202020204" pitchFamily="34" charset="0"/>
                <a:cs typeface="Arial" panose="020B0604020202020204" pitchFamily="34" charset="0"/>
              </a:rPr>
              <a:t>Range Adjustments </a:t>
            </a:r>
          </a:p>
          <a:p>
            <a:pPr lvl="2"/>
            <a:r>
              <a:rPr lang="en-US" dirty="0" smtClean="0">
                <a:latin typeface="Arial" panose="020B0604020202020204" pitchFamily="34" charset="0"/>
                <a:cs typeface="Arial" panose="020B0604020202020204" pitchFamily="34" charset="0"/>
              </a:rPr>
              <a:t>10% - 2 Senior Planners</a:t>
            </a:r>
          </a:p>
          <a:p>
            <a:pPr lvl="3"/>
            <a:r>
              <a:rPr lang="en-US" dirty="0" smtClean="0">
                <a:latin typeface="Arial" panose="020B0604020202020204" pitchFamily="34" charset="0"/>
                <a:cs typeface="Arial" panose="020B0604020202020204" pitchFamily="34" charset="0"/>
              </a:rPr>
              <a:t>Long term vacancy</a:t>
            </a:r>
          </a:p>
          <a:p>
            <a:pPr lvl="2"/>
            <a:r>
              <a:rPr lang="en-US" dirty="0" smtClean="0">
                <a:latin typeface="Arial" panose="020B0604020202020204" pitchFamily="34" charset="0"/>
                <a:cs typeface="Arial" panose="020B0604020202020204" pitchFamily="34" charset="0"/>
              </a:rPr>
              <a:t>10%-Information Systems Specialist III</a:t>
            </a:r>
            <a:endParaRPr lang="en-US" dirty="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pPr marL="393192" lvl="1" indent="0">
              <a:buNone/>
            </a:pPr>
            <a:endParaRPr lang="en-US" dirty="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 $65,719</a:t>
            </a:r>
            <a:endParaRPr lang="en-US" dirty="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CAO Recommendation</a:t>
            </a:r>
          </a:p>
          <a:p>
            <a:pPr lvl="2"/>
            <a:r>
              <a:rPr lang="en-US" dirty="0" smtClean="0">
                <a:solidFill>
                  <a:srgbClr val="FF0000"/>
                </a:solidFill>
                <a:latin typeface="Arial" panose="020B0604020202020204" pitchFamily="34" charset="0"/>
                <a:cs typeface="Arial" panose="020B0604020202020204" pitchFamily="34" charset="0"/>
              </a:rPr>
              <a:t>Approve</a:t>
            </a:r>
            <a:endParaRPr lang="en-US" dirty="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57200" y="457200"/>
            <a:ext cx="8229600" cy="1143000"/>
          </a:xfrm>
        </p:spPr>
        <p:txBody>
          <a:bodyPr>
            <a:normAutofit fontScale="90000"/>
          </a:bodyPr>
          <a:lstStyle/>
          <a:p>
            <a:pPr algn="ctr"/>
            <a:r>
              <a:rPr lang="en-US" dirty="0">
                <a:effectLst/>
                <a:latin typeface="Arial" panose="020B0604020202020204" pitchFamily="34" charset="0"/>
                <a:cs typeface="Arial" panose="020B0604020202020204" pitchFamily="34" charset="0"/>
              </a:rPr>
              <a:t>PERSONNEL REQUESTS GENERAL FUND</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sz="2700" b="0" dirty="0">
                <a:solidFill>
                  <a:srgbClr val="FF0000"/>
                </a:solidFill>
                <a:effectLst/>
                <a:latin typeface="Arial" panose="020B0604020202020204" pitchFamily="34" charset="0"/>
                <a:cs typeface="Arial" panose="020B0604020202020204" pitchFamily="34" charset="0"/>
              </a:rPr>
              <a:t>Board Action </a:t>
            </a:r>
            <a:r>
              <a:rPr lang="en-US" sz="2700" b="0" dirty="0" smtClean="0">
                <a:solidFill>
                  <a:srgbClr val="FF0000"/>
                </a:solidFill>
                <a:effectLst/>
                <a:latin typeface="Arial" panose="020B0604020202020204" pitchFamily="34" charset="0"/>
                <a:cs typeface="Arial" panose="020B0604020202020204" pitchFamily="34" charset="0"/>
              </a:rPr>
              <a:t>Item </a:t>
            </a:r>
            <a:r>
              <a:rPr lang="en-US" sz="2700" b="0" dirty="0" smtClean="0">
                <a:solidFill>
                  <a:srgbClr val="FF0000"/>
                </a:solidFill>
                <a:latin typeface="Arial" panose="020B0604020202020204" pitchFamily="34" charset="0"/>
                <a:cs typeface="Arial" panose="020B0604020202020204" pitchFamily="34" charset="0"/>
              </a:rPr>
              <a:t>7-A-4I(1-3)</a:t>
            </a:r>
            <a:endParaRPr lang="en-US" sz="2700" b="0" dirty="0">
              <a:effectLst/>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46</a:t>
            </a:fld>
            <a:endParaRPr lang="en-US"/>
          </a:p>
        </p:txBody>
      </p:sp>
    </p:spTree>
    <p:extLst>
      <p:ext uri="{BB962C8B-B14F-4D97-AF65-F5344CB8AC3E}">
        <p14:creationId xmlns:p14="http://schemas.microsoft.com/office/powerpoint/2010/main" val="9300619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algn="ctr"/>
            <a:r>
              <a:rPr lang="en-US" dirty="0" smtClean="0">
                <a:effectLst/>
                <a:latin typeface="Arial" panose="020B0604020202020204" pitchFamily="34" charset="0"/>
                <a:cs typeface="Arial" panose="020B0604020202020204" pitchFamily="34" charset="0"/>
              </a:rPr>
              <a:t>PERSONNEL REQUESTS GENERAL FUND</a:t>
            </a:r>
            <a:br>
              <a:rPr lang="en-US" dirty="0" smtClean="0">
                <a:effectLst/>
                <a:latin typeface="Arial" panose="020B0604020202020204" pitchFamily="34" charset="0"/>
                <a:cs typeface="Arial" panose="020B0604020202020204" pitchFamily="34" charset="0"/>
              </a:rPr>
            </a:br>
            <a:r>
              <a:rPr lang="en-US" sz="2700" b="0" dirty="0" smtClean="0">
                <a:solidFill>
                  <a:srgbClr val="FF0000"/>
                </a:solidFill>
                <a:effectLst/>
                <a:latin typeface="Arial" panose="020B0604020202020204" pitchFamily="34" charset="0"/>
                <a:cs typeface="Arial" panose="020B0604020202020204" pitchFamily="34" charset="0"/>
              </a:rPr>
              <a:t>Board Action Item </a:t>
            </a:r>
            <a:r>
              <a:rPr lang="en-US" sz="2700" b="0" dirty="0" smtClean="0">
                <a:solidFill>
                  <a:srgbClr val="FF0000"/>
                </a:solidFill>
                <a:latin typeface="Arial" panose="020B0604020202020204" pitchFamily="34" charset="0"/>
                <a:cs typeface="Arial" panose="020B0604020202020204" pitchFamily="34" charset="0"/>
              </a:rPr>
              <a:t>7-A-4J(1-3)</a:t>
            </a:r>
            <a:endParaRPr lang="en-US" sz="2700" b="0" dirty="0">
              <a:solidFill>
                <a:srgbClr val="FF0000"/>
              </a:solidFill>
              <a:effectLst/>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District Attorney</a:t>
            </a:r>
          </a:p>
          <a:p>
            <a:pPr lvl="1"/>
            <a:r>
              <a:rPr lang="en-US" dirty="0" smtClean="0">
                <a:latin typeface="Arial" panose="020B0604020202020204" pitchFamily="34" charset="0"/>
                <a:cs typeface="Arial" panose="020B0604020202020204" pitchFamily="34" charset="0"/>
              </a:rPr>
              <a:t>Delete the Fiscal Administrator </a:t>
            </a:r>
          </a:p>
          <a:p>
            <a:pPr lvl="1"/>
            <a:r>
              <a:rPr lang="en-US" dirty="0" smtClean="0">
                <a:latin typeface="Arial" panose="020B0604020202020204" pitchFamily="34" charset="0"/>
                <a:cs typeface="Arial" panose="020B0604020202020204" pitchFamily="34" charset="0"/>
              </a:rPr>
              <a:t>Create an Administrative Services Manager II</a:t>
            </a:r>
          </a:p>
          <a:p>
            <a:pPr lvl="1"/>
            <a:r>
              <a:rPr lang="en-US" dirty="0" smtClean="0">
                <a:latin typeface="Arial" panose="020B0604020202020204" pitchFamily="34" charset="0"/>
                <a:cs typeface="Arial" panose="020B0604020202020204" pitchFamily="34" charset="0"/>
              </a:rPr>
              <a:t>Freeze </a:t>
            </a:r>
            <a:r>
              <a:rPr lang="en-US" dirty="0">
                <a:latin typeface="Arial" panose="020B0604020202020204" pitchFamily="34" charset="0"/>
                <a:cs typeface="Arial" panose="020B0604020202020204" pitchFamily="34" charset="0"/>
              </a:rPr>
              <a:t>a</a:t>
            </a:r>
            <a:r>
              <a:rPr lang="en-US" dirty="0" smtClean="0">
                <a:latin typeface="Arial" panose="020B0604020202020204" pitchFamily="34" charset="0"/>
                <a:cs typeface="Arial" panose="020B0604020202020204" pitchFamily="34" charset="0"/>
              </a:rPr>
              <a:t> Attorney IV- 8 pay periods </a:t>
            </a:r>
            <a:endParaRPr lang="en-US" dirty="0">
              <a:latin typeface="Arial" panose="020B0604020202020204" pitchFamily="34" charset="0"/>
              <a:cs typeface="Arial" panose="020B0604020202020204" pitchFamily="34" charset="0"/>
            </a:endParaRPr>
          </a:p>
          <a:p>
            <a:pPr marL="393192" lvl="1" indent="0">
              <a:buNone/>
            </a:pPr>
            <a:endParaRPr lang="en-US" b="1" dirty="0" smtClean="0">
              <a:latin typeface="Arial" panose="020B0604020202020204" pitchFamily="34" charset="0"/>
              <a:cs typeface="Arial" panose="020B0604020202020204" pitchFamily="34" charset="0"/>
            </a:endParaRPr>
          </a:p>
          <a:p>
            <a:pPr marL="393192" lvl="1" indent="0">
              <a:buNone/>
            </a:pPr>
            <a:endParaRPr lang="en-US" b="1" dirty="0">
              <a:latin typeface="Arial" panose="020B0604020202020204" pitchFamily="34" charset="0"/>
              <a:cs typeface="Arial" panose="020B0604020202020204" pitchFamily="34" charset="0"/>
            </a:endParaRPr>
          </a:p>
          <a:p>
            <a:pPr marL="393192" lvl="1" indent="0">
              <a:buNone/>
            </a:pPr>
            <a:endParaRPr lang="en-US" b="1" dirty="0">
              <a:latin typeface="Arial" panose="020B0604020202020204" pitchFamily="34" charset="0"/>
              <a:cs typeface="Arial" panose="020B0604020202020204" pitchFamily="34" charset="0"/>
            </a:endParaRPr>
          </a:p>
          <a:p>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 Savings $81,040  </a:t>
            </a:r>
          </a:p>
          <a:p>
            <a:r>
              <a:rPr lang="en-US" b="1" dirty="0" smtClean="0">
                <a:latin typeface="Arial" panose="020B0604020202020204" pitchFamily="34" charset="0"/>
                <a:cs typeface="Arial" panose="020B0604020202020204" pitchFamily="34" charset="0"/>
              </a:rPr>
              <a:t>CAO Recommendation  </a:t>
            </a:r>
          </a:p>
          <a:p>
            <a:pPr lvl="1"/>
            <a:r>
              <a:rPr lang="en-US" dirty="0" smtClean="0">
                <a:solidFill>
                  <a:srgbClr val="FF0000"/>
                </a:solidFill>
                <a:latin typeface="Arial" panose="020B0604020202020204" pitchFamily="34" charset="0"/>
                <a:cs typeface="Arial" panose="020B0604020202020204" pitchFamily="34" charset="0"/>
              </a:rPr>
              <a:t>Approve</a:t>
            </a: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47</a:t>
            </a:fld>
            <a:endParaRPr lang="en-US"/>
          </a:p>
        </p:txBody>
      </p:sp>
    </p:spTree>
    <p:extLst>
      <p:ext uri="{BB962C8B-B14F-4D97-AF65-F5344CB8AC3E}">
        <p14:creationId xmlns:p14="http://schemas.microsoft.com/office/powerpoint/2010/main" val="338437057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Juvenile Hall</a:t>
            </a:r>
            <a:endParaRPr lang="en-US" sz="1800"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Delete 3.05 FTE Juvenile Correctional Officers</a:t>
            </a:r>
          </a:p>
          <a:p>
            <a:pPr marL="393192" lvl="1" indent="0">
              <a:buNone/>
            </a:pPr>
            <a:endParaRPr lang="en-US" dirty="0">
              <a:latin typeface="Arial" panose="020B0604020202020204" pitchFamily="34" charset="0"/>
              <a:cs typeface="Arial" panose="020B0604020202020204" pitchFamily="34" charset="0"/>
            </a:endParaRPr>
          </a:p>
          <a:p>
            <a:pPr lvl="1"/>
            <a:endParaRPr lang="en-US" b="1" dirty="0" smtClean="0">
              <a:latin typeface="Arial" panose="020B0604020202020204" pitchFamily="34" charset="0"/>
              <a:cs typeface="Arial" panose="020B0604020202020204" pitchFamily="34" charset="0"/>
            </a:endParaRPr>
          </a:p>
          <a:p>
            <a:pPr lvl="1"/>
            <a:endParaRPr lang="en-US" b="1" dirty="0" smtClean="0">
              <a:latin typeface="Arial" panose="020B0604020202020204" pitchFamily="34" charset="0"/>
              <a:cs typeface="Arial" panose="020B0604020202020204" pitchFamily="34" charset="0"/>
            </a:endParaRPr>
          </a:p>
          <a:p>
            <a:pPr lvl="1"/>
            <a:endParaRPr lang="en-US" b="1" dirty="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 $265,375 Savings</a:t>
            </a:r>
          </a:p>
          <a:p>
            <a:pPr lvl="1"/>
            <a:r>
              <a:rPr lang="en-US" b="1" dirty="0" smtClean="0">
                <a:latin typeface="Arial" panose="020B0604020202020204" pitchFamily="34" charset="0"/>
                <a:cs typeface="Arial" panose="020B0604020202020204" pitchFamily="34" charset="0"/>
              </a:rPr>
              <a:t>CAO Recommendation</a:t>
            </a:r>
          </a:p>
          <a:p>
            <a:pPr lvl="2"/>
            <a:r>
              <a:rPr lang="en-US" dirty="0" smtClean="0">
                <a:solidFill>
                  <a:srgbClr val="FF0000"/>
                </a:solidFill>
                <a:latin typeface="Arial" panose="020B0604020202020204" pitchFamily="34" charset="0"/>
                <a:cs typeface="Arial" panose="020B0604020202020204" pitchFamily="34" charset="0"/>
              </a:rPr>
              <a:t>Approve</a:t>
            </a:r>
            <a:endParaRPr lang="en-US" dirty="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57200" y="228600"/>
            <a:ext cx="8229600" cy="1143000"/>
          </a:xfrm>
        </p:spPr>
        <p:txBody>
          <a:bodyPr>
            <a:normAutofit fontScale="90000"/>
          </a:bodyPr>
          <a:lstStyle/>
          <a:p>
            <a:pPr algn="ctr"/>
            <a:r>
              <a:rPr lang="en-US" dirty="0" smtClean="0">
                <a:effectLst/>
                <a:latin typeface="Arial" panose="020B0604020202020204" pitchFamily="34" charset="0"/>
                <a:cs typeface="Arial" panose="020B0604020202020204" pitchFamily="34" charset="0"/>
              </a:rPr>
              <a:t>PERSONNEL REQUESTS GENERAL FUND</a:t>
            </a:r>
            <a:r>
              <a:rPr lang="en-US" dirty="0" smtClean="0">
                <a:latin typeface="Arial" panose="020B0604020202020204" pitchFamily="34" charset="0"/>
                <a:cs typeface="Arial" panose="020B0604020202020204" pitchFamily="34" charset="0"/>
              </a:rPr>
              <a:t/>
            </a:r>
            <a:br>
              <a:rPr lang="en-US" dirty="0" smtClean="0">
                <a:latin typeface="Arial" panose="020B0604020202020204" pitchFamily="34" charset="0"/>
                <a:cs typeface="Arial" panose="020B0604020202020204" pitchFamily="34" charset="0"/>
              </a:rPr>
            </a:br>
            <a:r>
              <a:rPr lang="en-US" sz="2700" b="0" dirty="0" smtClean="0">
                <a:solidFill>
                  <a:srgbClr val="FF0000"/>
                </a:solidFill>
                <a:effectLst/>
                <a:latin typeface="Arial" panose="020B0604020202020204" pitchFamily="34" charset="0"/>
                <a:cs typeface="Arial" panose="020B0604020202020204" pitchFamily="34" charset="0"/>
              </a:rPr>
              <a:t>Board Action Item </a:t>
            </a:r>
            <a:r>
              <a:rPr lang="en-US" sz="2700" b="0" dirty="0" smtClean="0">
                <a:solidFill>
                  <a:srgbClr val="FF0000"/>
                </a:solidFill>
                <a:latin typeface="Arial" panose="020B0604020202020204" pitchFamily="34" charset="0"/>
                <a:cs typeface="Arial" panose="020B0604020202020204" pitchFamily="34" charset="0"/>
              </a:rPr>
              <a:t>7-A-4K(1-2)</a:t>
            </a:r>
            <a:endParaRPr lang="en-US" sz="2700" b="0" dirty="0">
              <a:effectLst/>
            </a:endParaRPr>
          </a:p>
        </p:txBody>
      </p:sp>
      <p:sp>
        <p:nvSpPr>
          <p:cNvPr id="4" name="Slide Number Placeholder 3"/>
          <p:cNvSpPr>
            <a:spLocks noGrp="1"/>
          </p:cNvSpPr>
          <p:nvPr>
            <p:ph type="sldNum" sz="quarter" idx="12"/>
          </p:nvPr>
        </p:nvSpPr>
        <p:spPr>
          <a:xfrm>
            <a:off x="8382000" y="6407944"/>
            <a:ext cx="631032" cy="365125"/>
          </a:xfrm>
        </p:spPr>
        <p:txBody>
          <a:bodyPr/>
          <a:lstStyle/>
          <a:p>
            <a:fld id="{50C63980-99F9-4B82-AB82-78DD998A0672}" type="slidenum">
              <a:rPr lang="en-US" smtClean="0"/>
              <a:t>48</a:t>
            </a:fld>
            <a:endParaRPr lang="en-US"/>
          </a:p>
        </p:txBody>
      </p:sp>
    </p:spTree>
    <p:extLst>
      <p:ext uri="{BB962C8B-B14F-4D97-AF65-F5344CB8AC3E}">
        <p14:creationId xmlns:p14="http://schemas.microsoft.com/office/powerpoint/2010/main" val="50989865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Probation</a:t>
            </a:r>
            <a:endParaRPr lang="en-US" sz="1800"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Freeze 1 FTE Deputy Probation Officer</a:t>
            </a:r>
          </a:p>
          <a:p>
            <a:pPr marL="393192" lvl="1" indent="0">
              <a:buNone/>
            </a:pPr>
            <a:endParaRPr lang="en-US" dirty="0">
              <a:latin typeface="Arial" panose="020B0604020202020204" pitchFamily="34" charset="0"/>
              <a:cs typeface="Arial" panose="020B0604020202020204" pitchFamily="34" charset="0"/>
            </a:endParaRPr>
          </a:p>
          <a:p>
            <a:pPr lvl="1"/>
            <a:endParaRPr lang="en-US" b="1" dirty="0" smtClean="0">
              <a:latin typeface="Arial" panose="020B0604020202020204" pitchFamily="34" charset="0"/>
              <a:cs typeface="Arial" panose="020B0604020202020204" pitchFamily="34" charset="0"/>
            </a:endParaRPr>
          </a:p>
          <a:p>
            <a:pPr lvl="1"/>
            <a:endParaRPr lang="en-US" b="1" dirty="0" smtClean="0">
              <a:latin typeface="Arial" panose="020B0604020202020204" pitchFamily="34" charset="0"/>
              <a:cs typeface="Arial" panose="020B0604020202020204" pitchFamily="34" charset="0"/>
            </a:endParaRPr>
          </a:p>
          <a:p>
            <a:pPr lvl="1"/>
            <a:endParaRPr lang="en-US" b="1" dirty="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 Savings $102,261 </a:t>
            </a:r>
          </a:p>
          <a:p>
            <a:pPr lvl="1"/>
            <a:r>
              <a:rPr lang="en-US" b="1" dirty="0" smtClean="0">
                <a:latin typeface="Arial" panose="020B0604020202020204" pitchFamily="34" charset="0"/>
                <a:cs typeface="Arial" panose="020B0604020202020204" pitchFamily="34" charset="0"/>
              </a:rPr>
              <a:t>CAO Recommendation</a:t>
            </a:r>
          </a:p>
          <a:p>
            <a:pPr lvl="2"/>
            <a:r>
              <a:rPr lang="en-US" dirty="0" smtClean="0">
                <a:solidFill>
                  <a:srgbClr val="FF0000"/>
                </a:solidFill>
                <a:latin typeface="Arial" panose="020B0604020202020204" pitchFamily="34" charset="0"/>
                <a:cs typeface="Arial" panose="020B0604020202020204" pitchFamily="34" charset="0"/>
              </a:rPr>
              <a:t>Approve</a:t>
            </a:r>
            <a:endParaRPr lang="en-US" dirty="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fontScale="90000"/>
          </a:bodyPr>
          <a:lstStyle/>
          <a:p>
            <a:pPr algn="ctr"/>
            <a:r>
              <a:rPr lang="en-US" dirty="0">
                <a:effectLst/>
                <a:latin typeface="Arial" panose="020B0604020202020204" pitchFamily="34" charset="0"/>
                <a:cs typeface="Arial" panose="020B0604020202020204" pitchFamily="34" charset="0"/>
              </a:rPr>
              <a:t>PERSONNEL REQUESTS GENERAL FUND</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sz="2700" b="0" dirty="0">
                <a:solidFill>
                  <a:srgbClr val="FF0000"/>
                </a:solidFill>
                <a:effectLst/>
                <a:latin typeface="Arial" panose="020B0604020202020204" pitchFamily="34" charset="0"/>
                <a:cs typeface="Arial" panose="020B0604020202020204" pitchFamily="34" charset="0"/>
              </a:rPr>
              <a:t>Board Action </a:t>
            </a:r>
            <a:r>
              <a:rPr lang="en-US" sz="2700" b="0" dirty="0" smtClean="0">
                <a:solidFill>
                  <a:srgbClr val="FF0000"/>
                </a:solidFill>
                <a:effectLst/>
                <a:latin typeface="Arial" panose="020B0604020202020204" pitchFamily="34" charset="0"/>
                <a:cs typeface="Arial" panose="020B0604020202020204" pitchFamily="34" charset="0"/>
              </a:rPr>
              <a:t>Item </a:t>
            </a:r>
            <a:r>
              <a:rPr lang="en-US" sz="2700" b="0" dirty="0" smtClean="0">
                <a:solidFill>
                  <a:srgbClr val="FF0000"/>
                </a:solidFill>
                <a:latin typeface="Arial" panose="020B0604020202020204" pitchFamily="34" charset="0"/>
                <a:cs typeface="Arial" panose="020B0604020202020204" pitchFamily="34" charset="0"/>
              </a:rPr>
              <a:t>7-A-4L</a:t>
            </a:r>
            <a:endParaRPr lang="en-US" sz="2700" b="0" dirty="0">
              <a:effectLst/>
            </a:endParaRPr>
          </a:p>
        </p:txBody>
      </p:sp>
      <p:sp>
        <p:nvSpPr>
          <p:cNvPr id="4" name="Slide Number Placeholder 3"/>
          <p:cNvSpPr>
            <a:spLocks noGrp="1"/>
          </p:cNvSpPr>
          <p:nvPr>
            <p:ph type="sldNum" sz="quarter" idx="12"/>
          </p:nvPr>
        </p:nvSpPr>
        <p:spPr>
          <a:xfrm>
            <a:off x="8382000" y="6407944"/>
            <a:ext cx="631032" cy="365125"/>
          </a:xfrm>
        </p:spPr>
        <p:txBody>
          <a:bodyPr/>
          <a:lstStyle/>
          <a:p>
            <a:fld id="{50C63980-99F9-4B82-AB82-78DD998A0672}" type="slidenum">
              <a:rPr lang="en-US" smtClean="0"/>
              <a:t>49</a:t>
            </a:fld>
            <a:endParaRPr lang="en-US"/>
          </a:p>
        </p:txBody>
      </p:sp>
    </p:spTree>
    <p:extLst>
      <p:ext uri="{BB962C8B-B14F-4D97-AF65-F5344CB8AC3E}">
        <p14:creationId xmlns:p14="http://schemas.microsoft.com/office/powerpoint/2010/main" val="40909787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Sheriff </a:t>
            </a:r>
          </a:p>
          <a:p>
            <a:pPr lvl="1"/>
            <a:r>
              <a:rPr lang="en-US" dirty="0" smtClean="0">
                <a:latin typeface="Arial" panose="020B0604020202020204" pitchFamily="34" charset="0"/>
                <a:cs typeface="Arial" panose="020B0604020202020204" pitchFamily="34" charset="0"/>
              </a:rPr>
              <a:t>Delete 1 FTE Sheriff Lieutenant</a:t>
            </a:r>
          </a:p>
          <a:p>
            <a:pPr lvl="1"/>
            <a:endParaRPr lang="en-US" dirty="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pPr marL="393192" lvl="1" indent="0">
              <a:buNone/>
            </a:pPr>
            <a:endParaRPr lang="en-US" dirty="0" smtClean="0">
              <a:latin typeface="Arial" panose="020B0604020202020204" pitchFamily="34" charset="0"/>
              <a:cs typeface="Arial" panose="020B0604020202020204" pitchFamily="34" charset="0"/>
            </a:endParaRPr>
          </a:p>
          <a:p>
            <a:pPr marL="393192" lvl="1" indent="0">
              <a:buNone/>
            </a:pPr>
            <a:endParaRPr lang="en-US" dirty="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 Savings $133,917</a:t>
            </a:r>
          </a:p>
          <a:p>
            <a:pPr lvl="1"/>
            <a:r>
              <a:rPr lang="en-US" b="1" dirty="0" smtClean="0">
                <a:latin typeface="Arial" panose="020B0604020202020204" pitchFamily="34" charset="0"/>
                <a:cs typeface="Arial" panose="020B0604020202020204" pitchFamily="34" charset="0"/>
              </a:rPr>
              <a:t>CAO Recommendation</a:t>
            </a:r>
          </a:p>
          <a:p>
            <a:pPr lvl="2"/>
            <a:r>
              <a:rPr lang="en-US" dirty="0" smtClean="0">
                <a:solidFill>
                  <a:srgbClr val="FF0000"/>
                </a:solidFill>
                <a:latin typeface="Arial" panose="020B0604020202020204" pitchFamily="34" charset="0"/>
                <a:cs typeface="Arial" panose="020B0604020202020204" pitchFamily="34" charset="0"/>
              </a:rPr>
              <a:t>Approve</a:t>
            </a:r>
            <a:endParaRPr lang="en-US" dirty="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57200" y="457200"/>
            <a:ext cx="8229600" cy="1143000"/>
          </a:xfrm>
        </p:spPr>
        <p:txBody>
          <a:bodyPr>
            <a:normAutofit fontScale="90000"/>
          </a:bodyPr>
          <a:lstStyle/>
          <a:p>
            <a:pPr algn="ctr"/>
            <a:r>
              <a:rPr lang="en-US" dirty="0">
                <a:effectLst/>
                <a:latin typeface="Arial" panose="020B0604020202020204" pitchFamily="34" charset="0"/>
                <a:cs typeface="Arial" panose="020B0604020202020204" pitchFamily="34" charset="0"/>
              </a:rPr>
              <a:t>PERSONNEL REQUESTS GENERAL FUND</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sz="2700" b="0" dirty="0">
                <a:solidFill>
                  <a:srgbClr val="FF0000"/>
                </a:solidFill>
                <a:effectLst/>
                <a:latin typeface="Arial" panose="020B0604020202020204" pitchFamily="34" charset="0"/>
                <a:cs typeface="Arial" panose="020B0604020202020204" pitchFamily="34" charset="0"/>
              </a:rPr>
              <a:t>Board Action </a:t>
            </a:r>
            <a:r>
              <a:rPr lang="en-US" sz="2700" b="0" dirty="0" smtClean="0">
                <a:solidFill>
                  <a:srgbClr val="FF0000"/>
                </a:solidFill>
                <a:effectLst/>
                <a:latin typeface="Arial" panose="020B0604020202020204" pitchFamily="34" charset="0"/>
                <a:cs typeface="Arial" panose="020B0604020202020204" pitchFamily="34" charset="0"/>
              </a:rPr>
              <a:t>Item  </a:t>
            </a:r>
            <a:r>
              <a:rPr lang="en-US" sz="2700" b="0" dirty="0" smtClean="0">
                <a:solidFill>
                  <a:srgbClr val="FF0000"/>
                </a:solidFill>
                <a:latin typeface="Arial" panose="020B0604020202020204" pitchFamily="34" charset="0"/>
                <a:cs typeface="Arial" panose="020B0604020202020204" pitchFamily="34" charset="0"/>
              </a:rPr>
              <a:t>7-A-4M</a:t>
            </a:r>
            <a:r>
              <a:rPr lang="en-US" sz="2700" b="0" dirty="0" smtClean="0">
                <a:solidFill>
                  <a:srgbClr val="FF0000"/>
                </a:solidFill>
                <a:effectLst/>
                <a:latin typeface="Arial" panose="020B0604020202020204" pitchFamily="34" charset="0"/>
                <a:cs typeface="Arial" panose="020B0604020202020204" pitchFamily="34" charset="0"/>
              </a:rPr>
              <a:t> </a:t>
            </a:r>
            <a:r>
              <a:rPr lang="en-US" sz="2800" b="0" dirty="0" smtClean="0">
                <a:solidFill>
                  <a:srgbClr val="FF0000"/>
                </a:solidFill>
                <a:effectLst/>
                <a:latin typeface="Arial" panose="020B0604020202020204" pitchFamily="34" charset="0"/>
                <a:cs typeface="Arial" panose="020B0604020202020204" pitchFamily="34" charset="0"/>
              </a:rPr>
              <a:t/>
            </a:r>
            <a:br>
              <a:rPr lang="en-US" sz="2800" b="0" dirty="0" smtClean="0">
                <a:solidFill>
                  <a:srgbClr val="FF0000"/>
                </a:solidFill>
                <a:effectLst/>
                <a:latin typeface="Arial" panose="020B0604020202020204" pitchFamily="34" charset="0"/>
                <a:cs typeface="Arial" panose="020B0604020202020204" pitchFamily="34" charset="0"/>
              </a:rPr>
            </a:br>
            <a:endParaRPr lang="en-US" b="0" dirty="0">
              <a:effectLst/>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50</a:t>
            </a:fld>
            <a:endParaRPr lang="en-US"/>
          </a:p>
        </p:txBody>
      </p:sp>
    </p:spTree>
    <p:extLst>
      <p:ext uri="{BB962C8B-B14F-4D97-AF65-F5344CB8AC3E}">
        <p14:creationId xmlns:p14="http://schemas.microsoft.com/office/powerpoint/2010/main" val="257473746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Sheriff/Jail</a:t>
            </a:r>
          </a:p>
          <a:p>
            <a:pPr lvl="1"/>
            <a:r>
              <a:rPr lang="en-US" dirty="0" smtClean="0">
                <a:latin typeface="Arial" panose="020B0604020202020204" pitchFamily="34" charset="0"/>
                <a:cs typeface="Arial" panose="020B0604020202020204" pitchFamily="34" charset="0"/>
              </a:rPr>
              <a:t>Range Adjustment </a:t>
            </a:r>
          </a:p>
          <a:p>
            <a:pPr lvl="2"/>
            <a:r>
              <a:rPr lang="en-US" dirty="0" smtClean="0">
                <a:latin typeface="Arial" panose="020B0604020202020204" pitchFamily="34" charset="0"/>
                <a:cs typeface="Arial" panose="020B0604020202020204" pitchFamily="34" charset="0"/>
              </a:rPr>
              <a:t>10% Information System Specialist III</a:t>
            </a:r>
          </a:p>
          <a:p>
            <a:pPr lvl="1"/>
            <a:endParaRPr lang="en-US" dirty="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pPr marL="393192" lvl="1" indent="0">
              <a:buNone/>
            </a:pPr>
            <a:endParaRPr lang="en-US" dirty="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 $7,672</a:t>
            </a:r>
          </a:p>
          <a:p>
            <a:pPr lvl="1"/>
            <a:r>
              <a:rPr lang="en-US" b="1" dirty="0" smtClean="0">
                <a:latin typeface="Arial" panose="020B0604020202020204" pitchFamily="34" charset="0"/>
                <a:cs typeface="Arial" panose="020B0604020202020204" pitchFamily="34" charset="0"/>
              </a:rPr>
              <a:t>CAO Recommendation</a:t>
            </a:r>
          </a:p>
          <a:p>
            <a:pPr lvl="2"/>
            <a:r>
              <a:rPr lang="en-US" dirty="0" smtClean="0">
                <a:solidFill>
                  <a:srgbClr val="FF0000"/>
                </a:solidFill>
                <a:latin typeface="Arial" panose="020B0604020202020204" pitchFamily="34" charset="0"/>
                <a:cs typeface="Arial" panose="020B0604020202020204" pitchFamily="34" charset="0"/>
              </a:rPr>
              <a:t>Approve</a:t>
            </a:r>
            <a:endParaRPr lang="en-US" dirty="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57200" y="457200"/>
            <a:ext cx="8229600" cy="1143000"/>
          </a:xfrm>
        </p:spPr>
        <p:txBody>
          <a:bodyPr>
            <a:normAutofit fontScale="90000"/>
          </a:bodyPr>
          <a:lstStyle/>
          <a:p>
            <a:pPr algn="ctr"/>
            <a:r>
              <a:rPr lang="en-US" dirty="0">
                <a:effectLst/>
                <a:latin typeface="Arial" panose="020B0604020202020204" pitchFamily="34" charset="0"/>
                <a:cs typeface="Arial" panose="020B0604020202020204" pitchFamily="34" charset="0"/>
              </a:rPr>
              <a:t>PERSONNEL REQUESTS GENERAL FUND</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sz="2700" b="0" dirty="0">
                <a:solidFill>
                  <a:srgbClr val="FF0000"/>
                </a:solidFill>
                <a:effectLst/>
                <a:latin typeface="Arial" panose="020B0604020202020204" pitchFamily="34" charset="0"/>
                <a:cs typeface="Arial" panose="020B0604020202020204" pitchFamily="34" charset="0"/>
              </a:rPr>
              <a:t>Board Action </a:t>
            </a:r>
            <a:r>
              <a:rPr lang="en-US" sz="2700" b="0" dirty="0" smtClean="0">
                <a:solidFill>
                  <a:srgbClr val="FF0000"/>
                </a:solidFill>
                <a:effectLst/>
                <a:latin typeface="Arial" panose="020B0604020202020204" pitchFamily="34" charset="0"/>
                <a:cs typeface="Arial" panose="020B0604020202020204" pitchFamily="34" charset="0"/>
              </a:rPr>
              <a:t>Item </a:t>
            </a:r>
            <a:r>
              <a:rPr lang="en-US" sz="2700" b="0" dirty="0" smtClean="0">
                <a:solidFill>
                  <a:srgbClr val="FF0000"/>
                </a:solidFill>
                <a:latin typeface="Arial" panose="020B0604020202020204" pitchFamily="34" charset="0"/>
                <a:cs typeface="Arial" panose="020B0604020202020204" pitchFamily="34" charset="0"/>
              </a:rPr>
              <a:t>7-A-4N</a:t>
            </a:r>
            <a:r>
              <a:rPr lang="en-US" sz="2700" b="0" dirty="0" smtClean="0">
                <a:solidFill>
                  <a:srgbClr val="FF0000"/>
                </a:solidFill>
                <a:effectLst/>
                <a:latin typeface="Arial" panose="020B0604020202020204" pitchFamily="34" charset="0"/>
                <a:cs typeface="Arial" panose="020B0604020202020204" pitchFamily="34" charset="0"/>
              </a:rPr>
              <a:t> </a:t>
            </a:r>
            <a:r>
              <a:rPr lang="en-US" sz="2800" b="0" dirty="0" smtClean="0">
                <a:solidFill>
                  <a:srgbClr val="FF0000"/>
                </a:solidFill>
                <a:effectLst/>
                <a:latin typeface="Arial" panose="020B0604020202020204" pitchFamily="34" charset="0"/>
                <a:cs typeface="Arial" panose="020B0604020202020204" pitchFamily="34" charset="0"/>
              </a:rPr>
              <a:t/>
            </a:r>
            <a:br>
              <a:rPr lang="en-US" sz="2800" b="0" dirty="0" smtClean="0">
                <a:solidFill>
                  <a:srgbClr val="FF0000"/>
                </a:solidFill>
                <a:effectLst/>
                <a:latin typeface="Arial" panose="020B0604020202020204" pitchFamily="34" charset="0"/>
                <a:cs typeface="Arial" panose="020B0604020202020204" pitchFamily="34" charset="0"/>
              </a:rPr>
            </a:br>
            <a:endParaRPr lang="en-US" b="0" dirty="0">
              <a:effectLst/>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51</a:t>
            </a:fld>
            <a:endParaRPr lang="en-US"/>
          </a:p>
        </p:txBody>
      </p:sp>
    </p:spTree>
    <p:extLst>
      <p:ext uri="{BB962C8B-B14F-4D97-AF65-F5344CB8AC3E}">
        <p14:creationId xmlns:p14="http://schemas.microsoft.com/office/powerpoint/2010/main" val="304494742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Agriculture- Animal Control</a:t>
            </a:r>
          </a:p>
          <a:p>
            <a:pPr lvl="1"/>
            <a:r>
              <a:rPr lang="en-US" dirty="0" smtClean="0">
                <a:latin typeface="Arial" panose="020B0604020202020204" pitchFamily="34" charset="0"/>
                <a:cs typeface="Arial" panose="020B0604020202020204" pitchFamily="34" charset="0"/>
              </a:rPr>
              <a:t>Create 1 FTE Animal Control Officer </a:t>
            </a:r>
          </a:p>
          <a:p>
            <a:pPr lvl="1"/>
            <a:endParaRPr lang="en-US" dirty="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pPr marL="393192" lvl="1" indent="0">
              <a:buNone/>
            </a:pPr>
            <a:endParaRPr lang="en-US" dirty="0">
              <a:latin typeface="Arial" panose="020B0604020202020204" pitchFamily="34" charset="0"/>
              <a:cs typeface="Arial" panose="020B0604020202020204" pitchFamily="34" charset="0"/>
            </a:endParaRPr>
          </a:p>
          <a:p>
            <a:pPr lvl="1"/>
            <a:r>
              <a:rPr lang="en-US" b="1" dirty="0" smtClean="0">
                <a:latin typeface="Arial" panose="020B0604020202020204" pitchFamily="34" charset="0"/>
                <a:cs typeface="Arial" panose="020B0604020202020204" pitchFamily="34" charset="0"/>
              </a:rPr>
              <a:t>Financial Impact </a:t>
            </a:r>
            <a:r>
              <a:rPr lang="en-US" dirty="0" smtClean="0">
                <a:latin typeface="Arial" panose="020B0604020202020204" pitchFamily="34" charset="0"/>
                <a:cs typeface="Arial" panose="020B0604020202020204" pitchFamily="34" charset="0"/>
              </a:rPr>
              <a:t>– </a:t>
            </a:r>
          </a:p>
          <a:p>
            <a:pPr lvl="1"/>
            <a:r>
              <a:rPr lang="en-US" b="1" dirty="0" smtClean="0">
                <a:latin typeface="Arial" panose="020B0604020202020204" pitchFamily="34" charset="0"/>
                <a:cs typeface="Arial" panose="020B0604020202020204" pitchFamily="34" charset="0"/>
              </a:rPr>
              <a:t>CAO Recommendation</a:t>
            </a:r>
          </a:p>
          <a:p>
            <a:pPr lvl="2"/>
            <a:r>
              <a:rPr lang="en-US" dirty="0" smtClean="0">
                <a:solidFill>
                  <a:srgbClr val="FF0000"/>
                </a:solidFill>
                <a:latin typeface="Arial" panose="020B0604020202020204" pitchFamily="34" charset="0"/>
                <a:cs typeface="Arial" panose="020B0604020202020204" pitchFamily="34" charset="0"/>
              </a:rPr>
              <a:t>Deny</a:t>
            </a:r>
            <a:endParaRPr lang="en-US" dirty="0">
              <a:solidFill>
                <a:srgbClr val="FF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57200" y="457200"/>
            <a:ext cx="8229600" cy="1143000"/>
          </a:xfrm>
        </p:spPr>
        <p:txBody>
          <a:bodyPr>
            <a:normAutofit fontScale="90000"/>
          </a:bodyPr>
          <a:lstStyle/>
          <a:p>
            <a:pPr algn="ctr"/>
            <a:r>
              <a:rPr lang="en-US" dirty="0">
                <a:effectLst/>
                <a:latin typeface="Arial" panose="020B0604020202020204" pitchFamily="34" charset="0"/>
                <a:cs typeface="Arial" panose="020B0604020202020204" pitchFamily="34" charset="0"/>
              </a:rPr>
              <a:t>PERSONNEL REQUESTS GENERAL FUND</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sz="2700" b="0" dirty="0">
                <a:solidFill>
                  <a:srgbClr val="FF0000"/>
                </a:solidFill>
                <a:effectLst/>
                <a:latin typeface="Arial" panose="020B0604020202020204" pitchFamily="34" charset="0"/>
                <a:cs typeface="Arial" panose="020B0604020202020204" pitchFamily="34" charset="0"/>
              </a:rPr>
              <a:t>Board Action </a:t>
            </a:r>
            <a:r>
              <a:rPr lang="en-US" sz="2700" b="0" dirty="0" smtClean="0">
                <a:solidFill>
                  <a:srgbClr val="FF0000"/>
                </a:solidFill>
                <a:effectLst/>
                <a:latin typeface="Arial" panose="020B0604020202020204" pitchFamily="34" charset="0"/>
                <a:cs typeface="Arial" panose="020B0604020202020204" pitchFamily="34" charset="0"/>
              </a:rPr>
              <a:t>Item 7-A-4O </a:t>
            </a:r>
            <a:r>
              <a:rPr lang="en-US" sz="2800" b="0" dirty="0" smtClean="0">
                <a:solidFill>
                  <a:srgbClr val="FF0000"/>
                </a:solidFill>
                <a:effectLst/>
                <a:latin typeface="Arial" panose="020B0604020202020204" pitchFamily="34" charset="0"/>
                <a:cs typeface="Arial" panose="020B0604020202020204" pitchFamily="34" charset="0"/>
              </a:rPr>
              <a:t/>
            </a:r>
            <a:br>
              <a:rPr lang="en-US" sz="2800" b="0" dirty="0" smtClean="0">
                <a:solidFill>
                  <a:srgbClr val="FF0000"/>
                </a:solidFill>
                <a:effectLst/>
                <a:latin typeface="Arial" panose="020B0604020202020204" pitchFamily="34" charset="0"/>
                <a:cs typeface="Arial" panose="020B0604020202020204" pitchFamily="34" charset="0"/>
              </a:rPr>
            </a:br>
            <a:endParaRPr lang="en-US" b="0" dirty="0">
              <a:effectLst/>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52</a:t>
            </a:fld>
            <a:endParaRPr lang="en-US"/>
          </a:p>
        </p:txBody>
      </p:sp>
    </p:spTree>
    <p:extLst>
      <p:ext uri="{BB962C8B-B14F-4D97-AF65-F5344CB8AC3E}">
        <p14:creationId xmlns:p14="http://schemas.microsoft.com/office/powerpoint/2010/main" val="28823045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C63980-99F9-4B82-AB82-78DD998A0672}" type="slidenum">
              <a:rPr lang="en-US" smtClean="0"/>
              <a:t>53</a:t>
            </a:fld>
            <a:endParaRPr lang="en-US"/>
          </a:p>
        </p:txBody>
      </p:sp>
      <p:sp>
        <p:nvSpPr>
          <p:cNvPr id="3" name="Title 2"/>
          <p:cNvSpPr>
            <a:spLocks noGrp="1"/>
          </p:cNvSpPr>
          <p:nvPr>
            <p:ph type="title"/>
          </p:nvPr>
        </p:nvSpPr>
        <p:spPr>
          <a:xfrm>
            <a:off x="457200" y="2819400"/>
            <a:ext cx="8229600" cy="1143000"/>
          </a:xfrm>
        </p:spPr>
        <p:txBody>
          <a:bodyPr/>
          <a:lstStyle/>
          <a:p>
            <a:pPr algn="ctr"/>
            <a:r>
              <a:rPr lang="en-US" dirty="0">
                <a:effectLst/>
                <a:latin typeface="Arial" panose="020B0604020202020204" pitchFamily="34" charset="0"/>
                <a:cs typeface="Arial" panose="020B0604020202020204" pitchFamily="34" charset="0"/>
              </a:rPr>
              <a:t>FIXED ASSETS</a:t>
            </a:r>
            <a:endParaRPr lang="en-US" dirty="0"/>
          </a:p>
        </p:txBody>
      </p:sp>
    </p:spTree>
    <p:extLst>
      <p:ext uri="{BB962C8B-B14F-4D97-AF65-F5344CB8AC3E}">
        <p14:creationId xmlns:p14="http://schemas.microsoft.com/office/powerpoint/2010/main" val="22106451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551688"/>
          </a:xfrm>
        </p:spPr>
        <p:txBody>
          <a:bodyPr>
            <a:normAutofit fontScale="90000"/>
          </a:bodyPr>
          <a:lstStyle/>
          <a:p>
            <a:pPr algn="ctr"/>
            <a:r>
              <a:rPr lang="en-US" sz="4400" dirty="0" smtClean="0">
                <a:latin typeface="Arial" panose="020B0604020202020204" pitchFamily="34" charset="0"/>
                <a:cs typeface="Arial" panose="020B0604020202020204" pitchFamily="34" charset="0"/>
              </a:rPr>
              <a:t>FIXED ASSETS REQUESTS</a:t>
            </a:r>
            <a:br>
              <a:rPr lang="en-US" sz="4400" dirty="0" smtClean="0">
                <a:latin typeface="Arial" panose="020B0604020202020204" pitchFamily="34" charset="0"/>
                <a:cs typeface="Arial" panose="020B0604020202020204" pitchFamily="34" charset="0"/>
              </a:rPr>
            </a:br>
            <a:r>
              <a:rPr lang="en-US" sz="4400" dirty="0" smtClean="0">
                <a:latin typeface="Arial" panose="020B0604020202020204" pitchFamily="34" charset="0"/>
                <a:cs typeface="Arial" panose="020B0604020202020204" pitchFamily="34" charset="0"/>
              </a:rPr>
              <a:t> NON-GENERAL FUND</a:t>
            </a:r>
            <a:r>
              <a:rPr lang="en-US" sz="2800" dirty="0" smtClean="0">
                <a:latin typeface="Arial" panose="020B0604020202020204" pitchFamily="34" charset="0"/>
                <a:cs typeface="Arial" panose="020B0604020202020204" pitchFamily="34" charset="0"/>
              </a:rPr>
              <a:t/>
            </a:r>
            <a:br>
              <a:rPr lang="en-US" sz="2800" dirty="0" smtClean="0">
                <a:latin typeface="Arial" panose="020B0604020202020204" pitchFamily="34" charset="0"/>
                <a:cs typeface="Arial" panose="020B0604020202020204" pitchFamily="34" charset="0"/>
              </a:rPr>
            </a:br>
            <a:r>
              <a:rPr lang="en-US" sz="2700" b="0" dirty="0" smtClean="0">
                <a:solidFill>
                  <a:srgbClr val="FF0000"/>
                </a:solidFill>
                <a:effectLst/>
                <a:latin typeface="Arial" panose="020B0604020202020204" pitchFamily="34" charset="0"/>
                <a:cs typeface="Arial" panose="020B0604020202020204" pitchFamily="34" charset="0"/>
              </a:rPr>
              <a:t>Board Action Item 7-A5(A-D5)</a:t>
            </a:r>
            <a:endParaRPr lang="en-US" sz="2700" b="0" dirty="0">
              <a:solidFill>
                <a:srgbClr val="FF0000"/>
              </a:solidFill>
              <a:effectLst/>
              <a:latin typeface="Arial" panose="020B0604020202020204" pitchFamily="34" charset="0"/>
              <a:cs typeface="Arial" panose="020B0604020202020204" pitchFamily="34" charset="0"/>
            </a:endParaRPr>
          </a:p>
        </p:txBody>
      </p:sp>
      <p:graphicFrame>
        <p:nvGraphicFramePr>
          <p:cNvPr id="4" name="Content Placeholder 3"/>
          <p:cNvGraphicFramePr>
            <a:graphicFrameLocks/>
          </p:cNvGraphicFramePr>
          <p:nvPr>
            <p:extLst>
              <p:ext uri="{D42A27DB-BD31-4B8C-83A1-F6EECF244321}">
                <p14:modId xmlns:p14="http://schemas.microsoft.com/office/powerpoint/2010/main" val="2062268203"/>
              </p:ext>
            </p:extLst>
          </p:nvPr>
        </p:nvGraphicFramePr>
        <p:xfrm>
          <a:off x="457201" y="1752600"/>
          <a:ext cx="8458199" cy="4880003"/>
        </p:xfrm>
        <a:graphic>
          <a:graphicData uri="http://schemas.openxmlformats.org/drawingml/2006/table">
            <a:tbl>
              <a:tblPr firstRow="1" bandRow="1">
                <a:tableStyleId>{5C22544A-7EE6-4342-B048-85BDC9FD1C3A}</a:tableStyleId>
              </a:tblPr>
              <a:tblGrid>
                <a:gridCol w="1488016"/>
                <a:gridCol w="1879600"/>
                <a:gridCol w="391583"/>
                <a:gridCol w="1879601"/>
                <a:gridCol w="1142999"/>
                <a:gridCol w="1676400"/>
              </a:tblGrid>
              <a:tr h="642041">
                <a:tc>
                  <a:txBody>
                    <a:bodyPr/>
                    <a:lstStyle/>
                    <a:p>
                      <a:pPr algn="ctr"/>
                      <a:r>
                        <a:rPr lang="en-US" sz="1300" dirty="0" smtClean="0">
                          <a:latin typeface="Arial" panose="020B0604020202020204" pitchFamily="34" charset="0"/>
                          <a:cs typeface="Arial" panose="020B0604020202020204" pitchFamily="34" charset="0"/>
                        </a:rPr>
                        <a:t>Department</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Budget</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Description</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Total</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CAO Recommendation</a:t>
                      </a:r>
                      <a:endParaRPr lang="en-US" sz="1300" dirty="0">
                        <a:latin typeface="Arial" panose="020B0604020202020204" pitchFamily="34" charset="0"/>
                        <a:cs typeface="Arial" panose="020B0604020202020204" pitchFamily="34" charset="0"/>
                      </a:endParaRPr>
                    </a:p>
                  </a:txBody>
                  <a:tcPr/>
                </a:tc>
              </a:tr>
              <a:tr h="429467">
                <a:tc>
                  <a:txBody>
                    <a:bodyPr/>
                    <a:lstStyle/>
                    <a:p>
                      <a:r>
                        <a:rPr lang="en-US" sz="1300" dirty="0" smtClean="0">
                          <a:latin typeface="Arial" panose="020B0604020202020204" pitchFamily="34" charset="0"/>
                          <a:cs typeface="Arial" panose="020B0604020202020204" pitchFamily="34" charset="0"/>
                        </a:rPr>
                        <a:t>Communications</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6103-106020-762000</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1</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New Phone Switch</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$9,393</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483151">
                <a:tc>
                  <a:txBody>
                    <a:bodyPr/>
                    <a:lstStyle/>
                    <a:p>
                      <a:pPr marL="0" algn="l" rtl="0" eaLnBrk="1" fontAlgn="b" latinLnBrk="0" hangingPunct="1"/>
                      <a:r>
                        <a:rPr kumimoji="0" lang="en-US" sz="1300" kern="1200" dirty="0" smtClean="0">
                          <a:solidFill>
                            <a:schemeClr val="dk1"/>
                          </a:solidFill>
                          <a:latin typeface="Arial" panose="020B0604020202020204" pitchFamily="34" charset="0"/>
                          <a:ea typeface="+mn-ea"/>
                          <a:cs typeface="Arial" panose="020B0604020202020204" pitchFamily="34" charset="0"/>
                        </a:rPr>
                        <a:t> Communications</a:t>
                      </a:r>
                      <a:endParaRPr kumimoji="0" lang="en-US" sz="1300" kern="1200" dirty="0">
                        <a:solidFill>
                          <a:schemeClr val="dk1"/>
                        </a:solidFill>
                        <a:latin typeface="Arial" panose="020B0604020202020204" pitchFamily="34" charset="0"/>
                        <a:ea typeface="+mn-ea"/>
                        <a:cs typeface="Arial" panose="020B0604020202020204" pitchFamily="34" charset="0"/>
                      </a:endParaRPr>
                    </a:p>
                  </a:txBody>
                  <a:tcPr marL="9525" marR="9525"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smtClean="0">
                          <a:latin typeface="Arial" panose="020B0604020202020204" pitchFamily="34" charset="0"/>
                          <a:cs typeface="Arial" panose="020B0604020202020204" pitchFamily="34" charset="0"/>
                        </a:rPr>
                        <a:t>6103-106020-762030</a:t>
                      </a:r>
                    </a:p>
                  </a:txBody>
                  <a:tcPr/>
                </a:tc>
                <a:tc>
                  <a:txBody>
                    <a:bodyPr/>
                    <a:lstStyle/>
                    <a:p>
                      <a:r>
                        <a:rPr lang="en-US" sz="1300" dirty="0" smtClean="0">
                          <a:latin typeface="Arial" panose="020B0604020202020204" pitchFamily="34" charset="0"/>
                          <a:cs typeface="Arial" panose="020B0604020202020204" pitchFamily="34" charset="0"/>
                        </a:rPr>
                        <a:t>1</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New Phone Switch</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$7,450</a:t>
                      </a:r>
                      <a:endParaRPr lang="en-US" sz="13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smtClean="0">
                          <a:latin typeface="Arial" panose="020B0604020202020204" pitchFamily="34" charset="0"/>
                          <a:cs typeface="Arial" panose="020B0604020202020204" pitchFamily="34" charset="0"/>
                        </a:rPr>
                        <a:t>Approve</a:t>
                      </a:r>
                    </a:p>
                    <a:p>
                      <a:endParaRPr lang="en-US" sz="1300" dirty="0">
                        <a:latin typeface="Arial" panose="020B0604020202020204" pitchFamily="34" charset="0"/>
                        <a:cs typeface="Arial" panose="020B0604020202020204" pitchFamily="34" charset="0"/>
                      </a:endParaRPr>
                    </a:p>
                  </a:txBody>
                  <a:tcPr/>
                </a:tc>
              </a:tr>
              <a:tr h="429467">
                <a:tc>
                  <a:txBody>
                    <a:bodyPr/>
                    <a:lstStyle/>
                    <a:p>
                      <a:r>
                        <a:rPr lang="en-US" sz="1300" dirty="0" smtClean="0">
                          <a:solidFill>
                            <a:schemeClr val="tx1"/>
                          </a:solidFill>
                          <a:latin typeface="Arial" panose="020B0604020202020204" pitchFamily="34" charset="0"/>
                          <a:cs typeface="Arial" panose="020B0604020202020204" pitchFamily="34" charset="0"/>
                        </a:rPr>
                        <a:t>Automotive</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6111-110060-762000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1</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Tire Balancer</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$7,000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Approve</a:t>
                      </a:r>
                      <a:endParaRPr lang="en-US" sz="1300" dirty="0">
                        <a:solidFill>
                          <a:schemeClr val="tx1"/>
                        </a:solidFill>
                        <a:latin typeface="Arial" panose="020B0604020202020204" pitchFamily="34" charset="0"/>
                        <a:cs typeface="Arial" panose="020B0604020202020204" pitchFamily="34" charset="0"/>
                      </a:endParaRPr>
                    </a:p>
                  </a:txBody>
                  <a:tcPr/>
                </a:tc>
              </a:tr>
              <a:tr h="642041">
                <a:tc>
                  <a:txBody>
                    <a:bodyPr/>
                    <a:lstStyle/>
                    <a:p>
                      <a:r>
                        <a:rPr lang="en-US" sz="1300" dirty="0" smtClean="0">
                          <a:latin typeface="Arial" panose="020B0604020202020204" pitchFamily="34" charset="0"/>
                          <a:cs typeface="Arial" panose="020B0604020202020204" pitchFamily="34" charset="0"/>
                        </a:rPr>
                        <a:t>Solid Waste</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5350-404010-762030</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1</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Software for Material Tracking at Oberlin Rd. TS</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$15,000</a:t>
                      </a:r>
                      <a:endParaRPr lang="en-US" sz="13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smtClean="0">
                          <a:latin typeface="Arial" panose="020B0604020202020204" pitchFamily="34" charset="0"/>
                          <a:cs typeface="Arial" panose="020B0604020202020204" pitchFamily="34" charset="0"/>
                        </a:rPr>
                        <a:t>Approve</a:t>
                      </a:r>
                    </a:p>
                    <a:p>
                      <a:endParaRPr lang="en-US" sz="1300" dirty="0">
                        <a:latin typeface="Arial" panose="020B0604020202020204" pitchFamily="34" charset="0"/>
                        <a:cs typeface="Arial" panose="020B0604020202020204" pitchFamily="34" charset="0"/>
                      </a:endParaRPr>
                    </a:p>
                  </a:txBody>
                  <a:tcPr/>
                </a:tc>
              </a:tr>
              <a:tr h="456563">
                <a:tc>
                  <a:txBody>
                    <a:bodyPr/>
                    <a:lstStyle/>
                    <a:p>
                      <a:r>
                        <a:rPr lang="en-US" sz="1300" dirty="0" smtClean="0">
                          <a:latin typeface="Arial" panose="020B0604020202020204" pitchFamily="34" charset="0"/>
                          <a:cs typeface="Arial" panose="020B0604020202020204" pitchFamily="34" charset="0"/>
                        </a:rPr>
                        <a:t>Road</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2103-301010-762010</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2</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John Deere Tractor w/ Mower</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$250,000</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429467">
                <a:tc>
                  <a:txBody>
                    <a:bodyPr/>
                    <a:lstStyle/>
                    <a:p>
                      <a:r>
                        <a:rPr lang="en-US" sz="1300" dirty="0" smtClean="0">
                          <a:solidFill>
                            <a:schemeClr val="tx1"/>
                          </a:solidFill>
                          <a:latin typeface="Arial" panose="020B0604020202020204" pitchFamily="34" charset="0"/>
                          <a:cs typeface="Arial" panose="020B0604020202020204" pitchFamily="34" charset="0"/>
                        </a:rPr>
                        <a:t>Road</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2103-301010-762010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1</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Bucket Truck</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$65,000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Approve</a:t>
                      </a:r>
                      <a:endParaRPr lang="en-US" sz="1300" dirty="0">
                        <a:solidFill>
                          <a:schemeClr val="tx1"/>
                        </a:solidFill>
                        <a:latin typeface="Arial" panose="020B0604020202020204" pitchFamily="34" charset="0"/>
                        <a:cs typeface="Arial" panose="020B0604020202020204" pitchFamily="34" charset="0"/>
                      </a:endParaRPr>
                    </a:p>
                  </a:txBody>
                  <a:tcPr/>
                </a:tc>
              </a:tr>
              <a:tr h="429467">
                <a:tc>
                  <a:txBody>
                    <a:bodyPr/>
                    <a:lstStyle/>
                    <a:p>
                      <a:r>
                        <a:rPr lang="en-US" sz="1300" dirty="0" smtClean="0">
                          <a:solidFill>
                            <a:schemeClr val="tx1"/>
                          </a:solidFill>
                          <a:latin typeface="Arial" panose="020B0604020202020204" pitchFamily="34" charset="0"/>
                          <a:cs typeface="Arial" panose="020B0604020202020204" pitchFamily="34" charset="0"/>
                        </a:rPr>
                        <a:t>Road</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2103-301010-762010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1</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Dump Truck</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$175,000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Approve</a:t>
                      </a:r>
                      <a:endParaRPr lang="en-US" sz="1300" dirty="0">
                        <a:solidFill>
                          <a:schemeClr val="tx1"/>
                        </a:solidFill>
                        <a:latin typeface="Arial" panose="020B0604020202020204" pitchFamily="34" charset="0"/>
                        <a:cs typeface="Arial" panose="020B0604020202020204" pitchFamily="34" charset="0"/>
                      </a:endParaRPr>
                    </a:p>
                  </a:txBody>
                  <a:tcPr/>
                </a:tc>
              </a:tr>
              <a:tr h="429467">
                <a:tc>
                  <a:txBody>
                    <a:bodyPr/>
                    <a:lstStyle/>
                    <a:p>
                      <a:r>
                        <a:rPr lang="en-US" sz="1300" dirty="0" smtClean="0">
                          <a:solidFill>
                            <a:schemeClr val="tx1"/>
                          </a:solidFill>
                          <a:latin typeface="Arial" panose="020B0604020202020204" pitchFamily="34" charset="0"/>
                          <a:cs typeface="Arial" panose="020B0604020202020204" pitchFamily="34" charset="0"/>
                        </a:rPr>
                        <a:t>Road</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2103-301010-762010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1</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John Deere Backhoe</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$150,000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Approve</a:t>
                      </a:r>
                      <a:endParaRPr lang="en-US" sz="1300" dirty="0">
                        <a:solidFill>
                          <a:schemeClr val="tx1"/>
                        </a:solidFill>
                        <a:latin typeface="Arial" panose="020B0604020202020204" pitchFamily="34" charset="0"/>
                        <a:cs typeface="Arial" panose="020B0604020202020204" pitchFamily="34" charset="0"/>
                      </a:endParaRPr>
                    </a:p>
                  </a:txBody>
                  <a:tcPr/>
                </a:tc>
              </a:tr>
              <a:tr h="429467">
                <a:tc>
                  <a:txBody>
                    <a:bodyPr/>
                    <a:lstStyle/>
                    <a:p>
                      <a:r>
                        <a:rPr lang="en-US" sz="1300" dirty="0" smtClean="0">
                          <a:solidFill>
                            <a:schemeClr val="tx1"/>
                          </a:solidFill>
                          <a:latin typeface="Arial" panose="020B0604020202020204" pitchFamily="34" charset="0"/>
                          <a:cs typeface="Arial" panose="020B0604020202020204" pitchFamily="34" charset="0"/>
                        </a:rPr>
                        <a:t>Road</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2103-301010-762010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1</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John Deere Grader</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$285,000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Approve</a:t>
                      </a:r>
                      <a:endParaRPr lang="en-US" sz="1300" dirty="0">
                        <a:solidFill>
                          <a:schemeClr val="tx1"/>
                        </a:solidFill>
                        <a:latin typeface="Arial" panose="020B0604020202020204" pitchFamily="34" charset="0"/>
                        <a:cs typeface="Arial" panose="020B0604020202020204" pitchFamily="34" charset="0"/>
                      </a:endParaRPr>
                    </a:p>
                  </a:txBody>
                  <a:tcPr/>
                </a:tc>
              </a:tr>
            </a:tbl>
          </a:graphicData>
        </a:graphic>
      </p:graphicFrame>
      <p:sp>
        <p:nvSpPr>
          <p:cNvPr id="3" name="Slide Number Placeholder 2"/>
          <p:cNvSpPr>
            <a:spLocks noGrp="1"/>
          </p:cNvSpPr>
          <p:nvPr>
            <p:ph type="sldNum" sz="quarter" idx="12"/>
          </p:nvPr>
        </p:nvSpPr>
        <p:spPr/>
        <p:txBody>
          <a:bodyPr/>
          <a:lstStyle/>
          <a:p>
            <a:fld id="{50C63980-99F9-4B82-AB82-78DD998A0672}" type="slidenum">
              <a:rPr lang="en-US" smtClean="0"/>
              <a:t>54</a:t>
            </a:fld>
            <a:endParaRPr lang="en-US"/>
          </a:p>
        </p:txBody>
      </p:sp>
    </p:spTree>
    <p:extLst>
      <p:ext uri="{BB962C8B-B14F-4D97-AF65-F5344CB8AC3E}">
        <p14:creationId xmlns:p14="http://schemas.microsoft.com/office/powerpoint/2010/main" val="5572097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51688"/>
          </a:xfrm>
        </p:spPr>
        <p:txBody>
          <a:bodyPr>
            <a:normAutofit fontScale="90000"/>
          </a:bodyPr>
          <a:lstStyle/>
          <a:p>
            <a:pPr algn="ctr"/>
            <a:r>
              <a:rPr lang="en-US" sz="4400" dirty="0" smtClean="0">
                <a:effectLst/>
                <a:latin typeface="Arial" panose="020B0604020202020204" pitchFamily="34" charset="0"/>
                <a:cs typeface="Arial" panose="020B0604020202020204" pitchFamily="34" charset="0"/>
              </a:rPr>
              <a:t>FIXED ASSETS REQUESTS </a:t>
            </a:r>
            <a:br>
              <a:rPr lang="en-US" sz="4400" dirty="0" smtClean="0">
                <a:effectLst/>
                <a:latin typeface="Arial" panose="020B0604020202020204" pitchFamily="34" charset="0"/>
                <a:cs typeface="Arial" panose="020B0604020202020204" pitchFamily="34" charset="0"/>
              </a:rPr>
            </a:br>
            <a:r>
              <a:rPr lang="en-US" sz="4400" dirty="0" smtClean="0">
                <a:effectLst/>
                <a:latin typeface="Arial" panose="020B0604020202020204" pitchFamily="34" charset="0"/>
                <a:cs typeface="Arial" panose="020B0604020202020204" pitchFamily="34" charset="0"/>
              </a:rPr>
              <a:t>NON-GENERAL FUND</a:t>
            </a:r>
            <a:r>
              <a:rPr lang="en-US" sz="2800" dirty="0" smtClean="0">
                <a:latin typeface="Arial" panose="020B0604020202020204" pitchFamily="34" charset="0"/>
                <a:cs typeface="Arial" panose="020B0604020202020204" pitchFamily="34" charset="0"/>
              </a:rPr>
              <a:t/>
            </a:r>
            <a:br>
              <a:rPr lang="en-US" sz="2800" dirty="0" smtClean="0">
                <a:latin typeface="Arial" panose="020B0604020202020204" pitchFamily="34" charset="0"/>
                <a:cs typeface="Arial" panose="020B0604020202020204" pitchFamily="34" charset="0"/>
              </a:rPr>
            </a:br>
            <a:r>
              <a:rPr lang="en-US" sz="2800" b="0" dirty="0" smtClean="0">
                <a:solidFill>
                  <a:srgbClr val="FF0000"/>
                </a:solidFill>
                <a:effectLst/>
                <a:latin typeface="Arial" panose="020B0604020202020204" pitchFamily="34" charset="0"/>
                <a:cs typeface="Arial" panose="020B0604020202020204" pitchFamily="34" charset="0"/>
              </a:rPr>
              <a:t>Board </a:t>
            </a:r>
            <a:r>
              <a:rPr lang="en-US" sz="2800" b="0" dirty="0">
                <a:solidFill>
                  <a:srgbClr val="FF0000"/>
                </a:solidFill>
                <a:effectLst/>
                <a:latin typeface="Arial" panose="020B0604020202020204" pitchFamily="34" charset="0"/>
                <a:cs typeface="Arial" panose="020B0604020202020204" pitchFamily="34" charset="0"/>
              </a:rPr>
              <a:t>Action Item </a:t>
            </a:r>
            <a:r>
              <a:rPr lang="en-US" sz="2800" b="0" dirty="0" smtClean="0">
                <a:solidFill>
                  <a:srgbClr val="FF0000"/>
                </a:solidFill>
                <a:effectLst/>
                <a:latin typeface="Arial" panose="020B0604020202020204" pitchFamily="34" charset="0"/>
                <a:cs typeface="Arial" panose="020B0604020202020204" pitchFamily="34" charset="0"/>
              </a:rPr>
              <a:t>7-A5(E-F3)</a:t>
            </a:r>
            <a:r>
              <a:rPr lang="en-US" sz="2800" dirty="0" smtClean="0">
                <a:solidFill>
                  <a:srgbClr val="FF0000"/>
                </a:solidFill>
                <a:latin typeface="Arial" panose="020B0604020202020204" pitchFamily="34" charset="0"/>
                <a:cs typeface="Arial" panose="020B0604020202020204" pitchFamily="34" charset="0"/>
              </a:rPr>
              <a:t> </a:t>
            </a:r>
            <a:endParaRPr lang="en-US" sz="2800" dirty="0">
              <a:solidFill>
                <a:srgbClr val="FF0000"/>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55</a:t>
            </a:fld>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333855215"/>
              </p:ext>
            </p:extLst>
          </p:nvPr>
        </p:nvGraphicFramePr>
        <p:xfrm>
          <a:off x="228600" y="1981200"/>
          <a:ext cx="8686800" cy="2628102"/>
        </p:xfrm>
        <a:graphic>
          <a:graphicData uri="http://schemas.openxmlformats.org/drawingml/2006/table">
            <a:tbl>
              <a:tblPr firstRow="1" bandRow="1">
                <a:tableStyleId>{5C22544A-7EE6-4342-B048-85BDC9FD1C3A}</a:tableStyleId>
              </a:tblPr>
              <a:tblGrid>
                <a:gridCol w="1608666"/>
                <a:gridCol w="1930400"/>
                <a:gridCol w="321734"/>
                <a:gridCol w="2252133"/>
                <a:gridCol w="884766"/>
                <a:gridCol w="1689101"/>
              </a:tblGrid>
              <a:tr h="420983">
                <a:tc>
                  <a:txBody>
                    <a:bodyPr/>
                    <a:lstStyle/>
                    <a:p>
                      <a:pPr algn="ctr"/>
                      <a:r>
                        <a:rPr lang="en-US" sz="1300" dirty="0" smtClean="0">
                          <a:latin typeface="Arial" panose="020B0604020202020204" pitchFamily="34" charset="0"/>
                          <a:cs typeface="Arial" panose="020B0604020202020204" pitchFamily="34" charset="0"/>
                        </a:rPr>
                        <a:t>Department</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Budget</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Description</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Total</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CAO Recommendation</a:t>
                      </a:r>
                      <a:endParaRPr lang="en-US" sz="1300" dirty="0">
                        <a:latin typeface="Arial" panose="020B0604020202020204" pitchFamily="34" charset="0"/>
                        <a:cs typeface="Arial" panose="020B0604020202020204" pitchFamily="34" charset="0"/>
                      </a:endParaRPr>
                    </a:p>
                  </a:txBody>
                  <a:tcPr/>
                </a:tc>
              </a:tr>
              <a:tr h="544565">
                <a:tc>
                  <a:txBody>
                    <a:bodyPr/>
                    <a:lstStyle/>
                    <a:p>
                      <a:r>
                        <a:rPr lang="en-US" sz="1300" smtClean="0">
                          <a:latin typeface="Arial" panose="020B0604020202020204" pitchFamily="34" charset="0"/>
                          <a:cs typeface="Arial" panose="020B0604020202020204" pitchFamily="34" charset="0"/>
                        </a:rPr>
                        <a:t>Information Technology</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6104-110040-762000</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1</a:t>
                      </a:r>
                      <a:endParaRPr lang="en-US" sz="1300" dirty="0">
                        <a:latin typeface="Arial" panose="020B0604020202020204" pitchFamily="34" charset="0"/>
                        <a:cs typeface="Arial" panose="020B0604020202020204" pitchFamily="34" charset="0"/>
                      </a:endParaRPr>
                    </a:p>
                  </a:txBody>
                  <a:tcPr/>
                </a:tc>
                <a:tc>
                  <a:txBody>
                    <a:bodyPr/>
                    <a:lstStyle/>
                    <a:p>
                      <a:r>
                        <a:rPr lang="en-US" sz="1300" dirty="0" err="1" smtClean="0">
                          <a:latin typeface="Arial" panose="020B0604020202020204" pitchFamily="34" charset="0"/>
                          <a:cs typeface="Arial" panose="020B0604020202020204" pitchFamily="34" charset="0"/>
                        </a:rPr>
                        <a:t>iX</a:t>
                      </a:r>
                      <a:r>
                        <a:rPr lang="en-US" sz="1300" dirty="0" smtClean="0">
                          <a:latin typeface="Arial" panose="020B0604020202020204" pitchFamily="34" charset="0"/>
                          <a:cs typeface="Arial" panose="020B0604020202020204" pitchFamily="34" charset="0"/>
                        </a:rPr>
                        <a:t> Systems True NAS Storage </a:t>
                      </a:r>
                      <a:r>
                        <a:rPr lang="en-US" sz="1300" dirty="0" err="1" smtClean="0">
                          <a:latin typeface="Arial" panose="020B0604020202020204" pitchFamily="34" charset="0"/>
                          <a:cs typeface="Arial" panose="020B0604020202020204" pitchFamily="34" charset="0"/>
                        </a:rPr>
                        <a:t>Tarket</a:t>
                      </a:r>
                      <a:r>
                        <a:rPr lang="en-US" sz="1300" dirty="0" smtClean="0">
                          <a:latin typeface="Arial" panose="020B0604020202020204" pitchFamily="34" charset="0"/>
                          <a:cs typeface="Arial" panose="020B0604020202020204" pitchFamily="34" charset="0"/>
                        </a:rPr>
                        <a:t> for Backups</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$13,000</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420983">
                <a:tc>
                  <a:txBody>
                    <a:bodyPr/>
                    <a:lstStyle/>
                    <a:p>
                      <a:r>
                        <a:rPr lang="en-US" sz="1300" dirty="0" smtClean="0">
                          <a:latin typeface="Arial" panose="020B0604020202020204" pitchFamily="34" charset="0"/>
                          <a:cs typeface="Arial" panose="020B0604020202020204" pitchFamily="34" charset="0"/>
                        </a:rPr>
                        <a:t>Information Technology</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6104-110040-762000</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1</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ISR4431 Router</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$5,200</a:t>
                      </a:r>
                      <a:endParaRPr lang="en-US" sz="13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smtClean="0">
                          <a:latin typeface="Arial" panose="020B0604020202020204" pitchFamily="34" charset="0"/>
                          <a:cs typeface="Arial" panose="020B0604020202020204" pitchFamily="34" charset="0"/>
                        </a:rPr>
                        <a:t>Approve</a:t>
                      </a:r>
                    </a:p>
                    <a:p>
                      <a:endParaRPr lang="en-US" sz="1300" dirty="0">
                        <a:latin typeface="Arial" panose="020B0604020202020204" pitchFamily="34" charset="0"/>
                        <a:cs typeface="Arial" panose="020B0604020202020204" pitchFamily="34" charset="0"/>
                      </a:endParaRPr>
                    </a:p>
                  </a:txBody>
                  <a:tcPr/>
                </a:tc>
              </a:tr>
              <a:tr h="343597">
                <a:tc>
                  <a:txBody>
                    <a:bodyPr/>
                    <a:lstStyle/>
                    <a:p>
                      <a:r>
                        <a:rPr lang="en-US" sz="1300" dirty="0" smtClean="0">
                          <a:solidFill>
                            <a:schemeClr val="tx1"/>
                          </a:solidFill>
                          <a:latin typeface="Arial" panose="020B0604020202020204" pitchFamily="34" charset="0"/>
                          <a:cs typeface="Arial" panose="020B0604020202020204" pitchFamily="34" charset="0"/>
                        </a:rPr>
                        <a:t>Human Services</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2120-501010-762000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4</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Ford Escapes</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$88,000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Approve</a:t>
                      </a:r>
                      <a:endParaRPr lang="en-US" sz="1300" dirty="0">
                        <a:solidFill>
                          <a:schemeClr val="tx1"/>
                        </a:solidFill>
                        <a:latin typeface="Arial" panose="020B0604020202020204" pitchFamily="34" charset="0"/>
                        <a:cs typeface="Arial" panose="020B0604020202020204" pitchFamily="34" charset="0"/>
                      </a:endParaRPr>
                    </a:p>
                  </a:txBody>
                  <a:tcPr/>
                </a:tc>
              </a:tr>
              <a:tr h="420983">
                <a:tc>
                  <a:txBody>
                    <a:bodyPr/>
                    <a:lstStyle/>
                    <a:p>
                      <a:r>
                        <a:rPr lang="en-US" sz="1300" dirty="0" smtClean="0">
                          <a:latin typeface="Arial" panose="020B0604020202020204" pitchFamily="34" charset="0"/>
                          <a:cs typeface="Arial" panose="020B0604020202020204" pitchFamily="34" charset="0"/>
                        </a:rPr>
                        <a:t>Human Services</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2120-501010-762000</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2</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Ford Flex</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$66,000</a:t>
                      </a:r>
                      <a:endParaRPr lang="en-US" sz="13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343597">
                <a:tc>
                  <a:txBody>
                    <a:bodyPr/>
                    <a:lstStyle/>
                    <a:p>
                      <a:r>
                        <a:rPr lang="en-US" sz="1300" dirty="0" smtClean="0">
                          <a:latin typeface="Arial" panose="020B0604020202020204" pitchFamily="34" charset="0"/>
                          <a:cs typeface="Arial" panose="020B0604020202020204" pitchFamily="34" charset="0"/>
                        </a:rPr>
                        <a:t>Human Services</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2120-501010-762000</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2</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IT Servers</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$28,000</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590475128"/>
              </p:ext>
            </p:extLst>
          </p:nvPr>
        </p:nvGraphicFramePr>
        <p:xfrm>
          <a:off x="228600" y="4648200"/>
          <a:ext cx="8686800" cy="370840"/>
        </p:xfrm>
        <a:graphic>
          <a:graphicData uri="http://schemas.openxmlformats.org/drawingml/2006/table">
            <a:tbl>
              <a:tblPr firstRow="1" bandRow="1">
                <a:tableStyleId>{5C22544A-7EE6-4342-B048-85BDC9FD1C3A}</a:tableStyleId>
              </a:tblPr>
              <a:tblGrid>
                <a:gridCol w="1447800"/>
                <a:gridCol w="1447800"/>
                <a:gridCol w="563033"/>
                <a:gridCol w="2637367"/>
                <a:gridCol w="740833"/>
                <a:gridCol w="1849967"/>
              </a:tblGrid>
              <a:tr h="370840">
                <a:tc gridSpan="4">
                  <a:txBody>
                    <a:bodyPr/>
                    <a:lstStyle/>
                    <a:p>
                      <a:pPr algn="r"/>
                      <a:r>
                        <a:rPr lang="en-US" sz="1400" b="1" dirty="0" smtClean="0">
                          <a:solidFill>
                            <a:srgbClr val="FF0000"/>
                          </a:solidFill>
                          <a:latin typeface="Arial" panose="020B0604020202020204" pitchFamily="34" charset="0"/>
                          <a:cs typeface="Arial" panose="020B0604020202020204" pitchFamily="34" charset="0"/>
                        </a:rPr>
                        <a:t>Total CAO Approved</a:t>
                      </a:r>
                      <a:endParaRPr lang="en-US" sz="1400" b="1" dirty="0">
                        <a:solidFill>
                          <a:srgbClr val="FF0000"/>
                        </a:solidFill>
                        <a:latin typeface="Arial" panose="020B0604020202020204" pitchFamily="34" charset="0"/>
                        <a:cs typeface="Arial" panose="020B0604020202020204" pitchFamily="34" charset="0"/>
                      </a:endParaRPr>
                    </a:p>
                  </a:txBody>
                  <a:tcPr>
                    <a:solidFill>
                      <a:schemeClr val="accent1">
                        <a:lumMod val="20000"/>
                        <a:lumOff val="80000"/>
                      </a:schemeClr>
                    </a:solidFill>
                  </a:tcPr>
                </a:tc>
                <a:tc hMerge="1">
                  <a:txBody>
                    <a:bodyPr/>
                    <a:lstStyle/>
                    <a:p>
                      <a:endParaRPr lang="en-US" sz="1400" dirty="0"/>
                    </a:p>
                  </a:txBody>
                  <a:tcPr/>
                </a:tc>
                <a:tc hMerge="1">
                  <a:txBody>
                    <a:bodyPr/>
                    <a:lstStyle/>
                    <a:p>
                      <a:pPr algn="ctr"/>
                      <a:endParaRPr lang="en-US" sz="1400" dirty="0"/>
                    </a:p>
                  </a:txBody>
                  <a:tcPr/>
                </a:tc>
                <a:tc hMerge="1">
                  <a:txBody>
                    <a:bodyPr/>
                    <a:lstStyle/>
                    <a:p>
                      <a:endParaRPr lang="en-US" sz="1400" dirty="0"/>
                    </a:p>
                  </a:txBody>
                  <a:tcPr/>
                </a:tc>
                <a:tc gridSpan="2">
                  <a:txBody>
                    <a:bodyPr/>
                    <a:lstStyle/>
                    <a:p>
                      <a:r>
                        <a:rPr lang="en-US" sz="1400" b="1" dirty="0" smtClean="0">
                          <a:solidFill>
                            <a:srgbClr val="FF0000"/>
                          </a:solidFill>
                          <a:latin typeface="Arial" panose="020B0604020202020204" pitchFamily="34" charset="0"/>
                          <a:cs typeface="Arial" panose="020B0604020202020204" pitchFamily="34" charset="0"/>
                        </a:rPr>
                        <a:t>$1,164,043</a:t>
                      </a:r>
                      <a:endParaRPr lang="en-US" sz="1400" b="1" dirty="0">
                        <a:solidFill>
                          <a:srgbClr val="FF0000"/>
                        </a:solidFill>
                        <a:latin typeface="Arial" panose="020B0604020202020204" pitchFamily="34" charset="0"/>
                        <a:cs typeface="Arial" panose="020B0604020202020204" pitchFamily="34" charset="0"/>
                      </a:endParaRPr>
                    </a:p>
                  </a:txBody>
                  <a:tcPr>
                    <a:solidFill>
                      <a:schemeClr val="accent1">
                        <a:lumMod val="20000"/>
                        <a:lumOff val="80000"/>
                      </a:schemeClr>
                    </a:solidFill>
                  </a:tcPr>
                </a:tc>
                <a:tc hMerge="1">
                  <a:txBody>
                    <a:bodyPr/>
                    <a:lstStyle/>
                    <a:p>
                      <a:endParaRPr lang="en-US" sz="1400" dirty="0"/>
                    </a:p>
                  </a:txBody>
                  <a:tcPr/>
                </a:tc>
              </a:tr>
            </a:tbl>
          </a:graphicData>
        </a:graphic>
      </p:graphicFrame>
    </p:spTree>
    <p:extLst>
      <p:ext uri="{BB962C8B-B14F-4D97-AF65-F5344CB8AC3E}">
        <p14:creationId xmlns:p14="http://schemas.microsoft.com/office/powerpoint/2010/main" val="192176659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447800"/>
          </a:xfrm>
        </p:spPr>
        <p:txBody>
          <a:bodyPr>
            <a:normAutofit/>
          </a:bodyPr>
          <a:lstStyle/>
          <a:p>
            <a:pPr algn="ctr"/>
            <a:r>
              <a:rPr lang="en-US" sz="2800" dirty="0" smtClean="0">
                <a:effectLst/>
                <a:latin typeface="Arial" panose="020B0604020202020204" pitchFamily="34" charset="0"/>
                <a:cs typeface="Arial" panose="020B0604020202020204" pitchFamily="34" charset="0"/>
              </a:rPr>
              <a:t>FIXED ASSET </a:t>
            </a:r>
            <a:r>
              <a:rPr lang="en-US" sz="2800" dirty="0">
                <a:effectLst/>
                <a:latin typeface="Arial" panose="020B0604020202020204" pitchFamily="34" charset="0"/>
                <a:cs typeface="Arial" panose="020B0604020202020204" pitchFamily="34" charset="0"/>
              </a:rPr>
              <a:t>REQUESTS</a:t>
            </a:r>
            <a:br>
              <a:rPr lang="en-US" sz="2800" dirty="0">
                <a:effectLst/>
                <a:latin typeface="Arial" panose="020B0604020202020204" pitchFamily="34" charset="0"/>
                <a:cs typeface="Arial" panose="020B0604020202020204" pitchFamily="34" charset="0"/>
              </a:rPr>
            </a:br>
            <a:r>
              <a:rPr lang="en-US" sz="2800" dirty="0">
                <a:effectLst/>
                <a:latin typeface="Arial" panose="020B0604020202020204" pitchFamily="34" charset="0"/>
                <a:cs typeface="Arial" panose="020B0604020202020204" pitchFamily="34" charset="0"/>
              </a:rPr>
              <a:t>GENERAL </a:t>
            </a:r>
            <a:r>
              <a:rPr lang="en-US" sz="2800" dirty="0" smtClean="0">
                <a:effectLst/>
                <a:latin typeface="Arial" panose="020B0604020202020204" pitchFamily="34" charset="0"/>
                <a:cs typeface="Arial" panose="020B0604020202020204" pitchFamily="34" charset="0"/>
              </a:rPr>
              <a:t>FUND </a:t>
            </a:r>
            <a:br>
              <a:rPr lang="en-US" sz="2800" dirty="0" smtClean="0">
                <a:effectLst/>
                <a:latin typeface="Arial" panose="020B0604020202020204" pitchFamily="34" charset="0"/>
                <a:cs typeface="Arial" panose="020B0604020202020204" pitchFamily="34" charset="0"/>
              </a:rPr>
            </a:br>
            <a:r>
              <a:rPr lang="en-US" sz="2400" b="0" dirty="0">
                <a:solidFill>
                  <a:srgbClr val="FF0000"/>
                </a:solidFill>
                <a:effectLst/>
                <a:latin typeface="Arial" panose="020B0604020202020204" pitchFamily="34" charset="0"/>
                <a:cs typeface="Arial" panose="020B0604020202020204" pitchFamily="34" charset="0"/>
              </a:rPr>
              <a:t>Board Action Item </a:t>
            </a:r>
            <a:r>
              <a:rPr lang="en-US" sz="2400" b="0" dirty="0" smtClean="0">
                <a:solidFill>
                  <a:srgbClr val="FF0000"/>
                </a:solidFill>
                <a:effectLst/>
                <a:latin typeface="Arial" panose="020B0604020202020204" pitchFamily="34" charset="0"/>
                <a:cs typeface="Arial" panose="020B0604020202020204" pitchFamily="34" charset="0"/>
              </a:rPr>
              <a:t>7-A5(G-K2) &amp; N2</a:t>
            </a:r>
            <a:endParaRPr lang="en-US" sz="2400" dirty="0">
              <a:solidFill>
                <a:srgbClr val="FF0000"/>
              </a:solidFill>
              <a:effectLst/>
              <a:latin typeface="Arial" panose="020B0604020202020204" pitchFamily="34" charset="0"/>
              <a:cs typeface="Arial" panose="020B0604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60303483"/>
              </p:ext>
            </p:extLst>
          </p:nvPr>
        </p:nvGraphicFramePr>
        <p:xfrm>
          <a:off x="457200" y="1600200"/>
          <a:ext cx="8382000" cy="4937760"/>
        </p:xfrm>
        <a:graphic>
          <a:graphicData uri="http://schemas.openxmlformats.org/drawingml/2006/table">
            <a:tbl>
              <a:tblPr firstRow="1" bandRow="1">
                <a:tableStyleId>{5C22544A-7EE6-4342-B048-85BDC9FD1C3A}</a:tableStyleId>
              </a:tblPr>
              <a:tblGrid>
                <a:gridCol w="1397000"/>
                <a:gridCol w="1397000"/>
                <a:gridCol w="853722"/>
                <a:gridCol w="1940278"/>
                <a:gridCol w="1008944"/>
                <a:gridCol w="1785056"/>
              </a:tblGrid>
              <a:tr h="370840">
                <a:tc>
                  <a:txBody>
                    <a:bodyPr/>
                    <a:lstStyle/>
                    <a:p>
                      <a:pPr algn="ctr"/>
                      <a:r>
                        <a:rPr lang="en-US" sz="1400" dirty="0" smtClean="0">
                          <a:latin typeface="Arial" panose="020B0604020202020204" pitchFamily="34" charset="0"/>
                          <a:cs typeface="Arial" panose="020B0604020202020204" pitchFamily="34" charset="0"/>
                        </a:rPr>
                        <a:t>Department</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Budget</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smtClean="0">
                          <a:latin typeface="Arial" panose="020B0604020202020204" pitchFamily="34" charset="0"/>
                          <a:cs typeface="Arial" panose="020B0604020202020204" pitchFamily="34" charset="0"/>
                        </a:rPr>
                        <a:t>Description</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smtClean="0">
                          <a:latin typeface="Arial" panose="020B0604020202020204" pitchFamily="34" charset="0"/>
                          <a:cs typeface="Arial" panose="020B0604020202020204" pitchFamily="34" charset="0"/>
                        </a:rPr>
                        <a:t>Total</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smtClean="0">
                          <a:latin typeface="Arial" panose="020B0604020202020204" pitchFamily="34" charset="0"/>
                          <a:cs typeface="Arial" panose="020B0604020202020204" pitchFamily="34" charset="0"/>
                        </a:rPr>
                        <a:t>CAO Recommendation</a:t>
                      </a:r>
                      <a:endParaRPr lang="en-US" sz="1400" dirty="0">
                        <a:latin typeface="Arial" panose="020B0604020202020204" pitchFamily="34" charset="0"/>
                        <a:cs typeface="Arial" panose="020B0604020202020204" pitchFamily="34" charset="0"/>
                      </a:endParaRPr>
                    </a:p>
                  </a:txBody>
                  <a:tcPr/>
                </a:tc>
              </a:tr>
              <a:tr h="370840">
                <a:tc>
                  <a:txBody>
                    <a:bodyPr/>
                    <a:lstStyle/>
                    <a:p>
                      <a:r>
                        <a:rPr lang="en-US" sz="1400" dirty="0" smtClean="0">
                          <a:latin typeface="Arial" panose="020B0604020202020204" pitchFamily="34" charset="0"/>
                          <a:cs typeface="Arial" panose="020B0604020202020204" pitchFamily="34" charset="0"/>
                        </a:rPr>
                        <a:t>Jail</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1002-203010-762000</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Computer Storage-Image</a:t>
                      </a:r>
                      <a:r>
                        <a:rPr lang="en-US" sz="1400" baseline="0" dirty="0" smtClean="0">
                          <a:latin typeface="Arial" panose="020B0604020202020204" pitchFamily="34" charset="0"/>
                          <a:cs typeface="Arial" panose="020B0604020202020204" pitchFamily="34" charset="0"/>
                        </a:rPr>
                        <a:t> Legislation</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$43,100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Approve</a:t>
                      </a:r>
                      <a:endParaRPr lang="en-US" sz="1400" dirty="0">
                        <a:latin typeface="Arial" panose="020B0604020202020204" pitchFamily="34" charset="0"/>
                        <a:cs typeface="Arial" panose="020B0604020202020204" pitchFamily="34" charset="0"/>
                      </a:endParaRPr>
                    </a:p>
                  </a:txBody>
                  <a:tcPr/>
                </a:tc>
              </a:tr>
              <a:tr h="370840">
                <a:tc>
                  <a:txBody>
                    <a:bodyPr/>
                    <a:lstStyle/>
                    <a:p>
                      <a:r>
                        <a:rPr lang="en-US" sz="1400" dirty="0" smtClean="0">
                          <a:latin typeface="Arial" panose="020B0604020202020204" pitchFamily="34" charset="0"/>
                          <a:cs typeface="Arial" panose="020B0604020202020204" pitchFamily="34" charset="0"/>
                        </a:rPr>
                        <a:t>Sheriff- Fingerprint</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1003-203229-762000-130</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Replace Network Switches</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7,543</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Approve</a:t>
                      </a:r>
                    </a:p>
                  </a:txBody>
                  <a:tcPr/>
                </a:tc>
              </a:tr>
              <a:tr h="370840">
                <a:tc>
                  <a:txBody>
                    <a:bodyPr/>
                    <a:lstStyle/>
                    <a:p>
                      <a:r>
                        <a:rPr lang="en-US" sz="1400" dirty="0" smtClean="0">
                          <a:latin typeface="Arial" panose="020B0604020202020204" pitchFamily="34" charset="0"/>
                          <a:cs typeface="Arial" panose="020B0604020202020204" pitchFamily="34" charset="0"/>
                        </a:rPr>
                        <a:t>Auditor-Controller</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1001-102010-762000</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New Folder/Sealer</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$8,000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Approve</a:t>
                      </a:r>
                    </a:p>
                  </a:txBody>
                  <a:tcPr/>
                </a:tc>
              </a:tr>
              <a:tr h="370840">
                <a:tc>
                  <a:txBody>
                    <a:bodyPr/>
                    <a:lstStyle/>
                    <a:p>
                      <a:r>
                        <a:rPr lang="en-US" sz="1400" dirty="0" smtClean="0">
                          <a:solidFill>
                            <a:schemeClr val="tx1"/>
                          </a:solidFill>
                          <a:latin typeface="Arial" panose="020B0604020202020204" pitchFamily="34" charset="0"/>
                          <a:cs typeface="Arial" panose="020B0604020202020204" pitchFamily="34" charset="0"/>
                        </a:rPr>
                        <a:t>Recorder</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1001-207010-762000-106</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400" dirty="0" smtClean="0">
                          <a:solidFill>
                            <a:schemeClr val="tx1"/>
                          </a:solidFill>
                          <a:latin typeface="Arial" panose="020B0604020202020204" pitchFamily="34" charset="0"/>
                          <a:cs typeface="Arial" panose="020B0604020202020204" pitchFamily="34" charset="0"/>
                        </a:rPr>
                        <a:t>1</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Server</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$15,000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Approve</a:t>
                      </a:r>
                      <a:endParaRPr lang="en-US" sz="1400" dirty="0">
                        <a:solidFill>
                          <a:schemeClr val="tx1"/>
                        </a:solidFill>
                        <a:latin typeface="Arial" panose="020B0604020202020204" pitchFamily="34" charset="0"/>
                        <a:cs typeface="Arial" panose="020B0604020202020204" pitchFamily="34" charset="0"/>
                      </a:endParaRPr>
                    </a:p>
                  </a:txBody>
                  <a:tcPr/>
                </a:tc>
              </a:tr>
              <a:tr h="370840">
                <a:tc>
                  <a:txBody>
                    <a:bodyPr/>
                    <a:lstStyle/>
                    <a:p>
                      <a:r>
                        <a:rPr lang="en-US" sz="1400" dirty="0" smtClean="0">
                          <a:solidFill>
                            <a:schemeClr val="tx1"/>
                          </a:solidFill>
                          <a:latin typeface="Arial" panose="020B0604020202020204" pitchFamily="34" charset="0"/>
                          <a:cs typeface="Arial" panose="020B0604020202020204" pitchFamily="34" charset="0"/>
                        </a:rPr>
                        <a:t>Predatory</a:t>
                      </a:r>
                      <a:r>
                        <a:rPr lang="en-US" sz="1400" baseline="0" dirty="0" smtClean="0">
                          <a:solidFill>
                            <a:schemeClr val="tx1"/>
                          </a:solidFill>
                          <a:latin typeface="Arial" panose="020B0604020202020204" pitchFamily="34" charset="0"/>
                          <a:cs typeface="Arial" panose="020B0604020202020204" pitchFamily="34" charset="0"/>
                        </a:rPr>
                        <a:t> Animal </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1001-207100-762000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400" dirty="0" smtClean="0">
                          <a:solidFill>
                            <a:schemeClr val="tx1"/>
                          </a:solidFill>
                          <a:latin typeface="Arial" panose="020B0604020202020204" pitchFamily="34" charset="0"/>
                          <a:cs typeface="Arial" panose="020B0604020202020204" pitchFamily="34" charset="0"/>
                        </a:rPr>
                        <a:t>1</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Ford</a:t>
                      </a:r>
                      <a:r>
                        <a:rPr lang="en-US" sz="1400" baseline="0" dirty="0" smtClean="0">
                          <a:solidFill>
                            <a:schemeClr val="tx1"/>
                          </a:solidFill>
                          <a:latin typeface="Arial" panose="020B0604020202020204" pitchFamily="34" charset="0"/>
                          <a:cs typeface="Arial" panose="020B0604020202020204" pitchFamily="34" charset="0"/>
                        </a:rPr>
                        <a:t> F-350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$50,000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Approve</a:t>
                      </a:r>
                      <a:endParaRPr lang="en-US" sz="1400" dirty="0">
                        <a:solidFill>
                          <a:schemeClr val="tx1"/>
                        </a:solidFill>
                        <a:latin typeface="Arial" panose="020B0604020202020204" pitchFamily="34" charset="0"/>
                        <a:cs typeface="Arial" panose="020B0604020202020204" pitchFamily="34" charset="0"/>
                      </a:endParaRPr>
                    </a:p>
                  </a:txBody>
                  <a:tcPr/>
                </a:tc>
              </a:tr>
              <a:tr h="370840">
                <a:tc>
                  <a:txBody>
                    <a:bodyPr/>
                    <a:lstStyle/>
                    <a:p>
                      <a:r>
                        <a:rPr lang="en-US" sz="1400" dirty="0" smtClean="0">
                          <a:solidFill>
                            <a:schemeClr val="tx1"/>
                          </a:solidFill>
                          <a:latin typeface="Arial" panose="020B0604020202020204" pitchFamily="34" charset="0"/>
                          <a:cs typeface="Arial" panose="020B0604020202020204" pitchFamily="34" charset="0"/>
                        </a:rPr>
                        <a:t>Museum</a:t>
                      </a:r>
                    </a:p>
                    <a:p>
                      <a:r>
                        <a:rPr lang="en-US" sz="1100" dirty="0" smtClean="0">
                          <a:solidFill>
                            <a:schemeClr val="tx1"/>
                          </a:solidFill>
                          <a:latin typeface="Arial" panose="020B0604020202020204" pitchFamily="34" charset="0"/>
                          <a:cs typeface="Arial" panose="020B0604020202020204" pitchFamily="34" charset="0"/>
                        </a:rPr>
                        <a:t>Non-general fund $</a:t>
                      </a:r>
                      <a:endParaRPr lang="en-US" sz="11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1001-702010-762040-189</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400" dirty="0" smtClean="0">
                          <a:solidFill>
                            <a:schemeClr val="tx1"/>
                          </a:solidFill>
                          <a:latin typeface="Arial" panose="020B0604020202020204" pitchFamily="34" charset="0"/>
                          <a:cs typeface="Arial" panose="020B0604020202020204" pitchFamily="34" charset="0"/>
                        </a:rPr>
                        <a:t>1</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Sculpture of the Modoc Indian Captain Jack</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$2,500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Approve</a:t>
                      </a:r>
                      <a:endParaRPr lang="en-US" sz="1400" dirty="0">
                        <a:solidFill>
                          <a:schemeClr val="tx1"/>
                        </a:solidFill>
                        <a:latin typeface="Arial" panose="020B0604020202020204" pitchFamily="34" charset="0"/>
                        <a:cs typeface="Arial" panose="020B0604020202020204" pitchFamily="34" charset="0"/>
                      </a:endParaRPr>
                    </a:p>
                  </a:txBody>
                  <a:tcPr/>
                </a:tc>
              </a:tr>
              <a:tr h="579120">
                <a:tc>
                  <a:txBody>
                    <a:bodyPr/>
                    <a:lstStyle/>
                    <a:p>
                      <a:r>
                        <a:rPr lang="en-US" sz="1400" dirty="0" smtClean="0">
                          <a:solidFill>
                            <a:schemeClr val="tx1"/>
                          </a:solidFill>
                          <a:latin typeface="Arial" panose="020B0604020202020204" pitchFamily="34" charset="0"/>
                          <a:cs typeface="Arial" panose="020B0604020202020204" pitchFamily="34" charset="0"/>
                        </a:rPr>
                        <a:t>Museum</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solidFill>
                            <a:schemeClr val="tx1"/>
                          </a:solidFill>
                          <a:latin typeface="Arial" panose="020B0604020202020204" pitchFamily="34" charset="0"/>
                          <a:cs typeface="Arial" panose="020B0604020202020204" pitchFamily="34" charset="0"/>
                        </a:rPr>
                        <a:t>Non-general fund $</a:t>
                      </a: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1001-702010-762040-190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400" dirty="0" smtClean="0">
                          <a:solidFill>
                            <a:schemeClr val="tx1"/>
                          </a:solidFill>
                          <a:latin typeface="Arial" panose="020B0604020202020204" pitchFamily="34" charset="0"/>
                          <a:cs typeface="Arial" panose="020B0604020202020204" pitchFamily="34" charset="0"/>
                        </a:rPr>
                        <a:t>1</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Logging Sculpture</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$1,037</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Approve</a:t>
                      </a:r>
                      <a:endParaRPr lang="en-US" sz="1400" dirty="0">
                        <a:solidFill>
                          <a:schemeClr val="tx1"/>
                        </a:solidFill>
                        <a:latin typeface="Arial" panose="020B0604020202020204" pitchFamily="34" charset="0"/>
                        <a:cs typeface="Arial" panose="020B0604020202020204" pitchFamily="34" charset="0"/>
                      </a:endParaRPr>
                    </a:p>
                  </a:txBody>
                  <a:tcPr/>
                </a:tc>
              </a:tr>
              <a:tr h="370840">
                <a:tc gridSpan="4">
                  <a:txBody>
                    <a:bodyPr/>
                    <a:lstStyle/>
                    <a:p>
                      <a:pPr algn="r"/>
                      <a:r>
                        <a:rPr lang="en-US" sz="1400" b="1" dirty="0" smtClean="0">
                          <a:solidFill>
                            <a:srgbClr val="FF0000"/>
                          </a:solidFill>
                          <a:latin typeface="Arial" panose="020B0604020202020204" pitchFamily="34" charset="0"/>
                          <a:cs typeface="Arial" panose="020B0604020202020204" pitchFamily="34" charset="0"/>
                        </a:rPr>
                        <a:t>Total CAO Approved</a:t>
                      </a:r>
                    </a:p>
                  </a:txBody>
                  <a:tcPr/>
                </a:tc>
                <a:tc hMerge="1">
                  <a:txBody>
                    <a:bodyPr/>
                    <a:lstStyle/>
                    <a:p>
                      <a:endParaRPr lang="en-US" sz="1400" dirty="0"/>
                    </a:p>
                  </a:txBody>
                  <a:tcPr/>
                </a:tc>
                <a:tc hMerge="1">
                  <a:txBody>
                    <a:bodyPr/>
                    <a:lstStyle/>
                    <a:p>
                      <a:pPr algn="ctr"/>
                      <a:endParaRPr lang="en-US" sz="1400" dirty="0"/>
                    </a:p>
                  </a:txBody>
                  <a:tcPr/>
                </a:tc>
                <a:tc hMerge="1">
                  <a:txBody>
                    <a:bodyPr/>
                    <a:lstStyle/>
                    <a:p>
                      <a:endParaRPr lang="en-US" sz="1400" dirty="0"/>
                    </a:p>
                  </a:txBody>
                  <a:tcPr/>
                </a:tc>
                <a:tc gridSpan="2">
                  <a:txBody>
                    <a:bodyPr/>
                    <a:lstStyle/>
                    <a:p>
                      <a:r>
                        <a:rPr lang="en-US" sz="1400" b="1" dirty="0" smtClean="0">
                          <a:solidFill>
                            <a:srgbClr val="FF0000"/>
                          </a:solidFill>
                          <a:latin typeface="Arial" panose="020B0604020202020204" pitchFamily="34" charset="0"/>
                          <a:cs typeface="Arial" panose="020B0604020202020204" pitchFamily="34" charset="0"/>
                        </a:rPr>
                        <a:t>$127,180</a:t>
                      </a:r>
                    </a:p>
                    <a:p>
                      <a:endParaRPr lang="en-US" sz="14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en-US" sz="1400" dirty="0"/>
                    </a:p>
                  </a:txBody>
                  <a:tcPr/>
                </a:tc>
              </a:tr>
            </a:tbl>
          </a:graphicData>
        </a:graphic>
      </p:graphicFrame>
      <p:sp>
        <p:nvSpPr>
          <p:cNvPr id="3" name="Slide Number Placeholder 2"/>
          <p:cNvSpPr>
            <a:spLocks noGrp="1"/>
          </p:cNvSpPr>
          <p:nvPr>
            <p:ph type="sldNum" sz="quarter" idx="12"/>
          </p:nvPr>
        </p:nvSpPr>
        <p:spPr/>
        <p:txBody>
          <a:bodyPr/>
          <a:lstStyle/>
          <a:p>
            <a:fld id="{50C63980-99F9-4B82-AB82-78DD998A0672}" type="slidenum">
              <a:rPr lang="en-US" smtClean="0"/>
              <a:t>56</a:t>
            </a:fld>
            <a:endParaRPr lang="en-US"/>
          </a:p>
        </p:txBody>
      </p:sp>
    </p:spTree>
    <p:extLst>
      <p:ext uri="{BB962C8B-B14F-4D97-AF65-F5344CB8AC3E}">
        <p14:creationId xmlns:p14="http://schemas.microsoft.com/office/powerpoint/2010/main" val="90749200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447800"/>
          </a:xfrm>
        </p:spPr>
        <p:txBody>
          <a:bodyPr>
            <a:normAutofit/>
          </a:bodyPr>
          <a:lstStyle/>
          <a:p>
            <a:pPr algn="ctr"/>
            <a:r>
              <a:rPr lang="en-US" sz="2800" dirty="0" smtClean="0">
                <a:effectLst/>
                <a:latin typeface="Arial" panose="020B0604020202020204" pitchFamily="34" charset="0"/>
                <a:cs typeface="Arial" panose="020B0604020202020204" pitchFamily="34" charset="0"/>
              </a:rPr>
              <a:t>FIXED ASSET </a:t>
            </a:r>
            <a:r>
              <a:rPr lang="en-US" sz="2800" dirty="0">
                <a:effectLst/>
                <a:latin typeface="Arial" panose="020B0604020202020204" pitchFamily="34" charset="0"/>
                <a:cs typeface="Arial" panose="020B0604020202020204" pitchFamily="34" charset="0"/>
              </a:rPr>
              <a:t>REQUESTS</a:t>
            </a:r>
            <a:br>
              <a:rPr lang="en-US" sz="2800" dirty="0">
                <a:effectLst/>
                <a:latin typeface="Arial" panose="020B0604020202020204" pitchFamily="34" charset="0"/>
                <a:cs typeface="Arial" panose="020B0604020202020204" pitchFamily="34" charset="0"/>
              </a:rPr>
            </a:br>
            <a:r>
              <a:rPr lang="en-US" sz="2800" dirty="0">
                <a:effectLst/>
                <a:latin typeface="Arial" panose="020B0604020202020204" pitchFamily="34" charset="0"/>
                <a:cs typeface="Arial" panose="020B0604020202020204" pitchFamily="34" charset="0"/>
              </a:rPr>
              <a:t>GENERAL </a:t>
            </a:r>
            <a:r>
              <a:rPr lang="en-US" sz="2800" dirty="0" smtClean="0">
                <a:effectLst/>
                <a:latin typeface="Arial" panose="020B0604020202020204" pitchFamily="34" charset="0"/>
                <a:cs typeface="Arial" panose="020B0604020202020204" pitchFamily="34" charset="0"/>
              </a:rPr>
              <a:t>FUND </a:t>
            </a:r>
            <a:br>
              <a:rPr lang="en-US" sz="2800" dirty="0" smtClean="0">
                <a:effectLst/>
                <a:latin typeface="Arial" panose="020B0604020202020204" pitchFamily="34" charset="0"/>
                <a:cs typeface="Arial" panose="020B0604020202020204" pitchFamily="34" charset="0"/>
              </a:rPr>
            </a:br>
            <a:r>
              <a:rPr lang="en-US" sz="2400" b="0" dirty="0">
                <a:solidFill>
                  <a:srgbClr val="FF0000"/>
                </a:solidFill>
                <a:effectLst/>
                <a:latin typeface="Arial" panose="020B0604020202020204" pitchFamily="34" charset="0"/>
                <a:cs typeface="Arial" panose="020B0604020202020204" pitchFamily="34" charset="0"/>
              </a:rPr>
              <a:t>Board Action Item </a:t>
            </a:r>
            <a:r>
              <a:rPr lang="en-US" sz="2400" b="0" dirty="0" smtClean="0">
                <a:solidFill>
                  <a:srgbClr val="FF0000"/>
                </a:solidFill>
                <a:effectLst/>
                <a:latin typeface="Arial" panose="020B0604020202020204" pitchFamily="34" charset="0"/>
                <a:cs typeface="Arial" panose="020B0604020202020204" pitchFamily="34" charset="0"/>
              </a:rPr>
              <a:t>7-A5(L-P2) </a:t>
            </a:r>
            <a:r>
              <a:rPr lang="en-US" sz="1200" b="0" dirty="0" smtClean="0">
                <a:solidFill>
                  <a:srgbClr val="FF0000"/>
                </a:solidFill>
                <a:effectLst/>
                <a:latin typeface="Arial" panose="020B0604020202020204" pitchFamily="34" charset="0"/>
                <a:cs typeface="Arial" panose="020B0604020202020204" pitchFamily="34" charset="0"/>
              </a:rPr>
              <a:t>Except N2</a:t>
            </a:r>
            <a:endParaRPr lang="en-US" sz="2800" dirty="0">
              <a:solidFill>
                <a:srgbClr val="FF0000"/>
              </a:solidFill>
              <a:effectLst/>
              <a:latin typeface="Arial" panose="020B0604020202020204" pitchFamily="34" charset="0"/>
              <a:cs typeface="Arial" panose="020B0604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52482208"/>
              </p:ext>
            </p:extLst>
          </p:nvPr>
        </p:nvGraphicFramePr>
        <p:xfrm>
          <a:off x="381000" y="1600200"/>
          <a:ext cx="8305800" cy="4968240"/>
        </p:xfrm>
        <a:graphic>
          <a:graphicData uri="http://schemas.openxmlformats.org/drawingml/2006/table">
            <a:tbl>
              <a:tblPr firstRow="1" bandRow="1">
                <a:tableStyleId>{5C22544A-7EE6-4342-B048-85BDC9FD1C3A}</a:tableStyleId>
              </a:tblPr>
              <a:tblGrid>
                <a:gridCol w="1384300"/>
                <a:gridCol w="1384300"/>
                <a:gridCol w="845961"/>
                <a:gridCol w="1922639"/>
                <a:gridCol w="999772"/>
                <a:gridCol w="1768828"/>
              </a:tblGrid>
              <a:tr h="370840">
                <a:tc>
                  <a:txBody>
                    <a:bodyPr/>
                    <a:lstStyle/>
                    <a:p>
                      <a:pPr algn="ctr"/>
                      <a:r>
                        <a:rPr lang="en-US" sz="1400" dirty="0" smtClean="0">
                          <a:latin typeface="Arial" panose="020B0604020202020204" pitchFamily="34" charset="0"/>
                          <a:cs typeface="Arial" panose="020B0604020202020204" pitchFamily="34" charset="0"/>
                        </a:rPr>
                        <a:t>Department</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Budget</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smtClean="0">
                          <a:latin typeface="Arial" panose="020B0604020202020204" pitchFamily="34" charset="0"/>
                          <a:cs typeface="Arial" panose="020B0604020202020204" pitchFamily="34" charset="0"/>
                        </a:rPr>
                        <a:t>Description</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smtClean="0">
                          <a:latin typeface="Arial" panose="020B0604020202020204" pitchFamily="34" charset="0"/>
                          <a:cs typeface="Arial" panose="020B0604020202020204" pitchFamily="34" charset="0"/>
                        </a:rPr>
                        <a:t>Total</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CAO Recommendation</a:t>
                      </a:r>
                      <a:endParaRPr lang="en-US" sz="1400" dirty="0">
                        <a:latin typeface="Arial" panose="020B0604020202020204" pitchFamily="34" charset="0"/>
                        <a:cs typeface="Arial" panose="020B0604020202020204" pitchFamily="34" charset="0"/>
                      </a:endParaRPr>
                    </a:p>
                  </a:txBody>
                  <a:tcPr/>
                </a:tc>
              </a:tr>
              <a:tr h="370840">
                <a:tc>
                  <a:txBody>
                    <a:bodyPr/>
                    <a:lstStyle/>
                    <a:p>
                      <a:r>
                        <a:rPr lang="en-US" sz="1400" dirty="0" smtClean="0">
                          <a:latin typeface="Arial" panose="020B0604020202020204" pitchFamily="34" charset="0"/>
                          <a:cs typeface="Arial" panose="020B0604020202020204" pitchFamily="34" charset="0"/>
                        </a:rPr>
                        <a:t>AG</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1001-206010-762000</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Ford F-350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$65,000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Deny</a:t>
                      </a:r>
                      <a:endParaRPr lang="en-US" sz="1400" dirty="0">
                        <a:latin typeface="Arial" panose="020B0604020202020204" pitchFamily="34" charset="0"/>
                        <a:cs typeface="Arial" panose="020B0604020202020204" pitchFamily="34" charset="0"/>
                      </a:endParaRPr>
                    </a:p>
                  </a:txBody>
                  <a:tcPr/>
                </a:tc>
              </a:tr>
              <a:tr h="370840">
                <a:tc>
                  <a:txBody>
                    <a:bodyPr/>
                    <a:lstStyle/>
                    <a:p>
                      <a:r>
                        <a:rPr lang="en-US" sz="1400" dirty="0" smtClean="0">
                          <a:latin typeface="Arial" panose="020B0604020202020204" pitchFamily="34" charset="0"/>
                          <a:cs typeface="Arial" panose="020B0604020202020204" pitchFamily="34" charset="0"/>
                        </a:rPr>
                        <a:t>Animal Control</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1001-207090-762000</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Ford F-150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$35,000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Deny</a:t>
                      </a:r>
                      <a:endParaRPr lang="en-US" sz="1400" dirty="0">
                        <a:latin typeface="Arial" panose="020B0604020202020204" pitchFamily="34" charset="0"/>
                        <a:cs typeface="Arial" panose="020B0604020202020204" pitchFamily="34" charset="0"/>
                      </a:endParaRPr>
                    </a:p>
                  </a:txBody>
                  <a:tcPr/>
                </a:tc>
              </a:tr>
              <a:tr h="370840">
                <a:tc>
                  <a:txBody>
                    <a:bodyPr/>
                    <a:lstStyle/>
                    <a:p>
                      <a:r>
                        <a:rPr lang="en-US" sz="1400" dirty="0" smtClean="0">
                          <a:latin typeface="Arial" panose="020B0604020202020204" pitchFamily="34" charset="0"/>
                          <a:cs typeface="Arial" panose="020B0604020202020204" pitchFamily="34" charset="0"/>
                        </a:rPr>
                        <a:t>Predatory</a:t>
                      </a:r>
                      <a:r>
                        <a:rPr lang="en-US" sz="1400" baseline="0" dirty="0" smtClean="0">
                          <a:latin typeface="Arial" panose="020B0604020202020204" pitchFamily="34" charset="0"/>
                          <a:cs typeface="Arial" panose="020B0604020202020204" pitchFamily="34" charset="0"/>
                        </a:rPr>
                        <a:t> Animal Control</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1001-207100-762000</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2</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Honda ATV’s</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$13,500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Deny</a:t>
                      </a:r>
                      <a:endParaRPr lang="en-US" sz="1400" dirty="0">
                        <a:latin typeface="Arial" panose="020B0604020202020204" pitchFamily="34" charset="0"/>
                        <a:cs typeface="Arial" panose="020B0604020202020204" pitchFamily="34" charset="0"/>
                      </a:endParaRPr>
                    </a:p>
                  </a:txBody>
                  <a:tcPr/>
                </a:tc>
              </a:tr>
              <a:tr h="370840">
                <a:tc>
                  <a:txBody>
                    <a:bodyPr/>
                    <a:lstStyle/>
                    <a:p>
                      <a:r>
                        <a:rPr lang="en-US" sz="1300" baseline="0" dirty="0" smtClean="0">
                          <a:solidFill>
                            <a:schemeClr val="tx1"/>
                          </a:solidFill>
                          <a:latin typeface="Arial" panose="020B0604020202020204" pitchFamily="34" charset="0"/>
                          <a:cs typeface="Arial" panose="020B0604020202020204" pitchFamily="34" charset="0"/>
                        </a:rPr>
                        <a:t>Library</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1001-602010-762000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300" dirty="0" smtClean="0">
                          <a:solidFill>
                            <a:schemeClr val="tx1"/>
                          </a:solidFill>
                          <a:latin typeface="Arial" panose="020B0604020202020204" pitchFamily="34" charset="0"/>
                          <a:cs typeface="Arial" panose="020B0604020202020204" pitchFamily="34" charset="0"/>
                        </a:rPr>
                        <a:t>1</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Door-Assist Mechanism</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$7,500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Deny</a:t>
                      </a:r>
                      <a:endParaRPr lang="en-US" sz="1300" dirty="0">
                        <a:solidFill>
                          <a:schemeClr val="tx1"/>
                        </a:solidFill>
                        <a:latin typeface="Arial" panose="020B0604020202020204" pitchFamily="34" charset="0"/>
                        <a:cs typeface="Arial" panose="020B0604020202020204" pitchFamily="34" charset="0"/>
                      </a:endParaRPr>
                    </a:p>
                  </a:txBody>
                  <a:tcPr/>
                </a:tc>
              </a:tr>
              <a:tr h="370840">
                <a:tc>
                  <a:txBody>
                    <a:bodyPr/>
                    <a:lstStyle/>
                    <a:p>
                      <a:r>
                        <a:rPr lang="en-US" sz="1400" dirty="0" smtClean="0">
                          <a:latin typeface="Arial" panose="020B0604020202020204" pitchFamily="34" charset="0"/>
                          <a:cs typeface="Arial" panose="020B0604020202020204" pitchFamily="34" charset="0"/>
                        </a:rPr>
                        <a:t>Sheriff-COPS</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1002-202010-762000-2013</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Pickup</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$37,657</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Neutral</a:t>
                      </a:r>
                      <a:endParaRPr lang="en-US" sz="1400" dirty="0">
                        <a:latin typeface="Arial" panose="020B0604020202020204" pitchFamily="34" charset="0"/>
                        <a:cs typeface="Arial" panose="020B0604020202020204" pitchFamily="34" charset="0"/>
                      </a:endParaRPr>
                    </a:p>
                  </a:txBody>
                  <a:tcPr/>
                </a:tc>
              </a:tr>
              <a:tr h="370840">
                <a:tc>
                  <a:txBody>
                    <a:bodyPr/>
                    <a:lstStyle/>
                    <a:p>
                      <a:r>
                        <a:rPr lang="en-US" sz="1400" dirty="0" smtClean="0">
                          <a:latin typeface="Arial" panose="020B0604020202020204" pitchFamily="34" charset="0"/>
                          <a:cs typeface="Arial" panose="020B0604020202020204" pitchFamily="34" charset="0"/>
                        </a:rPr>
                        <a:t>Sheriff-COPS</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1002-202010-742000-2013</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1</a:t>
                      </a:r>
                    </a:p>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r>
                        <a:rPr lang="en-US" sz="1400" dirty="0" smtClean="0">
                          <a:latin typeface="Arial" panose="020B0604020202020204" pitchFamily="34" charset="0"/>
                          <a:cs typeface="Arial" panose="020B0604020202020204" pitchFamily="34" charset="0"/>
                        </a:rPr>
                        <a:t>8</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2019 Transit Cargo Van w/ Prisoner Insert- Lease</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Arial" panose="020B0604020202020204" pitchFamily="34" charset="0"/>
                          <a:cs typeface="Arial" panose="020B0604020202020204" pitchFamily="34" charset="0"/>
                        </a:rPr>
                        <a:t>2020 Ford Police Interceptor Utility- Lease</a:t>
                      </a:r>
                    </a:p>
                  </a:txBody>
                  <a:tcPr/>
                </a:tc>
                <a:tc>
                  <a:txBody>
                    <a:bodyPr/>
                    <a:lstStyle/>
                    <a:p>
                      <a:r>
                        <a:rPr lang="en-US" sz="1400" dirty="0" smtClean="0">
                          <a:solidFill>
                            <a:srgbClr val="FF0000"/>
                          </a:solidFill>
                          <a:latin typeface="Arial" panose="020B0604020202020204" pitchFamily="34" charset="0"/>
                          <a:cs typeface="Arial" panose="020B0604020202020204" pitchFamily="34" charset="0"/>
                        </a:rPr>
                        <a:t>$92,404</a:t>
                      </a:r>
                    </a:p>
                    <a:p>
                      <a:endParaRPr lang="en-US" sz="1400" dirty="0" smtClean="0">
                        <a:solidFill>
                          <a:srgbClr val="FF0000"/>
                        </a:solidFill>
                        <a:latin typeface="Arial" panose="020B0604020202020204" pitchFamily="34" charset="0"/>
                        <a:cs typeface="Arial" panose="020B0604020202020204" pitchFamily="34" charset="0"/>
                      </a:endParaRPr>
                    </a:p>
                    <a:p>
                      <a:r>
                        <a:rPr lang="en-US" sz="1400" dirty="0" smtClean="0">
                          <a:solidFill>
                            <a:srgbClr val="FF0000"/>
                          </a:solidFill>
                          <a:latin typeface="Arial" panose="020B0604020202020204" pitchFamily="34" charset="0"/>
                          <a:cs typeface="Arial" panose="020B0604020202020204" pitchFamily="34" charset="0"/>
                        </a:rPr>
                        <a:t>4</a:t>
                      </a:r>
                      <a:r>
                        <a:rPr lang="en-US" sz="1400" baseline="0" dirty="0" smtClean="0">
                          <a:solidFill>
                            <a:srgbClr val="FF0000"/>
                          </a:solidFill>
                          <a:latin typeface="Arial" panose="020B0604020202020204" pitchFamily="34" charset="0"/>
                          <a:cs typeface="Arial" panose="020B0604020202020204" pitchFamily="34" charset="0"/>
                        </a:rPr>
                        <a:t> year lease</a:t>
                      </a:r>
                    </a:p>
                    <a:p>
                      <a:r>
                        <a:rPr lang="en-US" sz="1400" b="1" baseline="0" dirty="0" smtClean="0">
                          <a:solidFill>
                            <a:srgbClr val="FF0000"/>
                          </a:solidFill>
                          <a:latin typeface="Arial" panose="020B0604020202020204" pitchFamily="34" charset="0"/>
                          <a:cs typeface="Arial" panose="020B0604020202020204" pitchFamily="34" charset="0"/>
                        </a:rPr>
                        <a:t>$334,900</a:t>
                      </a:r>
                      <a:endParaRPr lang="en-US" sz="1400" b="1" dirty="0">
                        <a:solidFill>
                          <a:srgbClr val="FF0000"/>
                        </a:solidFill>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Neutral </a:t>
                      </a:r>
                    </a:p>
                    <a:p>
                      <a:r>
                        <a:rPr lang="en-US" sz="1400" dirty="0" smtClean="0">
                          <a:latin typeface="Arial" panose="020B0604020202020204" pitchFamily="34" charset="0"/>
                          <a:cs typeface="Arial" panose="020B0604020202020204" pitchFamily="34" charset="0"/>
                        </a:rPr>
                        <a:t>Note: Obligates the County to 3 remaining</a:t>
                      </a:r>
                      <a:r>
                        <a:rPr lang="en-US" sz="1400" baseline="0" dirty="0" smtClean="0">
                          <a:latin typeface="Arial" panose="020B0604020202020204" pitchFamily="34" charset="0"/>
                          <a:cs typeface="Arial" panose="020B0604020202020204" pitchFamily="34" charset="0"/>
                        </a:rPr>
                        <a:t> payments totaling</a:t>
                      </a:r>
                    </a:p>
                    <a:p>
                      <a:r>
                        <a:rPr lang="en-US" sz="1400" baseline="0" dirty="0" smtClean="0">
                          <a:latin typeface="Arial" panose="020B0604020202020204" pitchFamily="34" charset="0"/>
                          <a:cs typeface="Arial" panose="020B0604020202020204" pitchFamily="34" charset="0"/>
                        </a:rPr>
                        <a:t>$242,495</a:t>
                      </a:r>
                      <a:endParaRPr lang="en-US" sz="1400" dirty="0" smtClean="0">
                        <a:latin typeface="Arial" panose="020B0604020202020204" pitchFamily="34" charset="0"/>
                        <a:cs typeface="Arial" panose="020B0604020202020204" pitchFamily="34" charset="0"/>
                      </a:endParaRPr>
                    </a:p>
                  </a:txBody>
                  <a:tcPr/>
                </a:tc>
              </a:tr>
              <a:tr h="370840">
                <a:tc gridSpan="4">
                  <a:txBody>
                    <a:bodyPr/>
                    <a:lstStyle/>
                    <a:p>
                      <a:pPr algn="r"/>
                      <a:r>
                        <a:rPr lang="en-US" sz="1400" b="1" dirty="0" smtClean="0">
                          <a:solidFill>
                            <a:srgbClr val="FF0000"/>
                          </a:solidFill>
                          <a:latin typeface="Arial" panose="020B0604020202020204" pitchFamily="34" charset="0"/>
                          <a:cs typeface="Arial" panose="020B0604020202020204" pitchFamily="34" charset="0"/>
                        </a:rPr>
                        <a:t>Total CAO Deny  </a:t>
                      </a:r>
                    </a:p>
                    <a:p>
                      <a:pPr algn="r"/>
                      <a:r>
                        <a:rPr lang="en-US" sz="1400" b="1" dirty="0" smtClean="0">
                          <a:solidFill>
                            <a:srgbClr val="FF0000"/>
                          </a:solidFill>
                          <a:latin typeface="Arial" panose="020B0604020202020204" pitchFamily="34" charset="0"/>
                          <a:cs typeface="Arial" panose="020B0604020202020204" pitchFamily="34" charset="0"/>
                        </a:rPr>
                        <a:t> Neutral </a:t>
                      </a:r>
                      <a:endParaRPr lang="en-US" sz="14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en-US" sz="1400" dirty="0"/>
                    </a:p>
                  </a:txBody>
                  <a:tcPr/>
                </a:tc>
                <a:tc hMerge="1">
                  <a:txBody>
                    <a:bodyPr/>
                    <a:lstStyle/>
                    <a:p>
                      <a:pPr algn="ctr"/>
                      <a:endParaRPr lang="en-US" sz="1400" dirty="0"/>
                    </a:p>
                  </a:txBody>
                  <a:tcPr/>
                </a:tc>
                <a:tc hMerge="1">
                  <a:txBody>
                    <a:bodyPr/>
                    <a:lstStyle/>
                    <a:p>
                      <a:endParaRPr lang="en-US" sz="1400" dirty="0"/>
                    </a:p>
                  </a:txBody>
                  <a:tcPr/>
                </a:tc>
                <a:tc gridSpan="2">
                  <a:txBody>
                    <a:bodyPr/>
                    <a:lstStyle/>
                    <a:p>
                      <a:r>
                        <a:rPr lang="en-US" sz="1400" b="1" dirty="0" smtClean="0">
                          <a:solidFill>
                            <a:srgbClr val="FF0000"/>
                          </a:solidFill>
                          <a:latin typeface="Arial" panose="020B0604020202020204" pitchFamily="34" charset="0"/>
                          <a:cs typeface="Arial" panose="020B0604020202020204" pitchFamily="34" charset="0"/>
                        </a:rPr>
                        <a:t>$121,000</a:t>
                      </a:r>
                    </a:p>
                    <a:p>
                      <a:r>
                        <a:rPr lang="en-US" sz="1400" b="1" dirty="0" smtClean="0">
                          <a:solidFill>
                            <a:srgbClr val="FF0000"/>
                          </a:solidFill>
                          <a:latin typeface="Arial" panose="020B0604020202020204" pitchFamily="34" charset="0"/>
                          <a:cs typeface="Arial" panose="020B0604020202020204" pitchFamily="34" charset="0"/>
                        </a:rPr>
                        <a:t>$130,061</a:t>
                      </a:r>
                      <a:endParaRPr lang="en-US" sz="14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en-US" sz="1400" dirty="0"/>
                    </a:p>
                  </a:txBody>
                  <a:tcPr/>
                </a:tc>
              </a:tr>
            </a:tbl>
          </a:graphicData>
        </a:graphic>
      </p:graphicFrame>
      <p:sp>
        <p:nvSpPr>
          <p:cNvPr id="3" name="Slide Number Placeholder 2"/>
          <p:cNvSpPr>
            <a:spLocks noGrp="1"/>
          </p:cNvSpPr>
          <p:nvPr>
            <p:ph type="sldNum" sz="quarter" idx="12"/>
          </p:nvPr>
        </p:nvSpPr>
        <p:spPr/>
        <p:txBody>
          <a:bodyPr/>
          <a:lstStyle/>
          <a:p>
            <a:fld id="{50C63980-99F9-4B82-AB82-78DD998A0672}" type="slidenum">
              <a:rPr lang="en-US" smtClean="0"/>
              <a:t>57</a:t>
            </a:fld>
            <a:endParaRPr lang="en-US"/>
          </a:p>
        </p:txBody>
      </p:sp>
    </p:spTree>
    <p:extLst>
      <p:ext uri="{BB962C8B-B14F-4D97-AF65-F5344CB8AC3E}">
        <p14:creationId xmlns:p14="http://schemas.microsoft.com/office/powerpoint/2010/main" val="362583798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C63980-99F9-4B82-AB82-78DD998A0672}" type="slidenum">
              <a:rPr lang="en-US" smtClean="0"/>
              <a:t>58</a:t>
            </a:fld>
            <a:endParaRPr lang="en-US"/>
          </a:p>
        </p:txBody>
      </p:sp>
      <p:sp>
        <p:nvSpPr>
          <p:cNvPr id="3" name="Title 2"/>
          <p:cNvSpPr>
            <a:spLocks noGrp="1"/>
          </p:cNvSpPr>
          <p:nvPr>
            <p:ph type="title"/>
          </p:nvPr>
        </p:nvSpPr>
        <p:spPr>
          <a:xfrm>
            <a:off x="533400" y="2438400"/>
            <a:ext cx="8229600" cy="1143000"/>
          </a:xfrm>
        </p:spPr>
        <p:txBody>
          <a:bodyPr/>
          <a:lstStyle/>
          <a:p>
            <a:pPr algn="ctr"/>
            <a:r>
              <a:rPr lang="en-US" dirty="0">
                <a:latin typeface="Arial" panose="020B0604020202020204" pitchFamily="34" charset="0"/>
                <a:cs typeface="Arial" panose="020B0604020202020204" pitchFamily="34" charset="0"/>
              </a:rPr>
              <a:t>BUILDING IMPROVEMENTS</a:t>
            </a:r>
            <a:endParaRPr lang="en-US" dirty="0"/>
          </a:p>
        </p:txBody>
      </p:sp>
    </p:spTree>
    <p:extLst>
      <p:ext uri="{BB962C8B-B14F-4D97-AF65-F5344CB8AC3E}">
        <p14:creationId xmlns:p14="http://schemas.microsoft.com/office/powerpoint/2010/main" val="42922795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algn="ctr"/>
            <a:r>
              <a:rPr lang="en-US" sz="4400" dirty="0" smtClean="0">
                <a:effectLst/>
                <a:latin typeface="Arial" panose="020B0604020202020204" pitchFamily="34" charset="0"/>
                <a:cs typeface="Arial" panose="020B0604020202020204" pitchFamily="34" charset="0"/>
              </a:rPr>
              <a:t/>
            </a:r>
            <a:br>
              <a:rPr lang="en-US" sz="4400" dirty="0" smtClean="0">
                <a:effectLst/>
                <a:latin typeface="Arial" panose="020B0604020202020204" pitchFamily="34" charset="0"/>
                <a:cs typeface="Arial" panose="020B0604020202020204" pitchFamily="34" charset="0"/>
              </a:rPr>
            </a:br>
            <a:r>
              <a:rPr lang="en-US" sz="4400" dirty="0" smtClean="0">
                <a:effectLst/>
                <a:latin typeface="Arial" panose="020B0604020202020204" pitchFamily="34" charset="0"/>
                <a:cs typeface="Arial" panose="020B0604020202020204" pitchFamily="34" charset="0"/>
              </a:rPr>
              <a:t>BUILDING IMPROVEMENTS GENERAL FUND</a:t>
            </a:r>
            <a:r>
              <a:rPr lang="en-US" sz="4400" dirty="0" smtClean="0">
                <a:latin typeface="Arial" panose="020B0604020202020204" pitchFamily="34" charset="0"/>
                <a:cs typeface="Arial" panose="020B0604020202020204" pitchFamily="34" charset="0"/>
              </a:rPr>
              <a:t/>
            </a:r>
            <a:br>
              <a:rPr lang="en-US" sz="4400" dirty="0" smtClean="0">
                <a:latin typeface="Arial" panose="020B0604020202020204" pitchFamily="34" charset="0"/>
                <a:cs typeface="Arial" panose="020B0604020202020204" pitchFamily="34" charset="0"/>
              </a:rPr>
            </a:br>
            <a:r>
              <a:rPr lang="en-US" sz="2700" b="0" dirty="0" smtClean="0">
                <a:solidFill>
                  <a:srgbClr val="FF0000"/>
                </a:solidFill>
                <a:effectLst/>
                <a:latin typeface="Arial" panose="020B0604020202020204" pitchFamily="34" charset="0"/>
                <a:cs typeface="Arial" panose="020B0604020202020204" pitchFamily="34" charset="0"/>
              </a:rPr>
              <a:t>Board Action Item </a:t>
            </a:r>
            <a:r>
              <a:rPr lang="en-US" sz="2800" b="0" dirty="0" smtClean="0">
                <a:solidFill>
                  <a:srgbClr val="FF0000"/>
                </a:solidFill>
                <a:effectLst/>
                <a:latin typeface="Arial" panose="020B0604020202020204" pitchFamily="34" charset="0"/>
                <a:cs typeface="Arial" panose="020B0604020202020204" pitchFamily="34" charset="0"/>
              </a:rPr>
              <a:t>7-A 6(A1-2)</a:t>
            </a:r>
            <a:r>
              <a:rPr lang="en-US" sz="2700" b="0" dirty="0" smtClean="0">
                <a:solidFill>
                  <a:srgbClr val="FF0000"/>
                </a:solidFill>
                <a:effectLst/>
                <a:latin typeface="Arial" panose="020B0604020202020204" pitchFamily="34" charset="0"/>
                <a:cs typeface="Arial" panose="020B0604020202020204" pitchFamily="34" charset="0"/>
              </a:rPr>
              <a:t> </a:t>
            </a:r>
            <a:br>
              <a:rPr lang="en-US" sz="2700" b="0" dirty="0" smtClean="0">
                <a:solidFill>
                  <a:srgbClr val="FF0000"/>
                </a:solidFill>
                <a:effectLst/>
                <a:latin typeface="Arial" panose="020B0604020202020204" pitchFamily="34" charset="0"/>
                <a:cs typeface="Arial" panose="020B0604020202020204" pitchFamily="34" charset="0"/>
              </a:rPr>
            </a:br>
            <a:endParaRPr lang="en-US" sz="2700" b="0" dirty="0">
              <a:solidFill>
                <a:srgbClr val="FF0000"/>
              </a:solidFill>
              <a:effectLst/>
              <a:latin typeface="Arial" panose="020B0604020202020204" pitchFamily="34" charset="0"/>
              <a:cs typeface="Arial" panose="020B0604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24630665"/>
              </p:ext>
            </p:extLst>
          </p:nvPr>
        </p:nvGraphicFramePr>
        <p:xfrm>
          <a:off x="457200" y="2209800"/>
          <a:ext cx="8229600" cy="2509520"/>
        </p:xfrm>
        <a:graphic>
          <a:graphicData uri="http://schemas.openxmlformats.org/drawingml/2006/table">
            <a:tbl>
              <a:tblPr firstRow="1" bandRow="1">
                <a:tableStyleId>{5C22544A-7EE6-4342-B048-85BDC9FD1C3A}</a:tableStyleId>
              </a:tblPr>
              <a:tblGrid>
                <a:gridCol w="1371600"/>
                <a:gridCol w="1371600"/>
                <a:gridCol w="838200"/>
                <a:gridCol w="1905000"/>
                <a:gridCol w="990600"/>
                <a:gridCol w="1752600"/>
              </a:tblGrid>
              <a:tr h="370840">
                <a:tc>
                  <a:txBody>
                    <a:bodyPr/>
                    <a:lstStyle/>
                    <a:p>
                      <a:pPr algn="ctr"/>
                      <a:r>
                        <a:rPr lang="en-US" sz="1400" dirty="0" smtClean="0">
                          <a:latin typeface="Arial" panose="020B0604020202020204" pitchFamily="34" charset="0"/>
                          <a:cs typeface="Arial" panose="020B0604020202020204" pitchFamily="34" charset="0"/>
                        </a:rPr>
                        <a:t>Department</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Budget</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Description</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Total</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CAO Recommendation</a:t>
                      </a:r>
                      <a:endParaRPr lang="en-US" sz="1400" dirty="0">
                        <a:latin typeface="Arial" panose="020B0604020202020204" pitchFamily="34" charset="0"/>
                        <a:cs typeface="Arial" panose="020B0604020202020204" pitchFamily="34" charset="0"/>
                      </a:endParaRPr>
                    </a:p>
                  </a:txBody>
                  <a:tcPr/>
                </a:tc>
              </a:tr>
              <a:tr h="370840">
                <a:tc>
                  <a:txBody>
                    <a:bodyPr/>
                    <a:lstStyle/>
                    <a:p>
                      <a:r>
                        <a:rPr lang="en-US" sz="1400" dirty="0" smtClean="0">
                          <a:latin typeface="Arial" panose="020B0604020202020204" pitchFamily="34" charset="0"/>
                          <a:cs typeface="Arial" panose="020B0604020202020204" pitchFamily="34" charset="0"/>
                        </a:rPr>
                        <a:t>Facilities</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1001-107010-761010</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Finish</a:t>
                      </a:r>
                      <a:r>
                        <a:rPr lang="en-US" sz="1400" baseline="0" dirty="0" smtClean="0">
                          <a:solidFill>
                            <a:schemeClr val="tx1"/>
                          </a:solidFill>
                          <a:latin typeface="Arial" panose="020B0604020202020204" pitchFamily="34" charset="0"/>
                          <a:cs typeface="Arial" panose="020B0604020202020204" pitchFamily="34" charset="0"/>
                        </a:rPr>
                        <a:t> Jail Roof</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$130,000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Approved</a:t>
                      </a:r>
                      <a:endParaRPr lang="en-US" sz="1400" dirty="0">
                        <a:latin typeface="Arial" panose="020B0604020202020204" pitchFamily="34" charset="0"/>
                        <a:cs typeface="Arial" panose="020B0604020202020204" pitchFamily="34" charset="0"/>
                      </a:endParaRPr>
                    </a:p>
                  </a:txBody>
                  <a:tcPr/>
                </a:tc>
              </a:tr>
              <a:tr h="563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Facilities</a:t>
                      </a:r>
                    </a:p>
                    <a:p>
                      <a:endParaRPr lang="en-US" sz="14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1001-107010-761010</a:t>
                      </a:r>
                    </a:p>
                  </a:txBody>
                  <a:tcPr/>
                </a:tc>
                <a:tc>
                  <a:txBody>
                    <a:bodyPr/>
                    <a:lstStyle/>
                    <a:p>
                      <a:r>
                        <a:rPr lang="en-US" sz="1400" dirty="0" smtClean="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Courthouse</a:t>
                      </a:r>
                      <a:r>
                        <a:rPr lang="en-US" sz="1400" baseline="0" dirty="0" smtClean="0">
                          <a:latin typeface="Arial" panose="020B0604020202020204" pitchFamily="34" charset="0"/>
                          <a:cs typeface="Arial" panose="020B0604020202020204" pitchFamily="34" charset="0"/>
                        </a:rPr>
                        <a:t> and Other Facility Improvement</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solidFill>
                            <a:schemeClr val="tx1"/>
                          </a:solidFill>
                          <a:latin typeface="Arial" panose="020B0604020202020204" pitchFamily="34" charset="0"/>
                          <a:cs typeface="Arial" panose="020B0604020202020204" pitchFamily="34" charset="0"/>
                        </a:rPr>
                        <a:t>$317,000</a:t>
                      </a:r>
                      <a:endParaRPr lang="en-US" sz="14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Approved</a:t>
                      </a:r>
                    </a:p>
                    <a:p>
                      <a:endParaRPr lang="en-US" sz="1400" dirty="0">
                        <a:latin typeface="Arial" panose="020B0604020202020204" pitchFamily="34" charset="0"/>
                        <a:cs typeface="Arial" panose="020B0604020202020204" pitchFamily="34" charset="0"/>
                      </a:endParaRPr>
                    </a:p>
                  </a:txBody>
                  <a:tcPr/>
                </a:tc>
              </a:tr>
              <a:tr h="370840">
                <a:tc>
                  <a:txBody>
                    <a:bodyPr/>
                    <a:lstStyle/>
                    <a:p>
                      <a:endParaRPr lang="en-US" sz="1400" dirty="0">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endParaRPr lang="en-US" sz="1400" dirty="0">
                        <a:solidFill>
                          <a:srgbClr val="C00000"/>
                        </a:solidFill>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r>
              <a:tr h="370840">
                <a:tc gridSpan="4">
                  <a:txBody>
                    <a:bodyPr/>
                    <a:lstStyle/>
                    <a:p>
                      <a:pPr algn="r"/>
                      <a:r>
                        <a:rPr lang="en-US" sz="1400" b="1" dirty="0" smtClean="0">
                          <a:solidFill>
                            <a:srgbClr val="FF0000"/>
                          </a:solidFill>
                          <a:latin typeface="Arial" panose="020B0604020202020204" pitchFamily="34" charset="0"/>
                          <a:cs typeface="Arial" panose="020B0604020202020204" pitchFamily="34" charset="0"/>
                        </a:rPr>
                        <a:t>Total CAO Approved</a:t>
                      </a:r>
                      <a:endParaRPr lang="en-US" sz="14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gridSpan="2">
                  <a:txBody>
                    <a:bodyPr/>
                    <a:lstStyle/>
                    <a:p>
                      <a:r>
                        <a:rPr lang="en-US" sz="1400" b="1" dirty="0" smtClean="0">
                          <a:solidFill>
                            <a:srgbClr val="FF0000"/>
                          </a:solidFill>
                          <a:latin typeface="Arial" panose="020B0604020202020204" pitchFamily="34" charset="0"/>
                          <a:cs typeface="Arial" panose="020B0604020202020204" pitchFamily="34" charset="0"/>
                        </a:rPr>
                        <a:t>$447,000</a:t>
                      </a:r>
                      <a:endParaRPr lang="en-US" sz="14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en-US" sz="1400" dirty="0"/>
                    </a:p>
                  </a:txBody>
                  <a:tcPr/>
                </a:tc>
              </a:tr>
            </a:tbl>
          </a:graphicData>
        </a:graphic>
      </p:graphicFrame>
      <p:sp>
        <p:nvSpPr>
          <p:cNvPr id="3" name="Slide Number Placeholder 2"/>
          <p:cNvSpPr>
            <a:spLocks noGrp="1"/>
          </p:cNvSpPr>
          <p:nvPr>
            <p:ph type="sldNum" sz="quarter" idx="12"/>
          </p:nvPr>
        </p:nvSpPr>
        <p:spPr/>
        <p:txBody>
          <a:bodyPr/>
          <a:lstStyle/>
          <a:p>
            <a:fld id="{50C63980-99F9-4B82-AB82-78DD998A0672}" type="slidenum">
              <a:rPr lang="en-US" smtClean="0"/>
              <a:t>59</a:t>
            </a:fld>
            <a:endParaRPr lang="en-US"/>
          </a:p>
        </p:txBody>
      </p:sp>
    </p:spTree>
    <p:extLst>
      <p:ext uri="{BB962C8B-B14F-4D97-AF65-F5344CB8AC3E}">
        <p14:creationId xmlns:p14="http://schemas.microsoft.com/office/powerpoint/2010/main" val="237978679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429512"/>
          </a:xfrm>
        </p:spPr>
        <p:txBody>
          <a:bodyPr>
            <a:normAutofit fontScale="90000"/>
          </a:bodyPr>
          <a:lstStyle/>
          <a:p>
            <a:pPr algn="ctr"/>
            <a:r>
              <a:rPr lang="en-US" dirty="0" smtClean="0">
                <a:effectLst/>
                <a:latin typeface="Arial" panose="020B0604020202020204" pitchFamily="34" charset="0"/>
                <a:cs typeface="Arial" panose="020B0604020202020204" pitchFamily="34" charset="0"/>
              </a:rPr>
              <a:t>BUILDING IMPROVEMENTS </a:t>
            </a:r>
            <a:br>
              <a:rPr lang="en-US" dirty="0" smtClean="0">
                <a:effectLst/>
                <a:latin typeface="Arial" panose="020B0604020202020204" pitchFamily="34" charset="0"/>
                <a:cs typeface="Arial" panose="020B0604020202020204" pitchFamily="34" charset="0"/>
              </a:rPr>
            </a:br>
            <a:r>
              <a:rPr lang="en-US" dirty="0" smtClean="0">
                <a:effectLst/>
                <a:latin typeface="Arial" panose="020B0604020202020204" pitchFamily="34" charset="0"/>
                <a:cs typeface="Arial" panose="020B0604020202020204" pitchFamily="34" charset="0"/>
              </a:rPr>
              <a:t>NON-GENERAL FUND</a:t>
            </a:r>
            <a:r>
              <a:rPr lang="en-US" dirty="0" smtClean="0">
                <a:latin typeface="Arial" panose="020B0604020202020204" pitchFamily="34" charset="0"/>
                <a:cs typeface="Arial" panose="020B0604020202020204" pitchFamily="34" charset="0"/>
              </a:rPr>
              <a:t/>
            </a:r>
            <a:br>
              <a:rPr lang="en-US" dirty="0" smtClean="0">
                <a:latin typeface="Arial" panose="020B0604020202020204" pitchFamily="34" charset="0"/>
                <a:cs typeface="Arial" panose="020B0604020202020204" pitchFamily="34" charset="0"/>
              </a:rPr>
            </a:br>
            <a:r>
              <a:rPr lang="en-US" sz="2700" b="0" dirty="0" smtClean="0">
                <a:solidFill>
                  <a:srgbClr val="FF0000"/>
                </a:solidFill>
                <a:effectLst/>
                <a:latin typeface="Arial" panose="020B0604020202020204" pitchFamily="34" charset="0"/>
                <a:cs typeface="Arial" panose="020B0604020202020204" pitchFamily="34" charset="0"/>
              </a:rPr>
              <a:t>Board </a:t>
            </a:r>
            <a:r>
              <a:rPr lang="en-US" sz="2700" b="0" dirty="0">
                <a:solidFill>
                  <a:srgbClr val="FF0000"/>
                </a:solidFill>
                <a:effectLst/>
                <a:latin typeface="Arial" panose="020B0604020202020204" pitchFamily="34" charset="0"/>
                <a:cs typeface="Arial" panose="020B0604020202020204" pitchFamily="34" charset="0"/>
              </a:rPr>
              <a:t>Action Item 7-A </a:t>
            </a:r>
            <a:r>
              <a:rPr lang="en-US" sz="2700" b="0" dirty="0" smtClean="0">
                <a:solidFill>
                  <a:srgbClr val="FF0000"/>
                </a:solidFill>
                <a:effectLst/>
                <a:latin typeface="Arial" panose="020B0604020202020204" pitchFamily="34" charset="0"/>
                <a:cs typeface="Arial" panose="020B0604020202020204" pitchFamily="34" charset="0"/>
              </a:rPr>
              <a:t>6(B-F) </a:t>
            </a:r>
            <a:r>
              <a:rPr lang="en-US" sz="2700" b="0" dirty="0">
                <a:solidFill>
                  <a:srgbClr val="FF0000"/>
                </a:solidFill>
                <a:effectLst/>
                <a:latin typeface="Arial" panose="020B0604020202020204" pitchFamily="34" charset="0"/>
                <a:cs typeface="Arial" panose="020B0604020202020204" pitchFamily="34" charset="0"/>
              </a:rPr>
              <a:t/>
            </a:r>
            <a:br>
              <a:rPr lang="en-US" sz="2700" b="0" dirty="0">
                <a:solidFill>
                  <a:srgbClr val="FF0000"/>
                </a:solidFill>
                <a:effectLst/>
                <a:latin typeface="Arial" panose="020B0604020202020204" pitchFamily="34" charset="0"/>
                <a:cs typeface="Arial" panose="020B0604020202020204" pitchFamily="34" charset="0"/>
              </a:rPr>
            </a:br>
            <a:endParaRPr lang="en-US" sz="2700" dirty="0">
              <a:solidFill>
                <a:srgbClr val="FF0000"/>
              </a:solidFill>
              <a:latin typeface="Arial" panose="020B0604020202020204" pitchFamily="34" charset="0"/>
              <a:cs typeface="Arial" panose="020B0604020202020204" pitchFamily="34" charset="0"/>
            </a:endParaRPr>
          </a:p>
        </p:txBody>
      </p:sp>
      <p:graphicFrame>
        <p:nvGraphicFramePr>
          <p:cNvPr id="5" name="Content Placeholder 3"/>
          <p:cNvGraphicFramePr>
            <a:graphicFrameLocks/>
          </p:cNvGraphicFramePr>
          <p:nvPr>
            <p:extLst>
              <p:ext uri="{D42A27DB-BD31-4B8C-83A1-F6EECF244321}">
                <p14:modId xmlns:p14="http://schemas.microsoft.com/office/powerpoint/2010/main" val="3733995186"/>
              </p:ext>
            </p:extLst>
          </p:nvPr>
        </p:nvGraphicFramePr>
        <p:xfrm>
          <a:off x="609600" y="2057400"/>
          <a:ext cx="8153400" cy="4678327"/>
        </p:xfrm>
        <a:graphic>
          <a:graphicData uri="http://schemas.openxmlformats.org/drawingml/2006/table">
            <a:tbl>
              <a:tblPr firstRow="1" bandRow="1">
                <a:tableStyleId>{5C22544A-7EE6-4342-B048-85BDC9FD1C3A}</a:tableStyleId>
              </a:tblPr>
              <a:tblGrid>
                <a:gridCol w="1424866"/>
                <a:gridCol w="1601138"/>
                <a:gridCol w="2384196"/>
                <a:gridCol w="1080857"/>
                <a:gridCol w="1662343"/>
              </a:tblGrid>
              <a:tr h="510363">
                <a:tc>
                  <a:txBody>
                    <a:bodyPr/>
                    <a:lstStyle/>
                    <a:p>
                      <a:pPr algn="ctr"/>
                      <a:r>
                        <a:rPr lang="en-US" sz="1300" dirty="0" smtClean="0">
                          <a:latin typeface="Arial" panose="020B0604020202020204" pitchFamily="34" charset="0"/>
                          <a:cs typeface="Arial" panose="020B0604020202020204" pitchFamily="34" charset="0"/>
                        </a:rPr>
                        <a:t>Department</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Budget</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Description</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Total</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CAO Recommendation</a:t>
                      </a:r>
                      <a:endParaRPr lang="en-US" sz="1300" dirty="0">
                        <a:latin typeface="Arial" panose="020B0604020202020204" pitchFamily="34" charset="0"/>
                        <a:cs typeface="Arial" panose="020B0604020202020204" pitchFamily="34" charset="0"/>
                      </a:endParaRPr>
                    </a:p>
                  </a:txBody>
                  <a:tcPr/>
                </a:tc>
              </a:tr>
              <a:tr h="510363">
                <a:tc>
                  <a:txBody>
                    <a:bodyPr/>
                    <a:lstStyle/>
                    <a:p>
                      <a:r>
                        <a:rPr lang="en-US" sz="1300" dirty="0" smtClean="0">
                          <a:latin typeface="Arial" panose="020B0604020202020204" pitchFamily="34" charset="0"/>
                          <a:cs typeface="Arial" panose="020B0604020202020204" pitchFamily="34" charset="0"/>
                        </a:rPr>
                        <a:t>Power Authority</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2511-205011-761010</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Design &amp; install new backup  generator for plant</a:t>
                      </a:r>
                      <a:r>
                        <a:rPr lang="en-US" sz="1300" baseline="0" dirty="0" smtClean="0">
                          <a:solidFill>
                            <a:schemeClr val="tx1"/>
                          </a:solidFill>
                          <a:latin typeface="Arial" panose="020B0604020202020204" pitchFamily="34" charset="0"/>
                          <a:cs typeface="Arial" panose="020B0604020202020204" pitchFamily="34" charset="0"/>
                        </a:rPr>
                        <a:t> and tram</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$300,000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5103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smtClean="0">
                          <a:latin typeface="Arial" panose="020B0604020202020204" pitchFamily="34" charset="0"/>
                          <a:cs typeface="Arial" panose="020B0604020202020204" pitchFamily="34" charset="0"/>
                        </a:rPr>
                        <a:t>Power Authority</a:t>
                      </a:r>
                    </a:p>
                    <a:p>
                      <a:endParaRPr lang="en-US" sz="13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smtClean="0">
                          <a:latin typeface="Arial" panose="020B0604020202020204" pitchFamily="34" charset="0"/>
                          <a:cs typeface="Arial" panose="020B0604020202020204" pitchFamily="34" charset="0"/>
                        </a:rPr>
                        <a:t>2511-205011-761010</a:t>
                      </a:r>
                    </a:p>
                  </a:txBody>
                  <a:tcPr/>
                </a:tc>
                <a:tc>
                  <a:txBody>
                    <a:bodyPr/>
                    <a:lstStyle/>
                    <a:p>
                      <a:pPr algn="l"/>
                      <a:r>
                        <a:rPr lang="en-US" sz="1300" dirty="0" smtClean="0">
                          <a:solidFill>
                            <a:schemeClr val="tx1"/>
                          </a:solidFill>
                          <a:latin typeface="Arial" panose="020B0604020202020204" pitchFamily="34" charset="0"/>
                          <a:cs typeface="Arial" panose="020B0604020202020204" pitchFamily="34" charset="0"/>
                        </a:rPr>
                        <a:t>Replace excitation system- hydro plant</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$150,000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510363">
                <a:tc>
                  <a:txBody>
                    <a:bodyPr/>
                    <a:lstStyle/>
                    <a:p>
                      <a:r>
                        <a:rPr lang="en-US" sz="1300" dirty="0" smtClean="0">
                          <a:latin typeface="Arial" panose="020B0604020202020204" pitchFamily="34" charset="0"/>
                          <a:cs typeface="Arial" panose="020B0604020202020204" pitchFamily="34" charset="0"/>
                        </a:rPr>
                        <a:t>Power Authority</a:t>
                      </a:r>
                      <a:endParaRPr lang="en-US" sz="13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smtClean="0">
                          <a:latin typeface="Arial" panose="020B0604020202020204" pitchFamily="34" charset="0"/>
                          <a:cs typeface="Arial" panose="020B0604020202020204" pitchFamily="34" charset="0"/>
                        </a:rPr>
                        <a:t>2511-205011-761010</a:t>
                      </a:r>
                    </a:p>
                  </a:txBody>
                  <a:tcPr/>
                </a:tc>
                <a:tc>
                  <a:txBody>
                    <a:bodyPr/>
                    <a:lstStyle/>
                    <a:p>
                      <a:pPr algn="l"/>
                      <a:r>
                        <a:rPr lang="en-US" sz="1300" dirty="0" smtClean="0">
                          <a:solidFill>
                            <a:schemeClr val="tx1"/>
                          </a:solidFill>
                          <a:latin typeface="Arial" panose="020B0604020202020204" pitchFamily="34" charset="0"/>
                          <a:cs typeface="Arial" panose="020B0604020202020204" pitchFamily="34" charset="0"/>
                        </a:rPr>
                        <a:t>Design &amp; install new tram at hydro facility</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$500,000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717698">
                <a:tc>
                  <a:txBody>
                    <a:bodyPr/>
                    <a:lstStyle/>
                    <a:p>
                      <a:r>
                        <a:rPr lang="en-US" sz="1300" dirty="0" smtClean="0">
                          <a:latin typeface="Arial" panose="020B0604020202020204" pitchFamily="34" charset="0"/>
                          <a:cs typeface="Arial" panose="020B0604020202020204" pitchFamily="34" charset="0"/>
                        </a:rPr>
                        <a:t>Scott Valley Airport</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5230-302040-761110</a:t>
                      </a:r>
                      <a:endParaRPr lang="en-US" sz="1300" dirty="0">
                        <a:latin typeface="Arial" panose="020B0604020202020204" pitchFamily="34" charset="0"/>
                        <a:cs typeface="Arial" panose="020B0604020202020204" pitchFamily="34" charset="0"/>
                      </a:endParaRPr>
                    </a:p>
                  </a:txBody>
                  <a:tcPr/>
                </a:tc>
                <a:tc>
                  <a:txBody>
                    <a:bodyPr/>
                    <a:lstStyle/>
                    <a:p>
                      <a:pPr algn="l"/>
                      <a:r>
                        <a:rPr lang="en-US" sz="1300" dirty="0" smtClean="0">
                          <a:solidFill>
                            <a:schemeClr val="tx1"/>
                          </a:solidFill>
                          <a:latin typeface="Arial" panose="020B0604020202020204" pitchFamily="34" charset="0"/>
                          <a:cs typeface="Arial" panose="020B0604020202020204" pitchFamily="34" charset="0"/>
                        </a:rPr>
                        <a:t>Slurry Seal</a:t>
                      </a:r>
                      <a:r>
                        <a:rPr lang="en-US" sz="1300" baseline="0" dirty="0" smtClean="0">
                          <a:solidFill>
                            <a:schemeClr val="tx1"/>
                          </a:solidFill>
                          <a:latin typeface="Arial" panose="020B0604020202020204" pitchFamily="34" charset="0"/>
                          <a:cs typeface="Arial" panose="020B0604020202020204" pitchFamily="34" charset="0"/>
                        </a:rPr>
                        <a:t> Design/Environmental of Runway</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$15,000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510363">
                <a:tc>
                  <a:txBody>
                    <a:bodyPr/>
                    <a:lstStyle/>
                    <a:p>
                      <a:r>
                        <a:rPr lang="en-US" sz="1300" dirty="0" smtClean="0">
                          <a:latin typeface="Arial" panose="020B0604020202020204" pitchFamily="34" charset="0"/>
                          <a:cs typeface="Arial" panose="020B0604020202020204" pitchFamily="34" charset="0"/>
                        </a:rPr>
                        <a:t>ACO</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4201-108010-761010</a:t>
                      </a:r>
                      <a:endParaRPr lang="en-US" sz="1300" dirty="0">
                        <a:latin typeface="Arial" panose="020B0604020202020204" pitchFamily="34" charset="0"/>
                        <a:cs typeface="Arial" panose="020B0604020202020204" pitchFamily="34" charset="0"/>
                      </a:endParaRPr>
                    </a:p>
                  </a:txBody>
                  <a:tcPr/>
                </a:tc>
                <a:tc>
                  <a:txBody>
                    <a:bodyPr/>
                    <a:lstStyle/>
                    <a:p>
                      <a:pPr algn="l"/>
                      <a:r>
                        <a:rPr lang="en-US" sz="1300" dirty="0" smtClean="0">
                          <a:solidFill>
                            <a:schemeClr val="tx1"/>
                          </a:solidFill>
                          <a:latin typeface="Arial" panose="020B0604020202020204" pitchFamily="34" charset="0"/>
                          <a:cs typeface="Arial" panose="020B0604020202020204" pitchFamily="34" charset="0"/>
                        </a:rPr>
                        <a:t>Courthouse Projects</a:t>
                      </a:r>
                      <a:endParaRPr lang="en-US" sz="1300" dirty="0" smtClean="0">
                        <a:solidFill>
                          <a:srgbClr val="C00000"/>
                        </a:solidFill>
                        <a:latin typeface="Arial" panose="020B0604020202020204" pitchFamily="34" charset="0"/>
                        <a:cs typeface="Arial" panose="020B0604020202020204" pitchFamily="34" charset="0"/>
                      </a:endParaRPr>
                    </a:p>
                    <a:p>
                      <a:pPr algn="l"/>
                      <a:endParaRPr lang="en-US" sz="1300" dirty="0" smtClean="0">
                        <a:solidFill>
                          <a:srgbClr val="C00000"/>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$50,000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510363">
                <a:tc>
                  <a:txBody>
                    <a:bodyPr/>
                    <a:lstStyle/>
                    <a:p>
                      <a:r>
                        <a:rPr lang="en-US" sz="1300" dirty="0" smtClean="0">
                          <a:latin typeface="Arial" panose="020B0604020202020204" pitchFamily="34" charset="0"/>
                          <a:cs typeface="Arial" panose="020B0604020202020204" pitchFamily="34" charset="0"/>
                        </a:rPr>
                        <a:t>Courthouse</a:t>
                      </a:r>
                      <a:r>
                        <a:rPr lang="en-US" sz="1300" baseline="0" dirty="0" smtClean="0">
                          <a:latin typeface="Arial" panose="020B0604020202020204" pitchFamily="34" charset="0"/>
                          <a:cs typeface="Arial" panose="020B0604020202020204" pitchFamily="34" charset="0"/>
                        </a:rPr>
                        <a:t> Construction</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4203-201075-761010</a:t>
                      </a:r>
                      <a:endParaRPr lang="en-US" sz="1300" dirty="0">
                        <a:latin typeface="Arial" panose="020B0604020202020204" pitchFamily="34" charset="0"/>
                        <a:cs typeface="Arial" panose="020B0604020202020204" pitchFamily="34" charset="0"/>
                      </a:endParaRPr>
                    </a:p>
                  </a:txBody>
                  <a:tcPr/>
                </a:tc>
                <a:tc>
                  <a:txBody>
                    <a:bodyPr/>
                    <a:lstStyle/>
                    <a:p>
                      <a:pPr algn="l"/>
                      <a:r>
                        <a:rPr lang="en-US" sz="1300" dirty="0" smtClean="0">
                          <a:solidFill>
                            <a:schemeClr val="tx1"/>
                          </a:solidFill>
                          <a:latin typeface="Arial" panose="020B0604020202020204" pitchFamily="34" charset="0"/>
                          <a:cs typeface="Arial" panose="020B0604020202020204" pitchFamily="34" charset="0"/>
                        </a:rPr>
                        <a:t>Courthouse Projects</a:t>
                      </a: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$10,000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510363">
                <a:tc>
                  <a:txBody>
                    <a:bodyPr/>
                    <a:lstStyle/>
                    <a:p>
                      <a:r>
                        <a:rPr lang="en-US" sz="1300" dirty="0" smtClean="0">
                          <a:latin typeface="Arial" panose="020B0604020202020204" pitchFamily="34" charset="0"/>
                          <a:cs typeface="Arial" panose="020B0604020202020204" pitchFamily="34" charset="0"/>
                        </a:rPr>
                        <a:t>New Jail </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4211-108030-761010</a:t>
                      </a:r>
                      <a:endParaRPr lang="en-US" sz="1300" dirty="0">
                        <a:latin typeface="Arial" panose="020B0604020202020204" pitchFamily="34" charset="0"/>
                        <a:cs typeface="Arial" panose="020B0604020202020204" pitchFamily="34" charset="0"/>
                      </a:endParaRPr>
                    </a:p>
                  </a:txBody>
                  <a:tcPr/>
                </a:tc>
                <a:tc>
                  <a:txBody>
                    <a:bodyPr/>
                    <a:lstStyle/>
                    <a:p>
                      <a:pPr algn="l"/>
                      <a:r>
                        <a:rPr lang="en-US" sz="1300" dirty="0" smtClean="0">
                          <a:solidFill>
                            <a:schemeClr val="tx1"/>
                          </a:solidFill>
                          <a:latin typeface="Arial" panose="020B0604020202020204" pitchFamily="34" charset="0"/>
                          <a:cs typeface="Arial" panose="020B0604020202020204" pitchFamily="34" charset="0"/>
                        </a:rPr>
                        <a:t>New Jail</a:t>
                      </a:r>
                      <a:r>
                        <a:rPr lang="en-US" sz="1300" baseline="0" dirty="0" smtClean="0">
                          <a:solidFill>
                            <a:schemeClr val="tx1"/>
                          </a:solidFill>
                          <a:latin typeface="Arial" panose="020B0604020202020204" pitchFamily="34" charset="0"/>
                          <a:cs typeface="Arial" panose="020B0604020202020204" pitchFamily="34" charset="0"/>
                        </a:rPr>
                        <a:t> Project </a:t>
                      </a:r>
                      <a:endParaRPr lang="en-US" sz="1300" dirty="0" smtClean="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$125,000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388088">
                <a:tc>
                  <a:txBody>
                    <a:bodyPr/>
                    <a:lstStyle/>
                    <a:p>
                      <a:endParaRPr lang="en-US" sz="1300" dirty="0">
                        <a:latin typeface="Arial" panose="020B0604020202020204" pitchFamily="34" charset="0"/>
                        <a:cs typeface="Arial" panose="020B0604020202020204" pitchFamily="34" charset="0"/>
                      </a:endParaRPr>
                    </a:p>
                  </a:txBody>
                  <a:tcPr/>
                </a:tc>
                <a:tc>
                  <a:txBody>
                    <a:bodyPr/>
                    <a:lstStyle/>
                    <a:p>
                      <a:endParaRPr lang="en-US" sz="1300" dirty="0">
                        <a:latin typeface="Arial" panose="020B0604020202020204" pitchFamily="34" charset="0"/>
                        <a:cs typeface="Arial" panose="020B0604020202020204" pitchFamily="34" charset="0"/>
                      </a:endParaRPr>
                    </a:p>
                  </a:txBody>
                  <a:tcPr/>
                </a:tc>
                <a:tc>
                  <a:txBody>
                    <a:bodyPr/>
                    <a:lstStyle/>
                    <a:p>
                      <a:pPr algn="r"/>
                      <a:r>
                        <a:rPr lang="en-US" sz="1300" b="1" dirty="0" smtClean="0">
                          <a:solidFill>
                            <a:srgbClr val="FF0000"/>
                          </a:solidFill>
                          <a:latin typeface="Arial" panose="020B0604020202020204" pitchFamily="34" charset="0"/>
                          <a:cs typeface="Arial" panose="020B0604020202020204" pitchFamily="34" charset="0"/>
                        </a:rPr>
                        <a:t>Total</a:t>
                      </a:r>
                      <a:r>
                        <a:rPr lang="en-US" sz="1300" b="1" baseline="0" dirty="0" smtClean="0">
                          <a:solidFill>
                            <a:srgbClr val="FF0000"/>
                          </a:solidFill>
                          <a:latin typeface="Arial" panose="020B0604020202020204" pitchFamily="34" charset="0"/>
                          <a:cs typeface="Arial" panose="020B0604020202020204" pitchFamily="34" charset="0"/>
                        </a:rPr>
                        <a:t> CAO Approved</a:t>
                      </a:r>
                      <a:endParaRPr lang="en-US" sz="1300" b="1" dirty="0">
                        <a:solidFill>
                          <a:srgbClr val="FF0000"/>
                        </a:solidFill>
                        <a:latin typeface="Arial" panose="020B0604020202020204" pitchFamily="34" charset="0"/>
                        <a:cs typeface="Arial" panose="020B0604020202020204" pitchFamily="34" charset="0"/>
                      </a:endParaRPr>
                    </a:p>
                  </a:txBody>
                  <a:tcPr/>
                </a:tc>
                <a:tc>
                  <a:txBody>
                    <a:bodyPr/>
                    <a:lstStyle/>
                    <a:p>
                      <a:r>
                        <a:rPr lang="en-US" sz="1300" b="1" dirty="0" smtClean="0">
                          <a:solidFill>
                            <a:srgbClr val="FF0000"/>
                          </a:solidFill>
                          <a:latin typeface="Arial" panose="020B0604020202020204" pitchFamily="34" charset="0"/>
                          <a:cs typeface="Arial" panose="020B0604020202020204" pitchFamily="34" charset="0"/>
                        </a:rPr>
                        <a:t>$1,150,000</a:t>
                      </a:r>
                      <a:endParaRPr lang="en-US" sz="1300" b="1" dirty="0">
                        <a:solidFill>
                          <a:srgbClr val="FF0000"/>
                        </a:solidFill>
                        <a:latin typeface="Arial" panose="020B0604020202020204" pitchFamily="34" charset="0"/>
                        <a:cs typeface="Arial" panose="020B0604020202020204" pitchFamily="34" charset="0"/>
                      </a:endParaRPr>
                    </a:p>
                  </a:txBody>
                  <a:tcPr/>
                </a:tc>
                <a:tc>
                  <a:txBody>
                    <a:bodyPr/>
                    <a:lstStyle/>
                    <a:p>
                      <a:endParaRPr lang="en-US" sz="1300" dirty="0">
                        <a:latin typeface="Arial" panose="020B0604020202020204" pitchFamily="34" charset="0"/>
                        <a:cs typeface="Arial" panose="020B0604020202020204" pitchFamily="34" charset="0"/>
                      </a:endParaRPr>
                    </a:p>
                  </a:txBody>
                  <a:tcPr/>
                </a:tc>
              </a:tr>
            </a:tbl>
          </a:graphicData>
        </a:graphic>
      </p:graphicFrame>
      <p:sp>
        <p:nvSpPr>
          <p:cNvPr id="3" name="Slide Number Placeholder 2"/>
          <p:cNvSpPr>
            <a:spLocks noGrp="1"/>
          </p:cNvSpPr>
          <p:nvPr>
            <p:ph type="sldNum" sz="quarter" idx="12"/>
          </p:nvPr>
        </p:nvSpPr>
        <p:spPr/>
        <p:txBody>
          <a:bodyPr/>
          <a:lstStyle/>
          <a:p>
            <a:fld id="{50C63980-99F9-4B82-AB82-78DD998A0672}" type="slidenum">
              <a:rPr lang="en-US" smtClean="0"/>
              <a:t>60</a:t>
            </a:fld>
            <a:endParaRPr lang="en-US"/>
          </a:p>
        </p:txBody>
      </p:sp>
    </p:spTree>
    <p:extLst>
      <p:ext uri="{BB962C8B-B14F-4D97-AF65-F5344CB8AC3E}">
        <p14:creationId xmlns:p14="http://schemas.microsoft.com/office/powerpoint/2010/main" val="157789881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429512"/>
          </a:xfrm>
        </p:spPr>
        <p:txBody>
          <a:bodyPr>
            <a:normAutofit fontScale="90000"/>
          </a:bodyPr>
          <a:lstStyle/>
          <a:p>
            <a:pPr algn="ctr"/>
            <a:r>
              <a:rPr lang="en-US" dirty="0" smtClean="0">
                <a:latin typeface="Arial" panose="020B0604020202020204" pitchFamily="34" charset="0"/>
                <a:cs typeface="Arial" panose="020B0604020202020204" pitchFamily="34" charset="0"/>
              </a:rPr>
              <a:t/>
            </a:r>
            <a:br>
              <a:rPr lang="en-US" dirty="0" smtClean="0">
                <a:latin typeface="Arial" panose="020B0604020202020204" pitchFamily="34" charset="0"/>
                <a:cs typeface="Arial" panose="020B0604020202020204" pitchFamily="34" charset="0"/>
              </a:rPr>
            </a:br>
            <a:r>
              <a:rPr lang="en-US" b="1" dirty="0" smtClean="0">
                <a:effectLst/>
                <a:latin typeface="Arial" panose="020B0604020202020204" pitchFamily="34" charset="0"/>
                <a:cs typeface="Arial" panose="020B0604020202020204" pitchFamily="34" charset="0"/>
              </a:rPr>
              <a:t>BUILDING IMPROVEMENTS </a:t>
            </a:r>
            <a:br>
              <a:rPr lang="en-US" b="1" dirty="0" smtClean="0">
                <a:effectLst/>
                <a:latin typeface="Arial" panose="020B0604020202020204" pitchFamily="34" charset="0"/>
                <a:cs typeface="Arial" panose="020B0604020202020204" pitchFamily="34" charset="0"/>
              </a:rPr>
            </a:br>
            <a:r>
              <a:rPr lang="en-US" b="1" dirty="0" smtClean="0">
                <a:effectLst/>
                <a:latin typeface="Arial" panose="020B0604020202020204" pitchFamily="34" charset="0"/>
                <a:cs typeface="Arial" panose="020B0604020202020204" pitchFamily="34" charset="0"/>
              </a:rPr>
              <a:t>NON-GENERAL FUND</a:t>
            </a:r>
            <a:r>
              <a:rPr lang="en-US" b="1" dirty="0" smtClean="0">
                <a:latin typeface="Arial" panose="020B0604020202020204" pitchFamily="34" charset="0"/>
                <a:cs typeface="Arial" panose="020B0604020202020204" pitchFamily="34" charset="0"/>
              </a:rPr>
              <a:t/>
            </a:r>
            <a:br>
              <a:rPr lang="en-US" b="1" dirty="0" smtClean="0">
                <a:latin typeface="Arial" panose="020B0604020202020204" pitchFamily="34" charset="0"/>
                <a:cs typeface="Arial" panose="020B0604020202020204" pitchFamily="34" charset="0"/>
              </a:rPr>
            </a:br>
            <a:r>
              <a:rPr lang="en-US" sz="2700" b="0" dirty="0">
                <a:solidFill>
                  <a:srgbClr val="FF0000"/>
                </a:solidFill>
                <a:effectLst/>
                <a:latin typeface="Arial" panose="020B0604020202020204" pitchFamily="34" charset="0"/>
                <a:cs typeface="Arial" panose="020B0604020202020204" pitchFamily="34" charset="0"/>
              </a:rPr>
              <a:t>Board Action Item 7-A </a:t>
            </a:r>
            <a:r>
              <a:rPr lang="en-US" sz="2700" b="0" dirty="0" smtClean="0">
                <a:solidFill>
                  <a:srgbClr val="FF0000"/>
                </a:solidFill>
                <a:effectLst/>
                <a:latin typeface="Arial" panose="020B0604020202020204" pitchFamily="34" charset="0"/>
                <a:cs typeface="Arial" panose="020B0604020202020204" pitchFamily="34" charset="0"/>
              </a:rPr>
              <a:t>6(G1-7) </a:t>
            </a:r>
            <a:r>
              <a:rPr lang="en-US" sz="2700" b="0" dirty="0">
                <a:solidFill>
                  <a:srgbClr val="FF0000"/>
                </a:solidFill>
                <a:effectLst/>
                <a:latin typeface="Arial" panose="020B0604020202020204" pitchFamily="34" charset="0"/>
                <a:cs typeface="Arial" panose="020B0604020202020204" pitchFamily="34" charset="0"/>
              </a:rPr>
              <a:t/>
            </a:r>
            <a:br>
              <a:rPr lang="en-US" sz="2700" b="0" dirty="0">
                <a:solidFill>
                  <a:srgbClr val="FF0000"/>
                </a:solidFill>
                <a:effectLst/>
                <a:latin typeface="Arial" panose="020B0604020202020204" pitchFamily="34" charset="0"/>
                <a:cs typeface="Arial" panose="020B0604020202020204" pitchFamily="34" charset="0"/>
              </a:rPr>
            </a:br>
            <a:endParaRPr lang="en-US" sz="2700" b="0" dirty="0">
              <a:solidFill>
                <a:srgbClr val="FF0000"/>
              </a:solidFill>
              <a:effectLst/>
              <a:latin typeface="Arial" panose="020B0604020202020204" pitchFamily="34" charset="0"/>
              <a:cs typeface="Arial" panose="020B0604020202020204" pitchFamily="34" charset="0"/>
            </a:endParaRPr>
          </a:p>
        </p:txBody>
      </p:sp>
      <p:graphicFrame>
        <p:nvGraphicFramePr>
          <p:cNvPr id="5" name="Content Placeholder 3"/>
          <p:cNvGraphicFramePr>
            <a:graphicFrameLocks/>
          </p:cNvGraphicFramePr>
          <p:nvPr>
            <p:extLst>
              <p:ext uri="{D42A27DB-BD31-4B8C-83A1-F6EECF244321}">
                <p14:modId xmlns:p14="http://schemas.microsoft.com/office/powerpoint/2010/main" val="1782075128"/>
              </p:ext>
            </p:extLst>
          </p:nvPr>
        </p:nvGraphicFramePr>
        <p:xfrm>
          <a:off x="380999" y="2057400"/>
          <a:ext cx="8458201" cy="4272280"/>
        </p:xfrm>
        <a:graphic>
          <a:graphicData uri="http://schemas.openxmlformats.org/drawingml/2006/table">
            <a:tbl>
              <a:tblPr firstRow="1" bandRow="1">
                <a:tableStyleId>{5C22544A-7EE6-4342-B048-85BDC9FD1C3A}</a:tableStyleId>
              </a:tblPr>
              <a:tblGrid>
                <a:gridCol w="1569563"/>
                <a:gridCol w="1569563"/>
                <a:gridCol w="2499675"/>
                <a:gridCol w="1066800"/>
                <a:gridCol w="1752600"/>
              </a:tblGrid>
              <a:tr h="457200">
                <a:tc>
                  <a:txBody>
                    <a:bodyPr/>
                    <a:lstStyle/>
                    <a:p>
                      <a:pPr algn="ctr"/>
                      <a:r>
                        <a:rPr lang="en-US" sz="1300" dirty="0" smtClean="0">
                          <a:latin typeface="Arial" panose="020B0604020202020204" pitchFamily="34" charset="0"/>
                          <a:cs typeface="Arial" panose="020B0604020202020204" pitchFamily="34" charset="0"/>
                        </a:rPr>
                        <a:t>Department</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Budget</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Description</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Total</a:t>
                      </a:r>
                      <a:endParaRPr lang="en-US" sz="1300" dirty="0">
                        <a:latin typeface="Arial" panose="020B0604020202020204" pitchFamily="34" charset="0"/>
                        <a:cs typeface="Arial" panose="020B0604020202020204" pitchFamily="34" charset="0"/>
                      </a:endParaRPr>
                    </a:p>
                  </a:txBody>
                  <a:tcPr/>
                </a:tc>
                <a:tc>
                  <a:txBody>
                    <a:bodyPr/>
                    <a:lstStyle/>
                    <a:p>
                      <a:pPr algn="ctr"/>
                      <a:r>
                        <a:rPr lang="en-US" sz="1300" dirty="0" smtClean="0">
                          <a:latin typeface="Arial" panose="020B0604020202020204" pitchFamily="34" charset="0"/>
                          <a:cs typeface="Arial" panose="020B0604020202020204" pitchFamily="34" charset="0"/>
                        </a:rPr>
                        <a:t>CAO Recommendation</a:t>
                      </a:r>
                      <a:endParaRPr lang="en-US" sz="1300" dirty="0">
                        <a:latin typeface="Arial" panose="020B0604020202020204" pitchFamily="34" charset="0"/>
                        <a:cs typeface="Arial" panose="020B0604020202020204" pitchFamily="34" charset="0"/>
                      </a:endParaRPr>
                    </a:p>
                  </a:txBody>
                  <a:tcPr/>
                </a:tc>
              </a:tr>
              <a:tr h="370840">
                <a:tc>
                  <a:txBody>
                    <a:bodyPr/>
                    <a:lstStyle/>
                    <a:p>
                      <a:r>
                        <a:rPr lang="en-US" sz="1300" dirty="0" smtClean="0">
                          <a:latin typeface="Arial" panose="020B0604020202020204" pitchFamily="34" charset="0"/>
                          <a:cs typeface="Arial" panose="020B0604020202020204" pitchFamily="34" charset="0"/>
                        </a:rPr>
                        <a:t>Road</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2103-301010-761110-1265</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Guys Gulch</a:t>
                      </a:r>
                      <a:r>
                        <a:rPr lang="en-US" sz="1300" baseline="0" dirty="0" smtClean="0">
                          <a:solidFill>
                            <a:schemeClr val="tx1"/>
                          </a:solidFill>
                          <a:latin typeface="Arial" panose="020B0604020202020204" pitchFamily="34" charset="0"/>
                          <a:cs typeface="Arial" panose="020B0604020202020204" pitchFamily="34" charset="0"/>
                        </a:rPr>
                        <a:t> Bridge</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$25,000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smtClean="0">
                          <a:latin typeface="Arial" panose="020B0604020202020204" pitchFamily="34" charset="0"/>
                          <a:cs typeface="Arial" panose="020B0604020202020204" pitchFamily="34" charset="0"/>
                        </a:rPr>
                        <a:t>Road</a:t>
                      </a:r>
                    </a:p>
                    <a:p>
                      <a:endParaRPr lang="en-US" sz="13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smtClean="0">
                          <a:latin typeface="Arial" panose="020B0604020202020204" pitchFamily="34" charset="0"/>
                          <a:cs typeface="Arial" panose="020B0604020202020204" pitchFamily="34" charset="0"/>
                        </a:rPr>
                        <a:t>2103-301010-761110-1267</a:t>
                      </a:r>
                    </a:p>
                  </a:txBody>
                  <a:tcPr/>
                </a:tc>
                <a:tc>
                  <a:txBody>
                    <a:bodyPr/>
                    <a:lstStyle/>
                    <a:p>
                      <a:pPr algn="l"/>
                      <a:r>
                        <a:rPr lang="en-US" sz="1300" dirty="0" smtClean="0">
                          <a:solidFill>
                            <a:schemeClr val="tx1"/>
                          </a:solidFill>
                          <a:latin typeface="Arial" panose="020B0604020202020204" pitchFamily="34" charset="0"/>
                          <a:cs typeface="Arial" panose="020B0604020202020204" pitchFamily="34" charset="0"/>
                        </a:rPr>
                        <a:t>Old Hwy 99 Road Alignment Improvement</a:t>
                      </a:r>
                      <a:r>
                        <a:rPr lang="en-US" sz="1300" baseline="0" dirty="0" smtClean="0">
                          <a:solidFill>
                            <a:schemeClr val="tx1"/>
                          </a:solidFill>
                          <a:latin typeface="Arial" panose="020B0604020202020204" pitchFamily="34" charset="0"/>
                          <a:cs typeface="Arial" panose="020B0604020202020204" pitchFamily="34" charset="0"/>
                        </a:rPr>
                        <a:t> Project</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$25,000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370840">
                <a:tc>
                  <a:txBody>
                    <a:bodyPr/>
                    <a:lstStyle/>
                    <a:p>
                      <a:r>
                        <a:rPr lang="en-US" sz="1300" dirty="0" smtClean="0">
                          <a:latin typeface="Arial" panose="020B0604020202020204" pitchFamily="34" charset="0"/>
                          <a:cs typeface="Arial" panose="020B0604020202020204" pitchFamily="34" charset="0"/>
                        </a:rPr>
                        <a:t>Road</a:t>
                      </a:r>
                      <a:endParaRPr lang="en-US" sz="13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smtClean="0">
                          <a:latin typeface="Arial" panose="020B0604020202020204" pitchFamily="34" charset="0"/>
                          <a:cs typeface="Arial" panose="020B0604020202020204" pitchFamily="34" charset="0"/>
                        </a:rPr>
                        <a:t>2103-301010-761110-1264</a:t>
                      </a:r>
                    </a:p>
                  </a:txBody>
                  <a:tcPr/>
                </a:tc>
                <a:tc>
                  <a:txBody>
                    <a:bodyPr/>
                    <a:lstStyle/>
                    <a:p>
                      <a:pPr algn="l"/>
                      <a:r>
                        <a:rPr lang="en-US" sz="1300" dirty="0" err="1" smtClean="0">
                          <a:solidFill>
                            <a:schemeClr val="tx1"/>
                          </a:solidFill>
                          <a:latin typeface="Arial" panose="020B0604020202020204" pitchFamily="34" charset="0"/>
                          <a:cs typeface="Arial" panose="020B0604020202020204" pitchFamily="34" charset="0"/>
                        </a:rPr>
                        <a:t>Shulmeyer</a:t>
                      </a:r>
                      <a:r>
                        <a:rPr lang="en-US" sz="1300" baseline="0" dirty="0" smtClean="0">
                          <a:solidFill>
                            <a:schemeClr val="tx1"/>
                          </a:solidFill>
                          <a:latin typeface="Arial" panose="020B0604020202020204" pitchFamily="34" charset="0"/>
                          <a:cs typeface="Arial" panose="020B0604020202020204" pitchFamily="34" charset="0"/>
                        </a:rPr>
                        <a:t> Gulch Bridge</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$25,000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370840">
                <a:tc>
                  <a:txBody>
                    <a:bodyPr/>
                    <a:lstStyle/>
                    <a:p>
                      <a:r>
                        <a:rPr lang="en-US" sz="1300" dirty="0" smtClean="0">
                          <a:solidFill>
                            <a:schemeClr val="tx1"/>
                          </a:solidFill>
                          <a:latin typeface="Arial" panose="020B0604020202020204" pitchFamily="34" charset="0"/>
                          <a:cs typeface="Arial" panose="020B0604020202020204" pitchFamily="34" charset="0"/>
                        </a:rPr>
                        <a:t>Road</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2103-301010-761110-1205</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pPr algn="l"/>
                      <a:r>
                        <a:rPr lang="en-US" sz="1300" dirty="0" smtClean="0">
                          <a:solidFill>
                            <a:schemeClr val="tx1"/>
                          </a:solidFill>
                          <a:latin typeface="Arial" panose="020B0604020202020204" pitchFamily="34" charset="0"/>
                          <a:cs typeface="Arial" panose="020B0604020202020204" pitchFamily="34" charset="0"/>
                        </a:rPr>
                        <a:t>Ager Road</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$2,051,100</a:t>
                      </a:r>
                      <a:endParaRPr lang="en-US" sz="130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solidFill>
                            <a:schemeClr val="tx1"/>
                          </a:solidFill>
                          <a:latin typeface="Arial" panose="020B0604020202020204" pitchFamily="34" charset="0"/>
                          <a:cs typeface="Arial" panose="020B0604020202020204" pitchFamily="34" charset="0"/>
                        </a:rPr>
                        <a:t>Approve</a:t>
                      </a:r>
                      <a:endParaRPr lang="en-US" sz="1300" dirty="0">
                        <a:solidFill>
                          <a:schemeClr val="tx1"/>
                        </a:solidFill>
                        <a:latin typeface="Arial" panose="020B0604020202020204" pitchFamily="34" charset="0"/>
                        <a:cs typeface="Arial" panose="020B0604020202020204" pitchFamily="34" charset="0"/>
                      </a:endParaRPr>
                    </a:p>
                  </a:txBody>
                  <a:tcPr/>
                </a:tc>
              </a:tr>
              <a:tr h="370840">
                <a:tc>
                  <a:txBody>
                    <a:bodyPr/>
                    <a:lstStyle/>
                    <a:p>
                      <a:r>
                        <a:rPr lang="en-US" sz="1300" dirty="0" smtClean="0">
                          <a:latin typeface="Arial" panose="020B0604020202020204" pitchFamily="34" charset="0"/>
                          <a:cs typeface="Arial" panose="020B0604020202020204" pitchFamily="34" charset="0"/>
                        </a:rPr>
                        <a:t>Road</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2103-301010-761110-1268</a:t>
                      </a:r>
                      <a:endParaRPr lang="en-US" sz="1300" dirty="0">
                        <a:latin typeface="Arial" panose="020B0604020202020204" pitchFamily="34" charset="0"/>
                        <a:cs typeface="Arial" panose="020B0604020202020204" pitchFamily="34" charset="0"/>
                      </a:endParaRPr>
                    </a:p>
                  </a:txBody>
                  <a:tcPr/>
                </a:tc>
                <a:tc>
                  <a:txBody>
                    <a:bodyPr/>
                    <a:lstStyle/>
                    <a:p>
                      <a:pPr algn="l"/>
                      <a:r>
                        <a:rPr lang="en-US" sz="1300" b="0" dirty="0" smtClean="0">
                          <a:solidFill>
                            <a:schemeClr val="tx1"/>
                          </a:solidFill>
                          <a:latin typeface="Arial" panose="020B0604020202020204" pitchFamily="34" charset="0"/>
                          <a:cs typeface="Arial" panose="020B0604020202020204" pitchFamily="34" charset="0"/>
                        </a:rPr>
                        <a:t>Salmon River Wooley</a:t>
                      </a:r>
                      <a:r>
                        <a:rPr lang="en-US" sz="1300" b="0" baseline="0" dirty="0" smtClean="0">
                          <a:solidFill>
                            <a:schemeClr val="tx1"/>
                          </a:solidFill>
                          <a:latin typeface="Arial" panose="020B0604020202020204" pitchFamily="34" charset="0"/>
                          <a:cs typeface="Arial" panose="020B0604020202020204" pitchFamily="34" charset="0"/>
                        </a:rPr>
                        <a:t> Creek</a:t>
                      </a:r>
                      <a:endParaRPr lang="en-US" sz="1300" b="0" dirty="0">
                        <a:solidFill>
                          <a:schemeClr val="tx1"/>
                        </a:solidFill>
                        <a:latin typeface="Arial" panose="020B0604020202020204" pitchFamily="34" charset="0"/>
                        <a:cs typeface="Arial" panose="020B0604020202020204" pitchFamily="34" charset="0"/>
                      </a:endParaRPr>
                    </a:p>
                  </a:txBody>
                  <a:tcPr/>
                </a:tc>
                <a:tc>
                  <a:txBody>
                    <a:bodyPr/>
                    <a:lstStyle/>
                    <a:p>
                      <a:r>
                        <a:rPr lang="en-US" sz="1300" b="0" dirty="0" smtClean="0">
                          <a:solidFill>
                            <a:schemeClr val="tx1"/>
                          </a:solidFill>
                          <a:latin typeface="Arial" panose="020B0604020202020204" pitchFamily="34" charset="0"/>
                          <a:cs typeface="Arial" panose="020B0604020202020204" pitchFamily="34" charset="0"/>
                        </a:rPr>
                        <a:t>$150,000</a:t>
                      </a:r>
                      <a:endParaRPr lang="en-US" sz="1300" b="0" dirty="0">
                        <a:solidFill>
                          <a:schemeClr val="tx1"/>
                        </a:solidFill>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370840">
                <a:tc>
                  <a:txBody>
                    <a:bodyPr/>
                    <a:lstStyle/>
                    <a:p>
                      <a:r>
                        <a:rPr lang="en-US" sz="1300" dirty="0" smtClean="0">
                          <a:latin typeface="Arial" panose="020B0604020202020204" pitchFamily="34" charset="0"/>
                          <a:cs typeface="Arial" panose="020B0604020202020204" pitchFamily="34" charset="0"/>
                        </a:rPr>
                        <a:t>Road</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2103-301010-761110</a:t>
                      </a:r>
                      <a:endParaRPr lang="en-US" sz="1300" dirty="0">
                        <a:latin typeface="Arial" panose="020B0604020202020204" pitchFamily="34" charset="0"/>
                        <a:cs typeface="Arial" panose="020B0604020202020204" pitchFamily="34" charset="0"/>
                      </a:endParaRPr>
                    </a:p>
                  </a:txBody>
                  <a:tcPr/>
                </a:tc>
                <a:tc>
                  <a:txBody>
                    <a:bodyPr/>
                    <a:lstStyle/>
                    <a:p>
                      <a:pPr algn="l"/>
                      <a:r>
                        <a:rPr lang="en-US" sz="1300" b="0" dirty="0" smtClean="0">
                          <a:solidFill>
                            <a:schemeClr val="tx1"/>
                          </a:solidFill>
                          <a:latin typeface="Arial" panose="020B0604020202020204" pitchFamily="34" charset="0"/>
                          <a:cs typeface="Arial" panose="020B0604020202020204" pitchFamily="34" charset="0"/>
                        </a:rPr>
                        <a:t>Big</a:t>
                      </a:r>
                      <a:r>
                        <a:rPr lang="en-US" sz="1300" b="0" baseline="0" dirty="0" smtClean="0">
                          <a:solidFill>
                            <a:schemeClr val="tx1"/>
                          </a:solidFill>
                          <a:latin typeface="Arial" panose="020B0604020202020204" pitchFamily="34" charset="0"/>
                          <a:cs typeface="Arial" panose="020B0604020202020204" pitchFamily="34" charset="0"/>
                        </a:rPr>
                        <a:t> Springs Road</a:t>
                      </a:r>
                      <a:endParaRPr lang="en-US" sz="1300" b="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b="0" dirty="0" smtClean="0">
                          <a:solidFill>
                            <a:schemeClr val="tx1"/>
                          </a:solidFill>
                          <a:latin typeface="Arial" panose="020B0604020202020204" pitchFamily="34" charset="0"/>
                          <a:cs typeface="Arial" panose="020B0604020202020204" pitchFamily="34" charset="0"/>
                        </a:rPr>
                        <a:t>$25,000</a:t>
                      </a:r>
                    </a:p>
                    <a:p>
                      <a:endParaRPr lang="en-US" sz="1300" b="1" dirty="0">
                        <a:solidFill>
                          <a:srgbClr val="FF0000"/>
                        </a:solidFill>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370840">
                <a:tc>
                  <a:txBody>
                    <a:bodyPr/>
                    <a:lstStyle/>
                    <a:p>
                      <a:r>
                        <a:rPr lang="en-US" sz="1300" dirty="0" smtClean="0">
                          <a:latin typeface="Arial" panose="020B0604020202020204" pitchFamily="34" charset="0"/>
                          <a:cs typeface="Arial" panose="020B0604020202020204" pitchFamily="34" charset="0"/>
                        </a:rPr>
                        <a:t>Road</a:t>
                      </a:r>
                      <a:endParaRPr lang="en-US" sz="1300" dirty="0">
                        <a:latin typeface="Arial" panose="020B0604020202020204" pitchFamily="34" charset="0"/>
                        <a:cs typeface="Arial" panose="020B0604020202020204" pitchFamily="34" charset="0"/>
                      </a:endParaRPr>
                    </a:p>
                  </a:txBody>
                  <a:tcPr/>
                </a:tc>
                <a:tc>
                  <a:txBody>
                    <a:bodyPr/>
                    <a:lstStyle/>
                    <a:p>
                      <a:r>
                        <a:rPr lang="en-US" sz="1300" dirty="0" smtClean="0">
                          <a:latin typeface="Arial" panose="020B0604020202020204" pitchFamily="34" charset="0"/>
                          <a:cs typeface="Arial" panose="020B0604020202020204" pitchFamily="34" charset="0"/>
                        </a:rPr>
                        <a:t>2103-301010-761010</a:t>
                      </a:r>
                      <a:endParaRPr lang="en-US" sz="1300" dirty="0">
                        <a:latin typeface="Arial" panose="020B0604020202020204" pitchFamily="34" charset="0"/>
                        <a:cs typeface="Arial" panose="020B0604020202020204" pitchFamily="34" charset="0"/>
                      </a:endParaRPr>
                    </a:p>
                  </a:txBody>
                  <a:tcPr/>
                </a:tc>
                <a:tc>
                  <a:txBody>
                    <a:bodyPr/>
                    <a:lstStyle/>
                    <a:p>
                      <a:pPr algn="l"/>
                      <a:r>
                        <a:rPr lang="en-US" sz="1300" b="0" dirty="0" smtClean="0">
                          <a:solidFill>
                            <a:schemeClr val="tx1"/>
                          </a:solidFill>
                          <a:latin typeface="Arial" panose="020B0604020202020204" pitchFamily="34" charset="0"/>
                          <a:cs typeface="Arial" panose="020B0604020202020204" pitchFamily="34" charset="0"/>
                        </a:rPr>
                        <a:t>Mt. Shasta Shop Fuel Master Control System</a:t>
                      </a:r>
                      <a:endParaRPr lang="en-US" sz="1300" b="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b="0" dirty="0" smtClean="0">
                          <a:solidFill>
                            <a:schemeClr val="tx1"/>
                          </a:solidFill>
                          <a:latin typeface="Arial" panose="020B0604020202020204" pitchFamily="34" charset="0"/>
                          <a:cs typeface="Arial" panose="020B0604020202020204" pitchFamily="34" charset="0"/>
                        </a:rPr>
                        <a:t>$15,000</a:t>
                      </a:r>
                    </a:p>
                  </a:txBody>
                  <a:tcPr/>
                </a:tc>
                <a:tc>
                  <a:txBody>
                    <a:bodyPr/>
                    <a:lstStyle/>
                    <a:p>
                      <a:r>
                        <a:rPr lang="en-US" sz="1300" dirty="0" smtClean="0">
                          <a:latin typeface="Arial" panose="020B0604020202020204" pitchFamily="34" charset="0"/>
                          <a:cs typeface="Arial" panose="020B0604020202020204" pitchFamily="34" charset="0"/>
                        </a:rPr>
                        <a:t>Approve</a:t>
                      </a:r>
                      <a:endParaRPr lang="en-US" sz="1300" dirty="0">
                        <a:latin typeface="Arial" panose="020B0604020202020204" pitchFamily="34" charset="0"/>
                        <a:cs typeface="Arial" panose="020B0604020202020204" pitchFamily="34" charset="0"/>
                      </a:endParaRPr>
                    </a:p>
                  </a:txBody>
                  <a:tcPr/>
                </a:tc>
              </a:tr>
              <a:tr h="370840">
                <a:tc>
                  <a:txBody>
                    <a:bodyPr/>
                    <a:lstStyle/>
                    <a:p>
                      <a:endParaRPr lang="en-US" sz="1300" dirty="0">
                        <a:latin typeface="Arial" panose="020B0604020202020204" pitchFamily="34" charset="0"/>
                        <a:cs typeface="Arial" panose="020B0604020202020204" pitchFamily="34" charset="0"/>
                      </a:endParaRPr>
                    </a:p>
                  </a:txBody>
                  <a:tcPr/>
                </a:tc>
                <a:tc>
                  <a:txBody>
                    <a:bodyPr/>
                    <a:lstStyle/>
                    <a:p>
                      <a:endParaRPr lang="en-US" sz="1300" dirty="0">
                        <a:latin typeface="Arial" panose="020B0604020202020204" pitchFamily="34" charset="0"/>
                        <a:cs typeface="Arial" panose="020B0604020202020204" pitchFamily="34" charset="0"/>
                      </a:endParaRPr>
                    </a:p>
                  </a:txBody>
                  <a:tcPr/>
                </a:tc>
                <a:tc>
                  <a:txBody>
                    <a:bodyPr/>
                    <a:lstStyle/>
                    <a:p>
                      <a:pPr algn="r"/>
                      <a:r>
                        <a:rPr lang="en-US" sz="1300" b="1" dirty="0" smtClean="0">
                          <a:solidFill>
                            <a:srgbClr val="FF0000"/>
                          </a:solidFill>
                          <a:latin typeface="Arial" panose="020B0604020202020204" pitchFamily="34" charset="0"/>
                          <a:cs typeface="Arial" panose="020B0604020202020204" pitchFamily="34" charset="0"/>
                        </a:rPr>
                        <a:t>Total</a:t>
                      </a:r>
                      <a:r>
                        <a:rPr lang="en-US" sz="1300" b="1" baseline="0" dirty="0" smtClean="0">
                          <a:solidFill>
                            <a:srgbClr val="FF0000"/>
                          </a:solidFill>
                          <a:latin typeface="Arial" panose="020B0604020202020204" pitchFamily="34" charset="0"/>
                          <a:cs typeface="Arial" panose="020B0604020202020204" pitchFamily="34" charset="0"/>
                        </a:rPr>
                        <a:t> CAO Approved</a:t>
                      </a:r>
                      <a:endParaRPr lang="en-US" sz="1300" b="1" dirty="0">
                        <a:solidFill>
                          <a:srgbClr val="FF0000"/>
                        </a:solidFill>
                        <a:latin typeface="Arial" panose="020B0604020202020204" pitchFamily="34" charset="0"/>
                        <a:cs typeface="Arial" panose="020B0604020202020204" pitchFamily="34" charset="0"/>
                      </a:endParaRPr>
                    </a:p>
                  </a:txBody>
                  <a:tcPr/>
                </a:tc>
                <a:tc>
                  <a:txBody>
                    <a:bodyPr/>
                    <a:lstStyle/>
                    <a:p>
                      <a:r>
                        <a:rPr lang="en-US" sz="1300" b="1" dirty="0" smtClean="0">
                          <a:solidFill>
                            <a:srgbClr val="FF0000"/>
                          </a:solidFill>
                          <a:latin typeface="Arial" panose="020B0604020202020204" pitchFamily="34" charset="0"/>
                          <a:cs typeface="Arial" panose="020B0604020202020204" pitchFamily="34" charset="0"/>
                        </a:rPr>
                        <a:t>$2,316,100</a:t>
                      </a:r>
                      <a:endParaRPr lang="en-US" sz="1300" b="1" dirty="0">
                        <a:solidFill>
                          <a:srgbClr val="FF0000"/>
                        </a:solidFill>
                        <a:latin typeface="Arial" panose="020B0604020202020204" pitchFamily="34" charset="0"/>
                        <a:cs typeface="Arial" panose="020B0604020202020204" pitchFamily="34" charset="0"/>
                      </a:endParaRPr>
                    </a:p>
                  </a:txBody>
                  <a:tcPr/>
                </a:tc>
                <a:tc>
                  <a:txBody>
                    <a:bodyPr/>
                    <a:lstStyle/>
                    <a:p>
                      <a:endParaRPr lang="en-US" sz="1300" dirty="0">
                        <a:latin typeface="Arial" panose="020B0604020202020204" pitchFamily="34" charset="0"/>
                        <a:cs typeface="Arial" panose="020B0604020202020204" pitchFamily="34" charset="0"/>
                      </a:endParaRPr>
                    </a:p>
                  </a:txBody>
                  <a:tcPr/>
                </a:tc>
              </a:tr>
            </a:tbl>
          </a:graphicData>
        </a:graphic>
      </p:graphicFrame>
      <p:sp>
        <p:nvSpPr>
          <p:cNvPr id="3" name="Slide Number Placeholder 2"/>
          <p:cNvSpPr>
            <a:spLocks noGrp="1"/>
          </p:cNvSpPr>
          <p:nvPr>
            <p:ph type="sldNum" sz="quarter" idx="12"/>
          </p:nvPr>
        </p:nvSpPr>
        <p:spPr/>
        <p:txBody>
          <a:bodyPr/>
          <a:lstStyle/>
          <a:p>
            <a:fld id="{50C63980-99F9-4B82-AB82-78DD998A0672}" type="slidenum">
              <a:rPr lang="en-US" smtClean="0"/>
              <a:t>61</a:t>
            </a:fld>
            <a:endParaRPr lang="en-US"/>
          </a:p>
        </p:txBody>
      </p:sp>
    </p:spTree>
    <p:extLst>
      <p:ext uri="{BB962C8B-B14F-4D97-AF65-F5344CB8AC3E}">
        <p14:creationId xmlns:p14="http://schemas.microsoft.com/office/powerpoint/2010/main" val="248666255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C63980-99F9-4B82-AB82-78DD998A0672}" type="slidenum">
              <a:rPr lang="en-US" smtClean="0"/>
              <a:t>62</a:t>
            </a:fld>
            <a:endParaRPr lang="en-US"/>
          </a:p>
        </p:txBody>
      </p:sp>
      <p:sp>
        <p:nvSpPr>
          <p:cNvPr id="3" name="Title 2"/>
          <p:cNvSpPr>
            <a:spLocks noGrp="1"/>
          </p:cNvSpPr>
          <p:nvPr>
            <p:ph type="title"/>
          </p:nvPr>
        </p:nvSpPr>
        <p:spPr>
          <a:xfrm>
            <a:off x="533400" y="2743200"/>
            <a:ext cx="8229600" cy="1143000"/>
          </a:xfrm>
        </p:spPr>
        <p:txBody>
          <a:bodyPr>
            <a:normAutofit/>
          </a:bodyPr>
          <a:lstStyle/>
          <a:p>
            <a:pPr algn="ctr"/>
            <a:r>
              <a:rPr lang="en-US" dirty="0" smtClean="0">
                <a:latin typeface="Arial" panose="020B0604020202020204" pitchFamily="34" charset="0"/>
                <a:cs typeface="Arial" panose="020B0604020202020204" pitchFamily="34" charset="0"/>
              </a:rPr>
              <a:t>COMMITTED ACCOUNTS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44848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459828"/>
          </a:xfrm>
        </p:spPr>
        <p:txBody>
          <a:bodyPr>
            <a:normAutofit fontScale="90000"/>
          </a:bodyPr>
          <a:lstStyle/>
          <a:p>
            <a:pPr algn="ctr"/>
            <a:r>
              <a:rPr lang="en-US" sz="3500" dirty="0" smtClean="0">
                <a:effectLst/>
                <a:latin typeface="Arial" panose="020B0604020202020204" pitchFamily="34" charset="0"/>
                <a:cs typeface="Arial" panose="020B0604020202020204" pitchFamily="34" charset="0"/>
              </a:rPr>
              <a:t>COMMITTED ACCOUNT BALANCES </a:t>
            </a:r>
            <a:br>
              <a:rPr lang="en-US" sz="3500" dirty="0" smtClean="0">
                <a:effectLst/>
                <a:latin typeface="Arial" panose="020B0604020202020204" pitchFamily="34" charset="0"/>
                <a:cs typeface="Arial" panose="020B0604020202020204" pitchFamily="34" charset="0"/>
              </a:rPr>
            </a:br>
            <a:r>
              <a:rPr lang="en-US" sz="2000" dirty="0" smtClean="0">
                <a:solidFill>
                  <a:srgbClr val="FF0000"/>
                </a:solidFill>
                <a:latin typeface="Arial" panose="020B0604020202020204" pitchFamily="34" charset="0"/>
                <a:cs typeface="Arial" panose="020B0604020202020204" pitchFamily="34" charset="0"/>
              </a:rPr>
              <a:t> </a:t>
            </a:r>
            <a:endParaRPr lang="en-US" sz="3500" dirty="0">
              <a:solidFill>
                <a:srgbClr val="FF0000"/>
              </a:solidFill>
              <a:latin typeface="Arial" panose="020B0604020202020204" pitchFamily="34" charset="0"/>
              <a:cs typeface="Arial" panose="020B0604020202020204" pitchFamily="34" charset="0"/>
            </a:endParaRPr>
          </a:p>
        </p:txBody>
      </p:sp>
      <p:sp>
        <p:nvSpPr>
          <p:cNvPr id="4" name="TextBox 3"/>
          <p:cNvSpPr txBox="1"/>
          <p:nvPr/>
        </p:nvSpPr>
        <p:spPr>
          <a:xfrm>
            <a:off x="1219200" y="6324600"/>
            <a:ext cx="6400800" cy="446276"/>
          </a:xfrm>
          <a:prstGeom prst="rect">
            <a:avLst/>
          </a:prstGeom>
          <a:noFill/>
        </p:spPr>
        <p:txBody>
          <a:bodyPr wrap="square" rtlCol="0">
            <a:spAutoFit/>
          </a:bodyPr>
          <a:lstStyle/>
          <a:p>
            <a:pPr algn="ctr"/>
            <a:r>
              <a:rPr lang="en-US" sz="2300" b="1" dirty="0" smtClean="0">
                <a:latin typeface="Arial" panose="020B0604020202020204" pitchFamily="34" charset="0"/>
                <a:cs typeface="Arial" panose="020B0604020202020204" pitchFamily="34" charset="0"/>
              </a:rPr>
              <a:t>Action Item  – Recommend BOS approval</a:t>
            </a:r>
            <a:endParaRPr lang="en-US" sz="2300" b="1"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63</a:t>
            </a:fld>
            <a:endParaRPr lang="en-US"/>
          </a:p>
        </p:txBody>
      </p:sp>
      <p:graphicFrame>
        <p:nvGraphicFramePr>
          <p:cNvPr id="8" name="Object 7"/>
          <p:cNvGraphicFramePr>
            <a:graphicFrameLocks noChangeAspect="1"/>
          </p:cNvGraphicFramePr>
          <p:nvPr>
            <p:extLst>
              <p:ext uri="{D42A27DB-BD31-4B8C-83A1-F6EECF244321}">
                <p14:modId xmlns:p14="http://schemas.microsoft.com/office/powerpoint/2010/main" val="2633313910"/>
              </p:ext>
            </p:extLst>
          </p:nvPr>
        </p:nvGraphicFramePr>
        <p:xfrm>
          <a:off x="87312" y="914400"/>
          <a:ext cx="9056688" cy="5257800"/>
        </p:xfrm>
        <a:graphic>
          <a:graphicData uri="http://schemas.openxmlformats.org/presentationml/2006/ole">
            <mc:AlternateContent xmlns:mc="http://schemas.openxmlformats.org/markup-compatibility/2006">
              <mc:Choice xmlns:v="urn:schemas-microsoft-com:vml" Requires="v">
                <p:oleObj spid="_x0000_s1277" name="Worksheet" r:id="rId5" imgW="6762778" imgH="4400460" progId="Excel.Sheet.12">
                  <p:embed/>
                </p:oleObj>
              </mc:Choice>
              <mc:Fallback>
                <p:oleObj name="Worksheet" r:id="rId5" imgW="6762778" imgH="4400460" progId="Excel.Sheet.12">
                  <p:embed/>
                  <p:pic>
                    <p:nvPicPr>
                      <p:cNvPr id="0" name=""/>
                      <p:cNvPicPr/>
                      <p:nvPr/>
                    </p:nvPicPr>
                    <p:blipFill>
                      <a:blip r:embed="rId6"/>
                      <a:stretch>
                        <a:fillRect/>
                      </a:stretch>
                    </p:blipFill>
                    <p:spPr>
                      <a:xfrm>
                        <a:off x="87312" y="914400"/>
                        <a:ext cx="9056688" cy="5257800"/>
                      </a:xfrm>
                      <a:prstGeom prst="rect">
                        <a:avLst/>
                      </a:prstGeom>
                    </p:spPr>
                  </p:pic>
                </p:oleObj>
              </mc:Fallback>
            </mc:AlternateContent>
          </a:graphicData>
        </a:graphic>
      </p:graphicFrame>
    </p:spTree>
    <p:extLst>
      <p:ext uri="{BB962C8B-B14F-4D97-AF65-F5344CB8AC3E}">
        <p14:creationId xmlns:p14="http://schemas.microsoft.com/office/powerpoint/2010/main" val="290021136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459828"/>
          </a:xfrm>
        </p:spPr>
        <p:txBody>
          <a:bodyPr>
            <a:normAutofit fontScale="90000"/>
          </a:bodyPr>
          <a:lstStyle/>
          <a:p>
            <a:pPr algn="ctr"/>
            <a:r>
              <a:rPr lang="en-US" sz="3500" dirty="0" smtClean="0">
                <a:effectLst/>
                <a:latin typeface="Arial" panose="020B0604020202020204" pitchFamily="34" charset="0"/>
                <a:cs typeface="Arial" panose="020B0604020202020204" pitchFamily="34" charset="0"/>
              </a:rPr>
              <a:t>COMMITTED ACCOUNT BALANCES</a:t>
            </a:r>
            <a:br>
              <a:rPr lang="en-US" sz="3500" dirty="0" smtClean="0">
                <a:effectLst/>
                <a:latin typeface="Arial" panose="020B0604020202020204" pitchFamily="34" charset="0"/>
                <a:cs typeface="Arial" panose="020B0604020202020204" pitchFamily="34" charset="0"/>
              </a:rPr>
            </a:br>
            <a:endParaRPr lang="en-US" sz="2200" dirty="0">
              <a:effectLst/>
              <a:latin typeface="Arial" panose="020B0604020202020204" pitchFamily="34" charset="0"/>
              <a:cs typeface="Arial" panose="020B0604020202020204" pitchFamily="34" charset="0"/>
            </a:endParaRPr>
          </a:p>
        </p:txBody>
      </p:sp>
      <p:sp>
        <p:nvSpPr>
          <p:cNvPr id="4" name="TextBox 3"/>
          <p:cNvSpPr txBox="1"/>
          <p:nvPr/>
        </p:nvSpPr>
        <p:spPr>
          <a:xfrm>
            <a:off x="1219200" y="6324600"/>
            <a:ext cx="6400800" cy="446276"/>
          </a:xfrm>
          <a:prstGeom prst="rect">
            <a:avLst/>
          </a:prstGeom>
          <a:noFill/>
        </p:spPr>
        <p:txBody>
          <a:bodyPr wrap="square" rtlCol="0">
            <a:spAutoFit/>
          </a:bodyPr>
          <a:lstStyle/>
          <a:p>
            <a:pPr algn="ctr"/>
            <a:r>
              <a:rPr lang="en-US" sz="2300" b="1" dirty="0" smtClean="0"/>
              <a:t>Action Item – Recommend BOS approval</a:t>
            </a:r>
            <a:endParaRPr lang="en-US" sz="2300" b="1" dirty="0"/>
          </a:p>
        </p:txBody>
      </p:sp>
      <p:sp>
        <p:nvSpPr>
          <p:cNvPr id="3" name="Slide Number Placeholder 2"/>
          <p:cNvSpPr>
            <a:spLocks noGrp="1"/>
          </p:cNvSpPr>
          <p:nvPr>
            <p:ph type="sldNum" sz="quarter" idx="12"/>
          </p:nvPr>
        </p:nvSpPr>
        <p:spPr/>
        <p:txBody>
          <a:bodyPr/>
          <a:lstStyle/>
          <a:p>
            <a:fld id="{50C63980-99F9-4B82-AB82-78DD998A0672}" type="slidenum">
              <a:rPr lang="en-US" smtClean="0"/>
              <a:t>64</a:t>
            </a:fld>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2260001096"/>
              </p:ext>
            </p:extLst>
          </p:nvPr>
        </p:nvGraphicFramePr>
        <p:xfrm>
          <a:off x="76200" y="1066800"/>
          <a:ext cx="9080500" cy="5181600"/>
        </p:xfrm>
        <a:graphic>
          <a:graphicData uri="http://schemas.openxmlformats.org/presentationml/2006/ole">
            <mc:AlternateContent xmlns:mc="http://schemas.openxmlformats.org/markup-compatibility/2006">
              <mc:Choice xmlns:v="urn:schemas-microsoft-com:vml" Requires="v">
                <p:oleObj spid="_x0000_s2294" name="Worksheet" r:id="rId5" imgW="6800867" imgH="4019490" progId="Excel.Sheet.12">
                  <p:embed/>
                </p:oleObj>
              </mc:Choice>
              <mc:Fallback>
                <p:oleObj name="Worksheet" r:id="rId5" imgW="6800867" imgH="4019490" progId="Excel.Sheet.12">
                  <p:embed/>
                  <p:pic>
                    <p:nvPicPr>
                      <p:cNvPr id="0" name=""/>
                      <p:cNvPicPr/>
                      <p:nvPr/>
                    </p:nvPicPr>
                    <p:blipFill>
                      <a:blip r:embed="rId6"/>
                      <a:stretch>
                        <a:fillRect/>
                      </a:stretch>
                    </p:blipFill>
                    <p:spPr>
                      <a:xfrm>
                        <a:off x="76200" y="1066800"/>
                        <a:ext cx="9080500" cy="5181600"/>
                      </a:xfrm>
                      <a:prstGeom prst="rect">
                        <a:avLst/>
                      </a:prstGeom>
                    </p:spPr>
                  </p:pic>
                </p:oleObj>
              </mc:Fallback>
            </mc:AlternateContent>
          </a:graphicData>
        </a:graphic>
      </p:graphicFrame>
    </p:spTree>
    <p:extLst>
      <p:ext uri="{BB962C8B-B14F-4D97-AF65-F5344CB8AC3E}">
        <p14:creationId xmlns:p14="http://schemas.microsoft.com/office/powerpoint/2010/main" val="173923179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764628"/>
          </a:xfrm>
        </p:spPr>
        <p:txBody>
          <a:bodyPr>
            <a:noAutofit/>
          </a:bodyPr>
          <a:lstStyle/>
          <a:p>
            <a:pPr algn="ctr"/>
            <a:r>
              <a:rPr lang="en-US" sz="3600" dirty="0" smtClean="0">
                <a:effectLst/>
                <a:latin typeface="Arial" panose="020B0604020202020204" pitchFamily="34" charset="0"/>
                <a:cs typeface="Arial" panose="020B0604020202020204" pitchFamily="34" charset="0"/>
              </a:rPr>
              <a:t>COMMITTED ACCOUNT BALANCES</a:t>
            </a:r>
            <a:br>
              <a:rPr lang="en-US" sz="3600" dirty="0" smtClean="0">
                <a:effectLst/>
                <a:latin typeface="Arial" panose="020B0604020202020204" pitchFamily="34" charset="0"/>
                <a:cs typeface="Arial" panose="020B0604020202020204" pitchFamily="34" charset="0"/>
              </a:rPr>
            </a:br>
            <a:endParaRPr lang="en-US" sz="3600" dirty="0">
              <a:effectLst/>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65</a:t>
            </a:fld>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3830407771"/>
              </p:ext>
            </p:extLst>
          </p:nvPr>
        </p:nvGraphicFramePr>
        <p:xfrm>
          <a:off x="76200" y="1524000"/>
          <a:ext cx="8953500" cy="2492375"/>
        </p:xfrm>
        <a:graphic>
          <a:graphicData uri="http://schemas.openxmlformats.org/presentationml/2006/ole">
            <mc:AlternateContent xmlns:mc="http://schemas.openxmlformats.org/markup-compatibility/2006">
              <mc:Choice xmlns:v="urn:schemas-microsoft-com:vml" Requires="v">
                <p:oleObj spid="_x0000_s6203" name="Worksheet" r:id="rId5" imgW="6257900" imgH="1933470" progId="Excel.Sheet.12">
                  <p:embed/>
                </p:oleObj>
              </mc:Choice>
              <mc:Fallback>
                <p:oleObj name="Worksheet" r:id="rId5" imgW="6257900" imgH="1933470" progId="Excel.Sheet.12">
                  <p:embed/>
                  <p:pic>
                    <p:nvPicPr>
                      <p:cNvPr id="0" name=""/>
                      <p:cNvPicPr/>
                      <p:nvPr/>
                    </p:nvPicPr>
                    <p:blipFill>
                      <a:blip r:embed="rId6"/>
                      <a:stretch>
                        <a:fillRect/>
                      </a:stretch>
                    </p:blipFill>
                    <p:spPr>
                      <a:xfrm>
                        <a:off x="76200" y="1524000"/>
                        <a:ext cx="8953500" cy="2492375"/>
                      </a:xfrm>
                      <a:prstGeom prst="rect">
                        <a:avLst/>
                      </a:prstGeom>
                    </p:spPr>
                  </p:pic>
                </p:oleObj>
              </mc:Fallback>
            </mc:AlternateContent>
          </a:graphicData>
        </a:graphic>
      </p:graphicFrame>
    </p:spTree>
    <p:extLst>
      <p:ext uri="{BB962C8B-B14F-4D97-AF65-F5344CB8AC3E}">
        <p14:creationId xmlns:p14="http://schemas.microsoft.com/office/powerpoint/2010/main" val="75421959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CAO Recommended Motion</a:t>
            </a:r>
          </a:p>
          <a:p>
            <a:pPr lvl="1"/>
            <a:r>
              <a:rPr lang="en-US" dirty="0" smtClean="0">
                <a:latin typeface="Arial" panose="020B0604020202020204" pitchFamily="34" charset="0"/>
                <a:cs typeface="Arial" panose="020B0604020202020204" pitchFamily="34" charset="0"/>
              </a:rPr>
              <a:t>Move to increase the Power Authority Emergency Repair Committed Account in the amount of $500,000  from the Power Authority Fund Balance &amp; waive the</a:t>
            </a:r>
          </a:p>
          <a:p>
            <a:pPr marL="393192" lvl="1" indent="0">
              <a:buNone/>
            </a:pP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75 /25 split</a:t>
            </a:r>
          </a:p>
          <a:p>
            <a:pPr marL="393192" lvl="1" indent="0">
              <a:buNone/>
            </a:pPr>
            <a:endParaRPr lang="en-US" dirty="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Move to increase GASB 54 Committed Account in the amount of $100,000 from the General Fund</a:t>
            </a:r>
          </a:p>
          <a:p>
            <a:pPr lvl="1"/>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Approve </a:t>
            </a:r>
            <a:r>
              <a:rPr lang="en-US" dirty="0">
                <a:latin typeface="Arial" panose="020B0604020202020204" pitchFamily="34" charset="0"/>
                <a:cs typeface="Arial" panose="020B0604020202020204" pitchFamily="34" charset="0"/>
              </a:rPr>
              <a:t>committed account balances as </a:t>
            </a:r>
            <a:r>
              <a:rPr lang="en-US" dirty="0" smtClean="0">
                <a:latin typeface="Arial" panose="020B0604020202020204" pitchFamily="34" charset="0"/>
                <a:cs typeface="Arial" panose="020B0604020202020204" pitchFamily="34" charset="0"/>
              </a:rPr>
              <a:t>submitted</a:t>
            </a:r>
            <a:r>
              <a:rPr lang="en-US" dirty="0">
                <a:latin typeface="Arial" panose="020B0604020202020204" pitchFamily="34" charset="0"/>
                <a:cs typeface="Arial" panose="020B0604020202020204" pitchFamily="34" charset="0"/>
              </a:rPr>
              <a:t>.</a:t>
            </a:r>
          </a:p>
          <a:p>
            <a:pPr lvl="1"/>
            <a:endParaRPr lang="en-US" dirty="0" smtClean="0">
              <a:latin typeface="Arial" panose="020B0604020202020204" pitchFamily="34" charset="0"/>
              <a:cs typeface="Arial" panose="020B0604020202020204" pitchFamily="34" charset="0"/>
            </a:endParaRPr>
          </a:p>
          <a:p>
            <a:pPr marL="393192" lvl="1" indent="0">
              <a:buNone/>
            </a:pPr>
            <a:endParaRPr lang="en-US" dirty="0" smtClean="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66</a:t>
            </a:fld>
            <a:endParaRPr lang="en-US"/>
          </a:p>
        </p:txBody>
      </p:sp>
      <p:sp>
        <p:nvSpPr>
          <p:cNvPr id="4" name="Title 3"/>
          <p:cNvSpPr>
            <a:spLocks noGrp="1"/>
          </p:cNvSpPr>
          <p:nvPr>
            <p:ph type="title"/>
          </p:nvPr>
        </p:nvSpPr>
        <p:spPr/>
        <p:txBody>
          <a:bodyPr>
            <a:normAutofit fontScale="90000"/>
          </a:bodyPr>
          <a:lstStyle/>
          <a:p>
            <a:pPr algn="ctr"/>
            <a:r>
              <a:rPr lang="en-US" dirty="0" smtClean="0">
                <a:effectLst/>
                <a:latin typeface="Arial" panose="020B0604020202020204" pitchFamily="34" charset="0"/>
                <a:cs typeface="Arial" panose="020B0604020202020204" pitchFamily="34" charset="0"/>
              </a:rPr>
              <a:t>COMMITTED ACCOUNTS</a:t>
            </a:r>
            <a:br>
              <a:rPr lang="en-US" dirty="0" smtClean="0">
                <a:effectLst/>
                <a:latin typeface="Arial" panose="020B0604020202020204" pitchFamily="34" charset="0"/>
                <a:cs typeface="Arial" panose="020B0604020202020204" pitchFamily="34" charset="0"/>
              </a:rPr>
            </a:br>
            <a:r>
              <a:rPr lang="en-US" sz="2400" b="0" dirty="0" smtClean="0">
                <a:solidFill>
                  <a:srgbClr val="FF0000"/>
                </a:solidFill>
                <a:effectLst/>
                <a:latin typeface="Arial" panose="020B0604020202020204" pitchFamily="34" charset="0"/>
                <a:cs typeface="Arial" panose="020B0604020202020204" pitchFamily="34" charset="0"/>
              </a:rPr>
              <a:t>Board Agenda </a:t>
            </a:r>
            <a:r>
              <a:rPr lang="en-US" sz="2700" b="0" dirty="0" smtClean="0">
                <a:solidFill>
                  <a:srgbClr val="FF0000"/>
                </a:solidFill>
                <a:effectLst/>
                <a:latin typeface="Arial" panose="020B0604020202020204" pitchFamily="34" charset="0"/>
                <a:cs typeface="Arial" panose="020B0604020202020204" pitchFamily="34" charset="0"/>
              </a:rPr>
              <a:t>Item 7-A-7(A-8B)</a:t>
            </a:r>
            <a:r>
              <a:rPr lang="en-US" sz="2700" b="0" dirty="0">
                <a:solidFill>
                  <a:srgbClr val="FF0000"/>
                </a:solidFill>
                <a:effectLst/>
                <a:latin typeface="Arial" panose="020B0604020202020204" pitchFamily="34" charset="0"/>
                <a:cs typeface="Arial" panose="020B0604020202020204" pitchFamily="34" charset="0"/>
              </a:rPr>
              <a:t/>
            </a:r>
            <a:br>
              <a:rPr lang="en-US" sz="2700" b="0" dirty="0">
                <a:solidFill>
                  <a:srgbClr val="FF0000"/>
                </a:solidFill>
                <a:effectLst/>
                <a:latin typeface="Arial" panose="020B0604020202020204" pitchFamily="34" charset="0"/>
                <a:cs typeface="Arial" panose="020B0604020202020204" pitchFamily="34" charset="0"/>
              </a:rPr>
            </a:br>
            <a:endParaRPr lang="en-US" sz="27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816404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C63980-99F9-4B82-AB82-78DD998A0672}" type="slidenum">
              <a:rPr lang="en-US" smtClean="0"/>
              <a:t>67</a:t>
            </a:fld>
            <a:endParaRPr lang="en-US"/>
          </a:p>
        </p:txBody>
      </p:sp>
      <p:sp>
        <p:nvSpPr>
          <p:cNvPr id="3" name="Title 2"/>
          <p:cNvSpPr>
            <a:spLocks noGrp="1"/>
          </p:cNvSpPr>
          <p:nvPr>
            <p:ph type="title"/>
          </p:nvPr>
        </p:nvSpPr>
        <p:spPr>
          <a:xfrm>
            <a:off x="457200" y="2971800"/>
            <a:ext cx="8229600" cy="1143000"/>
          </a:xfrm>
        </p:spPr>
        <p:txBody>
          <a:bodyPr/>
          <a:lstStyle/>
          <a:p>
            <a:pPr algn="ctr"/>
            <a:r>
              <a:rPr lang="en-US" dirty="0" smtClean="0">
                <a:effectLst/>
                <a:latin typeface="Arial" panose="020B0604020202020204" pitchFamily="34" charset="0"/>
                <a:cs typeface="Arial" panose="020B0604020202020204" pitchFamily="34" charset="0"/>
              </a:rPr>
              <a:t>CONTRIBUTION TO OTHERS</a:t>
            </a:r>
            <a:endParaRPr lang="en-US"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94787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ctr"/>
            <a:r>
              <a:rPr lang="en-US" dirty="0" smtClean="0">
                <a:effectLst/>
                <a:latin typeface="Arial" panose="020B0604020202020204" pitchFamily="34" charset="0"/>
                <a:cs typeface="Arial" panose="020B0604020202020204" pitchFamily="34" charset="0"/>
              </a:rPr>
              <a:t>CONTRIBUTION TO OTHERS</a:t>
            </a:r>
            <a:endParaRPr lang="en-US" dirty="0">
              <a:effectLst/>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68</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3872723800"/>
              </p:ext>
            </p:extLst>
          </p:nvPr>
        </p:nvGraphicFramePr>
        <p:xfrm>
          <a:off x="685800" y="1676400"/>
          <a:ext cx="7772400" cy="3733794"/>
        </p:xfrm>
        <a:graphic>
          <a:graphicData uri="http://schemas.openxmlformats.org/drawingml/2006/table">
            <a:tbl>
              <a:tblPr>
                <a:tableStyleId>{5C22544A-7EE6-4342-B048-85BDC9FD1C3A}</a:tableStyleId>
              </a:tblPr>
              <a:tblGrid>
                <a:gridCol w="1524000"/>
                <a:gridCol w="4343400"/>
                <a:gridCol w="1905000"/>
              </a:tblGrid>
              <a:tr h="414866">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Department</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Organization</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Amount</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4866">
                <a:tc>
                  <a:txBody>
                    <a:bodyPr/>
                    <a:lstStyle/>
                    <a:p>
                      <a:pPr algn="l" fontAlgn="b"/>
                      <a:r>
                        <a:rPr lang="en-US" sz="1400" u="none" strike="noStrike" dirty="0">
                          <a:effectLst/>
                          <a:latin typeface="Arial" panose="020B0604020202020204" pitchFamily="34" charset="0"/>
                          <a:cs typeface="Arial" panose="020B0604020202020204" pitchFamily="34" charset="0"/>
                        </a:rPr>
                        <a:t>Board</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Siskiyou Arts Council</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 $          1,000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4866">
                <a:tc>
                  <a:txBody>
                    <a:bodyPr/>
                    <a:lstStyle/>
                    <a:p>
                      <a:pPr algn="l" fontAlgn="b"/>
                      <a:r>
                        <a:rPr lang="en-US" sz="1400" u="none" strike="noStrike" dirty="0">
                          <a:effectLst/>
                          <a:latin typeface="Arial" panose="020B0604020202020204" pitchFamily="34" charset="0"/>
                          <a:cs typeface="Arial" panose="020B0604020202020204" pitchFamily="34" charset="0"/>
                        </a:rPr>
                        <a:t>Board</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Tobacco Education Council</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 $        10,000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4866">
                <a:tc>
                  <a:txBody>
                    <a:bodyPr/>
                    <a:lstStyle/>
                    <a:p>
                      <a:pPr algn="l" fontAlgn="b"/>
                      <a:r>
                        <a:rPr lang="en-US" sz="1400" u="none" strike="noStrike">
                          <a:effectLst/>
                          <a:latin typeface="Arial" panose="020B0604020202020204" pitchFamily="34" charset="0"/>
                          <a:cs typeface="Arial" panose="020B0604020202020204" pitchFamily="34" charset="0"/>
                        </a:rPr>
                        <a:t>Board</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Siskiyou Media Council</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 $          1,000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4866">
                <a:tc>
                  <a:txBody>
                    <a:bodyPr/>
                    <a:lstStyle/>
                    <a:p>
                      <a:pPr algn="l" fontAlgn="b"/>
                      <a:r>
                        <a:rPr lang="en-US" sz="1400" u="none" strike="noStrike">
                          <a:effectLst/>
                          <a:latin typeface="Arial" panose="020B0604020202020204" pitchFamily="34" charset="0"/>
                          <a:cs typeface="Arial" panose="020B0604020202020204" pitchFamily="34" charset="0"/>
                        </a:rPr>
                        <a:t>Board</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Dolly Parton</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 $              500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4866">
                <a:tc>
                  <a:txBody>
                    <a:bodyPr/>
                    <a:lstStyle/>
                    <a:p>
                      <a:pPr algn="l" fontAlgn="b"/>
                      <a:r>
                        <a:rPr lang="en-US" sz="1400" u="none" strike="noStrike">
                          <a:effectLst/>
                          <a:latin typeface="Arial" panose="020B0604020202020204" pitchFamily="34" charset="0"/>
                          <a:cs typeface="Arial" panose="020B0604020202020204" pitchFamily="34" charset="0"/>
                        </a:rPr>
                        <a:t>Board</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Siskiyou County Fire Chief's Assoc.</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 $          1,000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4866">
                <a:tc>
                  <a:txBody>
                    <a:bodyPr/>
                    <a:lstStyle/>
                    <a:p>
                      <a:pPr algn="l" fontAlgn="b"/>
                      <a:r>
                        <a:rPr lang="en-US" sz="1400" u="none" strike="noStrike">
                          <a:effectLst/>
                          <a:latin typeface="Arial" panose="020B0604020202020204" pitchFamily="34" charset="0"/>
                          <a:cs typeface="Arial" panose="020B0604020202020204" pitchFamily="34" charset="0"/>
                        </a:rPr>
                        <a:t>Board</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Ore-Cal RC&amp;D</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 $              375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4866">
                <a:tc>
                  <a:txBody>
                    <a:bodyPr/>
                    <a:lstStyle/>
                    <a:p>
                      <a:pPr algn="l" fontAlgn="b"/>
                      <a:r>
                        <a:rPr lang="en-US" sz="1400" u="none" strike="noStrike">
                          <a:effectLst/>
                          <a:latin typeface="Arial" panose="020B0604020202020204" pitchFamily="34" charset="0"/>
                          <a:cs typeface="Arial" panose="020B0604020202020204" pitchFamily="34" charset="0"/>
                        </a:rPr>
                        <a:t>Board</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Family Resource Centers</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 $        </a:t>
                      </a:r>
                      <a:r>
                        <a:rPr lang="en-US" sz="1400" u="none" strike="noStrike" dirty="0" smtClean="0">
                          <a:solidFill>
                            <a:schemeClr val="tx1"/>
                          </a:solidFill>
                          <a:effectLst/>
                          <a:latin typeface="Arial" panose="020B0604020202020204" pitchFamily="34" charset="0"/>
                          <a:cs typeface="Arial" panose="020B0604020202020204" pitchFamily="34" charset="0"/>
                        </a:rPr>
                        <a:t>40,000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4866">
                <a:tc>
                  <a:txBody>
                    <a:bodyPr/>
                    <a:lstStyle/>
                    <a:p>
                      <a:pPr algn="l" fontAlgn="b"/>
                      <a:r>
                        <a:rPr lang="en-US" sz="1400" u="none" strike="noStrike">
                          <a:effectLst/>
                          <a:latin typeface="Arial" panose="020B0604020202020204" pitchFamily="34" charset="0"/>
                          <a:cs typeface="Arial" panose="020B0604020202020204" pitchFamily="34" charset="0"/>
                        </a:rPr>
                        <a:t>Board</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a:effectLst/>
                          <a:latin typeface="Arial" panose="020B0604020202020204" pitchFamily="34" charset="0"/>
                          <a:cs typeface="Arial" panose="020B0604020202020204" pitchFamily="34" charset="0"/>
                        </a:rPr>
                        <a:t>Library Branches</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u="none" strike="noStrike" dirty="0">
                          <a:effectLst/>
                          <a:latin typeface="Arial" panose="020B0604020202020204" pitchFamily="34" charset="0"/>
                          <a:cs typeface="Arial" panose="020B0604020202020204" pitchFamily="34" charset="0"/>
                        </a:rPr>
                        <a:t> $        24,000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0630293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ctr"/>
            <a:r>
              <a:rPr lang="en-US" dirty="0" smtClean="0">
                <a:latin typeface="Arial" panose="020B0604020202020204" pitchFamily="34" charset="0"/>
                <a:cs typeface="Arial" panose="020B0604020202020204" pitchFamily="34" charset="0"/>
              </a:rPr>
              <a:t>CONTRIBUTION TO OTHERS</a:t>
            </a:r>
            <a:endParaRPr lang="en-US"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69</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3656164592"/>
              </p:ext>
            </p:extLst>
          </p:nvPr>
        </p:nvGraphicFramePr>
        <p:xfrm>
          <a:off x="381000" y="838200"/>
          <a:ext cx="8077200" cy="4953000"/>
        </p:xfrm>
        <a:graphic>
          <a:graphicData uri="http://schemas.openxmlformats.org/drawingml/2006/table">
            <a:tbl>
              <a:tblPr>
                <a:tableStyleId>{5C22544A-7EE6-4342-B048-85BDC9FD1C3A}</a:tableStyleId>
              </a:tblPr>
              <a:tblGrid>
                <a:gridCol w="3048000"/>
                <a:gridCol w="3513245"/>
                <a:gridCol w="1515955"/>
              </a:tblGrid>
              <a:tr h="330200">
                <a:tc>
                  <a:txBody>
                    <a:bodyPr/>
                    <a:lstStyle/>
                    <a:p>
                      <a:pPr algn="ctr" fontAlgn="b"/>
                      <a:r>
                        <a:rPr lang="en-US" sz="1200" b="1" i="0" u="none" strike="noStrike" dirty="0" smtClean="0">
                          <a:solidFill>
                            <a:sysClr val="windowText" lastClr="000000"/>
                          </a:solidFill>
                          <a:effectLst/>
                          <a:latin typeface="Arial" panose="020B0604020202020204" pitchFamily="34" charset="0"/>
                          <a:cs typeface="Arial" panose="020B0604020202020204" pitchFamily="34" charset="0"/>
                        </a:rPr>
                        <a:t>Department</a:t>
                      </a:r>
                      <a:endParaRPr lang="en-US"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1200" b="1" i="0" u="none" strike="noStrike" dirty="0" smtClean="0">
                          <a:solidFill>
                            <a:sysClr val="windowText" lastClr="000000"/>
                          </a:solidFill>
                          <a:effectLst/>
                          <a:latin typeface="Arial" panose="020B0604020202020204" pitchFamily="34" charset="0"/>
                          <a:cs typeface="Arial" panose="020B0604020202020204" pitchFamily="34" charset="0"/>
                        </a:rPr>
                        <a:t>Organization</a:t>
                      </a:r>
                      <a:endParaRPr lang="en-US"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1200" b="1" i="0" u="none" strike="noStrike" dirty="0" smtClean="0">
                          <a:solidFill>
                            <a:sysClr val="windowText" lastClr="000000"/>
                          </a:solidFill>
                          <a:effectLst/>
                          <a:latin typeface="Arial" panose="020B0604020202020204" pitchFamily="34" charset="0"/>
                          <a:cs typeface="Arial" panose="020B0604020202020204" pitchFamily="34" charset="0"/>
                        </a:rPr>
                        <a:t>Amount</a:t>
                      </a:r>
                      <a:endParaRPr lang="en-US"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30200">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LAFCO</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LAFCO</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 $        15,000 </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30200">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Ambulance</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Happy Camp</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 $          1,200 </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30200">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Ambulance</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Butte Valley</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a:solidFill>
                            <a:sysClr val="windowText" lastClr="000000"/>
                          </a:solidFill>
                          <a:effectLst/>
                          <a:latin typeface="Arial" panose="020B0604020202020204" pitchFamily="34" charset="0"/>
                          <a:cs typeface="Arial" panose="020B0604020202020204" pitchFamily="34" charset="0"/>
                        </a:rPr>
                        <a:t> $          1,200 </a:t>
                      </a:r>
                      <a:endParaRPr lang="en-US" sz="1200" b="0" i="0" u="none" strike="noStrike">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30200">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Ambulance</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City of Etna</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a:solidFill>
                            <a:sysClr val="windowText" lastClr="000000"/>
                          </a:solidFill>
                          <a:effectLst/>
                          <a:latin typeface="Arial" panose="020B0604020202020204" pitchFamily="34" charset="0"/>
                          <a:cs typeface="Arial" panose="020B0604020202020204" pitchFamily="34" charset="0"/>
                        </a:rPr>
                        <a:t> $          1,200 </a:t>
                      </a:r>
                      <a:endParaRPr lang="en-US" sz="1200" b="0" i="0" u="none" strike="noStrike">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30200">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Emergency Medical Care Council</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s-ES" sz="1200" u="none" strike="noStrike" dirty="0">
                          <a:solidFill>
                            <a:sysClr val="windowText" lastClr="000000"/>
                          </a:solidFill>
                          <a:effectLst/>
                          <a:latin typeface="Arial" panose="020B0604020202020204" pitchFamily="34" charset="0"/>
                          <a:cs typeface="Arial" panose="020B0604020202020204" pitchFamily="34" charset="0"/>
                        </a:rPr>
                        <a:t>Sierra Sacramento Valley EMS Agency</a:t>
                      </a:r>
                      <a:endParaRPr lang="es-E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 $        29,000 </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30200">
                <a:tc>
                  <a:txBody>
                    <a:bodyPr/>
                    <a:lstStyle/>
                    <a:p>
                      <a:pPr algn="l" fontAlgn="b"/>
                      <a:r>
                        <a:rPr lang="en-US" sz="1200" u="none" strike="noStrike">
                          <a:solidFill>
                            <a:sysClr val="windowText" lastClr="000000"/>
                          </a:solidFill>
                          <a:effectLst/>
                          <a:latin typeface="Arial" panose="020B0604020202020204" pitchFamily="34" charset="0"/>
                          <a:cs typeface="Arial" panose="020B0604020202020204" pitchFamily="34" charset="0"/>
                        </a:rPr>
                        <a:t>PSA II</a:t>
                      </a:r>
                      <a:endParaRPr lang="en-US" sz="1200" b="0" i="0" u="none" strike="noStrike">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PSA 2 Area Agency on Aging</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 $        19,000 </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30200">
                <a:tc>
                  <a:txBody>
                    <a:bodyPr/>
                    <a:lstStyle/>
                    <a:p>
                      <a:pPr algn="l" fontAlgn="b"/>
                      <a:r>
                        <a:rPr lang="en-US" sz="1200" u="none" strike="noStrike">
                          <a:solidFill>
                            <a:sysClr val="windowText" lastClr="000000"/>
                          </a:solidFill>
                          <a:effectLst/>
                          <a:latin typeface="Arial" panose="020B0604020202020204" pitchFamily="34" charset="0"/>
                          <a:cs typeface="Arial" panose="020B0604020202020204" pitchFamily="34" charset="0"/>
                        </a:rPr>
                        <a:t>Natural Resources</a:t>
                      </a:r>
                      <a:endParaRPr lang="en-US" sz="1200" b="0" i="0" u="none" strike="noStrike">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err="1">
                          <a:solidFill>
                            <a:sysClr val="windowText" lastClr="000000"/>
                          </a:solidFill>
                          <a:effectLst/>
                          <a:latin typeface="Arial" panose="020B0604020202020204" pitchFamily="34" charset="0"/>
                          <a:cs typeface="Arial" panose="020B0604020202020204" pitchFamily="34" charset="0"/>
                        </a:rPr>
                        <a:t>Tulelake</a:t>
                      </a:r>
                      <a:r>
                        <a:rPr lang="en-US" sz="1200" u="none" strike="noStrike" dirty="0">
                          <a:solidFill>
                            <a:sysClr val="windowText" lastClr="000000"/>
                          </a:solidFill>
                          <a:effectLst/>
                          <a:latin typeface="Arial" panose="020B0604020202020204" pitchFamily="34" charset="0"/>
                          <a:cs typeface="Arial" panose="020B0604020202020204" pitchFamily="34" charset="0"/>
                        </a:rPr>
                        <a:t> Irrigation District</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 $              200 </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30200">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Farm Advisor</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4H Program</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 $        10,000 </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30200">
                <a:tc>
                  <a:txBody>
                    <a:bodyPr/>
                    <a:lstStyle/>
                    <a:p>
                      <a:pPr algn="l" fontAlgn="b"/>
                      <a:r>
                        <a:rPr lang="en-US" sz="1200" u="none" strike="noStrike">
                          <a:solidFill>
                            <a:sysClr val="windowText" lastClr="000000"/>
                          </a:solidFill>
                          <a:effectLst/>
                          <a:latin typeface="Arial" panose="020B0604020202020204" pitchFamily="34" charset="0"/>
                          <a:cs typeface="Arial" panose="020B0604020202020204" pitchFamily="34" charset="0"/>
                        </a:rPr>
                        <a:t>Sheriff</a:t>
                      </a:r>
                      <a:endParaRPr lang="en-US" sz="1200" b="0" i="0" u="none" strike="noStrike">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SART</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a:solidFill>
                            <a:sysClr val="windowText" lastClr="000000"/>
                          </a:solidFill>
                          <a:effectLst/>
                          <a:latin typeface="Arial" panose="020B0604020202020204" pitchFamily="34" charset="0"/>
                          <a:cs typeface="Arial" panose="020B0604020202020204" pitchFamily="34" charset="0"/>
                        </a:rPr>
                        <a:t> $          1,000 </a:t>
                      </a:r>
                      <a:endParaRPr lang="en-US" sz="1200" b="0" i="0" u="none" strike="noStrike">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30200">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Sheriff</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SUMIT</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a:solidFill>
                            <a:sysClr val="windowText" lastClr="000000"/>
                          </a:solidFill>
                          <a:effectLst/>
                          <a:latin typeface="Arial" panose="020B0604020202020204" pitchFamily="34" charset="0"/>
                          <a:cs typeface="Arial" panose="020B0604020202020204" pitchFamily="34" charset="0"/>
                        </a:rPr>
                        <a:t> $          1,000 </a:t>
                      </a:r>
                      <a:endParaRPr lang="en-US" sz="1200" b="0" i="0" u="none" strike="noStrike">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30200">
                <a:tc>
                  <a:txBody>
                    <a:bodyPr/>
                    <a:lstStyle/>
                    <a:p>
                      <a:pPr algn="l" fontAlgn="b"/>
                      <a:r>
                        <a:rPr lang="en-US" sz="1200" u="none" strike="noStrike">
                          <a:solidFill>
                            <a:sysClr val="windowText" lastClr="000000"/>
                          </a:solidFill>
                          <a:effectLst/>
                          <a:latin typeface="Arial" panose="020B0604020202020204" pitchFamily="34" charset="0"/>
                          <a:cs typeface="Arial" panose="020B0604020202020204" pitchFamily="34" charset="0"/>
                        </a:rPr>
                        <a:t>Sheriff</a:t>
                      </a:r>
                      <a:endParaRPr lang="en-US" sz="1200" b="0" i="0" u="none" strike="noStrike">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CHP-OT </a:t>
                      </a:r>
                      <a:r>
                        <a:rPr lang="en-US" sz="1200" u="none" strike="noStrike" dirty="0" smtClean="0">
                          <a:solidFill>
                            <a:sysClr val="windowText" lastClr="000000"/>
                          </a:solidFill>
                          <a:effectLst/>
                          <a:latin typeface="Arial" panose="020B0604020202020204" pitchFamily="34" charset="0"/>
                          <a:cs typeface="Arial" panose="020B0604020202020204" pitchFamily="34" charset="0"/>
                        </a:rPr>
                        <a:t>Reimbursement</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a:solidFill>
                            <a:sysClr val="windowText" lastClr="000000"/>
                          </a:solidFill>
                          <a:effectLst/>
                          <a:latin typeface="Arial" panose="020B0604020202020204" pitchFamily="34" charset="0"/>
                          <a:cs typeface="Arial" panose="020B0604020202020204" pitchFamily="34" charset="0"/>
                        </a:rPr>
                        <a:t> $        20,000 </a:t>
                      </a:r>
                      <a:endParaRPr lang="en-US" sz="1200" b="0" i="0" u="none" strike="noStrike">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30200">
                <a:tc>
                  <a:txBody>
                    <a:bodyPr/>
                    <a:lstStyle/>
                    <a:p>
                      <a:pPr algn="l" fontAlgn="b"/>
                      <a:r>
                        <a:rPr lang="en-US" sz="1200" u="none" strike="noStrike">
                          <a:solidFill>
                            <a:sysClr val="windowText" lastClr="000000"/>
                          </a:solidFill>
                          <a:effectLst/>
                          <a:latin typeface="Arial" panose="020B0604020202020204" pitchFamily="34" charset="0"/>
                          <a:cs typeface="Arial" panose="020B0604020202020204" pitchFamily="34" charset="0"/>
                        </a:rPr>
                        <a:t>Sheriff</a:t>
                      </a:r>
                      <a:endParaRPr lang="en-US" sz="1200" b="0" i="0" u="none" strike="noStrike">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DOJ- OT </a:t>
                      </a:r>
                      <a:r>
                        <a:rPr lang="en-US" sz="1200" u="none" strike="noStrike" dirty="0" smtClean="0">
                          <a:solidFill>
                            <a:sysClr val="windowText" lastClr="000000"/>
                          </a:solidFill>
                          <a:effectLst/>
                          <a:latin typeface="Arial" panose="020B0604020202020204" pitchFamily="34" charset="0"/>
                          <a:cs typeface="Arial" panose="020B0604020202020204" pitchFamily="34" charset="0"/>
                        </a:rPr>
                        <a:t>Reimbursement </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 $        24,000 </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30200">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DA</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SART</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 $          1,000 </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30200">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DA</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SUMIT</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 $          1,000 </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8677443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ctr"/>
            <a:r>
              <a:rPr lang="en-US" dirty="0" smtClean="0">
                <a:effectLst/>
                <a:latin typeface="Arial" panose="020B0604020202020204" pitchFamily="34" charset="0"/>
                <a:cs typeface="Arial" panose="020B0604020202020204" pitchFamily="34" charset="0"/>
              </a:rPr>
              <a:t>CONTRIBUTION TO OTHERS</a:t>
            </a:r>
            <a:endParaRPr lang="en-US" dirty="0">
              <a:effectLst/>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70</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3827733284"/>
              </p:ext>
            </p:extLst>
          </p:nvPr>
        </p:nvGraphicFramePr>
        <p:xfrm>
          <a:off x="609600" y="1524000"/>
          <a:ext cx="7543800" cy="3793724"/>
        </p:xfrm>
        <a:graphic>
          <a:graphicData uri="http://schemas.openxmlformats.org/drawingml/2006/table">
            <a:tbl>
              <a:tblPr>
                <a:tableStyleId>{5C22544A-7EE6-4342-B048-85BDC9FD1C3A}</a:tableStyleId>
              </a:tblPr>
              <a:tblGrid>
                <a:gridCol w="2996613"/>
                <a:gridCol w="3484434"/>
                <a:gridCol w="1062753"/>
              </a:tblGrid>
              <a:tr h="344884">
                <a:tc>
                  <a:txBody>
                    <a:bodyPr/>
                    <a:lstStyle/>
                    <a:p>
                      <a:pPr algn="ctr" fontAlgn="b"/>
                      <a:r>
                        <a:rPr lang="en-US" sz="1100" b="1" i="0" u="none" strike="noStrike" dirty="0" smtClean="0">
                          <a:solidFill>
                            <a:srgbClr val="000000"/>
                          </a:solidFill>
                          <a:effectLst/>
                          <a:latin typeface="Arial"/>
                        </a:rPr>
                        <a:t>Department </a:t>
                      </a:r>
                      <a:endParaRPr lang="en-US" sz="1100" b="1" i="0" u="none" strike="noStrike" dirty="0">
                        <a:solidFill>
                          <a:srgbClr val="000000"/>
                        </a:solidFill>
                        <a:effectLst/>
                        <a:latin typeface="Arial"/>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1100" b="1" i="0" u="none" strike="noStrike" dirty="0" smtClean="0">
                          <a:solidFill>
                            <a:srgbClr val="000000"/>
                          </a:solidFill>
                          <a:effectLst/>
                          <a:latin typeface="Arial"/>
                        </a:rPr>
                        <a:t>Organization</a:t>
                      </a:r>
                      <a:endParaRPr lang="en-US" sz="1100" b="1" i="0" u="none" strike="noStrike" dirty="0">
                        <a:solidFill>
                          <a:srgbClr val="000000"/>
                        </a:solidFill>
                        <a:effectLst/>
                        <a:latin typeface="Arial"/>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1100" b="1" i="0" u="none" strike="noStrike" dirty="0" smtClean="0">
                          <a:solidFill>
                            <a:srgbClr val="000000"/>
                          </a:solidFill>
                          <a:effectLst/>
                          <a:latin typeface="Calibri"/>
                        </a:rPr>
                        <a:t>Amount</a:t>
                      </a:r>
                      <a:endParaRPr lang="en-US" sz="1100" b="1" i="0" u="none" strike="noStrike" dirty="0">
                        <a:solidFill>
                          <a:srgbClr val="000000"/>
                        </a:solidFill>
                        <a:effectLst/>
                        <a:latin typeface="Calibri"/>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44884">
                <a:tc>
                  <a:txBody>
                    <a:bodyPr/>
                    <a:lstStyle/>
                    <a:p>
                      <a:pPr algn="l" fontAlgn="b"/>
                      <a:r>
                        <a:rPr lang="en-US" sz="1200" u="none" strike="noStrike" dirty="0" smtClean="0">
                          <a:effectLst/>
                          <a:latin typeface="Arial" panose="020B0604020202020204" pitchFamily="34" charset="0"/>
                          <a:cs typeface="Arial" panose="020B0604020202020204" pitchFamily="34" charset="0"/>
                        </a:rPr>
                        <a:t>General County</a:t>
                      </a:r>
                      <a:r>
                        <a:rPr lang="en-US" sz="1200" u="none" strike="noStrike" baseline="0" dirty="0" smtClean="0">
                          <a:effectLst/>
                          <a:latin typeface="Arial" panose="020B0604020202020204" pitchFamily="34" charset="0"/>
                          <a:cs typeface="Arial" panose="020B0604020202020204" pitchFamily="34" charset="0"/>
                        </a:rPr>
                        <a:t> </a:t>
                      </a:r>
                      <a:r>
                        <a:rPr lang="en-US" sz="1200" u="none" strike="noStrike" dirty="0" smtClean="0">
                          <a:effectLst/>
                          <a:latin typeface="Arial" panose="020B0604020202020204" pitchFamily="34" charset="0"/>
                          <a:cs typeface="Arial" panose="020B0604020202020204" pitchFamily="34" charset="0"/>
                        </a:rPr>
                        <a:t>Fire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effectLst/>
                          <a:latin typeface="Arial" panose="020B0604020202020204" pitchFamily="34" charset="0"/>
                          <a:cs typeface="Arial" panose="020B0604020202020204" pitchFamily="34" charset="0"/>
                        </a:rPr>
                        <a:t>Hilt - Ins </a:t>
                      </a:r>
                      <a:r>
                        <a:rPr lang="en-US" sz="1200" u="none" strike="noStrike" dirty="0" err="1">
                          <a:effectLst/>
                          <a:latin typeface="Arial" panose="020B0604020202020204" pitchFamily="34" charset="0"/>
                          <a:cs typeface="Arial" panose="020B0604020202020204" pitchFamily="34" charset="0"/>
                        </a:rPr>
                        <a:t>Reimb</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2,000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44884">
                <a:tc>
                  <a:txBody>
                    <a:bodyPr/>
                    <a:lstStyle/>
                    <a:p>
                      <a:pPr algn="l" fontAlgn="b"/>
                      <a:r>
                        <a:rPr lang="en-US" sz="1200" u="none" strike="noStrike" dirty="0" smtClean="0">
                          <a:effectLst/>
                          <a:latin typeface="Arial" panose="020B0604020202020204" pitchFamily="34" charset="0"/>
                          <a:cs typeface="Arial" panose="020B0604020202020204" pitchFamily="34" charset="0"/>
                        </a:rPr>
                        <a:t>General County</a:t>
                      </a:r>
                      <a:r>
                        <a:rPr lang="en-US" sz="1200" u="none" strike="noStrike" baseline="0" dirty="0" smtClean="0">
                          <a:effectLst/>
                          <a:latin typeface="Arial" panose="020B0604020202020204" pitchFamily="34" charset="0"/>
                          <a:cs typeface="Arial" panose="020B0604020202020204" pitchFamily="34" charset="0"/>
                        </a:rPr>
                        <a:t> </a:t>
                      </a:r>
                      <a:r>
                        <a:rPr lang="en-US" sz="1200" u="none" strike="noStrike" dirty="0" smtClean="0">
                          <a:effectLst/>
                          <a:latin typeface="Arial" panose="020B0604020202020204" pitchFamily="34" charset="0"/>
                          <a:cs typeface="Arial" panose="020B0604020202020204" pitchFamily="34" charset="0"/>
                        </a:rPr>
                        <a:t>Fire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effectLst/>
                          <a:latin typeface="Arial" panose="020B0604020202020204" pitchFamily="34" charset="0"/>
                          <a:cs typeface="Arial" panose="020B0604020202020204" pitchFamily="34" charset="0"/>
                        </a:rPr>
                        <a:t>Klamath River - Ins </a:t>
                      </a:r>
                      <a:r>
                        <a:rPr lang="en-US" sz="1200" u="none" strike="noStrike" dirty="0" err="1">
                          <a:effectLst/>
                          <a:latin typeface="Arial" panose="020B0604020202020204" pitchFamily="34" charset="0"/>
                          <a:cs typeface="Arial" panose="020B0604020202020204" pitchFamily="34" charset="0"/>
                        </a:rPr>
                        <a:t>Reimb</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1,000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44884">
                <a:tc>
                  <a:txBody>
                    <a:bodyPr/>
                    <a:lstStyle/>
                    <a:p>
                      <a:pPr algn="l" fontAlgn="b"/>
                      <a:r>
                        <a:rPr lang="en-US" sz="1200" u="none" strike="noStrike" dirty="0" smtClean="0">
                          <a:effectLst/>
                          <a:latin typeface="Arial" panose="020B0604020202020204" pitchFamily="34" charset="0"/>
                          <a:cs typeface="Arial" panose="020B0604020202020204" pitchFamily="34" charset="0"/>
                        </a:rPr>
                        <a:t>General County</a:t>
                      </a:r>
                      <a:r>
                        <a:rPr lang="en-US" sz="1200" u="none" strike="noStrike" baseline="0" dirty="0" smtClean="0">
                          <a:effectLst/>
                          <a:latin typeface="Arial" panose="020B0604020202020204" pitchFamily="34" charset="0"/>
                          <a:cs typeface="Arial" panose="020B0604020202020204" pitchFamily="34" charset="0"/>
                        </a:rPr>
                        <a:t> </a:t>
                      </a:r>
                      <a:r>
                        <a:rPr lang="en-US" sz="1200" u="none" strike="noStrike" dirty="0" smtClean="0">
                          <a:effectLst/>
                          <a:latin typeface="Arial" panose="020B0604020202020204" pitchFamily="34" charset="0"/>
                          <a:cs typeface="Arial" panose="020B0604020202020204" pitchFamily="34" charset="0"/>
                        </a:rPr>
                        <a:t>Fire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err="1">
                          <a:effectLst/>
                          <a:latin typeface="Arial" panose="020B0604020202020204" pitchFamily="34" charset="0"/>
                          <a:cs typeface="Arial" panose="020B0604020202020204" pitchFamily="34" charset="0"/>
                        </a:rPr>
                        <a:t>Seiad</a:t>
                      </a:r>
                      <a:r>
                        <a:rPr lang="en-US" sz="1200" u="none" strike="noStrike" dirty="0">
                          <a:effectLst/>
                          <a:latin typeface="Arial" panose="020B0604020202020204" pitchFamily="34" charset="0"/>
                          <a:cs typeface="Arial" panose="020B0604020202020204" pitchFamily="34" charset="0"/>
                        </a:rPr>
                        <a:t> - Ins </a:t>
                      </a:r>
                      <a:r>
                        <a:rPr lang="en-US" sz="1200" u="none" strike="noStrike" dirty="0" err="1">
                          <a:effectLst/>
                          <a:latin typeface="Arial" panose="020B0604020202020204" pitchFamily="34" charset="0"/>
                          <a:cs typeface="Arial" panose="020B0604020202020204" pitchFamily="34" charset="0"/>
                        </a:rPr>
                        <a:t>Reimb</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1,000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44884">
                <a:tc>
                  <a:txBody>
                    <a:bodyPr/>
                    <a:lstStyle/>
                    <a:p>
                      <a:pPr algn="l" fontAlgn="b"/>
                      <a:r>
                        <a:rPr lang="en-US" sz="1200" u="none" strike="noStrike" dirty="0" smtClean="0">
                          <a:effectLst/>
                          <a:latin typeface="Arial" panose="020B0604020202020204" pitchFamily="34" charset="0"/>
                          <a:cs typeface="Arial" panose="020B0604020202020204" pitchFamily="34" charset="0"/>
                        </a:rPr>
                        <a:t>General County</a:t>
                      </a:r>
                      <a:r>
                        <a:rPr lang="en-US" sz="1200" u="none" strike="noStrike" baseline="0" dirty="0" smtClean="0">
                          <a:effectLst/>
                          <a:latin typeface="Arial" panose="020B0604020202020204" pitchFamily="34" charset="0"/>
                          <a:cs typeface="Arial" panose="020B0604020202020204" pitchFamily="34" charset="0"/>
                        </a:rPr>
                        <a:t> </a:t>
                      </a:r>
                      <a:r>
                        <a:rPr lang="en-US" sz="1200" u="none" strike="noStrike" dirty="0" smtClean="0">
                          <a:effectLst/>
                          <a:latin typeface="Arial" panose="020B0604020202020204" pitchFamily="34" charset="0"/>
                          <a:cs typeface="Arial" panose="020B0604020202020204" pitchFamily="34" charset="0"/>
                        </a:rPr>
                        <a:t>Fire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effectLst/>
                          <a:latin typeface="Arial" panose="020B0604020202020204" pitchFamily="34" charset="0"/>
                          <a:cs typeface="Arial" panose="020B0604020202020204" pitchFamily="34" charset="0"/>
                        </a:rPr>
                        <a:t>Salmon River - Ins </a:t>
                      </a:r>
                      <a:r>
                        <a:rPr lang="en-US" sz="1200" u="none" strike="noStrike" dirty="0" err="1">
                          <a:effectLst/>
                          <a:latin typeface="Arial" panose="020B0604020202020204" pitchFamily="34" charset="0"/>
                          <a:cs typeface="Arial" panose="020B0604020202020204" pitchFamily="34" charset="0"/>
                        </a:rPr>
                        <a:t>Reimb</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1,000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44884">
                <a:tc>
                  <a:txBody>
                    <a:bodyPr/>
                    <a:lstStyle/>
                    <a:p>
                      <a:pPr algn="l" fontAlgn="b"/>
                      <a:r>
                        <a:rPr lang="en-US" sz="1200" u="none" strike="noStrike" dirty="0" smtClean="0">
                          <a:effectLst/>
                          <a:latin typeface="Arial" panose="020B0604020202020204" pitchFamily="34" charset="0"/>
                          <a:cs typeface="Arial" panose="020B0604020202020204" pitchFamily="34" charset="0"/>
                        </a:rPr>
                        <a:t>General County</a:t>
                      </a:r>
                      <a:r>
                        <a:rPr lang="en-US" sz="1200" u="none" strike="noStrike" baseline="0" dirty="0" smtClean="0">
                          <a:effectLst/>
                          <a:latin typeface="Arial" panose="020B0604020202020204" pitchFamily="34" charset="0"/>
                          <a:cs typeface="Arial" panose="020B0604020202020204" pitchFamily="34" charset="0"/>
                        </a:rPr>
                        <a:t> </a:t>
                      </a:r>
                      <a:r>
                        <a:rPr lang="en-US" sz="1200" u="none" strike="noStrike" dirty="0" smtClean="0">
                          <a:effectLst/>
                          <a:latin typeface="Arial" panose="020B0604020202020204" pitchFamily="34" charset="0"/>
                          <a:cs typeface="Arial" panose="020B0604020202020204" pitchFamily="34" charset="0"/>
                        </a:rPr>
                        <a:t>Fire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effectLst/>
                          <a:latin typeface="Arial" panose="020B0604020202020204" pitchFamily="34" charset="0"/>
                          <a:cs typeface="Arial" panose="020B0604020202020204" pitchFamily="34" charset="0"/>
                        </a:rPr>
                        <a:t>Siskiyou County Fire Chief's Association</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1,000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44884">
                <a:tc>
                  <a:txBody>
                    <a:bodyPr/>
                    <a:lstStyle/>
                    <a:p>
                      <a:pPr marL="0" algn="l" rtl="0" eaLnBrk="1" fontAlgn="b" latinLnBrk="0" hangingPunct="1"/>
                      <a:r>
                        <a:rPr kumimoji="0" lang="en-US" sz="1200" u="none" strike="noStrike" kern="1200" dirty="0">
                          <a:solidFill>
                            <a:sysClr val="windowText" lastClr="000000"/>
                          </a:solidFill>
                          <a:effectLst/>
                          <a:latin typeface="Arial" panose="020B0604020202020204" pitchFamily="34" charset="0"/>
                          <a:ea typeface="+mn-ea"/>
                          <a:cs typeface="Arial" panose="020B0604020202020204" pitchFamily="34" charset="0"/>
                        </a:rPr>
                        <a:t>Human Services</a:t>
                      </a: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algn="l" rtl="0" eaLnBrk="1" fontAlgn="b" latinLnBrk="0" hangingPunct="1"/>
                      <a:r>
                        <a:rPr kumimoji="0" lang="en-US" sz="1200" u="none" strike="noStrike" kern="1200" dirty="0">
                          <a:solidFill>
                            <a:sysClr val="windowText" lastClr="000000"/>
                          </a:solidFill>
                          <a:effectLst/>
                          <a:latin typeface="Arial" panose="020B0604020202020204" pitchFamily="34" charset="0"/>
                          <a:ea typeface="+mn-ea"/>
                          <a:cs typeface="Arial" panose="020B0604020202020204" pitchFamily="34" charset="0"/>
                        </a:rPr>
                        <a:t>SART</a:t>
                      </a: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algn="l" rtl="0" eaLnBrk="1" fontAlgn="b" latinLnBrk="0" hangingPunct="1"/>
                      <a:r>
                        <a:rPr kumimoji="0" lang="en-US" sz="1200" u="none" strike="noStrike" kern="1200" dirty="0">
                          <a:solidFill>
                            <a:sysClr val="windowText" lastClr="000000"/>
                          </a:solidFill>
                          <a:effectLst/>
                          <a:latin typeface="Arial" panose="020B0604020202020204" pitchFamily="34" charset="0"/>
                          <a:ea typeface="+mn-ea"/>
                          <a:cs typeface="Arial" panose="020B0604020202020204" pitchFamily="34" charset="0"/>
                        </a:rPr>
                        <a:t> $          1,813 </a:t>
                      </a: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44884">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Advertising</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Superior CA Economic Development</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 $          </a:t>
                      </a:r>
                      <a:r>
                        <a:rPr lang="en-US" sz="1200" u="none" strike="noStrike" dirty="0" smtClean="0">
                          <a:solidFill>
                            <a:sysClr val="windowText" lastClr="000000"/>
                          </a:solidFill>
                          <a:effectLst/>
                          <a:latin typeface="Arial" panose="020B0604020202020204" pitchFamily="34" charset="0"/>
                          <a:cs typeface="Arial" panose="020B0604020202020204" pitchFamily="34" charset="0"/>
                        </a:rPr>
                        <a:t>7,500 </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44884">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F&amp;G</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Cal-Ore Wetlands</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 $          2,000 </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44884">
                <a:tc>
                  <a:txBody>
                    <a:bodyPr/>
                    <a:lstStyle/>
                    <a:p>
                      <a:pPr algn="l" fontAlgn="b"/>
                      <a:r>
                        <a:rPr lang="en-US" sz="1200" u="none" strike="noStrike">
                          <a:solidFill>
                            <a:sysClr val="windowText" lastClr="000000"/>
                          </a:solidFill>
                          <a:effectLst/>
                          <a:latin typeface="Arial" panose="020B0604020202020204" pitchFamily="34" charset="0"/>
                          <a:cs typeface="Arial" panose="020B0604020202020204" pitchFamily="34" charset="0"/>
                        </a:rPr>
                        <a:t>F&amp;G</a:t>
                      </a:r>
                      <a:endParaRPr lang="en-US" sz="1200" b="0" i="0" u="none" strike="noStrike">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Cal Fish &amp; Wildlife</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 $          2,000 </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344884">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F&amp;G</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Siskiyou Horseman</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u="none" strike="noStrike" dirty="0">
                          <a:solidFill>
                            <a:sysClr val="windowText" lastClr="000000"/>
                          </a:solidFill>
                          <a:effectLst/>
                          <a:latin typeface="Arial" panose="020B0604020202020204" pitchFamily="34" charset="0"/>
                          <a:cs typeface="Arial" panose="020B0604020202020204" pitchFamily="34" charset="0"/>
                        </a:rPr>
                        <a:t> $          2,000 </a:t>
                      </a:r>
                      <a:endParaRPr lang="en-US" sz="1200" b="0" i="0" u="none" strike="noStrike" dirty="0">
                        <a:solidFill>
                          <a:sysClr val="windowText" lastClr="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84312442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effectLst/>
                <a:latin typeface="Arial" panose="020B0604020202020204" pitchFamily="34" charset="0"/>
                <a:cs typeface="Arial" panose="020B0604020202020204" pitchFamily="34" charset="0"/>
              </a:rPr>
              <a:t>SALARY ORDINANCES</a:t>
            </a:r>
            <a:r>
              <a:rPr lang="en-US" dirty="0" smtClean="0">
                <a:latin typeface="Arial" panose="020B0604020202020204" pitchFamily="34" charset="0"/>
                <a:cs typeface="Arial" panose="020B0604020202020204" pitchFamily="34" charset="0"/>
              </a:rPr>
              <a:t/>
            </a:r>
            <a:br>
              <a:rPr lang="en-US" dirty="0" smtClean="0">
                <a:latin typeface="Arial" panose="020B0604020202020204" pitchFamily="34" charset="0"/>
                <a:cs typeface="Arial" panose="020B0604020202020204" pitchFamily="34" charset="0"/>
              </a:rPr>
            </a:br>
            <a:r>
              <a:rPr lang="en-US" sz="2000" b="0" dirty="0" smtClean="0">
                <a:solidFill>
                  <a:srgbClr val="FF0000"/>
                </a:solidFill>
                <a:effectLst/>
                <a:latin typeface="Arial" panose="020B0604020202020204" pitchFamily="34" charset="0"/>
                <a:cs typeface="Arial" panose="020B0604020202020204" pitchFamily="34" charset="0"/>
              </a:rPr>
              <a:t>Board Action Item 7-A-9</a:t>
            </a:r>
            <a:br>
              <a:rPr lang="en-US" sz="2000" b="0" dirty="0" smtClean="0">
                <a:solidFill>
                  <a:srgbClr val="FF0000"/>
                </a:solidFill>
                <a:effectLst/>
                <a:latin typeface="Arial" panose="020B0604020202020204" pitchFamily="34" charset="0"/>
                <a:cs typeface="Arial" panose="020B0604020202020204" pitchFamily="34" charset="0"/>
              </a:rPr>
            </a:br>
            <a:r>
              <a:rPr lang="en-US" sz="2000" b="0" dirty="0" smtClean="0">
                <a:solidFill>
                  <a:srgbClr val="FF0000"/>
                </a:solidFill>
                <a:effectLst/>
                <a:latin typeface="Arial" panose="020B0604020202020204" pitchFamily="34" charset="0"/>
                <a:cs typeface="Arial" panose="020B0604020202020204" pitchFamily="34" charset="0"/>
              </a:rPr>
              <a:t> SALARY ORDINANCE TAB </a:t>
            </a:r>
            <a:endParaRPr lang="en-US" b="0" dirty="0">
              <a:solidFill>
                <a:srgbClr val="FF0000"/>
              </a:solidFill>
              <a:effectLst/>
              <a:latin typeface="Arial" panose="020B0604020202020204" pitchFamily="34" charset="0"/>
              <a:cs typeface="Arial" panose="020B0604020202020204" pitchFamily="34" charset="0"/>
            </a:endParaRPr>
          </a:p>
        </p:txBody>
      </p:sp>
      <p:sp>
        <p:nvSpPr>
          <p:cNvPr id="7" name="TextBox 6"/>
          <p:cNvSpPr txBox="1"/>
          <p:nvPr/>
        </p:nvSpPr>
        <p:spPr>
          <a:xfrm>
            <a:off x="1266202" y="3124200"/>
            <a:ext cx="6400800" cy="1154162"/>
          </a:xfrm>
          <a:prstGeom prst="rect">
            <a:avLst/>
          </a:prstGeom>
          <a:noFill/>
        </p:spPr>
        <p:txBody>
          <a:bodyPr wrap="square" rtlCol="0">
            <a:spAutoFit/>
          </a:bodyPr>
          <a:lstStyle/>
          <a:p>
            <a:pPr algn="ctr"/>
            <a:r>
              <a:rPr lang="en-US" sz="2300" b="1" dirty="0" smtClean="0">
                <a:solidFill>
                  <a:srgbClr val="FF0000"/>
                </a:solidFill>
                <a:latin typeface="Arial" panose="020B0604020202020204" pitchFamily="34" charset="0"/>
                <a:cs typeface="Arial" panose="020B0604020202020204" pitchFamily="34" charset="0"/>
              </a:rPr>
              <a:t>Action Item – 7 A 9</a:t>
            </a:r>
          </a:p>
          <a:p>
            <a:pPr algn="ctr"/>
            <a:r>
              <a:rPr lang="en-US" sz="2300" b="1" dirty="0" smtClean="0">
                <a:solidFill>
                  <a:srgbClr val="FF0000"/>
                </a:solidFill>
                <a:latin typeface="Arial" panose="020B0604020202020204" pitchFamily="34" charset="0"/>
                <a:cs typeface="Arial" panose="020B0604020202020204" pitchFamily="34" charset="0"/>
              </a:rPr>
              <a:t>Recommend BOS approval of allocated positions and salaries for FY 19/20</a:t>
            </a:r>
            <a:endParaRPr lang="en-US" sz="2300" b="1" dirty="0">
              <a:solidFill>
                <a:srgbClr val="FF0000"/>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a:xfrm>
            <a:off x="8534400" y="6407944"/>
            <a:ext cx="478632" cy="365125"/>
          </a:xfrm>
        </p:spPr>
        <p:txBody>
          <a:bodyPr/>
          <a:lstStyle/>
          <a:p>
            <a:fld id="{50C63980-99F9-4B82-AB82-78DD998A0672}" type="slidenum">
              <a:rPr lang="en-US" smtClean="0"/>
              <a:t>71</a:t>
            </a:fld>
            <a:endParaRPr lang="en-US"/>
          </a:p>
        </p:txBody>
      </p:sp>
    </p:spTree>
    <p:extLst>
      <p:ext uri="{BB962C8B-B14F-4D97-AF65-F5344CB8AC3E}">
        <p14:creationId xmlns:p14="http://schemas.microsoft.com/office/powerpoint/2010/main" val="227444314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C63980-99F9-4B82-AB82-78DD998A0672}" type="slidenum">
              <a:rPr lang="en-US" smtClean="0"/>
              <a:t>72</a:t>
            </a:fld>
            <a:endParaRPr lang="en-US"/>
          </a:p>
        </p:txBody>
      </p:sp>
      <p:sp>
        <p:nvSpPr>
          <p:cNvPr id="3" name="Title 2"/>
          <p:cNvSpPr>
            <a:spLocks noGrp="1"/>
          </p:cNvSpPr>
          <p:nvPr>
            <p:ph type="title"/>
          </p:nvPr>
        </p:nvSpPr>
        <p:spPr>
          <a:xfrm>
            <a:off x="457200" y="2362200"/>
            <a:ext cx="8229600" cy="1143000"/>
          </a:xfrm>
        </p:spPr>
        <p:txBody>
          <a:bodyPr>
            <a:normAutofit fontScale="90000"/>
          </a:bodyPr>
          <a:lstStyle/>
          <a:p>
            <a:pPr algn="ctr"/>
            <a:r>
              <a:rPr lang="en-US" sz="4400" dirty="0">
                <a:latin typeface="Arial" panose="020B0604020202020204" pitchFamily="34" charset="0"/>
                <a:cs typeface="Arial" panose="020B0604020202020204" pitchFamily="34" charset="0"/>
              </a:rPr>
              <a:t>NON-GENERAL FUND </a:t>
            </a:r>
            <a:r>
              <a:rPr lang="en-US" sz="4400" dirty="0" smtClean="0">
                <a:latin typeface="Arial" panose="020B0604020202020204" pitchFamily="34" charset="0"/>
                <a:cs typeface="Arial" panose="020B0604020202020204" pitchFamily="34" charset="0"/>
              </a:rPr>
              <a:t>SUMMARY</a:t>
            </a:r>
            <a:br>
              <a:rPr lang="en-US" sz="4400" dirty="0" smtClean="0">
                <a:latin typeface="Arial" panose="020B0604020202020204" pitchFamily="34" charset="0"/>
                <a:cs typeface="Arial" panose="020B0604020202020204" pitchFamily="34" charset="0"/>
              </a:rPr>
            </a:br>
            <a:r>
              <a:rPr lang="en-US" sz="1600" dirty="0" smtClean="0">
                <a:latin typeface="Arial" panose="020B0604020202020204" pitchFamily="34" charset="0"/>
                <a:cs typeface="Arial" panose="020B0604020202020204" pitchFamily="34" charset="0"/>
              </a:rPr>
              <a:t>SEE BINDER TAB</a:t>
            </a:r>
            <a:endParaRPr lang="en-US" dirty="0"/>
          </a:p>
        </p:txBody>
      </p:sp>
    </p:spTree>
    <p:extLst>
      <p:ext uri="{BB962C8B-B14F-4D97-AF65-F5344CB8AC3E}">
        <p14:creationId xmlns:p14="http://schemas.microsoft.com/office/powerpoint/2010/main" val="19876307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solidFill>
                <a:srgbClr val="FF0000"/>
              </a:solidFill>
              <a:latin typeface="Arial" panose="020B0604020202020204" pitchFamily="34" charset="0"/>
              <a:cs typeface="Arial" panose="020B0604020202020204" pitchFamily="34" charset="0"/>
            </a:endParaRPr>
          </a:p>
          <a:p>
            <a:r>
              <a:rPr lang="en-US" dirty="0" smtClean="0">
                <a:solidFill>
                  <a:srgbClr val="FF0000"/>
                </a:solidFill>
                <a:latin typeface="Arial" panose="020B0604020202020204" pitchFamily="34" charset="0"/>
                <a:cs typeface="Arial" panose="020B0604020202020204" pitchFamily="34" charset="0"/>
              </a:rPr>
              <a:t>Board Action Item 7 A 10</a:t>
            </a:r>
            <a:endParaRPr lang="en-US" dirty="0">
              <a:solidFill>
                <a:srgbClr val="FF0000"/>
              </a:solidFill>
              <a:latin typeface="Arial" panose="020B0604020202020204" pitchFamily="34" charset="0"/>
              <a:cs typeface="Arial" panose="020B0604020202020204" pitchFamily="34" charset="0"/>
            </a:endParaRPr>
          </a:p>
          <a:p>
            <a:pPr lvl="1"/>
            <a:r>
              <a:rPr lang="en-US" dirty="0" smtClean="0">
                <a:solidFill>
                  <a:srgbClr val="FF0000"/>
                </a:solidFill>
                <a:latin typeface="Arial" panose="020B0604020202020204" pitchFamily="34" charset="0"/>
                <a:cs typeface="Arial" panose="020B0604020202020204" pitchFamily="34" charset="0"/>
              </a:rPr>
              <a:t>Move to approve Recommended Budget as presented (with modifications).</a:t>
            </a:r>
            <a:endParaRPr lang="en-US" dirty="0">
              <a:solidFill>
                <a:srgbClr val="FF0000"/>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50C63980-99F9-4B82-AB82-78DD998A0672}" type="slidenum">
              <a:rPr lang="en-US" smtClean="0"/>
              <a:t>73</a:t>
            </a:fld>
            <a:endParaRPr lang="en-US"/>
          </a:p>
        </p:txBody>
      </p:sp>
      <p:sp>
        <p:nvSpPr>
          <p:cNvPr id="4" name="Title 3"/>
          <p:cNvSpPr>
            <a:spLocks noGrp="1"/>
          </p:cNvSpPr>
          <p:nvPr>
            <p:ph type="title"/>
          </p:nvPr>
        </p:nvSpPr>
        <p:spPr/>
        <p:txBody>
          <a:bodyPr/>
          <a:lstStyle/>
          <a:p>
            <a:pPr algn="ctr"/>
            <a:r>
              <a:rPr lang="en-US" dirty="0" smtClean="0">
                <a:effectLst/>
                <a:latin typeface="Arial" panose="020B0604020202020204" pitchFamily="34" charset="0"/>
                <a:cs typeface="Arial" panose="020B0604020202020204" pitchFamily="34" charset="0"/>
              </a:rPr>
              <a:t>RECOMMENDED BUDGET</a:t>
            </a:r>
            <a:endParaRPr lang="en-US"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109309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635691"/>
          </a:xfrm>
        </p:spPr>
        <p:txBody>
          <a:bodyPr>
            <a:normAutofit fontScale="92500" lnSpcReduction="20000"/>
          </a:bodyPr>
          <a:lstStyle/>
          <a:p>
            <a:pPr marL="109728" indent="0" algn="ctr">
              <a:buNone/>
            </a:pPr>
            <a:r>
              <a:rPr lang="en-US" sz="3200" dirty="0" smtClean="0">
                <a:solidFill>
                  <a:srgbClr val="FF0000"/>
                </a:solidFill>
                <a:latin typeface="Arial" panose="020B0604020202020204" pitchFamily="34" charset="0"/>
                <a:cs typeface="Arial" panose="020B0604020202020204" pitchFamily="34" charset="0"/>
              </a:rPr>
              <a:t>Recommended Direction prior to Adopted Budget </a:t>
            </a:r>
          </a:p>
          <a:p>
            <a:pPr marL="109728" indent="0" algn="ctr">
              <a:buNone/>
            </a:pPr>
            <a:endParaRPr lang="en-US" sz="3200" dirty="0" smtClean="0">
              <a:solidFill>
                <a:srgbClr val="FF0000"/>
              </a:solidFill>
              <a:latin typeface="Arial" panose="020B0604020202020204" pitchFamily="34" charset="0"/>
              <a:cs typeface="Arial" panose="020B0604020202020204" pitchFamily="34" charset="0"/>
            </a:endParaRPr>
          </a:p>
          <a:p>
            <a:r>
              <a:rPr lang="en-US" b="1" dirty="0" smtClean="0">
                <a:latin typeface="Arial" panose="020B0604020202020204" pitchFamily="34" charset="0"/>
                <a:cs typeface="Arial" panose="020B0604020202020204" pitchFamily="34" charset="0"/>
              </a:rPr>
              <a:t>Direct the CAO </a:t>
            </a:r>
          </a:p>
          <a:p>
            <a:pPr lvl="1"/>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Fund Provisions at in a amount of $500,000</a:t>
            </a:r>
          </a:p>
          <a:p>
            <a:pPr lvl="1"/>
            <a:r>
              <a:rPr lang="en-US" dirty="0" smtClean="0">
                <a:latin typeface="Arial" panose="020B0604020202020204" pitchFamily="34" charset="0"/>
                <a:cs typeface="Arial" panose="020B0604020202020204" pitchFamily="34" charset="0"/>
              </a:rPr>
              <a:t>Work with Department Heads to address unmet needs in accordance with Board priorities</a:t>
            </a:r>
          </a:p>
          <a:p>
            <a:pPr lvl="2"/>
            <a:r>
              <a:rPr lang="en-US" dirty="0" smtClean="0">
                <a:latin typeface="Arial" panose="020B0604020202020204" pitchFamily="34" charset="0"/>
                <a:cs typeface="Arial" panose="020B0604020202020204" pitchFamily="34" charset="0"/>
              </a:rPr>
              <a:t>Sheriff </a:t>
            </a:r>
          </a:p>
          <a:p>
            <a:pPr lvl="2"/>
            <a:r>
              <a:rPr lang="en-US" dirty="0" smtClean="0">
                <a:latin typeface="Arial" panose="020B0604020202020204" pitchFamily="34" charset="0"/>
                <a:cs typeface="Arial" panose="020B0604020202020204" pitchFamily="34" charset="0"/>
              </a:rPr>
              <a:t>Library</a:t>
            </a:r>
          </a:p>
          <a:p>
            <a:pPr lvl="2"/>
            <a:r>
              <a:rPr lang="en-US" dirty="0" smtClean="0">
                <a:latin typeface="Arial" panose="020B0604020202020204" pitchFamily="34" charset="0"/>
                <a:cs typeface="Arial" panose="020B0604020202020204" pitchFamily="34" charset="0"/>
              </a:rPr>
              <a:t>Agriculture Department</a:t>
            </a:r>
          </a:p>
          <a:p>
            <a:pPr lvl="1"/>
            <a:r>
              <a:rPr lang="en-US" dirty="0" smtClean="0">
                <a:latin typeface="Arial" panose="020B0604020202020204" pitchFamily="34" charset="0"/>
                <a:cs typeface="Arial" panose="020B0604020202020204" pitchFamily="34" charset="0"/>
              </a:rPr>
              <a:t>Work with Department heads in an effort to avoid personnel cuts</a:t>
            </a:r>
          </a:p>
          <a:p>
            <a:pPr lvl="1"/>
            <a:r>
              <a:rPr lang="en-US" dirty="0" smtClean="0">
                <a:latin typeface="Arial" panose="020B0604020202020204" pitchFamily="34" charset="0"/>
                <a:cs typeface="Arial" panose="020B0604020202020204" pitchFamily="34" charset="0"/>
              </a:rPr>
              <a:t>Other-as directed by the Board</a:t>
            </a:r>
          </a:p>
        </p:txBody>
      </p:sp>
      <p:sp>
        <p:nvSpPr>
          <p:cNvPr id="3" name="Title 2"/>
          <p:cNvSpPr>
            <a:spLocks noGrp="1"/>
          </p:cNvSpPr>
          <p:nvPr>
            <p:ph type="title"/>
          </p:nvPr>
        </p:nvSpPr>
        <p:spPr/>
        <p:txBody>
          <a:bodyPr>
            <a:normAutofit fontScale="90000"/>
          </a:bodyPr>
          <a:lstStyle/>
          <a:p>
            <a:pPr algn="ctr"/>
            <a:r>
              <a:rPr lang="en-US" dirty="0" smtClean="0">
                <a:solidFill>
                  <a:schemeClr val="tx1"/>
                </a:solidFill>
                <a:effectLst/>
                <a:latin typeface="Arial" panose="020B0604020202020204" pitchFamily="34" charset="0"/>
                <a:cs typeface="Arial" panose="020B0604020202020204" pitchFamily="34" charset="0"/>
              </a:rPr>
              <a:t>NEXT STEPS</a:t>
            </a:r>
            <a:br>
              <a:rPr lang="en-US" dirty="0" smtClean="0">
                <a:solidFill>
                  <a:schemeClr val="tx1"/>
                </a:solidFill>
                <a:effectLst/>
                <a:latin typeface="Arial" panose="020B0604020202020204" pitchFamily="34" charset="0"/>
                <a:cs typeface="Arial" panose="020B0604020202020204" pitchFamily="34" charset="0"/>
              </a:rPr>
            </a:br>
            <a:endParaRPr lang="en-US" dirty="0">
              <a:solidFill>
                <a:schemeClr val="tx1"/>
              </a:solidFill>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74</a:t>
            </a:fld>
            <a:endParaRPr lang="en-US"/>
          </a:p>
        </p:txBody>
      </p:sp>
    </p:spTree>
    <p:extLst>
      <p:ext uri="{BB962C8B-B14F-4D97-AF65-F5344CB8AC3E}">
        <p14:creationId xmlns:p14="http://schemas.microsoft.com/office/powerpoint/2010/main" val="4951512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effectLst/>
                <a:latin typeface="Arial" panose="020B0604020202020204" pitchFamily="34" charset="0"/>
                <a:cs typeface="Arial" panose="020B0604020202020204" pitchFamily="34" charset="0"/>
              </a:rPr>
              <a:t>THANK YOU! </a:t>
            </a:r>
            <a:endParaRPr lang="en-US" dirty="0">
              <a:effectLst/>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normAutofit fontScale="92500" lnSpcReduction="10000"/>
          </a:bodyPr>
          <a:lstStyle/>
          <a:p>
            <a:pPr algn="ctr"/>
            <a:r>
              <a:rPr lang="en-US" dirty="0" smtClean="0">
                <a:latin typeface="Arial" panose="020B0604020202020204" pitchFamily="34" charset="0"/>
                <a:cs typeface="Arial" panose="020B0604020202020204" pitchFamily="34" charset="0"/>
              </a:rPr>
              <a:t>A sincere thank you to the Auditor and staff who filled the gap, Rachel York Wendy Winningham &amp; Department Heads!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0C63980-99F9-4B82-AB82-78DD998A0672}" type="slidenum">
              <a:rPr lang="en-US" smtClean="0"/>
              <a:t>75</a:t>
            </a:fld>
            <a:endParaRPr lang="en-US"/>
          </a:p>
        </p:txBody>
      </p:sp>
    </p:spTree>
    <p:extLst>
      <p:ext uri="{BB962C8B-B14F-4D97-AF65-F5344CB8AC3E}">
        <p14:creationId xmlns:p14="http://schemas.microsoft.com/office/powerpoint/2010/main" val="29604166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82169</TotalTime>
  <Words>3218</Words>
  <Application>Microsoft Office PowerPoint</Application>
  <PresentationFormat>On-screen Show (4:3)</PresentationFormat>
  <Paragraphs>1267</Paragraphs>
  <Slides>75</Slides>
  <Notes>42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75</vt:i4>
      </vt:variant>
    </vt:vector>
  </HeadingPairs>
  <TitlesOfParts>
    <vt:vector size="78" baseType="lpstr">
      <vt:lpstr>Concourse</vt:lpstr>
      <vt:lpstr>Acrobat Document</vt:lpstr>
      <vt:lpstr>Worksheet</vt:lpstr>
      <vt:lpstr>19/20  RECOMMENDED  BUDGET </vt:lpstr>
      <vt:lpstr>RECOMMENDED BUDGET</vt:lpstr>
      <vt:lpstr>PowerPoint Presentation</vt:lpstr>
      <vt:lpstr>OVERVIEW</vt:lpstr>
      <vt:lpstr>19/20 BUDGET</vt:lpstr>
      <vt:lpstr>18/19 PILT DISTRIBUTION</vt:lpstr>
      <vt:lpstr>NATURE CONSERVANCY  Action Item 7-A-1 </vt:lpstr>
      <vt:lpstr>UNFUNDED LIABILITIES</vt:lpstr>
      <vt:lpstr>UNFUNDED LIABILITIES</vt:lpstr>
      <vt:lpstr>PARS 115 TRUST OPEB AND PENSION</vt:lpstr>
      <vt:lpstr>PowerPoint Presentation</vt:lpstr>
      <vt:lpstr>INVESTMENT RETURN</vt:lpstr>
      <vt:lpstr> UNFUNDED LIABILITIES</vt:lpstr>
      <vt:lpstr>RESERVES</vt:lpstr>
      <vt:lpstr> RESERVES </vt:lpstr>
      <vt:lpstr>LABOR</vt:lpstr>
      <vt:lpstr>PowerPoint Presentation</vt:lpstr>
      <vt:lpstr>LABOR COSTS</vt:lpstr>
      <vt:lpstr>MINIMUM WAGE INCREASES</vt:lpstr>
      <vt:lpstr>RETIREE HEALTH INSURANCE </vt:lpstr>
      <vt:lpstr>POWER AUTHORITY</vt:lpstr>
      <vt:lpstr>POWER AUTHORITY</vt:lpstr>
      <vt:lpstr>SISKIYOU POWER AUTHORITY </vt:lpstr>
      <vt:lpstr>FLOOD BUDGET Action Item 7 A 2</vt:lpstr>
      <vt:lpstr>BOARD PRIORITIES</vt:lpstr>
      <vt:lpstr>19/20 Recommended Budget  Action Items</vt:lpstr>
      <vt:lpstr>SUMMARY</vt:lpstr>
      <vt:lpstr>SHERIFF DEPARTMENT BUDGET</vt:lpstr>
      <vt:lpstr>SHERIFF DEPARTMENT BUDGET</vt:lpstr>
      <vt:lpstr>SHERIFF DEPARTMENT BUDGET</vt:lpstr>
      <vt:lpstr>SHERIFF DEPARTMENT BUDGET</vt:lpstr>
      <vt:lpstr>SHERIFF DEPARTMENT BUDGET</vt:lpstr>
      <vt:lpstr>SHERIFF DEPARTMENT BUDGET Action Item 7-A-3</vt:lpstr>
      <vt:lpstr>19/20 JAIL CONSTRUCTION  FUND BALANCE</vt:lpstr>
      <vt:lpstr>PERSONNEL SEE TAB SPREADSHEET</vt:lpstr>
      <vt:lpstr>PERSONNEL SUMMARY NON-GENERAL FUND</vt:lpstr>
      <vt:lpstr>PERSONNEL REQUESTS  NON-GENERAL FUND Board Action Item 7- A- 4 A(1-3)</vt:lpstr>
      <vt:lpstr>PERSONNEL REQUESTS  NON-GENERAL FUND Board Action Item 7- A- 4 B(1-10)</vt:lpstr>
      <vt:lpstr>PERSONNEL REQUESTS  NON-GENERAL FUND Board Action Item 7 –A- 4C</vt:lpstr>
      <vt:lpstr>PERSONNEL REQUESTS  NON-GENERAL FUND Board Action Item 7-A-4D(1-3)</vt:lpstr>
      <vt:lpstr>PERSONNEL REQUESTS  NON-GENERAL FUND Board Action Item 7-A-4E</vt:lpstr>
      <vt:lpstr>PERSONNEL SUMMARY GENERAL FUND</vt:lpstr>
      <vt:lpstr>PERSONNEL REQUESTS GENERAL FUND Board Action Item 7-A-4F(1-2)</vt:lpstr>
      <vt:lpstr>PERSONNEL REQUESTS  GENERAL FUND Board Action Item- 7-A-4G</vt:lpstr>
      <vt:lpstr>PERSONNEL REQUESTS  GENERAL FUND Board Action Item- 7-A-4H(1-3)</vt:lpstr>
      <vt:lpstr>PERSONNEL REQUESTS GENERAL FUND Board Action Item 7-A-4I(1-3)</vt:lpstr>
      <vt:lpstr>PERSONNEL REQUESTS GENERAL FUND Board Action Item 7-A-4J(1-3)</vt:lpstr>
      <vt:lpstr>PERSONNEL REQUESTS GENERAL FUND Board Action Item 7-A-4K(1-2)</vt:lpstr>
      <vt:lpstr>PERSONNEL REQUESTS GENERAL FUND Board Action Item 7-A-4L</vt:lpstr>
      <vt:lpstr>PERSONNEL REQUESTS GENERAL FUND Board Action Item  7-A-4M  </vt:lpstr>
      <vt:lpstr>PERSONNEL REQUESTS GENERAL FUND Board Action Item 7-A-4N  </vt:lpstr>
      <vt:lpstr>PERSONNEL REQUESTS GENERAL FUND Board Action Item 7-A-4O  </vt:lpstr>
      <vt:lpstr>FIXED ASSETS</vt:lpstr>
      <vt:lpstr>FIXED ASSETS REQUESTS  NON-GENERAL FUND Board Action Item 7-A5(A-D5)</vt:lpstr>
      <vt:lpstr>FIXED ASSETS REQUESTS  NON-GENERAL FUND Board Action Item 7-A5(E-F3) </vt:lpstr>
      <vt:lpstr>FIXED ASSET REQUESTS GENERAL FUND  Board Action Item 7-A5(G-K2) &amp; N2</vt:lpstr>
      <vt:lpstr>FIXED ASSET REQUESTS GENERAL FUND  Board Action Item 7-A5(L-P2) Except N2</vt:lpstr>
      <vt:lpstr>BUILDING IMPROVEMENTS</vt:lpstr>
      <vt:lpstr> BUILDING IMPROVEMENTS GENERAL FUND Board Action Item 7-A 6(A1-2)  </vt:lpstr>
      <vt:lpstr>BUILDING IMPROVEMENTS  NON-GENERAL FUND Board Action Item 7-A 6(B-F)  </vt:lpstr>
      <vt:lpstr> BUILDING IMPROVEMENTS  NON-GENERAL FUND Board Action Item 7-A 6(G1-7)  </vt:lpstr>
      <vt:lpstr>COMMITTED ACCOUNTS</vt:lpstr>
      <vt:lpstr>COMMITTED ACCOUNT BALANCES   </vt:lpstr>
      <vt:lpstr>COMMITTED ACCOUNT BALANCES </vt:lpstr>
      <vt:lpstr>COMMITTED ACCOUNT BALANCES </vt:lpstr>
      <vt:lpstr>COMMITTED ACCOUNTS Board Agenda Item 7-A-7(A-8B) </vt:lpstr>
      <vt:lpstr>CONTRIBUTION TO OTHERS</vt:lpstr>
      <vt:lpstr>CONTRIBUTION TO OTHERS</vt:lpstr>
      <vt:lpstr>CONTRIBUTION TO OTHERS</vt:lpstr>
      <vt:lpstr>CONTRIBUTION TO OTHERS</vt:lpstr>
      <vt:lpstr>SALARY ORDINANCES Board Action Item 7-A-9  SALARY ORDINANCE TAB </vt:lpstr>
      <vt:lpstr>NON-GENERAL FUND SUMMARY SEE BINDER TAB</vt:lpstr>
      <vt:lpstr>RECOMMENDED BUDGET</vt:lpstr>
      <vt:lpstr>NEXT STEPS </vt:lpstr>
      <vt:lpstr>THANK YOU! </vt:lpstr>
    </vt:vector>
  </TitlesOfParts>
  <Company>Siskiyou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18/19 BUDGET LAUNCH</dc:title>
  <dc:creator>Terry Barber</dc:creator>
  <cp:lastModifiedBy>Terry Barber</cp:lastModifiedBy>
  <cp:revision>605</cp:revision>
  <cp:lastPrinted>2019-06-12T18:43:40Z</cp:lastPrinted>
  <dcterms:created xsi:type="dcterms:W3CDTF">2018-03-02T15:38:34Z</dcterms:created>
  <dcterms:modified xsi:type="dcterms:W3CDTF">2019-06-14T18:30:02Z</dcterms:modified>
</cp:coreProperties>
</file>