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1" r:id="rId2"/>
    <p:sldId id="327" r:id="rId3"/>
    <p:sldId id="317" r:id="rId4"/>
    <p:sldId id="319" r:id="rId5"/>
    <p:sldId id="320" r:id="rId6"/>
    <p:sldId id="321" r:id="rId7"/>
    <p:sldId id="322" r:id="rId8"/>
    <p:sldId id="323" r:id="rId9"/>
    <p:sldId id="324" r:id="rId10"/>
    <p:sldId id="298" r:id="rId11"/>
    <p:sldId id="318" r:id="rId12"/>
    <p:sldId id="299" r:id="rId13"/>
    <p:sldId id="300" r:id="rId14"/>
    <p:sldId id="302" r:id="rId15"/>
    <p:sldId id="301" r:id="rId16"/>
    <p:sldId id="303" r:id="rId17"/>
    <p:sldId id="304" r:id="rId18"/>
    <p:sldId id="305" r:id="rId19"/>
    <p:sldId id="306" r:id="rId20"/>
    <p:sldId id="307" r:id="rId21"/>
    <p:sldId id="308" r:id="rId22"/>
    <p:sldId id="309" r:id="rId23"/>
    <p:sldId id="310" r:id="rId24"/>
    <p:sldId id="311" r:id="rId25"/>
    <p:sldId id="312" r:id="rId26"/>
    <p:sldId id="315" r:id="rId27"/>
    <p:sldId id="313" r:id="rId28"/>
    <p:sldId id="316" r:id="rId29"/>
    <p:sldId id="314" r:id="rId30"/>
    <p:sldId id="326" r:id="rId31"/>
    <p:sldId id="325" r:id="rId32"/>
  </p:sldIdLst>
  <p:sldSz cx="12192000" cy="6858000"/>
  <p:notesSz cx="6858000" cy="91440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92D050"/>
    <a:srgbClr val="FF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96" y="57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B455E6-6357-4D3B-8C3F-55F532F6F617}"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6B455E6-6357-4D3B-8C3F-55F532F6F617}"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B455E6-6357-4D3B-8C3F-55F532F6F617}"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B455E6-6357-4D3B-8C3F-55F532F6F617}" type="datetimeFigureOut">
              <a:rPr lang="en-US" smtClean="0"/>
              <a:t>7/21/2016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2" y="1535114"/>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B455E6-6357-4D3B-8C3F-55F532F6F617}" type="datetimeFigureOut">
              <a:rPr lang="en-US" smtClean="0"/>
              <a:t>7/21/2016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B455E6-6357-4D3B-8C3F-55F532F6F617}" type="datetimeFigureOut">
              <a:rPr lang="en-US" smtClean="0"/>
              <a:t>7/21/2016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B455E6-6357-4D3B-8C3F-55F532F6F617}" type="datetimeFigureOut">
              <a:rPr lang="en-US" smtClean="0"/>
              <a:t>7/21/2016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4"/>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B455E6-6357-4D3B-8C3F-55F532F6F617}" type="datetimeFigureOut">
              <a:rPr lang="en-US" smtClean="0"/>
              <a:t>7/21/2016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40"/>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B455E6-6357-4D3B-8C3F-55F532F6F617}" type="datetimeFigureOut">
              <a:rPr lang="en-US" smtClean="0"/>
              <a:t>7/21/2016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B455E6-6357-4D3B-8C3F-55F532F6F617}"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B455E6-6357-4D3B-8C3F-55F532F6F617}"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24CBE-176F-4A5D-BA59-F4879C19377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B455E6-6357-4D3B-8C3F-55F532F6F617}" type="datetimeFigureOut">
              <a:rPr lang="en-US" smtClean="0"/>
              <a:t>7/21/2016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224CBE-176F-4A5D-BA59-F4879C19377B}" type="slidenum">
              <a:rPr lang="en-US" smtClean="0"/>
              <a:t>‹#›</a:t>
            </a:fld>
            <a:endParaRPr lang="en-US"/>
          </a:p>
        </p:txBody>
      </p:sp>
      <p:sp>
        <p:nvSpPr>
          <p:cNvPr id="7" name="TextBox 6"/>
          <p:cNvSpPr txBox="1"/>
          <p:nvPr userDrawn="1"/>
        </p:nvSpPr>
        <p:spPr>
          <a:xfrm>
            <a:off x="9712578" y="6474023"/>
            <a:ext cx="2163518" cy="246221"/>
          </a:xfrm>
          <a:prstGeom prst="rect">
            <a:avLst/>
          </a:prstGeom>
          <a:noFill/>
        </p:spPr>
        <p:txBody>
          <a:bodyPr wrap="none" rtlCol="0">
            <a:spAutoFit/>
          </a:bodyPr>
          <a:lstStyle/>
          <a:p>
            <a:r>
              <a:rPr lang="en-US" sz="1000" b="0" dirty="0" smtClean="0">
                <a:solidFill>
                  <a:srgbClr val="00B0F0"/>
                </a:solidFill>
                <a:latin typeface="American Typewriter"/>
              </a:rPr>
              <a:t>Slide Design by </a:t>
            </a:r>
            <a:r>
              <a:rPr lang="en-US" sz="1000" b="0" dirty="0" smtClean="0">
                <a:solidFill>
                  <a:srgbClr val="92D050"/>
                </a:solidFill>
                <a:latin typeface="American Typewriter"/>
              </a:rPr>
              <a:t>Cult of Pedagogy</a:t>
            </a:r>
            <a:endParaRPr lang="en-US" sz="1000" b="0" dirty="0">
              <a:solidFill>
                <a:srgbClr val="92D050"/>
              </a:solidFill>
              <a:latin typeface="American Typewrite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gonzjenn@cultofpedagogy.com" TargetMode="External"/><Relationship Id="rId2" Type="http://schemas.openxmlformats.org/officeDocument/2006/relationships/hyperlink" Target="http://www.cultofpedagogy.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p:cNvSpPr/>
          <p:nvPr/>
        </p:nvSpPr>
        <p:spPr>
          <a:xfrm>
            <a:off x="3352800" y="2783919"/>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7543800" y="2783919"/>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248697" y="1143000"/>
            <a:ext cx="9694606" cy="2092881"/>
          </a:xfrm>
          <a:prstGeom prst="rect">
            <a:avLst/>
          </a:prstGeom>
          <a:noFill/>
        </p:spPr>
        <p:txBody>
          <a:bodyPr wrap="square" rtlCol="0">
            <a:spAutoFit/>
          </a:bodyPr>
          <a:lstStyle/>
          <a:p>
            <a:pPr algn="ctr"/>
            <a:r>
              <a:rPr lang="en-US" sz="13000" dirty="0" smtClean="0">
                <a:solidFill>
                  <a:schemeClr val="bg1"/>
                </a:solidFill>
                <a:latin typeface="American Typewriter"/>
              </a:rPr>
              <a:t>This</a:t>
            </a:r>
            <a:endParaRPr lang="en-US" sz="13000" dirty="0">
              <a:solidFill>
                <a:schemeClr val="bg1"/>
              </a:solidFill>
              <a:latin typeface="American Typewriter"/>
            </a:endParaRPr>
          </a:p>
        </p:txBody>
      </p:sp>
      <p:sp>
        <p:nvSpPr>
          <p:cNvPr id="6" name="Oval 5"/>
          <p:cNvSpPr/>
          <p:nvPr/>
        </p:nvSpPr>
        <p:spPr>
          <a:xfrm>
            <a:off x="4876800" y="2966799"/>
            <a:ext cx="1005840" cy="100584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309360" y="2966799"/>
            <a:ext cx="1005840" cy="100584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921900" y="3540681"/>
            <a:ext cx="8348200" cy="2092881"/>
          </a:xfrm>
          <a:prstGeom prst="rect">
            <a:avLst/>
          </a:prstGeom>
          <a:noFill/>
        </p:spPr>
        <p:txBody>
          <a:bodyPr wrap="square" rtlCol="0">
            <a:spAutoFit/>
          </a:bodyPr>
          <a:lstStyle/>
          <a:p>
            <a:pPr algn="ctr"/>
            <a:r>
              <a:rPr lang="en-US" sz="13000" dirty="0">
                <a:solidFill>
                  <a:schemeClr val="bg1"/>
                </a:solidFill>
                <a:latin typeface="American Typewriter"/>
              </a:rPr>
              <a:t>o</a:t>
            </a:r>
            <a:r>
              <a:rPr lang="en-US" sz="13000" dirty="0" smtClean="0">
                <a:solidFill>
                  <a:schemeClr val="bg1"/>
                </a:solidFill>
                <a:latin typeface="American Typewriter"/>
              </a:rPr>
              <a:t>r That</a:t>
            </a:r>
            <a:endParaRPr lang="en-US" sz="13000" dirty="0">
              <a:solidFill>
                <a:schemeClr val="bg1"/>
              </a:solidFill>
              <a:latin typeface="American Typewriter"/>
            </a:endParaRPr>
          </a:p>
        </p:txBody>
      </p:sp>
    </p:spTree>
    <p:extLst>
      <p:ext uri="{BB962C8B-B14F-4D97-AF65-F5344CB8AC3E}">
        <p14:creationId xmlns:p14="http://schemas.microsoft.com/office/powerpoint/2010/main" val="1468352302"/>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25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par>
                          <p:cTn id="10" fill="hold">
                            <p:stCondLst>
                              <p:cond delay="750"/>
                            </p:stCondLst>
                            <p:childTnLst>
                              <p:par>
                                <p:cTn id="11" presetID="53" presetClass="entr" presetSubtype="16" fill="hold" grpId="0"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
                                            <p:txEl>
                                              <p:pRg st="0" end="0"/>
                                            </p:txEl>
                                          </p:spTgt>
                                        </p:tgtEl>
                                      </p:cBhvr>
                                    </p:animEffect>
                                  </p:childTnLst>
                                </p:cTn>
                              </p:par>
                            </p:childTnLst>
                          </p:cTn>
                        </p:par>
                        <p:par>
                          <p:cTn id="16" fill="hold">
                            <p:stCondLst>
                              <p:cond delay="1250"/>
                            </p:stCondLst>
                            <p:childTnLst>
                              <p:par>
                                <p:cTn id="17" presetID="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7" grpId="0" build="p"/>
      <p:bldP spid="6" grpId="0" animBg="1"/>
      <p:bldP spid="8" grpId="0" animBg="1"/>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33500" y="2895600"/>
            <a:ext cx="9525000" cy="1200329"/>
          </a:xfrm>
          <a:prstGeom prst="rect">
            <a:avLst/>
          </a:prstGeom>
          <a:noFill/>
        </p:spPr>
        <p:txBody>
          <a:bodyPr wrap="square" rtlCol="0">
            <a:spAutoFit/>
          </a:bodyPr>
          <a:lstStyle/>
          <a:p>
            <a:pPr algn="ctr"/>
            <a:r>
              <a:rPr lang="en-US" sz="7200" dirty="0" smtClean="0">
                <a:solidFill>
                  <a:schemeClr val="bg1"/>
                </a:solidFill>
                <a:latin typeface="American Typewriter"/>
              </a:rPr>
              <a:t>Directions</a:t>
            </a:r>
            <a:endParaRPr lang="en-US" sz="5400" dirty="0">
              <a:solidFill>
                <a:schemeClr val="bg1"/>
              </a:solidFill>
              <a:latin typeface="American Typewriter"/>
            </a:endParaRPr>
          </a:p>
        </p:txBody>
      </p:sp>
    </p:spTree>
    <p:extLst>
      <p:ext uri="{BB962C8B-B14F-4D97-AF65-F5344CB8AC3E}">
        <p14:creationId xmlns:p14="http://schemas.microsoft.com/office/powerpoint/2010/main" val="2422803195"/>
      </p:ext>
    </p:extLst>
  </p:cSld>
  <p:clrMapOvr>
    <a:masterClrMapping/>
  </p:clrMapOvr>
  <p:transition spd="slow"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45690" y="923092"/>
            <a:ext cx="6286500" cy="1446550"/>
          </a:xfrm>
          <a:prstGeom prst="rect">
            <a:avLst/>
          </a:prstGeom>
          <a:noFill/>
        </p:spPr>
        <p:txBody>
          <a:bodyPr wrap="square" rtlCol="0">
            <a:spAutoFit/>
          </a:bodyPr>
          <a:lstStyle/>
          <a:p>
            <a:r>
              <a:rPr lang="en-US" sz="4400" dirty="0" smtClean="0">
                <a:solidFill>
                  <a:schemeClr val="bg1"/>
                </a:solidFill>
                <a:latin typeface="American Typewriter"/>
              </a:rPr>
              <a:t>Read the question or statement, </a:t>
            </a:r>
            <a:endParaRPr lang="en-US" sz="3200" dirty="0">
              <a:solidFill>
                <a:schemeClr val="bg1"/>
              </a:solidFill>
              <a:latin typeface="American Typewriter"/>
            </a:endParaRPr>
          </a:p>
        </p:txBody>
      </p:sp>
      <p:sp>
        <p:nvSpPr>
          <p:cNvPr id="33" name="TextBox 32"/>
          <p:cNvSpPr txBox="1"/>
          <p:nvPr/>
        </p:nvSpPr>
        <p:spPr>
          <a:xfrm>
            <a:off x="533400" y="2743200"/>
            <a:ext cx="5791200" cy="3477875"/>
          </a:xfrm>
          <a:prstGeom prst="rect">
            <a:avLst/>
          </a:prstGeom>
          <a:noFill/>
        </p:spPr>
        <p:txBody>
          <a:bodyPr wrap="square" rtlCol="0">
            <a:spAutoFit/>
          </a:bodyPr>
          <a:lstStyle/>
          <a:p>
            <a:r>
              <a:rPr lang="en-US" sz="4400" dirty="0" smtClean="0">
                <a:solidFill>
                  <a:schemeClr val="bg1"/>
                </a:solidFill>
                <a:latin typeface="American Typewriter"/>
              </a:rPr>
              <a:t>then stand on the side of the room that most closely matches your opinion.</a:t>
            </a:r>
            <a:endParaRPr lang="en-US" sz="3200" dirty="0">
              <a:solidFill>
                <a:schemeClr val="bg1"/>
              </a:solidFill>
              <a:latin typeface="American Typewriter"/>
            </a:endParaRPr>
          </a:p>
        </p:txBody>
      </p:sp>
      <p:grpSp>
        <p:nvGrpSpPr>
          <p:cNvPr id="3" name="Group 2"/>
          <p:cNvGrpSpPr/>
          <p:nvPr/>
        </p:nvGrpSpPr>
        <p:grpSpPr>
          <a:xfrm>
            <a:off x="6400800" y="609600"/>
            <a:ext cx="5486400" cy="3048000"/>
            <a:chOff x="6400800" y="609600"/>
            <a:chExt cx="5486400" cy="3048000"/>
          </a:xfrm>
        </p:grpSpPr>
        <p:sp>
          <p:nvSpPr>
            <p:cNvPr id="2" name="Rectangle 1"/>
            <p:cNvSpPr/>
            <p:nvPr/>
          </p:nvSpPr>
          <p:spPr>
            <a:xfrm>
              <a:off x="6629400" y="609600"/>
              <a:ext cx="5257800" cy="3048000"/>
            </a:xfrm>
            <a:prstGeom prst="rect">
              <a:avLst/>
            </a:prstGeom>
            <a:solidFill>
              <a:schemeClr val="tx1">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086600" y="1125527"/>
              <a:ext cx="4229100" cy="461665"/>
            </a:xfrm>
            <a:prstGeom prst="rect">
              <a:avLst/>
            </a:prstGeom>
            <a:noFill/>
          </p:spPr>
          <p:txBody>
            <a:bodyPr wrap="square" rtlCol="0">
              <a:spAutoFit/>
            </a:bodyPr>
            <a:lstStyle/>
            <a:p>
              <a:pPr algn="ctr"/>
              <a:r>
                <a:rPr lang="en-US" dirty="0" smtClean="0">
                  <a:solidFill>
                    <a:schemeClr val="bg1"/>
                  </a:solidFill>
                  <a:latin typeface="American Typewriter"/>
                </a:rPr>
                <a:t>Would you rather eat…</a:t>
              </a:r>
              <a:endParaRPr lang="en-US" sz="1600" dirty="0">
                <a:solidFill>
                  <a:schemeClr val="bg1"/>
                </a:solidFill>
                <a:latin typeface="American Typewriter"/>
              </a:endParaRPr>
            </a:p>
          </p:txBody>
        </p:sp>
        <p:sp>
          <p:nvSpPr>
            <p:cNvPr id="10" name="Oval 9"/>
            <p:cNvSpPr/>
            <p:nvPr/>
          </p:nvSpPr>
          <p:spPr>
            <a:xfrm>
              <a:off x="9941345" y="1813560"/>
              <a:ext cx="548640" cy="54864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 name="Oval 10"/>
            <p:cNvSpPr/>
            <p:nvPr/>
          </p:nvSpPr>
          <p:spPr>
            <a:xfrm>
              <a:off x="8084930" y="1813560"/>
              <a:ext cx="548640" cy="54864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 name="Oval 11"/>
            <p:cNvSpPr/>
            <p:nvPr/>
          </p:nvSpPr>
          <p:spPr>
            <a:xfrm>
              <a:off x="9383500" y="1905000"/>
              <a:ext cx="365760" cy="3657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 name="Oval 12"/>
            <p:cNvSpPr/>
            <p:nvPr/>
          </p:nvSpPr>
          <p:spPr>
            <a:xfrm>
              <a:off x="8825655" y="1905000"/>
              <a:ext cx="365760" cy="3657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TextBox 13"/>
            <p:cNvSpPr txBox="1"/>
            <p:nvPr/>
          </p:nvSpPr>
          <p:spPr>
            <a:xfrm>
              <a:off x="6400800" y="1857048"/>
              <a:ext cx="1492045" cy="461665"/>
            </a:xfrm>
            <a:prstGeom prst="rect">
              <a:avLst/>
            </a:prstGeom>
            <a:noFill/>
          </p:spPr>
          <p:txBody>
            <a:bodyPr wrap="square" rtlCol="0">
              <a:spAutoFit/>
            </a:bodyPr>
            <a:lstStyle/>
            <a:p>
              <a:pPr algn="r"/>
              <a:r>
                <a:rPr lang="en-US" dirty="0" smtClean="0">
                  <a:solidFill>
                    <a:schemeClr val="bg1"/>
                  </a:solidFill>
                  <a:latin typeface="American Typewriter"/>
                </a:rPr>
                <a:t>Candy</a:t>
              </a:r>
              <a:endParaRPr lang="en-US" sz="1200" dirty="0">
                <a:solidFill>
                  <a:schemeClr val="bg1"/>
                </a:solidFill>
                <a:latin typeface="American Typewriter"/>
              </a:endParaRPr>
            </a:p>
          </p:txBody>
        </p:sp>
        <p:sp>
          <p:nvSpPr>
            <p:cNvPr id="15" name="TextBox 14"/>
            <p:cNvSpPr txBox="1"/>
            <p:nvPr/>
          </p:nvSpPr>
          <p:spPr>
            <a:xfrm>
              <a:off x="10682072" y="1857048"/>
              <a:ext cx="1115688" cy="461665"/>
            </a:xfrm>
            <a:prstGeom prst="rect">
              <a:avLst/>
            </a:prstGeom>
            <a:noFill/>
          </p:spPr>
          <p:txBody>
            <a:bodyPr wrap="square" rtlCol="0">
              <a:spAutoFit/>
            </a:bodyPr>
            <a:lstStyle/>
            <a:p>
              <a:r>
                <a:rPr lang="en-US" dirty="0" smtClean="0">
                  <a:solidFill>
                    <a:schemeClr val="bg1"/>
                  </a:solidFill>
                  <a:latin typeface="American Typewriter"/>
                </a:rPr>
                <a:t>Fries</a:t>
              </a:r>
              <a:endParaRPr lang="en-US" sz="1200" dirty="0">
                <a:solidFill>
                  <a:schemeClr val="bg1"/>
                </a:solidFill>
                <a:latin typeface="American Typewriter"/>
              </a:endParaRPr>
            </a:p>
          </p:txBody>
        </p:sp>
      </p:grpSp>
      <p:sp>
        <p:nvSpPr>
          <p:cNvPr id="16" name="Smiley Face 15"/>
          <p:cNvSpPr/>
          <p:nvPr/>
        </p:nvSpPr>
        <p:spPr>
          <a:xfrm>
            <a:off x="7631339" y="3313033"/>
            <a:ext cx="533400" cy="496967"/>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miley Face 17"/>
          <p:cNvSpPr/>
          <p:nvPr/>
        </p:nvSpPr>
        <p:spPr>
          <a:xfrm>
            <a:off x="7937440" y="3962400"/>
            <a:ext cx="533400" cy="496967"/>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miley Face 18"/>
          <p:cNvSpPr/>
          <p:nvPr/>
        </p:nvSpPr>
        <p:spPr>
          <a:xfrm>
            <a:off x="8352404" y="3313033"/>
            <a:ext cx="533400" cy="496967"/>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miley Face 19"/>
          <p:cNvSpPr/>
          <p:nvPr/>
        </p:nvSpPr>
        <p:spPr>
          <a:xfrm>
            <a:off x="9073469" y="3313033"/>
            <a:ext cx="533400" cy="496967"/>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miley Face 20"/>
          <p:cNvSpPr/>
          <p:nvPr/>
        </p:nvSpPr>
        <p:spPr>
          <a:xfrm>
            <a:off x="9794534" y="3313033"/>
            <a:ext cx="533400" cy="496967"/>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miley Face 21"/>
          <p:cNvSpPr/>
          <p:nvPr/>
        </p:nvSpPr>
        <p:spPr>
          <a:xfrm>
            <a:off x="10515600" y="3313033"/>
            <a:ext cx="533400" cy="496967"/>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miley Face 23"/>
          <p:cNvSpPr/>
          <p:nvPr/>
        </p:nvSpPr>
        <p:spPr>
          <a:xfrm>
            <a:off x="9423180" y="3962400"/>
            <a:ext cx="533400" cy="496967"/>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miley Face 24"/>
          <p:cNvSpPr/>
          <p:nvPr/>
        </p:nvSpPr>
        <p:spPr>
          <a:xfrm>
            <a:off x="8680310" y="3962400"/>
            <a:ext cx="533400" cy="496967"/>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miley Face 25"/>
          <p:cNvSpPr/>
          <p:nvPr/>
        </p:nvSpPr>
        <p:spPr>
          <a:xfrm>
            <a:off x="10166051" y="3962400"/>
            <a:ext cx="533400" cy="496967"/>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7662184"/>
      </p:ext>
    </p:extLst>
  </p:cSld>
  <p:clrMapOvr>
    <a:masterClrMapping/>
  </p:clrMapOvr>
  <mc:AlternateContent xmlns:mc="http://schemas.openxmlformats.org/markup-compatibility/2006" xmlns:p14="http://schemas.microsoft.com/office/powerpoint/2010/main">
    <mc:Choice Requires="p14">
      <p:transition spd="slow" p14:dur="2000" advTm="11000"/>
    </mc:Choice>
    <mc:Fallback xmlns="">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000"/>
                            </p:stCondLst>
                            <p:childTnLst>
                              <p:par>
                                <p:cTn id="9" presetID="10" presetClass="entr" presetSubtype="0" fill="hold" nodeType="afterEffect">
                                  <p:stCondLst>
                                    <p:cond delay="7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27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3250"/>
                            </p:stCondLst>
                            <p:childTnLst>
                              <p:par>
                                <p:cTn id="41" presetID="10" presetClass="entr" presetSubtype="0" fill="hold" grpId="0" nodeType="afterEffect">
                                  <p:stCondLst>
                                    <p:cond delay="125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5000"/>
                            </p:stCondLst>
                            <p:childTnLst>
                              <p:par>
                                <p:cTn id="45" presetID="42" presetClass="path" presetSubtype="0" accel="50000" decel="50000" fill="hold" grpId="1" nodeType="afterEffect">
                                  <p:stCondLst>
                                    <p:cond delay="2000"/>
                                  </p:stCondLst>
                                  <p:childTnLst>
                                    <p:animMotion origin="layout" path="M -4.16667E-6 1.11111E-6 L -0.08607 -0.09468 " pathEditMode="relative" rAng="0" ptsTypes="AA">
                                      <p:cBhvr>
                                        <p:cTn id="46" dur="1000" fill="hold"/>
                                        <p:tgtEl>
                                          <p:spTgt spid="25"/>
                                        </p:tgtEl>
                                        <p:attrNameLst>
                                          <p:attrName>ppt_x</p:attrName>
                                          <p:attrName>ppt_y</p:attrName>
                                        </p:attrNameLst>
                                      </p:cBhvr>
                                      <p:rCtr x="-5130" y="-5139"/>
                                    </p:animMotion>
                                  </p:childTnLst>
                                </p:cTn>
                              </p:par>
                              <p:par>
                                <p:cTn id="47" presetID="42" presetClass="path" presetSubtype="0" accel="50000" decel="50000" fill="hold" grpId="1" nodeType="withEffect">
                                  <p:stCondLst>
                                    <p:cond delay="2000"/>
                                  </p:stCondLst>
                                  <p:childTnLst>
                                    <p:animMotion origin="layout" path="M 3.54167E-6 -2.96296E-6 L -0.06654 -0.0081 " pathEditMode="relative" rAng="0" ptsTypes="AA">
                                      <p:cBhvr>
                                        <p:cTn id="48" dur="1000" fill="hold"/>
                                        <p:tgtEl>
                                          <p:spTgt spid="16"/>
                                        </p:tgtEl>
                                        <p:attrNameLst>
                                          <p:attrName>ppt_x</p:attrName>
                                          <p:attrName>ppt_y</p:attrName>
                                        </p:attrNameLst>
                                      </p:cBhvr>
                                      <p:rCtr x="-3333" y="-417"/>
                                    </p:animMotion>
                                  </p:childTnLst>
                                </p:cTn>
                              </p:par>
                              <p:par>
                                <p:cTn id="49" presetID="42" presetClass="path" presetSubtype="0" accel="50000" decel="50000" fill="hold" grpId="1" nodeType="withEffect">
                                  <p:stCondLst>
                                    <p:cond delay="2000"/>
                                  </p:stCondLst>
                                  <p:childTnLst>
                                    <p:animMotion origin="layout" path="M -1.04167E-6 -2.96296E-6 L -0.08815 0.05857 " pathEditMode="relative" rAng="0" ptsTypes="AA">
                                      <p:cBhvr>
                                        <p:cTn id="50" dur="1000" fill="hold"/>
                                        <p:tgtEl>
                                          <p:spTgt spid="19"/>
                                        </p:tgtEl>
                                        <p:attrNameLst>
                                          <p:attrName>ppt_x</p:attrName>
                                          <p:attrName>ppt_y</p:attrName>
                                        </p:attrNameLst>
                                      </p:cBhvr>
                                      <p:rCtr x="-4414" y="2917"/>
                                    </p:animMotion>
                                  </p:childTnLst>
                                </p:cTn>
                              </p:par>
                              <p:par>
                                <p:cTn id="51" presetID="42" presetClass="path" presetSubtype="0" accel="50000" decel="50000" fill="hold" grpId="1" nodeType="withEffect">
                                  <p:stCondLst>
                                    <p:cond delay="2000"/>
                                  </p:stCondLst>
                                  <p:childTnLst>
                                    <p:animMotion origin="layout" path="M 3.33333E-6 1.11111E-6 L 0.27708 -0.09167 " pathEditMode="relative" rAng="0" ptsTypes="AA">
                                      <p:cBhvr>
                                        <p:cTn id="52" dur="1000" fill="hold"/>
                                        <p:tgtEl>
                                          <p:spTgt spid="18"/>
                                        </p:tgtEl>
                                        <p:attrNameLst>
                                          <p:attrName>ppt_x</p:attrName>
                                          <p:attrName>ppt_y</p:attrName>
                                        </p:attrNameLst>
                                      </p:cBhvr>
                                      <p:rCtr x="13854" y="-4583"/>
                                    </p:animMotion>
                                  </p:childTnLst>
                                </p:cTn>
                              </p:par>
                              <p:par>
                                <p:cTn id="53" presetID="42" presetClass="path" presetSubtype="0" accel="50000" decel="50000" fill="hold" grpId="1" nodeType="withEffect">
                                  <p:stCondLst>
                                    <p:cond delay="2000"/>
                                  </p:stCondLst>
                                  <p:childTnLst>
                                    <p:animMotion origin="layout" path="M -1.66667E-6 1.11111E-6 L 0.11146 -0.01389 " pathEditMode="relative" rAng="0" ptsTypes="AA">
                                      <p:cBhvr>
                                        <p:cTn id="54" dur="1000" fill="hold"/>
                                        <p:tgtEl>
                                          <p:spTgt spid="24"/>
                                        </p:tgtEl>
                                        <p:attrNameLst>
                                          <p:attrName>ppt_x</p:attrName>
                                          <p:attrName>ppt_y</p:attrName>
                                        </p:attrNameLst>
                                      </p:cBhvr>
                                      <p:rCtr x="5573" y="-694"/>
                                    </p:animMotion>
                                  </p:childTnLst>
                                </p:cTn>
                              </p:par>
                              <p:par>
                                <p:cTn id="55" presetID="42" presetClass="path" presetSubtype="0" accel="50000" decel="50000" fill="hold" grpId="1" nodeType="withEffect">
                                  <p:stCondLst>
                                    <p:cond delay="2000"/>
                                  </p:stCondLst>
                                  <p:childTnLst>
                                    <p:animMotion origin="layout" path="M 4.16667E-6 -2.96296E-6 L 0.18385 0.06968 " pathEditMode="relative" rAng="0" ptsTypes="AA">
                                      <p:cBhvr>
                                        <p:cTn id="56" dur="1000" fill="hold"/>
                                        <p:tgtEl>
                                          <p:spTgt spid="20"/>
                                        </p:tgtEl>
                                        <p:attrNameLst>
                                          <p:attrName>ppt_x</p:attrName>
                                          <p:attrName>ppt_y</p:attrName>
                                        </p:attrNameLst>
                                      </p:cBhvr>
                                      <p:rCtr x="9193" y="3472"/>
                                    </p:animMotion>
                                  </p:childTnLst>
                                </p:cTn>
                              </p:par>
                              <p:par>
                                <p:cTn id="57" presetID="42" presetClass="path" presetSubtype="0" accel="50000" decel="50000" fill="hold" grpId="1" nodeType="withEffect">
                                  <p:stCondLst>
                                    <p:cond delay="2000"/>
                                  </p:stCondLst>
                                  <p:childTnLst>
                                    <p:animMotion origin="layout" path="M -4.16667E-7 -2.96296E-6 L 0.14245 0.13102 " pathEditMode="relative" rAng="0" ptsTypes="AA">
                                      <p:cBhvr>
                                        <p:cTn id="58" dur="1000" fill="hold"/>
                                        <p:tgtEl>
                                          <p:spTgt spid="21"/>
                                        </p:tgtEl>
                                        <p:attrNameLst>
                                          <p:attrName>ppt_x</p:attrName>
                                          <p:attrName>ppt_y</p:attrName>
                                        </p:attrNameLst>
                                      </p:cBhvr>
                                      <p:rCtr x="7122" y="65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3" grpId="0"/>
      <p:bldP spid="16" grpId="0" animBg="1"/>
      <p:bldP spid="16" grpId="1" animBg="1"/>
      <p:bldP spid="18" grpId="0" animBg="1"/>
      <p:bldP spid="18" grpId="1" animBg="1"/>
      <p:bldP spid="19" grpId="0" animBg="1"/>
      <p:bldP spid="19" grpId="1" animBg="1"/>
      <p:bldP spid="20" grpId="0" animBg="1"/>
      <p:bldP spid="20" grpId="1" animBg="1"/>
      <p:bldP spid="21" grpId="0" animBg="1"/>
      <p:bldP spid="21" grpId="1" animBg="1"/>
      <p:bldP spid="22" grpId="0" animBg="1"/>
      <p:bldP spid="24" grpId="0" animBg="1"/>
      <p:bldP spid="24" grpId="1" animBg="1"/>
      <p:bldP spid="25" grpId="0" animBg="1"/>
      <p:bldP spid="25" grpId="1"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352800" y="25146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7543800" y="25146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937760" y="2697480"/>
            <a:ext cx="1005840" cy="100584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309360" y="2697480"/>
            <a:ext cx="1005840" cy="100584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09600" y="685800"/>
            <a:ext cx="10972800" cy="1446550"/>
          </a:xfrm>
          <a:prstGeom prst="rect">
            <a:avLst/>
          </a:prstGeom>
          <a:noFill/>
        </p:spPr>
        <p:txBody>
          <a:bodyPr wrap="square" rtlCol="0">
            <a:spAutoFit/>
          </a:bodyPr>
          <a:lstStyle/>
          <a:p>
            <a:pPr algn="ctr"/>
            <a:r>
              <a:rPr lang="en-US" sz="4400" dirty="0" smtClean="0">
                <a:solidFill>
                  <a:schemeClr val="bg1"/>
                </a:solidFill>
                <a:latin typeface="American Typewriter"/>
              </a:rPr>
              <a:t>The BIG dots are for strong feelings.</a:t>
            </a:r>
            <a:br>
              <a:rPr lang="en-US" sz="4400" dirty="0" smtClean="0">
                <a:solidFill>
                  <a:schemeClr val="bg1"/>
                </a:solidFill>
                <a:latin typeface="American Typewriter"/>
              </a:rPr>
            </a:br>
            <a:r>
              <a:rPr lang="en-US" sz="4400" dirty="0" smtClean="0">
                <a:solidFill>
                  <a:schemeClr val="bg1"/>
                </a:solidFill>
                <a:latin typeface="American Typewriter"/>
              </a:rPr>
              <a:t>The LITTLE dots are for milder feelings.</a:t>
            </a:r>
            <a:endParaRPr lang="en-US" sz="3200" dirty="0">
              <a:solidFill>
                <a:schemeClr val="bg1"/>
              </a:solidFill>
              <a:latin typeface="American Typewriter"/>
            </a:endParaRPr>
          </a:p>
        </p:txBody>
      </p:sp>
      <p:sp>
        <p:nvSpPr>
          <p:cNvPr id="7" name="TextBox 6"/>
          <p:cNvSpPr txBox="1"/>
          <p:nvPr/>
        </p:nvSpPr>
        <p:spPr>
          <a:xfrm>
            <a:off x="3110435" y="2962524"/>
            <a:ext cx="1492045" cy="461665"/>
          </a:xfrm>
          <a:prstGeom prst="rect">
            <a:avLst/>
          </a:prstGeom>
          <a:noFill/>
        </p:spPr>
        <p:txBody>
          <a:bodyPr wrap="square" rtlCol="0">
            <a:spAutoFit/>
          </a:bodyPr>
          <a:lstStyle/>
          <a:p>
            <a:pPr algn="r"/>
            <a:r>
              <a:rPr lang="en-US" dirty="0" smtClean="0">
                <a:latin typeface="American Typewriter"/>
              </a:rPr>
              <a:t>Candy</a:t>
            </a:r>
            <a:endParaRPr lang="en-US" sz="1200" dirty="0">
              <a:latin typeface="American Typewriter"/>
            </a:endParaRPr>
          </a:p>
        </p:txBody>
      </p:sp>
      <p:sp>
        <p:nvSpPr>
          <p:cNvPr id="8" name="TextBox 7"/>
          <p:cNvSpPr txBox="1"/>
          <p:nvPr/>
        </p:nvSpPr>
        <p:spPr>
          <a:xfrm>
            <a:off x="7811148" y="2974945"/>
            <a:ext cx="1115688" cy="461665"/>
          </a:xfrm>
          <a:prstGeom prst="rect">
            <a:avLst/>
          </a:prstGeom>
          <a:noFill/>
        </p:spPr>
        <p:txBody>
          <a:bodyPr wrap="square" rtlCol="0">
            <a:spAutoFit/>
          </a:bodyPr>
          <a:lstStyle/>
          <a:p>
            <a:r>
              <a:rPr lang="en-US" dirty="0" smtClean="0">
                <a:latin typeface="American Typewriter"/>
              </a:rPr>
              <a:t>Fries</a:t>
            </a:r>
            <a:endParaRPr lang="en-US" sz="1200" dirty="0">
              <a:latin typeface="American Typewriter"/>
            </a:endParaRPr>
          </a:p>
        </p:txBody>
      </p:sp>
      <p:sp>
        <p:nvSpPr>
          <p:cNvPr id="9" name="TextBox 8"/>
          <p:cNvSpPr txBox="1"/>
          <p:nvPr/>
        </p:nvSpPr>
        <p:spPr>
          <a:xfrm>
            <a:off x="1066800" y="3746181"/>
            <a:ext cx="2261627" cy="2308324"/>
          </a:xfrm>
          <a:prstGeom prst="rect">
            <a:avLst/>
          </a:prstGeom>
          <a:noFill/>
          <a:ln>
            <a:noFill/>
          </a:ln>
        </p:spPr>
        <p:txBody>
          <a:bodyPr wrap="square" rtlCol="0">
            <a:spAutoFit/>
          </a:bodyPr>
          <a:lstStyle/>
          <a:p>
            <a:pPr algn="ctr"/>
            <a:r>
              <a:rPr lang="en-US" dirty="0" smtClean="0">
                <a:solidFill>
                  <a:schemeClr val="bg1"/>
                </a:solidFill>
                <a:latin typeface="American Typewriter"/>
              </a:rPr>
              <a:t>People who REALLY prefer candy stand on this side of the room.</a:t>
            </a:r>
          </a:p>
        </p:txBody>
      </p:sp>
      <p:sp>
        <p:nvSpPr>
          <p:cNvPr id="10" name="TextBox 9"/>
          <p:cNvSpPr txBox="1"/>
          <p:nvPr/>
        </p:nvSpPr>
        <p:spPr>
          <a:xfrm>
            <a:off x="9187423" y="3886200"/>
            <a:ext cx="1956827" cy="1938992"/>
          </a:xfrm>
          <a:prstGeom prst="rect">
            <a:avLst/>
          </a:prstGeom>
          <a:noFill/>
          <a:ln>
            <a:noFill/>
          </a:ln>
        </p:spPr>
        <p:txBody>
          <a:bodyPr wrap="square" rtlCol="0">
            <a:spAutoFit/>
          </a:bodyPr>
          <a:lstStyle/>
          <a:p>
            <a:pPr algn="ctr"/>
            <a:r>
              <a:rPr lang="en-US" dirty="0" smtClean="0">
                <a:solidFill>
                  <a:schemeClr val="bg1"/>
                </a:solidFill>
                <a:latin typeface="American Typewriter"/>
              </a:rPr>
              <a:t>People who REALLY prefer fries stand on this side.</a:t>
            </a:r>
          </a:p>
        </p:txBody>
      </p:sp>
    </p:spTree>
    <p:extLst>
      <p:ext uri="{BB962C8B-B14F-4D97-AF65-F5344CB8AC3E}">
        <p14:creationId xmlns:p14="http://schemas.microsoft.com/office/powerpoint/2010/main" val="2801195716"/>
      </p:ext>
    </p:extLst>
  </p:cSld>
  <p:clrMapOvr>
    <a:masterClrMapping/>
  </p:clrMapOvr>
  <mc:AlternateContent xmlns:mc="http://schemas.openxmlformats.org/markup-compatibility/2006" xmlns:p14="http://schemas.microsoft.com/office/powerpoint/2010/main">
    <mc:Choice Requires="p14">
      <p:transition spd="slow" p14:dur="2000" advTm="11000"/>
    </mc:Choice>
    <mc:Fallback xmlns="">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childTnLst>
                          </p:cTn>
                        </p:par>
                        <p:par>
                          <p:cTn id="8" fill="hold">
                            <p:stCondLst>
                              <p:cond delay="750"/>
                            </p:stCondLst>
                            <p:childTnLst>
                              <p:par>
                                <p:cTn id="9" presetID="10" presetClass="entr" presetSubtype="0" fill="hold" grpId="0" nodeType="afterEffect">
                                  <p:stCondLst>
                                    <p:cond delay="125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125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2500"/>
                            </p:stCondLst>
                            <p:childTnLst>
                              <p:par>
                                <p:cTn id="22" presetID="10" presetClass="entr" presetSubtype="0" fill="hold" grpId="0" nodeType="afterEffect">
                                  <p:stCondLst>
                                    <p:cond delay="15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4500"/>
                            </p:stCondLst>
                            <p:childTnLst>
                              <p:par>
                                <p:cTn id="26" presetID="10" presetClass="entr" presetSubtype="0" fill="hold" grpId="0" nodeType="afterEffect">
                                  <p:stCondLst>
                                    <p:cond delay="15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352800" y="25146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7543800" y="25146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937760" y="2697480"/>
            <a:ext cx="1005840" cy="100584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309360" y="2697480"/>
            <a:ext cx="1005840" cy="100584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47750" y="1287959"/>
            <a:ext cx="10096500" cy="769441"/>
          </a:xfrm>
          <a:prstGeom prst="rect">
            <a:avLst/>
          </a:prstGeom>
          <a:noFill/>
        </p:spPr>
        <p:txBody>
          <a:bodyPr wrap="square" rtlCol="0">
            <a:spAutoFit/>
          </a:bodyPr>
          <a:lstStyle/>
          <a:p>
            <a:pPr algn="ctr"/>
            <a:r>
              <a:rPr lang="en-US" sz="4400" dirty="0" smtClean="0">
                <a:solidFill>
                  <a:schemeClr val="bg1"/>
                </a:solidFill>
                <a:latin typeface="American Typewriter"/>
              </a:rPr>
              <a:t>THERE IS NO MIDDLE DOT.</a:t>
            </a:r>
          </a:p>
        </p:txBody>
      </p:sp>
      <p:sp>
        <p:nvSpPr>
          <p:cNvPr id="7" name="TextBox 6"/>
          <p:cNvSpPr txBox="1"/>
          <p:nvPr/>
        </p:nvSpPr>
        <p:spPr>
          <a:xfrm>
            <a:off x="457200" y="4344650"/>
            <a:ext cx="11277600" cy="1446550"/>
          </a:xfrm>
          <a:prstGeom prst="rect">
            <a:avLst/>
          </a:prstGeom>
          <a:noFill/>
        </p:spPr>
        <p:txBody>
          <a:bodyPr wrap="square" rtlCol="0">
            <a:spAutoFit/>
          </a:bodyPr>
          <a:lstStyle/>
          <a:p>
            <a:pPr algn="ctr"/>
            <a:r>
              <a:rPr lang="en-US" sz="4400" dirty="0" smtClean="0">
                <a:solidFill>
                  <a:schemeClr val="bg1"/>
                </a:solidFill>
                <a:latin typeface="American Typewriter"/>
              </a:rPr>
              <a:t>You must pick a side, even if your opinion is only leaning slightly that way.</a:t>
            </a:r>
          </a:p>
        </p:txBody>
      </p:sp>
      <p:sp>
        <p:nvSpPr>
          <p:cNvPr id="8" name="TextBox 7"/>
          <p:cNvSpPr txBox="1"/>
          <p:nvPr/>
        </p:nvSpPr>
        <p:spPr>
          <a:xfrm>
            <a:off x="3110435" y="2962524"/>
            <a:ext cx="1492045" cy="461665"/>
          </a:xfrm>
          <a:prstGeom prst="rect">
            <a:avLst/>
          </a:prstGeom>
          <a:noFill/>
        </p:spPr>
        <p:txBody>
          <a:bodyPr wrap="square" rtlCol="0">
            <a:spAutoFit/>
          </a:bodyPr>
          <a:lstStyle/>
          <a:p>
            <a:pPr algn="r"/>
            <a:r>
              <a:rPr lang="en-US" dirty="0" smtClean="0">
                <a:latin typeface="American Typewriter"/>
              </a:rPr>
              <a:t>Candy</a:t>
            </a:r>
            <a:endParaRPr lang="en-US" sz="1200" dirty="0">
              <a:latin typeface="American Typewriter"/>
            </a:endParaRPr>
          </a:p>
        </p:txBody>
      </p:sp>
      <p:sp>
        <p:nvSpPr>
          <p:cNvPr id="9" name="TextBox 8"/>
          <p:cNvSpPr txBox="1"/>
          <p:nvPr/>
        </p:nvSpPr>
        <p:spPr>
          <a:xfrm>
            <a:off x="7811148" y="2974945"/>
            <a:ext cx="1115688" cy="461665"/>
          </a:xfrm>
          <a:prstGeom prst="rect">
            <a:avLst/>
          </a:prstGeom>
          <a:noFill/>
        </p:spPr>
        <p:txBody>
          <a:bodyPr wrap="square" rtlCol="0">
            <a:spAutoFit/>
          </a:bodyPr>
          <a:lstStyle/>
          <a:p>
            <a:r>
              <a:rPr lang="en-US" dirty="0" smtClean="0">
                <a:latin typeface="American Typewriter"/>
              </a:rPr>
              <a:t>Fries</a:t>
            </a:r>
            <a:endParaRPr lang="en-US" sz="1200" dirty="0">
              <a:latin typeface="American Typewriter"/>
            </a:endParaRPr>
          </a:p>
        </p:txBody>
      </p:sp>
    </p:spTree>
    <p:extLst>
      <p:ext uri="{BB962C8B-B14F-4D97-AF65-F5344CB8AC3E}">
        <p14:creationId xmlns:p14="http://schemas.microsoft.com/office/powerpoint/2010/main" val="758889933"/>
      </p:ext>
    </p:extLst>
  </p:cSld>
  <p:clrMapOvr>
    <a:masterClrMapping/>
  </p:clrMapOvr>
  <mc:AlternateContent xmlns:mc="http://schemas.openxmlformats.org/markup-compatibility/2006" xmlns:p14="http://schemas.microsoft.com/office/powerpoint/2010/main">
    <mc:Choice Requires="p14">
      <p:transition spd="slow" p14:dur="2000" advTm="9000"/>
    </mc:Choice>
    <mc:Fallback xmlns="">
      <p:transition spd="slow"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10" presetClass="entr" presetSubtype="0" fill="hold" grpId="0" nodeType="afterEffect">
                                  <p:stCondLst>
                                    <p:cond delay="1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352800" y="25146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7543800" y="25146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953000" y="2697480"/>
            <a:ext cx="1005840" cy="100584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309360" y="2697480"/>
            <a:ext cx="1005840" cy="100584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57200" y="786110"/>
            <a:ext cx="11277600" cy="1446550"/>
          </a:xfrm>
          <a:prstGeom prst="rect">
            <a:avLst/>
          </a:prstGeom>
          <a:noFill/>
        </p:spPr>
        <p:txBody>
          <a:bodyPr wrap="square" rtlCol="0">
            <a:spAutoFit/>
          </a:bodyPr>
          <a:lstStyle/>
          <a:p>
            <a:pPr algn="ctr"/>
            <a:r>
              <a:rPr lang="en-US" sz="4400" dirty="0" smtClean="0">
                <a:solidFill>
                  <a:schemeClr val="bg1"/>
                </a:solidFill>
                <a:latin typeface="American Typewriter"/>
              </a:rPr>
              <a:t>Once you’ve picked a spot, talk to others about why you chose to stand there.</a:t>
            </a:r>
          </a:p>
        </p:txBody>
      </p:sp>
      <p:sp>
        <p:nvSpPr>
          <p:cNvPr id="8" name="TextBox 7"/>
          <p:cNvSpPr txBox="1"/>
          <p:nvPr/>
        </p:nvSpPr>
        <p:spPr>
          <a:xfrm>
            <a:off x="1066800" y="4344650"/>
            <a:ext cx="10096500" cy="1446550"/>
          </a:xfrm>
          <a:prstGeom prst="rect">
            <a:avLst/>
          </a:prstGeom>
          <a:noFill/>
        </p:spPr>
        <p:txBody>
          <a:bodyPr wrap="square" rtlCol="0">
            <a:spAutoFit/>
          </a:bodyPr>
          <a:lstStyle/>
          <a:p>
            <a:pPr algn="ctr"/>
            <a:r>
              <a:rPr lang="en-US" sz="4400" dirty="0" smtClean="0">
                <a:solidFill>
                  <a:schemeClr val="bg1"/>
                </a:solidFill>
                <a:latin typeface="American Typewriter"/>
              </a:rPr>
              <a:t>You can use the size and color of the dots to explain where you are.</a:t>
            </a:r>
          </a:p>
        </p:txBody>
      </p:sp>
      <p:sp>
        <p:nvSpPr>
          <p:cNvPr id="9" name="TextBox 8"/>
          <p:cNvSpPr txBox="1"/>
          <p:nvPr/>
        </p:nvSpPr>
        <p:spPr>
          <a:xfrm>
            <a:off x="3110435" y="2962524"/>
            <a:ext cx="1492045" cy="461665"/>
          </a:xfrm>
          <a:prstGeom prst="rect">
            <a:avLst/>
          </a:prstGeom>
          <a:noFill/>
        </p:spPr>
        <p:txBody>
          <a:bodyPr wrap="square" rtlCol="0">
            <a:spAutoFit/>
          </a:bodyPr>
          <a:lstStyle/>
          <a:p>
            <a:pPr algn="r"/>
            <a:r>
              <a:rPr lang="en-US" dirty="0" smtClean="0">
                <a:latin typeface="American Typewriter"/>
              </a:rPr>
              <a:t>Candy</a:t>
            </a:r>
            <a:endParaRPr lang="en-US" sz="1200" dirty="0">
              <a:latin typeface="American Typewriter"/>
            </a:endParaRPr>
          </a:p>
        </p:txBody>
      </p:sp>
      <p:sp>
        <p:nvSpPr>
          <p:cNvPr id="10" name="TextBox 9"/>
          <p:cNvSpPr txBox="1"/>
          <p:nvPr/>
        </p:nvSpPr>
        <p:spPr>
          <a:xfrm>
            <a:off x="7811148" y="2974945"/>
            <a:ext cx="1115688" cy="461665"/>
          </a:xfrm>
          <a:prstGeom prst="rect">
            <a:avLst/>
          </a:prstGeom>
          <a:noFill/>
        </p:spPr>
        <p:txBody>
          <a:bodyPr wrap="square" rtlCol="0">
            <a:spAutoFit/>
          </a:bodyPr>
          <a:lstStyle/>
          <a:p>
            <a:r>
              <a:rPr lang="en-US" dirty="0" smtClean="0">
                <a:latin typeface="American Typewriter"/>
              </a:rPr>
              <a:t>Fries</a:t>
            </a:r>
            <a:endParaRPr lang="en-US" sz="1200" dirty="0">
              <a:latin typeface="American Typewriter"/>
            </a:endParaRPr>
          </a:p>
        </p:txBody>
      </p:sp>
    </p:spTree>
    <p:extLst>
      <p:ext uri="{BB962C8B-B14F-4D97-AF65-F5344CB8AC3E}">
        <p14:creationId xmlns:p14="http://schemas.microsoft.com/office/powerpoint/2010/main" val="55348913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500"/>
                            </p:stCondLst>
                            <p:childTnLst>
                              <p:par>
                                <p:cTn id="9" presetID="10" presetClass="entr" presetSubtype="0" fill="hold" grpId="0" nodeType="afterEffect">
                                  <p:stCondLst>
                                    <p:cond delay="2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352800" y="25146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7543800" y="25146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953000" y="2697480"/>
            <a:ext cx="1005840" cy="100584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309360" y="2697480"/>
            <a:ext cx="1005840" cy="100584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47750" y="786110"/>
            <a:ext cx="10096500" cy="769441"/>
          </a:xfrm>
          <a:prstGeom prst="rect">
            <a:avLst/>
          </a:prstGeom>
          <a:noFill/>
        </p:spPr>
        <p:txBody>
          <a:bodyPr wrap="square" rtlCol="0">
            <a:spAutoFit/>
          </a:bodyPr>
          <a:lstStyle/>
          <a:p>
            <a:pPr algn="ctr"/>
            <a:r>
              <a:rPr lang="en-US" sz="4400" dirty="0" smtClean="0">
                <a:solidFill>
                  <a:schemeClr val="bg1"/>
                </a:solidFill>
                <a:latin typeface="American Typewriter"/>
              </a:rPr>
              <a:t>You might say things like,</a:t>
            </a:r>
          </a:p>
        </p:txBody>
      </p:sp>
      <p:sp>
        <p:nvSpPr>
          <p:cNvPr id="7" name="Smiley Face 6"/>
          <p:cNvSpPr/>
          <p:nvPr/>
        </p:nvSpPr>
        <p:spPr>
          <a:xfrm>
            <a:off x="1752600" y="4648200"/>
            <a:ext cx="1219200" cy="1143000"/>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659886" y="1872114"/>
            <a:ext cx="2185427" cy="2383856"/>
            <a:chOff x="633973" y="2797744"/>
            <a:chExt cx="2629146" cy="1393256"/>
          </a:xfrm>
        </p:grpSpPr>
        <p:sp>
          <p:nvSpPr>
            <p:cNvPr id="9" name="Rectangular Callout 8"/>
            <p:cNvSpPr/>
            <p:nvPr/>
          </p:nvSpPr>
          <p:spPr>
            <a:xfrm>
              <a:off x="633973" y="2797744"/>
              <a:ext cx="2629146" cy="1393256"/>
            </a:xfrm>
            <a:prstGeom prst="wedgeRectCallout">
              <a:avLst>
                <a:gd name="adj1" fmla="val -12901"/>
                <a:gd name="adj2" fmla="val 73983"/>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47822" y="2816964"/>
              <a:ext cx="2354132" cy="1349111"/>
            </a:xfrm>
            <a:prstGeom prst="rect">
              <a:avLst/>
            </a:prstGeom>
            <a:noFill/>
            <a:ln>
              <a:noFill/>
            </a:ln>
          </p:spPr>
          <p:txBody>
            <a:bodyPr wrap="square" rtlCol="0">
              <a:spAutoFit/>
            </a:bodyPr>
            <a:lstStyle/>
            <a:p>
              <a:pPr algn="ctr"/>
              <a:r>
                <a:rPr lang="en-US" dirty="0" smtClean="0">
                  <a:solidFill>
                    <a:schemeClr val="bg1"/>
                  </a:solidFill>
                  <a:latin typeface="American Typewriter"/>
                </a:rPr>
                <a:t>I’m on the big green side because candy just rocks. </a:t>
              </a:r>
            </a:p>
          </p:txBody>
        </p:sp>
      </p:grpSp>
      <p:sp>
        <p:nvSpPr>
          <p:cNvPr id="13" name="Smiley Face 12"/>
          <p:cNvSpPr/>
          <p:nvPr/>
        </p:nvSpPr>
        <p:spPr>
          <a:xfrm>
            <a:off x="9296400" y="4556893"/>
            <a:ext cx="1219200" cy="1143000"/>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9592996" y="1872116"/>
            <a:ext cx="2103950" cy="2383856"/>
            <a:chOff x="9592996" y="1567316"/>
            <a:chExt cx="2103950" cy="2471284"/>
          </a:xfrm>
        </p:grpSpPr>
        <p:sp>
          <p:nvSpPr>
            <p:cNvPr id="14" name="Rectangular Callout 13"/>
            <p:cNvSpPr/>
            <p:nvPr/>
          </p:nvSpPr>
          <p:spPr>
            <a:xfrm flipH="1">
              <a:off x="9592996" y="1567316"/>
              <a:ext cx="2103950" cy="2471284"/>
            </a:xfrm>
            <a:prstGeom prst="wedgeRectCallout">
              <a:avLst>
                <a:gd name="adj1" fmla="val -12901"/>
                <a:gd name="adj2" fmla="val 73983"/>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9753600" y="1759395"/>
              <a:ext cx="1848972" cy="2010105"/>
            </a:xfrm>
            <a:prstGeom prst="rect">
              <a:avLst/>
            </a:prstGeom>
            <a:noFill/>
            <a:ln>
              <a:noFill/>
            </a:ln>
          </p:spPr>
          <p:txBody>
            <a:bodyPr wrap="square" rtlCol="0">
              <a:spAutoFit/>
            </a:bodyPr>
            <a:lstStyle/>
            <a:p>
              <a:pPr algn="ctr"/>
              <a:r>
                <a:rPr lang="en-US" dirty="0" smtClean="0">
                  <a:solidFill>
                    <a:schemeClr val="bg1"/>
                  </a:solidFill>
                  <a:latin typeface="American Typewriter"/>
                </a:rPr>
                <a:t>No way. </a:t>
              </a:r>
              <a:br>
                <a:rPr lang="en-US" dirty="0" smtClean="0">
                  <a:solidFill>
                    <a:schemeClr val="bg1"/>
                  </a:solidFill>
                  <a:latin typeface="American Typewriter"/>
                </a:rPr>
              </a:br>
              <a:r>
                <a:rPr lang="en-US" dirty="0" smtClean="0">
                  <a:solidFill>
                    <a:schemeClr val="bg1"/>
                  </a:solidFill>
                  <a:latin typeface="American Typewriter"/>
                </a:rPr>
                <a:t>Big blue. Fries are vegetables, man. </a:t>
              </a:r>
            </a:p>
          </p:txBody>
        </p:sp>
      </p:grpSp>
      <p:sp>
        <p:nvSpPr>
          <p:cNvPr id="16" name="TextBox 15"/>
          <p:cNvSpPr txBox="1"/>
          <p:nvPr/>
        </p:nvSpPr>
        <p:spPr>
          <a:xfrm>
            <a:off x="1108710" y="1495807"/>
            <a:ext cx="10096500" cy="769441"/>
          </a:xfrm>
          <a:prstGeom prst="rect">
            <a:avLst/>
          </a:prstGeom>
          <a:noFill/>
        </p:spPr>
        <p:txBody>
          <a:bodyPr wrap="square" rtlCol="0">
            <a:spAutoFit/>
          </a:bodyPr>
          <a:lstStyle/>
          <a:p>
            <a:pPr algn="ctr"/>
            <a:r>
              <a:rPr lang="en-US" sz="4400" dirty="0">
                <a:solidFill>
                  <a:schemeClr val="bg1"/>
                </a:solidFill>
                <a:latin typeface="American Typewriter"/>
              </a:rPr>
              <a:t>o</a:t>
            </a:r>
            <a:r>
              <a:rPr lang="en-US" sz="4400" dirty="0" smtClean="0">
                <a:solidFill>
                  <a:schemeClr val="bg1"/>
                </a:solidFill>
                <a:latin typeface="American Typewriter"/>
              </a:rPr>
              <a:t>r…</a:t>
            </a:r>
          </a:p>
        </p:txBody>
      </p:sp>
      <p:sp>
        <p:nvSpPr>
          <p:cNvPr id="19" name="TextBox 18"/>
          <p:cNvSpPr txBox="1"/>
          <p:nvPr/>
        </p:nvSpPr>
        <p:spPr>
          <a:xfrm>
            <a:off x="3110435" y="2962524"/>
            <a:ext cx="1492045" cy="461665"/>
          </a:xfrm>
          <a:prstGeom prst="rect">
            <a:avLst/>
          </a:prstGeom>
          <a:noFill/>
        </p:spPr>
        <p:txBody>
          <a:bodyPr wrap="square" rtlCol="0">
            <a:spAutoFit/>
          </a:bodyPr>
          <a:lstStyle/>
          <a:p>
            <a:pPr algn="r"/>
            <a:r>
              <a:rPr lang="en-US" dirty="0" smtClean="0">
                <a:latin typeface="American Typewriter"/>
              </a:rPr>
              <a:t>Candy</a:t>
            </a:r>
            <a:endParaRPr lang="en-US" sz="1200" dirty="0">
              <a:latin typeface="American Typewriter"/>
            </a:endParaRPr>
          </a:p>
        </p:txBody>
      </p:sp>
      <p:sp>
        <p:nvSpPr>
          <p:cNvPr id="20" name="TextBox 19"/>
          <p:cNvSpPr txBox="1"/>
          <p:nvPr/>
        </p:nvSpPr>
        <p:spPr>
          <a:xfrm>
            <a:off x="7811148" y="2974945"/>
            <a:ext cx="1115688" cy="461665"/>
          </a:xfrm>
          <a:prstGeom prst="rect">
            <a:avLst/>
          </a:prstGeom>
          <a:noFill/>
        </p:spPr>
        <p:txBody>
          <a:bodyPr wrap="square" rtlCol="0">
            <a:spAutoFit/>
          </a:bodyPr>
          <a:lstStyle/>
          <a:p>
            <a:r>
              <a:rPr lang="en-US" dirty="0" smtClean="0">
                <a:latin typeface="American Typewriter"/>
              </a:rPr>
              <a:t>Fries</a:t>
            </a:r>
            <a:endParaRPr lang="en-US" sz="1200" dirty="0">
              <a:latin typeface="American Typewriter"/>
            </a:endParaRPr>
          </a:p>
        </p:txBody>
      </p:sp>
    </p:spTree>
    <p:extLst>
      <p:ext uri="{BB962C8B-B14F-4D97-AF65-F5344CB8AC3E}">
        <p14:creationId xmlns:p14="http://schemas.microsoft.com/office/powerpoint/2010/main" val="3309067701"/>
      </p:ext>
    </p:extLst>
  </p:cSld>
  <p:clrMapOvr>
    <a:masterClrMapping/>
  </p:clrMapOvr>
  <mc:AlternateContent xmlns:mc="http://schemas.openxmlformats.org/markup-compatibility/2006" xmlns:p14="http://schemas.microsoft.com/office/powerpoint/2010/main">
    <mc:Choice Requires="p14">
      <p:transition spd="slow" p14:dur="2000" advTm="11000"/>
    </mc:Choice>
    <mc:Fallback xmlns="">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par>
                                <p:cTn id="11" presetID="10" presetClass="entr" presetSubtype="0" fill="hold" nodeType="withEffect">
                                  <p:stCondLst>
                                    <p:cond delay="10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750"/>
                                        <p:tgtEl>
                                          <p:spTgt spid="18"/>
                                        </p:tgtEl>
                                      </p:cBhvr>
                                    </p:animEffect>
                                  </p:childTnLst>
                                </p:cTn>
                              </p:par>
                            </p:childTnLst>
                          </p:cTn>
                        </p:par>
                        <p:par>
                          <p:cTn id="14" fill="hold">
                            <p:stCondLst>
                              <p:cond delay="2250"/>
                            </p:stCondLst>
                            <p:childTnLst>
                              <p:par>
                                <p:cTn id="15" presetID="1" presetClass="entr" presetSubtype="0" fill="hold" grpId="0" nodeType="afterEffect">
                                  <p:stCondLst>
                                    <p:cond delay="2000"/>
                                  </p:stCondLst>
                                  <p:childTnLst>
                                    <p:set>
                                      <p:cBhvr>
                                        <p:cTn id="16" dur="1" fill="hold">
                                          <p:stCondLst>
                                            <p:cond delay="0"/>
                                          </p:stCondLst>
                                        </p:cTn>
                                        <p:tgtEl>
                                          <p:spTgt spid="16"/>
                                        </p:tgtEl>
                                        <p:attrNameLst>
                                          <p:attrName>style.visibility</p:attrName>
                                        </p:attrNameLst>
                                      </p:cBhvr>
                                      <p:to>
                                        <p:strVal val="visible"/>
                                      </p:to>
                                    </p:set>
                                  </p:childTnLst>
                                </p:cTn>
                              </p:par>
                            </p:childTnLst>
                          </p:cTn>
                        </p:par>
                        <p:par>
                          <p:cTn id="17" fill="hold">
                            <p:stCondLst>
                              <p:cond delay="4250"/>
                            </p:stCondLst>
                            <p:childTnLst>
                              <p:par>
                                <p:cTn id="18" presetID="10" presetClass="entr" presetSubtype="0" fill="hold" nodeType="afterEffect">
                                  <p:stCondLst>
                                    <p:cond delay="100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3" grpId="0"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352800" y="25146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7543800" y="25146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953000" y="2697480"/>
            <a:ext cx="1005840" cy="100584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309360" y="2697480"/>
            <a:ext cx="1005840" cy="100584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57200" y="786110"/>
            <a:ext cx="11582400" cy="769441"/>
          </a:xfrm>
          <a:prstGeom prst="rect">
            <a:avLst/>
          </a:prstGeom>
          <a:noFill/>
        </p:spPr>
        <p:txBody>
          <a:bodyPr wrap="square" rtlCol="0">
            <a:spAutoFit/>
          </a:bodyPr>
          <a:lstStyle/>
          <a:p>
            <a:pPr algn="ctr"/>
            <a:r>
              <a:rPr lang="en-US" sz="4400" dirty="0" smtClean="0">
                <a:solidFill>
                  <a:schemeClr val="bg1"/>
                </a:solidFill>
                <a:latin typeface="American Typewriter"/>
              </a:rPr>
              <a:t>If you don’t feel strongly, you might say… </a:t>
            </a:r>
          </a:p>
        </p:txBody>
      </p:sp>
      <p:sp>
        <p:nvSpPr>
          <p:cNvPr id="7" name="Smiley Face 6"/>
          <p:cNvSpPr/>
          <p:nvPr/>
        </p:nvSpPr>
        <p:spPr>
          <a:xfrm>
            <a:off x="4724400" y="4648200"/>
            <a:ext cx="1219200" cy="1143000"/>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838200" y="4267200"/>
            <a:ext cx="2993456" cy="1801251"/>
            <a:chOff x="492307" y="2847898"/>
            <a:chExt cx="2867863" cy="1277283"/>
          </a:xfrm>
        </p:grpSpPr>
        <p:sp>
          <p:nvSpPr>
            <p:cNvPr id="9" name="Rectangular Callout 8"/>
            <p:cNvSpPr/>
            <p:nvPr/>
          </p:nvSpPr>
          <p:spPr>
            <a:xfrm rot="16200000">
              <a:off x="1287597" y="2052608"/>
              <a:ext cx="1277283" cy="2867863"/>
            </a:xfrm>
            <a:prstGeom prst="wedgeRectCallout">
              <a:avLst>
                <a:gd name="adj1" fmla="val -12901"/>
                <a:gd name="adj2" fmla="val 73983"/>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92307" y="2942705"/>
              <a:ext cx="2774113" cy="1113060"/>
            </a:xfrm>
            <a:prstGeom prst="rect">
              <a:avLst/>
            </a:prstGeom>
            <a:noFill/>
            <a:ln>
              <a:noFill/>
            </a:ln>
          </p:spPr>
          <p:txBody>
            <a:bodyPr wrap="square" rtlCol="0">
              <a:spAutoFit/>
            </a:bodyPr>
            <a:lstStyle/>
            <a:p>
              <a:pPr algn="ctr"/>
              <a:r>
                <a:rPr lang="en-US" dirty="0" smtClean="0">
                  <a:solidFill>
                    <a:schemeClr val="bg1"/>
                  </a:solidFill>
                  <a:latin typeface="American Typewriter"/>
                </a:rPr>
                <a:t>I like them both, but I guess I’m more of a small green.</a:t>
              </a:r>
            </a:p>
          </p:txBody>
        </p:sp>
      </p:grpSp>
      <p:grpSp>
        <p:nvGrpSpPr>
          <p:cNvPr id="20" name="Group 19"/>
          <p:cNvGrpSpPr/>
          <p:nvPr/>
        </p:nvGrpSpPr>
        <p:grpSpPr>
          <a:xfrm>
            <a:off x="7105421" y="4483379"/>
            <a:ext cx="3222057" cy="1472642"/>
            <a:chOff x="492307" y="2847898"/>
            <a:chExt cx="2867863" cy="1277283"/>
          </a:xfrm>
        </p:grpSpPr>
        <p:sp>
          <p:nvSpPr>
            <p:cNvPr id="21" name="Rectangular Callout 20"/>
            <p:cNvSpPr/>
            <p:nvPr/>
          </p:nvSpPr>
          <p:spPr>
            <a:xfrm rot="5400000" flipH="1">
              <a:off x="1287597" y="2052608"/>
              <a:ext cx="1277283" cy="2867863"/>
            </a:xfrm>
            <a:prstGeom prst="wedgeRectCallout">
              <a:avLst>
                <a:gd name="adj1" fmla="val -12901"/>
                <a:gd name="adj2" fmla="val 73983"/>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47822" y="2942705"/>
              <a:ext cx="2354132" cy="1041094"/>
            </a:xfrm>
            <a:prstGeom prst="rect">
              <a:avLst/>
            </a:prstGeom>
            <a:noFill/>
            <a:ln>
              <a:noFill/>
            </a:ln>
          </p:spPr>
          <p:txBody>
            <a:bodyPr wrap="square" rtlCol="0">
              <a:spAutoFit/>
            </a:bodyPr>
            <a:lstStyle/>
            <a:p>
              <a:pPr algn="ctr"/>
              <a:r>
                <a:rPr lang="en-US" dirty="0" smtClean="0">
                  <a:solidFill>
                    <a:schemeClr val="bg1"/>
                  </a:solidFill>
                  <a:latin typeface="American Typewriter"/>
                </a:rPr>
                <a:t>If I was forced to pick one, I would pick candy.</a:t>
              </a:r>
            </a:p>
          </p:txBody>
        </p:sp>
      </p:grpSp>
    </p:spTree>
    <p:extLst>
      <p:ext uri="{BB962C8B-B14F-4D97-AF65-F5344CB8AC3E}">
        <p14:creationId xmlns:p14="http://schemas.microsoft.com/office/powerpoint/2010/main" val="1065631479"/>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7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750"/>
                                        <p:tgtEl>
                                          <p:spTgt spid="18"/>
                                        </p:tgtEl>
                                      </p:cBhvr>
                                    </p:animEffect>
                                  </p:childTnLst>
                                </p:cTn>
                              </p:par>
                              <p:par>
                                <p:cTn id="15" presetID="10" presetClass="entr" presetSubtype="0" fill="hold" nodeType="withEffect">
                                  <p:stCondLst>
                                    <p:cond delay="200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48697" y="2382559"/>
            <a:ext cx="9694606" cy="1569660"/>
          </a:xfrm>
          <a:prstGeom prst="rect">
            <a:avLst/>
          </a:prstGeom>
          <a:noFill/>
        </p:spPr>
        <p:txBody>
          <a:bodyPr wrap="square" rtlCol="0">
            <a:spAutoFit/>
          </a:bodyPr>
          <a:lstStyle/>
          <a:p>
            <a:pPr algn="ctr"/>
            <a:r>
              <a:rPr lang="en-US" sz="9600" dirty="0" smtClean="0">
                <a:solidFill>
                  <a:schemeClr val="bg1"/>
                </a:solidFill>
                <a:latin typeface="American Typewriter"/>
              </a:rPr>
              <a:t>Ready to Play?</a:t>
            </a:r>
            <a:endParaRPr lang="en-US" sz="9600" dirty="0">
              <a:solidFill>
                <a:schemeClr val="bg1"/>
              </a:solidFill>
              <a:latin typeface="American Typewriter"/>
            </a:endParaRPr>
          </a:p>
        </p:txBody>
      </p:sp>
      <p:grpSp>
        <p:nvGrpSpPr>
          <p:cNvPr id="14" name="Group 13"/>
          <p:cNvGrpSpPr/>
          <p:nvPr/>
        </p:nvGrpSpPr>
        <p:grpSpPr>
          <a:xfrm>
            <a:off x="4648200" y="6280504"/>
            <a:ext cx="2819400" cy="729896"/>
            <a:chOff x="4648200" y="6128104"/>
            <a:chExt cx="2819400" cy="729896"/>
          </a:xfrm>
        </p:grpSpPr>
        <p:sp>
          <p:nvSpPr>
            <p:cNvPr id="15" name="Rectangle 14"/>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423198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25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1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8" dur="1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1750"/>
                            </p:stCondLst>
                            <p:childTnLst>
                              <p:par>
                                <p:cTn id="10" presetID="2" presetClass="entr" presetSubtype="4" fill="hold" nodeType="afterEffect">
                                  <p:stCondLst>
                                    <p:cond delay="150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1</a:t>
            </a:r>
            <a:endParaRPr lang="en-US" sz="2000" dirty="0">
              <a:latin typeface="American Typewriter"/>
            </a:endParaRPr>
          </a:p>
        </p:txBody>
      </p:sp>
      <p:sp>
        <p:nvSpPr>
          <p:cNvPr id="7" name="TextBox 6"/>
          <p:cNvSpPr txBox="1"/>
          <p:nvPr/>
        </p:nvSpPr>
        <p:spPr>
          <a:xfrm>
            <a:off x="762000" y="1674674"/>
            <a:ext cx="10668000" cy="1754327"/>
          </a:xfrm>
          <a:prstGeom prst="rect">
            <a:avLst/>
          </a:prstGeom>
          <a:noFill/>
        </p:spPr>
        <p:txBody>
          <a:bodyPr wrap="square" rtlCol="0">
            <a:spAutoFit/>
          </a:bodyPr>
          <a:lstStyle/>
          <a:p>
            <a:pPr algn="ctr"/>
            <a:r>
              <a:rPr lang="en-US" sz="5400" dirty="0" smtClean="0">
                <a:solidFill>
                  <a:schemeClr val="bg1"/>
                </a:solidFill>
                <a:latin typeface="American Typewriter"/>
              </a:rPr>
              <a:t>Which animal makes a better pet?</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81000" y="3954959"/>
            <a:ext cx="2400300" cy="769441"/>
          </a:xfrm>
          <a:prstGeom prst="rect">
            <a:avLst/>
          </a:prstGeom>
          <a:noFill/>
        </p:spPr>
        <p:txBody>
          <a:bodyPr wrap="square" rtlCol="0">
            <a:spAutoFit/>
          </a:bodyPr>
          <a:lstStyle/>
          <a:p>
            <a:pPr algn="r"/>
            <a:r>
              <a:rPr lang="en-US" sz="4400" dirty="0" smtClean="0">
                <a:solidFill>
                  <a:schemeClr val="bg1"/>
                </a:solidFill>
                <a:latin typeface="American Typewriter"/>
              </a:rPr>
              <a:t>Dog</a:t>
            </a:r>
            <a:endParaRPr lang="en-US" dirty="0">
              <a:solidFill>
                <a:schemeClr val="bg1"/>
              </a:solidFill>
              <a:latin typeface="American Typewriter"/>
            </a:endParaRPr>
          </a:p>
        </p:txBody>
      </p:sp>
      <p:sp>
        <p:nvSpPr>
          <p:cNvPr id="12" name="TextBox 11"/>
          <p:cNvSpPr txBox="1"/>
          <p:nvPr/>
        </p:nvSpPr>
        <p:spPr>
          <a:xfrm>
            <a:off x="9445592" y="3954959"/>
            <a:ext cx="2517808" cy="769441"/>
          </a:xfrm>
          <a:prstGeom prst="rect">
            <a:avLst/>
          </a:prstGeom>
          <a:noFill/>
        </p:spPr>
        <p:txBody>
          <a:bodyPr wrap="square" rtlCol="0">
            <a:spAutoFit/>
          </a:bodyPr>
          <a:lstStyle/>
          <a:p>
            <a:r>
              <a:rPr lang="en-US" sz="4400" dirty="0" smtClean="0">
                <a:solidFill>
                  <a:schemeClr val="bg1"/>
                </a:solidFill>
                <a:latin typeface="American Typewriter"/>
              </a:rPr>
              <a:t>Cat</a:t>
            </a:r>
            <a:endParaRPr lang="en-US"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4222373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2</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 live in…</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09600" y="3658850"/>
            <a:ext cx="2171700" cy="1446550"/>
          </a:xfrm>
          <a:prstGeom prst="rect">
            <a:avLst/>
          </a:prstGeom>
          <a:noFill/>
        </p:spPr>
        <p:txBody>
          <a:bodyPr wrap="square" rtlCol="0">
            <a:spAutoFit/>
          </a:bodyPr>
          <a:lstStyle/>
          <a:p>
            <a:pPr algn="r"/>
            <a:r>
              <a:rPr lang="en-US" sz="4400" dirty="0" smtClean="0">
                <a:solidFill>
                  <a:schemeClr val="bg1"/>
                </a:solidFill>
                <a:latin typeface="American Typewriter"/>
              </a:rPr>
              <a:t>The City</a:t>
            </a:r>
            <a:endParaRPr lang="en-US" dirty="0">
              <a:solidFill>
                <a:schemeClr val="bg1"/>
              </a:solidFill>
              <a:latin typeface="American Typewriter"/>
            </a:endParaRPr>
          </a:p>
        </p:txBody>
      </p:sp>
      <p:sp>
        <p:nvSpPr>
          <p:cNvPr id="12" name="TextBox 11"/>
          <p:cNvSpPr txBox="1"/>
          <p:nvPr/>
        </p:nvSpPr>
        <p:spPr>
          <a:xfrm>
            <a:off x="9409096" y="3658850"/>
            <a:ext cx="2554304" cy="1446550"/>
          </a:xfrm>
          <a:prstGeom prst="rect">
            <a:avLst/>
          </a:prstGeom>
          <a:noFill/>
        </p:spPr>
        <p:txBody>
          <a:bodyPr wrap="square" rtlCol="0">
            <a:spAutoFit/>
          </a:bodyPr>
          <a:lstStyle/>
          <a:p>
            <a:r>
              <a:rPr lang="en-US" sz="4400" dirty="0" smtClean="0">
                <a:solidFill>
                  <a:schemeClr val="bg1"/>
                </a:solidFill>
                <a:latin typeface="American Typewriter"/>
              </a:rPr>
              <a:t>The Country</a:t>
            </a:r>
            <a:endParaRPr lang="en-US" dirty="0">
              <a:solidFill>
                <a:schemeClr val="bg1"/>
              </a:solidFill>
              <a:latin typeface="American Typewriter"/>
            </a:endParaRPr>
          </a:p>
        </p:txBody>
      </p:sp>
      <p:grpSp>
        <p:nvGrpSpPr>
          <p:cNvPr id="14" name="Group 13"/>
          <p:cNvGrpSpPr/>
          <p:nvPr/>
        </p:nvGrpSpPr>
        <p:grpSpPr>
          <a:xfrm>
            <a:off x="4648200" y="6280504"/>
            <a:ext cx="2819400" cy="729896"/>
            <a:chOff x="4648200" y="6128104"/>
            <a:chExt cx="2819400" cy="729896"/>
          </a:xfrm>
        </p:grpSpPr>
        <p:sp>
          <p:nvSpPr>
            <p:cNvPr id="15" name="Rectangle 14"/>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353261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3</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Which is worse?</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57200" y="3471208"/>
            <a:ext cx="2324100" cy="1323439"/>
          </a:xfrm>
          <a:prstGeom prst="rect">
            <a:avLst/>
          </a:prstGeom>
          <a:noFill/>
        </p:spPr>
        <p:txBody>
          <a:bodyPr wrap="square" rtlCol="0">
            <a:spAutoFit/>
          </a:bodyPr>
          <a:lstStyle/>
          <a:p>
            <a:pPr algn="r"/>
            <a:r>
              <a:rPr lang="en-US" sz="4000" dirty="0" smtClean="0">
                <a:solidFill>
                  <a:schemeClr val="bg1"/>
                </a:solidFill>
                <a:latin typeface="American Typewriter"/>
              </a:rPr>
              <a:t>Bad Breath</a:t>
            </a:r>
            <a:endParaRPr lang="en-US" sz="2000" dirty="0">
              <a:solidFill>
                <a:schemeClr val="bg1"/>
              </a:solidFill>
              <a:latin typeface="American Typewriter"/>
            </a:endParaRPr>
          </a:p>
        </p:txBody>
      </p:sp>
      <p:sp>
        <p:nvSpPr>
          <p:cNvPr id="12" name="TextBox 11"/>
          <p:cNvSpPr txBox="1"/>
          <p:nvPr/>
        </p:nvSpPr>
        <p:spPr>
          <a:xfrm>
            <a:off x="9448800" y="3471208"/>
            <a:ext cx="2594008" cy="1323439"/>
          </a:xfrm>
          <a:prstGeom prst="rect">
            <a:avLst/>
          </a:prstGeom>
          <a:noFill/>
        </p:spPr>
        <p:txBody>
          <a:bodyPr wrap="square" rtlCol="0">
            <a:spAutoFit/>
          </a:bodyPr>
          <a:lstStyle/>
          <a:p>
            <a:r>
              <a:rPr lang="en-US" sz="4000" dirty="0" smtClean="0">
                <a:solidFill>
                  <a:schemeClr val="bg1"/>
                </a:solidFill>
                <a:latin typeface="American Typewriter"/>
              </a:rPr>
              <a:t>Body Odor</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382933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4</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 be…</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76300" y="4031159"/>
            <a:ext cx="1905000" cy="769441"/>
          </a:xfrm>
          <a:prstGeom prst="rect">
            <a:avLst/>
          </a:prstGeom>
          <a:noFill/>
        </p:spPr>
        <p:txBody>
          <a:bodyPr wrap="square" rtlCol="0">
            <a:spAutoFit/>
          </a:bodyPr>
          <a:lstStyle/>
          <a:p>
            <a:pPr algn="r"/>
            <a:r>
              <a:rPr lang="en-US" sz="4400" dirty="0" smtClean="0">
                <a:solidFill>
                  <a:schemeClr val="bg1"/>
                </a:solidFill>
                <a:latin typeface="American Typewriter"/>
              </a:rPr>
              <a:t>Inside</a:t>
            </a:r>
            <a:endParaRPr lang="en-US" dirty="0">
              <a:solidFill>
                <a:schemeClr val="bg1"/>
              </a:solidFill>
              <a:latin typeface="American Typewriter"/>
            </a:endParaRPr>
          </a:p>
        </p:txBody>
      </p:sp>
      <p:sp>
        <p:nvSpPr>
          <p:cNvPr id="12" name="TextBox 11"/>
          <p:cNvSpPr txBox="1"/>
          <p:nvPr/>
        </p:nvSpPr>
        <p:spPr>
          <a:xfrm>
            <a:off x="9445592" y="4008120"/>
            <a:ext cx="2517808" cy="769441"/>
          </a:xfrm>
          <a:prstGeom prst="rect">
            <a:avLst/>
          </a:prstGeom>
          <a:noFill/>
        </p:spPr>
        <p:txBody>
          <a:bodyPr wrap="square" rtlCol="0">
            <a:spAutoFit/>
          </a:bodyPr>
          <a:lstStyle/>
          <a:p>
            <a:r>
              <a:rPr lang="en-US" sz="4400" dirty="0" smtClean="0">
                <a:solidFill>
                  <a:schemeClr val="bg1"/>
                </a:solidFill>
                <a:latin typeface="American Typewriter"/>
              </a:rPr>
              <a:t>Outside</a:t>
            </a:r>
            <a:endParaRPr lang="en-US"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55218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5</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Are you more of a…</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57200" y="3471208"/>
            <a:ext cx="2324100" cy="1323439"/>
          </a:xfrm>
          <a:prstGeom prst="rect">
            <a:avLst/>
          </a:prstGeom>
          <a:noFill/>
        </p:spPr>
        <p:txBody>
          <a:bodyPr wrap="square" rtlCol="0">
            <a:spAutoFit/>
          </a:bodyPr>
          <a:lstStyle/>
          <a:p>
            <a:pPr algn="r"/>
            <a:r>
              <a:rPr lang="en-US" sz="4000" dirty="0" smtClean="0">
                <a:solidFill>
                  <a:schemeClr val="bg1"/>
                </a:solidFill>
                <a:latin typeface="American Typewriter"/>
              </a:rPr>
              <a:t>Morning Person</a:t>
            </a:r>
            <a:endParaRPr lang="en-US" sz="2000" dirty="0">
              <a:solidFill>
                <a:schemeClr val="bg1"/>
              </a:solidFill>
              <a:latin typeface="American Typewriter"/>
            </a:endParaRPr>
          </a:p>
        </p:txBody>
      </p:sp>
      <p:sp>
        <p:nvSpPr>
          <p:cNvPr id="12" name="TextBox 11"/>
          <p:cNvSpPr txBox="1"/>
          <p:nvPr/>
        </p:nvSpPr>
        <p:spPr>
          <a:xfrm>
            <a:off x="9448800" y="3471208"/>
            <a:ext cx="2594008" cy="1323439"/>
          </a:xfrm>
          <a:prstGeom prst="rect">
            <a:avLst/>
          </a:prstGeom>
          <a:noFill/>
        </p:spPr>
        <p:txBody>
          <a:bodyPr wrap="square" rtlCol="0">
            <a:spAutoFit/>
          </a:bodyPr>
          <a:lstStyle/>
          <a:p>
            <a:r>
              <a:rPr lang="en-US" sz="4000" dirty="0" smtClean="0">
                <a:solidFill>
                  <a:schemeClr val="bg1"/>
                </a:solidFill>
                <a:latin typeface="American Typewriter"/>
              </a:rPr>
              <a:t>Night Person</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236722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a:latin typeface="American Typewriter"/>
              </a:rPr>
              <a:t>6</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 live in…</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28600" y="3471208"/>
            <a:ext cx="2552700" cy="1261884"/>
          </a:xfrm>
          <a:prstGeom prst="rect">
            <a:avLst/>
          </a:prstGeom>
          <a:noFill/>
        </p:spPr>
        <p:txBody>
          <a:bodyPr wrap="square" rtlCol="0">
            <a:spAutoFit/>
          </a:bodyPr>
          <a:lstStyle/>
          <a:p>
            <a:pPr algn="r"/>
            <a:r>
              <a:rPr lang="en-US" sz="4000" dirty="0" smtClean="0">
                <a:solidFill>
                  <a:schemeClr val="bg1"/>
                </a:solidFill>
                <a:latin typeface="American Typewriter"/>
              </a:rPr>
              <a:t>A </a:t>
            </a:r>
            <a:r>
              <a:rPr lang="en-US" sz="3600" dirty="0" smtClean="0">
                <a:solidFill>
                  <a:schemeClr val="bg1"/>
                </a:solidFill>
                <a:latin typeface="American Typewriter"/>
              </a:rPr>
              <a:t>Rainforest</a:t>
            </a:r>
            <a:endParaRPr lang="en-US" sz="3600" dirty="0">
              <a:solidFill>
                <a:schemeClr val="bg1"/>
              </a:solidFill>
              <a:latin typeface="American Typewriter"/>
            </a:endParaRPr>
          </a:p>
        </p:txBody>
      </p:sp>
      <p:sp>
        <p:nvSpPr>
          <p:cNvPr id="12" name="TextBox 11"/>
          <p:cNvSpPr txBox="1"/>
          <p:nvPr/>
        </p:nvSpPr>
        <p:spPr>
          <a:xfrm>
            <a:off x="9448800" y="3471208"/>
            <a:ext cx="2594008" cy="1323439"/>
          </a:xfrm>
          <a:prstGeom prst="rect">
            <a:avLst/>
          </a:prstGeom>
          <a:noFill/>
        </p:spPr>
        <p:txBody>
          <a:bodyPr wrap="square" rtlCol="0">
            <a:spAutoFit/>
          </a:bodyPr>
          <a:lstStyle/>
          <a:p>
            <a:r>
              <a:rPr lang="en-US" sz="4000" dirty="0" smtClean="0">
                <a:solidFill>
                  <a:schemeClr val="bg1"/>
                </a:solidFill>
                <a:latin typeface="American Typewriter"/>
              </a:rPr>
              <a:t>A </a:t>
            </a:r>
            <a:br>
              <a:rPr lang="en-US" sz="4000" dirty="0" smtClean="0">
                <a:solidFill>
                  <a:schemeClr val="bg1"/>
                </a:solidFill>
                <a:latin typeface="American Typewriter"/>
              </a:rPr>
            </a:br>
            <a:r>
              <a:rPr lang="en-US" sz="4000" dirty="0" smtClean="0">
                <a:solidFill>
                  <a:schemeClr val="bg1"/>
                </a:solidFill>
                <a:latin typeface="American Typewriter"/>
              </a:rPr>
              <a:t>Desert</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112777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7</a:t>
            </a:r>
            <a:endParaRPr lang="en-US" sz="2000" dirty="0">
              <a:latin typeface="American Typewriter"/>
            </a:endParaRPr>
          </a:p>
        </p:txBody>
      </p:sp>
      <p:sp>
        <p:nvSpPr>
          <p:cNvPr id="7" name="TextBox 6"/>
          <p:cNvSpPr txBox="1"/>
          <p:nvPr/>
        </p:nvSpPr>
        <p:spPr>
          <a:xfrm>
            <a:off x="1714500" y="1674674"/>
            <a:ext cx="8763000" cy="1754327"/>
          </a:xfrm>
          <a:prstGeom prst="rect">
            <a:avLst/>
          </a:prstGeom>
          <a:noFill/>
        </p:spPr>
        <p:txBody>
          <a:bodyPr wrap="square" rtlCol="0">
            <a:spAutoFit/>
          </a:bodyPr>
          <a:lstStyle/>
          <a:p>
            <a:pPr algn="ctr"/>
            <a:r>
              <a:rPr lang="en-US" sz="5400" dirty="0" smtClean="0">
                <a:solidFill>
                  <a:schemeClr val="bg1"/>
                </a:solidFill>
                <a:latin typeface="American Typewriter"/>
              </a:rPr>
              <a:t>Which is more important?</a:t>
            </a:r>
            <a:endParaRPr lang="en-US" sz="54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57200" y="3471208"/>
            <a:ext cx="2324100" cy="1323439"/>
          </a:xfrm>
          <a:prstGeom prst="rect">
            <a:avLst/>
          </a:prstGeom>
          <a:noFill/>
        </p:spPr>
        <p:txBody>
          <a:bodyPr wrap="square" rtlCol="0">
            <a:spAutoFit/>
          </a:bodyPr>
          <a:lstStyle/>
          <a:p>
            <a:pPr algn="r"/>
            <a:r>
              <a:rPr lang="en-US" sz="4000" dirty="0" smtClean="0">
                <a:solidFill>
                  <a:schemeClr val="bg1"/>
                </a:solidFill>
                <a:latin typeface="American Typewriter"/>
              </a:rPr>
              <a:t>Being Kind</a:t>
            </a:r>
            <a:endParaRPr lang="en-US" sz="2000" dirty="0">
              <a:solidFill>
                <a:schemeClr val="bg1"/>
              </a:solidFill>
              <a:latin typeface="American Typewriter"/>
            </a:endParaRPr>
          </a:p>
        </p:txBody>
      </p:sp>
      <p:sp>
        <p:nvSpPr>
          <p:cNvPr id="12" name="TextBox 11"/>
          <p:cNvSpPr txBox="1"/>
          <p:nvPr/>
        </p:nvSpPr>
        <p:spPr>
          <a:xfrm>
            <a:off x="9448800" y="3471208"/>
            <a:ext cx="2594008" cy="1323439"/>
          </a:xfrm>
          <a:prstGeom prst="rect">
            <a:avLst/>
          </a:prstGeom>
          <a:noFill/>
        </p:spPr>
        <p:txBody>
          <a:bodyPr wrap="square" rtlCol="0">
            <a:spAutoFit/>
          </a:bodyPr>
          <a:lstStyle/>
          <a:p>
            <a:r>
              <a:rPr lang="en-US" sz="4000" dirty="0" smtClean="0">
                <a:solidFill>
                  <a:schemeClr val="bg1"/>
                </a:solidFill>
                <a:latin typeface="American Typewriter"/>
              </a:rPr>
              <a:t>Being Smart</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179695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8</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 go to…</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28600" y="3124200"/>
            <a:ext cx="2552700" cy="2554545"/>
          </a:xfrm>
          <a:prstGeom prst="rect">
            <a:avLst/>
          </a:prstGeom>
          <a:noFill/>
        </p:spPr>
        <p:txBody>
          <a:bodyPr wrap="square" rtlCol="0">
            <a:spAutoFit/>
          </a:bodyPr>
          <a:lstStyle/>
          <a:p>
            <a:pPr algn="r"/>
            <a:r>
              <a:rPr lang="en-US" sz="4000" dirty="0" smtClean="0">
                <a:solidFill>
                  <a:schemeClr val="bg1"/>
                </a:solidFill>
                <a:latin typeface="American Typewriter"/>
              </a:rPr>
              <a:t>An All-Girls or All-Boys </a:t>
            </a:r>
            <a:r>
              <a:rPr lang="en-US" sz="4000" dirty="0">
                <a:solidFill>
                  <a:schemeClr val="bg1"/>
                </a:solidFill>
                <a:latin typeface="American Typewriter"/>
              </a:rPr>
              <a:t>S</a:t>
            </a:r>
            <a:r>
              <a:rPr lang="en-US" sz="4000" dirty="0" smtClean="0">
                <a:solidFill>
                  <a:schemeClr val="bg1"/>
                </a:solidFill>
                <a:latin typeface="American Typewriter"/>
              </a:rPr>
              <a:t>chool</a:t>
            </a:r>
            <a:endParaRPr lang="en-US" sz="2000" dirty="0">
              <a:solidFill>
                <a:schemeClr val="bg1"/>
              </a:solidFill>
              <a:latin typeface="American Typewriter"/>
            </a:endParaRPr>
          </a:p>
        </p:txBody>
      </p:sp>
      <p:sp>
        <p:nvSpPr>
          <p:cNvPr id="12" name="TextBox 11"/>
          <p:cNvSpPr txBox="1"/>
          <p:nvPr/>
        </p:nvSpPr>
        <p:spPr>
          <a:xfrm>
            <a:off x="9448800" y="3352800"/>
            <a:ext cx="2594008" cy="1938992"/>
          </a:xfrm>
          <a:prstGeom prst="rect">
            <a:avLst/>
          </a:prstGeom>
          <a:noFill/>
        </p:spPr>
        <p:txBody>
          <a:bodyPr wrap="square" rtlCol="0">
            <a:spAutoFit/>
          </a:bodyPr>
          <a:lstStyle/>
          <a:p>
            <a:r>
              <a:rPr lang="en-US" sz="4000" dirty="0" smtClean="0">
                <a:solidFill>
                  <a:schemeClr val="bg1"/>
                </a:solidFill>
                <a:latin typeface="American Typewriter"/>
              </a:rPr>
              <a:t>A School with Both </a:t>
            </a:r>
            <a:r>
              <a:rPr lang="en-US" sz="4000" dirty="0">
                <a:solidFill>
                  <a:schemeClr val="bg1"/>
                </a:solidFill>
                <a:latin typeface="American Typewriter"/>
              </a:rPr>
              <a:t>G</a:t>
            </a:r>
            <a:r>
              <a:rPr lang="en-US" sz="4000" dirty="0" smtClean="0">
                <a:solidFill>
                  <a:schemeClr val="bg1"/>
                </a:solidFill>
                <a:latin typeface="American Typewriter"/>
              </a:rPr>
              <a:t>enders</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244246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9</a:t>
            </a:r>
            <a:endParaRPr lang="en-US" sz="2000" dirty="0">
              <a:latin typeface="American Typewriter"/>
            </a:endParaRPr>
          </a:p>
        </p:txBody>
      </p:sp>
      <p:sp>
        <p:nvSpPr>
          <p:cNvPr id="7" name="TextBox 6"/>
          <p:cNvSpPr txBox="1"/>
          <p:nvPr/>
        </p:nvSpPr>
        <p:spPr>
          <a:xfrm>
            <a:off x="1409700" y="1819870"/>
            <a:ext cx="9410700" cy="923330"/>
          </a:xfrm>
          <a:prstGeom prst="rect">
            <a:avLst/>
          </a:prstGeom>
          <a:noFill/>
        </p:spPr>
        <p:txBody>
          <a:bodyPr wrap="square" rtlCol="0">
            <a:spAutoFit/>
          </a:bodyPr>
          <a:lstStyle/>
          <a:p>
            <a:pPr algn="ctr"/>
            <a:r>
              <a:rPr lang="en-US" sz="5400" dirty="0" smtClean="0">
                <a:solidFill>
                  <a:schemeClr val="bg1"/>
                </a:solidFill>
                <a:latin typeface="American Typewriter"/>
              </a:rPr>
              <a:t>Should smoking be illegal?</a:t>
            </a:r>
            <a:endParaRPr lang="en-US" sz="54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57200" y="3940314"/>
            <a:ext cx="2324100" cy="707886"/>
          </a:xfrm>
          <a:prstGeom prst="rect">
            <a:avLst/>
          </a:prstGeom>
          <a:noFill/>
        </p:spPr>
        <p:txBody>
          <a:bodyPr wrap="square" rtlCol="0">
            <a:spAutoFit/>
          </a:bodyPr>
          <a:lstStyle/>
          <a:p>
            <a:pPr algn="r"/>
            <a:r>
              <a:rPr lang="en-US" sz="4000" dirty="0" smtClean="0">
                <a:solidFill>
                  <a:schemeClr val="bg1"/>
                </a:solidFill>
                <a:latin typeface="American Typewriter"/>
              </a:rPr>
              <a:t>Yes</a:t>
            </a:r>
            <a:endParaRPr lang="en-US" sz="2000" dirty="0">
              <a:solidFill>
                <a:schemeClr val="bg1"/>
              </a:solidFill>
              <a:latin typeface="American Typewriter"/>
            </a:endParaRPr>
          </a:p>
        </p:txBody>
      </p:sp>
      <p:sp>
        <p:nvSpPr>
          <p:cNvPr id="12" name="TextBox 11"/>
          <p:cNvSpPr txBox="1"/>
          <p:nvPr/>
        </p:nvSpPr>
        <p:spPr>
          <a:xfrm>
            <a:off x="9448800" y="3940314"/>
            <a:ext cx="2594008" cy="707886"/>
          </a:xfrm>
          <a:prstGeom prst="rect">
            <a:avLst/>
          </a:prstGeom>
          <a:noFill/>
        </p:spPr>
        <p:txBody>
          <a:bodyPr wrap="square" rtlCol="0">
            <a:spAutoFit/>
          </a:bodyPr>
          <a:lstStyle/>
          <a:p>
            <a:r>
              <a:rPr lang="en-US" sz="4000" dirty="0" smtClean="0">
                <a:solidFill>
                  <a:schemeClr val="bg1"/>
                </a:solidFill>
                <a:latin typeface="American Typewriter"/>
              </a:rPr>
              <a:t>No</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2303121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10</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66700" y="3471208"/>
            <a:ext cx="2552700" cy="1938992"/>
          </a:xfrm>
          <a:prstGeom prst="rect">
            <a:avLst/>
          </a:prstGeom>
          <a:noFill/>
        </p:spPr>
        <p:txBody>
          <a:bodyPr wrap="square" rtlCol="0">
            <a:spAutoFit/>
          </a:bodyPr>
          <a:lstStyle/>
          <a:p>
            <a:pPr algn="r"/>
            <a:r>
              <a:rPr lang="en-US" sz="4000" dirty="0" smtClean="0">
                <a:solidFill>
                  <a:schemeClr val="bg1"/>
                </a:solidFill>
                <a:latin typeface="American Typewriter"/>
              </a:rPr>
              <a:t>Cook a </a:t>
            </a:r>
            <a:br>
              <a:rPr lang="en-US" sz="4000" dirty="0" smtClean="0">
                <a:solidFill>
                  <a:schemeClr val="bg1"/>
                </a:solidFill>
                <a:latin typeface="American Typewriter"/>
              </a:rPr>
            </a:br>
            <a:r>
              <a:rPr lang="en-US" sz="4000" dirty="0" smtClean="0">
                <a:solidFill>
                  <a:schemeClr val="bg1"/>
                </a:solidFill>
                <a:latin typeface="American Typewriter"/>
              </a:rPr>
              <a:t>3-Course </a:t>
            </a:r>
            <a:r>
              <a:rPr lang="en-US" sz="4000" dirty="0">
                <a:solidFill>
                  <a:schemeClr val="bg1"/>
                </a:solidFill>
                <a:latin typeface="American Typewriter"/>
              </a:rPr>
              <a:t>M</a:t>
            </a:r>
            <a:r>
              <a:rPr lang="en-US" sz="4000" dirty="0" smtClean="0">
                <a:solidFill>
                  <a:schemeClr val="bg1"/>
                </a:solidFill>
                <a:latin typeface="American Typewriter"/>
              </a:rPr>
              <a:t>eal</a:t>
            </a:r>
            <a:endParaRPr lang="en-US" sz="2000" dirty="0">
              <a:solidFill>
                <a:schemeClr val="bg1"/>
              </a:solidFill>
              <a:latin typeface="American Typewriter"/>
            </a:endParaRPr>
          </a:p>
        </p:txBody>
      </p:sp>
      <p:sp>
        <p:nvSpPr>
          <p:cNvPr id="12" name="TextBox 11"/>
          <p:cNvSpPr txBox="1"/>
          <p:nvPr/>
        </p:nvSpPr>
        <p:spPr>
          <a:xfrm>
            <a:off x="9448800" y="3477161"/>
            <a:ext cx="2594008" cy="1323439"/>
          </a:xfrm>
          <a:prstGeom prst="rect">
            <a:avLst/>
          </a:prstGeom>
          <a:noFill/>
        </p:spPr>
        <p:txBody>
          <a:bodyPr wrap="square" rtlCol="0">
            <a:spAutoFit/>
          </a:bodyPr>
          <a:lstStyle/>
          <a:p>
            <a:r>
              <a:rPr lang="en-US" sz="4000" dirty="0" smtClean="0">
                <a:solidFill>
                  <a:schemeClr val="bg1"/>
                </a:solidFill>
                <a:latin typeface="American Typewriter"/>
              </a:rPr>
              <a:t>Shop for 3 Hours</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79575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11</a:t>
            </a:r>
            <a:endParaRPr lang="en-US" sz="2000" dirty="0">
              <a:latin typeface="American Typewriter"/>
            </a:endParaRPr>
          </a:p>
        </p:txBody>
      </p:sp>
      <p:sp>
        <p:nvSpPr>
          <p:cNvPr id="7" name="TextBox 6"/>
          <p:cNvSpPr txBox="1"/>
          <p:nvPr/>
        </p:nvSpPr>
        <p:spPr>
          <a:xfrm>
            <a:off x="1257300" y="1674674"/>
            <a:ext cx="9715500" cy="1754327"/>
          </a:xfrm>
          <a:prstGeom prst="rect">
            <a:avLst/>
          </a:prstGeom>
          <a:noFill/>
        </p:spPr>
        <p:txBody>
          <a:bodyPr wrap="square" rtlCol="0">
            <a:spAutoFit/>
          </a:bodyPr>
          <a:lstStyle/>
          <a:p>
            <a:pPr algn="ctr"/>
            <a:r>
              <a:rPr lang="en-US" sz="5400" dirty="0" smtClean="0">
                <a:solidFill>
                  <a:schemeClr val="bg1"/>
                </a:solidFill>
                <a:latin typeface="American Typewriter"/>
              </a:rPr>
              <a:t>Should students be allowed to use cell phones in class?</a:t>
            </a:r>
            <a:endParaRPr lang="en-US" sz="54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57200" y="3940314"/>
            <a:ext cx="2324100" cy="707886"/>
          </a:xfrm>
          <a:prstGeom prst="rect">
            <a:avLst/>
          </a:prstGeom>
          <a:noFill/>
        </p:spPr>
        <p:txBody>
          <a:bodyPr wrap="square" rtlCol="0">
            <a:spAutoFit/>
          </a:bodyPr>
          <a:lstStyle/>
          <a:p>
            <a:pPr algn="r"/>
            <a:r>
              <a:rPr lang="en-US" sz="4000" dirty="0" smtClean="0">
                <a:solidFill>
                  <a:schemeClr val="bg1"/>
                </a:solidFill>
                <a:latin typeface="American Typewriter"/>
              </a:rPr>
              <a:t>Yes</a:t>
            </a:r>
            <a:endParaRPr lang="en-US" sz="2000" dirty="0">
              <a:solidFill>
                <a:schemeClr val="bg1"/>
              </a:solidFill>
              <a:latin typeface="American Typewriter"/>
            </a:endParaRPr>
          </a:p>
        </p:txBody>
      </p:sp>
      <p:sp>
        <p:nvSpPr>
          <p:cNvPr id="12" name="TextBox 11"/>
          <p:cNvSpPr txBox="1"/>
          <p:nvPr/>
        </p:nvSpPr>
        <p:spPr>
          <a:xfrm>
            <a:off x="9448800" y="3940314"/>
            <a:ext cx="2594008" cy="707886"/>
          </a:xfrm>
          <a:prstGeom prst="rect">
            <a:avLst/>
          </a:prstGeom>
          <a:noFill/>
        </p:spPr>
        <p:txBody>
          <a:bodyPr wrap="square" rtlCol="0">
            <a:spAutoFit/>
          </a:bodyPr>
          <a:lstStyle/>
          <a:p>
            <a:r>
              <a:rPr lang="en-US" sz="4000" dirty="0" smtClean="0">
                <a:solidFill>
                  <a:schemeClr val="bg1"/>
                </a:solidFill>
                <a:latin typeface="American Typewriter"/>
              </a:rPr>
              <a:t>No</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3668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700482"/>
            <a:ext cx="990600" cy="769441"/>
          </a:xfrm>
          <a:prstGeom prst="rect">
            <a:avLst/>
          </a:prstGeom>
          <a:noFill/>
        </p:spPr>
        <p:txBody>
          <a:bodyPr wrap="square" rtlCol="0">
            <a:spAutoFit/>
          </a:bodyPr>
          <a:lstStyle/>
          <a:p>
            <a:pPr algn="ctr"/>
            <a:r>
              <a:rPr lang="en-US" sz="4400" dirty="0" smtClean="0">
                <a:latin typeface="American Typewriter"/>
              </a:rPr>
              <a:t>12</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 be…</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66700" y="3629561"/>
            <a:ext cx="2552700" cy="1323439"/>
          </a:xfrm>
          <a:prstGeom prst="rect">
            <a:avLst/>
          </a:prstGeom>
          <a:noFill/>
        </p:spPr>
        <p:txBody>
          <a:bodyPr wrap="square" rtlCol="0">
            <a:spAutoFit/>
          </a:bodyPr>
          <a:lstStyle/>
          <a:p>
            <a:pPr algn="r"/>
            <a:r>
              <a:rPr lang="en-US" sz="4000" dirty="0" smtClean="0">
                <a:solidFill>
                  <a:schemeClr val="bg1"/>
                </a:solidFill>
                <a:latin typeface="American Typewriter"/>
              </a:rPr>
              <a:t>A Police Officer</a:t>
            </a:r>
            <a:endParaRPr lang="en-US" sz="2000" dirty="0">
              <a:solidFill>
                <a:schemeClr val="bg1"/>
              </a:solidFill>
              <a:latin typeface="American Typewriter"/>
            </a:endParaRPr>
          </a:p>
        </p:txBody>
      </p:sp>
      <p:sp>
        <p:nvSpPr>
          <p:cNvPr id="12" name="TextBox 11"/>
          <p:cNvSpPr txBox="1"/>
          <p:nvPr/>
        </p:nvSpPr>
        <p:spPr>
          <a:xfrm>
            <a:off x="9448800" y="3587353"/>
            <a:ext cx="2594008" cy="1261884"/>
          </a:xfrm>
          <a:prstGeom prst="rect">
            <a:avLst/>
          </a:prstGeom>
          <a:noFill/>
        </p:spPr>
        <p:txBody>
          <a:bodyPr wrap="square" rtlCol="0">
            <a:spAutoFit/>
          </a:bodyPr>
          <a:lstStyle/>
          <a:p>
            <a:r>
              <a:rPr lang="en-US" sz="4000" dirty="0" smtClean="0">
                <a:solidFill>
                  <a:schemeClr val="bg1"/>
                </a:solidFill>
                <a:latin typeface="American Typewriter"/>
              </a:rPr>
              <a:t>A </a:t>
            </a:r>
            <a:r>
              <a:rPr lang="en-US" sz="3600" dirty="0" smtClean="0">
                <a:solidFill>
                  <a:schemeClr val="bg1"/>
                </a:solidFill>
                <a:latin typeface="American Typewriter"/>
              </a:rPr>
              <a:t>Firefighter</a:t>
            </a:r>
            <a:endParaRPr lang="en-US" sz="36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122011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13</a:t>
            </a:r>
            <a:endParaRPr lang="en-US" sz="2000" dirty="0">
              <a:latin typeface="American Typewriter"/>
            </a:endParaRPr>
          </a:p>
        </p:txBody>
      </p:sp>
      <p:sp>
        <p:nvSpPr>
          <p:cNvPr id="7" name="TextBox 6"/>
          <p:cNvSpPr txBox="1"/>
          <p:nvPr/>
        </p:nvSpPr>
        <p:spPr>
          <a:xfrm>
            <a:off x="1714500" y="1674674"/>
            <a:ext cx="8763000" cy="1754327"/>
          </a:xfrm>
          <a:prstGeom prst="rect">
            <a:avLst/>
          </a:prstGeom>
          <a:noFill/>
        </p:spPr>
        <p:txBody>
          <a:bodyPr wrap="square" rtlCol="0">
            <a:spAutoFit/>
          </a:bodyPr>
          <a:lstStyle/>
          <a:p>
            <a:pPr algn="ctr"/>
            <a:r>
              <a:rPr lang="en-US" sz="5400" dirty="0" smtClean="0">
                <a:solidFill>
                  <a:schemeClr val="bg1"/>
                </a:solidFill>
                <a:latin typeface="American Typewriter"/>
              </a:rPr>
              <a:t>How important is it to be on time?</a:t>
            </a:r>
            <a:endParaRPr lang="en-US" sz="54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90500" y="3810000"/>
            <a:ext cx="2781300" cy="1323439"/>
          </a:xfrm>
          <a:prstGeom prst="rect">
            <a:avLst/>
          </a:prstGeom>
          <a:noFill/>
        </p:spPr>
        <p:txBody>
          <a:bodyPr wrap="square" rtlCol="0">
            <a:spAutoFit/>
          </a:bodyPr>
          <a:lstStyle/>
          <a:p>
            <a:pPr algn="r"/>
            <a:r>
              <a:rPr lang="en-US" sz="4000" dirty="0" smtClean="0">
                <a:solidFill>
                  <a:schemeClr val="bg1"/>
                </a:solidFill>
                <a:latin typeface="American Typewriter"/>
              </a:rPr>
              <a:t>Very Important</a:t>
            </a:r>
            <a:endParaRPr lang="en-US" sz="2000" dirty="0">
              <a:solidFill>
                <a:schemeClr val="bg1"/>
              </a:solidFill>
              <a:latin typeface="American Typewriter"/>
            </a:endParaRPr>
          </a:p>
        </p:txBody>
      </p:sp>
      <p:sp>
        <p:nvSpPr>
          <p:cNvPr id="12" name="TextBox 11"/>
          <p:cNvSpPr txBox="1"/>
          <p:nvPr/>
        </p:nvSpPr>
        <p:spPr>
          <a:xfrm>
            <a:off x="9220200" y="3810000"/>
            <a:ext cx="2743200" cy="1323439"/>
          </a:xfrm>
          <a:prstGeom prst="rect">
            <a:avLst/>
          </a:prstGeom>
          <a:noFill/>
        </p:spPr>
        <p:txBody>
          <a:bodyPr wrap="square" rtlCol="0">
            <a:spAutoFit/>
          </a:bodyPr>
          <a:lstStyle/>
          <a:p>
            <a:r>
              <a:rPr lang="en-US" sz="4000" dirty="0" smtClean="0">
                <a:solidFill>
                  <a:schemeClr val="bg1"/>
                </a:solidFill>
                <a:latin typeface="American Typewriter"/>
              </a:rPr>
              <a:t>Not that Important</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246305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700482"/>
            <a:ext cx="990600" cy="769441"/>
          </a:xfrm>
          <a:prstGeom prst="rect">
            <a:avLst/>
          </a:prstGeom>
          <a:noFill/>
        </p:spPr>
        <p:txBody>
          <a:bodyPr wrap="square" rtlCol="0">
            <a:spAutoFit/>
          </a:bodyPr>
          <a:lstStyle/>
          <a:p>
            <a:pPr algn="ctr"/>
            <a:r>
              <a:rPr lang="en-US" sz="4400" dirty="0" smtClean="0">
                <a:latin typeface="American Typewriter"/>
              </a:rPr>
              <a:t>14</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66700" y="3471208"/>
            <a:ext cx="2552700" cy="1323439"/>
          </a:xfrm>
          <a:prstGeom prst="rect">
            <a:avLst/>
          </a:prstGeom>
          <a:noFill/>
        </p:spPr>
        <p:txBody>
          <a:bodyPr wrap="square" rtlCol="0">
            <a:spAutoFit/>
          </a:bodyPr>
          <a:lstStyle/>
          <a:p>
            <a:pPr algn="r"/>
            <a:r>
              <a:rPr lang="en-US" sz="4000" dirty="0" smtClean="0">
                <a:solidFill>
                  <a:schemeClr val="bg1"/>
                </a:solidFill>
                <a:latin typeface="American Typewriter"/>
              </a:rPr>
              <a:t>Read a Book</a:t>
            </a:r>
            <a:endParaRPr lang="en-US" sz="2000" dirty="0">
              <a:solidFill>
                <a:schemeClr val="bg1"/>
              </a:solidFill>
              <a:latin typeface="American Typewriter"/>
            </a:endParaRPr>
          </a:p>
        </p:txBody>
      </p:sp>
      <p:sp>
        <p:nvSpPr>
          <p:cNvPr id="12" name="TextBox 11"/>
          <p:cNvSpPr txBox="1"/>
          <p:nvPr/>
        </p:nvSpPr>
        <p:spPr>
          <a:xfrm>
            <a:off x="9448800" y="3429000"/>
            <a:ext cx="2594008" cy="1323439"/>
          </a:xfrm>
          <a:prstGeom prst="rect">
            <a:avLst/>
          </a:prstGeom>
          <a:noFill/>
        </p:spPr>
        <p:txBody>
          <a:bodyPr wrap="square" rtlCol="0">
            <a:spAutoFit/>
          </a:bodyPr>
          <a:lstStyle/>
          <a:p>
            <a:r>
              <a:rPr lang="en-US" sz="4000" dirty="0" smtClean="0">
                <a:solidFill>
                  <a:schemeClr val="bg1"/>
                </a:solidFill>
                <a:latin typeface="American Typewriter"/>
              </a:rPr>
              <a:t>Watch a Movie</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21712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15</a:t>
            </a:r>
            <a:endParaRPr lang="en-US" sz="2000" dirty="0">
              <a:latin typeface="American Typewriter"/>
            </a:endParaRPr>
          </a:p>
        </p:txBody>
      </p:sp>
      <p:sp>
        <p:nvSpPr>
          <p:cNvPr id="7" name="TextBox 6"/>
          <p:cNvSpPr txBox="1"/>
          <p:nvPr/>
        </p:nvSpPr>
        <p:spPr>
          <a:xfrm>
            <a:off x="685800" y="1674674"/>
            <a:ext cx="10896600" cy="1754327"/>
          </a:xfrm>
          <a:prstGeom prst="rect">
            <a:avLst/>
          </a:prstGeom>
          <a:noFill/>
        </p:spPr>
        <p:txBody>
          <a:bodyPr wrap="square" rtlCol="0">
            <a:spAutoFit/>
          </a:bodyPr>
          <a:lstStyle/>
          <a:p>
            <a:pPr algn="ctr"/>
            <a:r>
              <a:rPr lang="en-US" sz="5400" dirty="0" smtClean="0">
                <a:solidFill>
                  <a:schemeClr val="bg1"/>
                </a:solidFill>
                <a:latin typeface="American Typewriter"/>
              </a:rPr>
              <a:t>Should all students be required to learn another language?</a:t>
            </a:r>
            <a:endParaRPr lang="en-US" sz="54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57200" y="3940314"/>
            <a:ext cx="2324100" cy="707886"/>
          </a:xfrm>
          <a:prstGeom prst="rect">
            <a:avLst/>
          </a:prstGeom>
          <a:noFill/>
        </p:spPr>
        <p:txBody>
          <a:bodyPr wrap="square" rtlCol="0">
            <a:spAutoFit/>
          </a:bodyPr>
          <a:lstStyle/>
          <a:p>
            <a:pPr algn="r"/>
            <a:r>
              <a:rPr lang="en-US" sz="4000" dirty="0" smtClean="0">
                <a:solidFill>
                  <a:schemeClr val="bg1"/>
                </a:solidFill>
                <a:latin typeface="American Typewriter"/>
              </a:rPr>
              <a:t>Yes</a:t>
            </a:r>
            <a:endParaRPr lang="en-US" sz="2000" dirty="0">
              <a:solidFill>
                <a:schemeClr val="bg1"/>
              </a:solidFill>
              <a:latin typeface="American Typewriter"/>
            </a:endParaRPr>
          </a:p>
        </p:txBody>
      </p:sp>
      <p:sp>
        <p:nvSpPr>
          <p:cNvPr id="12" name="TextBox 11"/>
          <p:cNvSpPr txBox="1"/>
          <p:nvPr/>
        </p:nvSpPr>
        <p:spPr>
          <a:xfrm>
            <a:off x="9448800" y="3940314"/>
            <a:ext cx="2594008" cy="707886"/>
          </a:xfrm>
          <a:prstGeom prst="rect">
            <a:avLst/>
          </a:prstGeom>
          <a:noFill/>
        </p:spPr>
        <p:txBody>
          <a:bodyPr wrap="square" rtlCol="0">
            <a:spAutoFit/>
          </a:bodyPr>
          <a:lstStyle/>
          <a:p>
            <a:r>
              <a:rPr lang="en-US" sz="4000" dirty="0" smtClean="0">
                <a:solidFill>
                  <a:schemeClr val="bg1"/>
                </a:solidFill>
                <a:latin typeface="American Typewriter"/>
              </a:rPr>
              <a:t>No</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256561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700482"/>
            <a:ext cx="990600" cy="769441"/>
          </a:xfrm>
          <a:prstGeom prst="rect">
            <a:avLst/>
          </a:prstGeom>
          <a:noFill/>
        </p:spPr>
        <p:txBody>
          <a:bodyPr wrap="square" rtlCol="0">
            <a:spAutoFit/>
          </a:bodyPr>
          <a:lstStyle/>
          <a:p>
            <a:pPr algn="ctr"/>
            <a:r>
              <a:rPr lang="en-US" sz="4400" dirty="0" smtClean="0">
                <a:latin typeface="American Typewriter"/>
              </a:rPr>
              <a:t>16</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66700" y="3471208"/>
            <a:ext cx="2552700" cy="1323439"/>
          </a:xfrm>
          <a:prstGeom prst="rect">
            <a:avLst/>
          </a:prstGeom>
          <a:noFill/>
        </p:spPr>
        <p:txBody>
          <a:bodyPr wrap="square" rtlCol="0">
            <a:spAutoFit/>
          </a:bodyPr>
          <a:lstStyle/>
          <a:p>
            <a:pPr algn="r"/>
            <a:r>
              <a:rPr lang="en-US" sz="4000" dirty="0" smtClean="0">
                <a:solidFill>
                  <a:schemeClr val="bg1"/>
                </a:solidFill>
                <a:latin typeface="American Typewriter"/>
              </a:rPr>
              <a:t>Have 10 Kids</a:t>
            </a:r>
            <a:endParaRPr lang="en-US" sz="2000" dirty="0">
              <a:solidFill>
                <a:schemeClr val="bg1"/>
              </a:solidFill>
              <a:latin typeface="American Typewriter"/>
            </a:endParaRPr>
          </a:p>
        </p:txBody>
      </p:sp>
      <p:sp>
        <p:nvSpPr>
          <p:cNvPr id="12" name="TextBox 11"/>
          <p:cNvSpPr txBox="1"/>
          <p:nvPr/>
        </p:nvSpPr>
        <p:spPr>
          <a:xfrm>
            <a:off x="9448800" y="3429000"/>
            <a:ext cx="2594008" cy="1323439"/>
          </a:xfrm>
          <a:prstGeom prst="rect">
            <a:avLst/>
          </a:prstGeom>
          <a:noFill/>
        </p:spPr>
        <p:txBody>
          <a:bodyPr wrap="square" rtlCol="0">
            <a:spAutoFit/>
          </a:bodyPr>
          <a:lstStyle/>
          <a:p>
            <a:r>
              <a:rPr lang="en-US" sz="4000" dirty="0" smtClean="0">
                <a:solidFill>
                  <a:schemeClr val="bg1"/>
                </a:solidFill>
                <a:latin typeface="American Typewriter"/>
              </a:rPr>
              <a:t>Have No </a:t>
            </a:r>
            <a:r>
              <a:rPr lang="en-US" sz="4000" dirty="0">
                <a:solidFill>
                  <a:schemeClr val="bg1"/>
                </a:solidFill>
                <a:latin typeface="American Typewriter"/>
              </a:rPr>
              <a:t>K</a:t>
            </a:r>
            <a:r>
              <a:rPr lang="en-US" sz="4000" dirty="0" smtClean="0">
                <a:solidFill>
                  <a:schemeClr val="bg1"/>
                </a:solidFill>
                <a:latin typeface="American Typewriter"/>
              </a:rPr>
              <a:t>ids</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16454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17</a:t>
            </a:r>
            <a:endParaRPr lang="en-US" sz="2000" dirty="0">
              <a:latin typeface="American Typewriter"/>
            </a:endParaRPr>
          </a:p>
        </p:txBody>
      </p:sp>
      <p:sp>
        <p:nvSpPr>
          <p:cNvPr id="7" name="TextBox 6"/>
          <p:cNvSpPr txBox="1"/>
          <p:nvPr/>
        </p:nvSpPr>
        <p:spPr>
          <a:xfrm>
            <a:off x="1181100" y="1674674"/>
            <a:ext cx="9791700" cy="923330"/>
          </a:xfrm>
          <a:prstGeom prst="rect">
            <a:avLst/>
          </a:prstGeom>
          <a:noFill/>
        </p:spPr>
        <p:txBody>
          <a:bodyPr wrap="square" rtlCol="0">
            <a:spAutoFit/>
          </a:bodyPr>
          <a:lstStyle/>
          <a:p>
            <a:pPr algn="ctr"/>
            <a:r>
              <a:rPr lang="en-US" sz="5400" dirty="0" smtClean="0">
                <a:solidFill>
                  <a:schemeClr val="bg1"/>
                </a:solidFill>
                <a:latin typeface="American Typewriter"/>
              </a:rPr>
              <a:t>Which is better?</a:t>
            </a:r>
            <a:endParaRPr lang="en-US" sz="54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57200" y="3733800"/>
            <a:ext cx="2324100" cy="1323439"/>
          </a:xfrm>
          <a:prstGeom prst="rect">
            <a:avLst/>
          </a:prstGeom>
          <a:noFill/>
        </p:spPr>
        <p:txBody>
          <a:bodyPr wrap="square" rtlCol="0">
            <a:spAutoFit/>
          </a:bodyPr>
          <a:lstStyle/>
          <a:p>
            <a:pPr algn="r"/>
            <a:r>
              <a:rPr lang="en-US" sz="4000" dirty="0" smtClean="0">
                <a:solidFill>
                  <a:schemeClr val="bg1"/>
                </a:solidFill>
                <a:latin typeface="American Typewriter"/>
              </a:rPr>
              <a:t>Playing Sports</a:t>
            </a:r>
            <a:endParaRPr lang="en-US" sz="2000" dirty="0">
              <a:solidFill>
                <a:schemeClr val="bg1"/>
              </a:solidFill>
              <a:latin typeface="American Typewriter"/>
            </a:endParaRPr>
          </a:p>
        </p:txBody>
      </p:sp>
      <p:sp>
        <p:nvSpPr>
          <p:cNvPr id="12" name="TextBox 11"/>
          <p:cNvSpPr txBox="1"/>
          <p:nvPr/>
        </p:nvSpPr>
        <p:spPr>
          <a:xfrm>
            <a:off x="9448800" y="3733800"/>
            <a:ext cx="2594008" cy="1323439"/>
          </a:xfrm>
          <a:prstGeom prst="rect">
            <a:avLst/>
          </a:prstGeom>
          <a:noFill/>
        </p:spPr>
        <p:txBody>
          <a:bodyPr wrap="square" rtlCol="0">
            <a:spAutoFit/>
          </a:bodyPr>
          <a:lstStyle/>
          <a:p>
            <a:r>
              <a:rPr lang="en-US" sz="4000" dirty="0" smtClean="0">
                <a:solidFill>
                  <a:schemeClr val="bg1"/>
                </a:solidFill>
                <a:latin typeface="American Typewriter"/>
              </a:rPr>
              <a:t>Watching Sports</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377273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700482"/>
            <a:ext cx="990600" cy="769441"/>
          </a:xfrm>
          <a:prstGeom prst="rect">
            <a:avLst/>
          </a:prstGeom>
          <a:noFill/>
        </p:spPr>
        <p:txBody>
          <a:bodyPr wrap="square" rtlCol="0">
            <a:spAutoFit/>
          </a:bodyPr>
          <a:lstStyle/>
          <a:p>
            <a:pPr algn="ctr"/>
            <a:r>
              <a:rPr lang="en-US" sz="4400" dirty="0" smtClean="0">
                <a:latin typeface="American Typewriter"/>
              </a:rPr>
              <a:t>18</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04800" y="3352800"/>
            <a:ext cx="2514600" cy="2554545"/>
          </a:xfrm>
          <a:prstGeom prst="rect">
            <a:avLst/>
          </a:prstGeom>
          <a:noFill/>
        </p:spPr>
        <p:txBody>
          <a:bodyPr wrap="square" rtlCol="0">
            <a:spAutoFit/>
          </a:bodyPr>
          <a:lstStyle/>
          <a:p>
            <a:pPr algn="r"/>
            <a:r>
              <a:rPr lang="en-US" sz="4000" dirty="0" smtClean="0">
                <a:solidFill>
                  <a:schemeClr val="bg1"/>
                </a:solidFill>
                <a:latin typeface="American Typewriter"/>
              </a:rPr>
              <a:t>Travel Every </a:t>
            </a:r>
            <a:r>
              <a:rPr lang="en-US" sz="4000" dirty="0">
                <a:solidFill>
                  <a:schemeClr val="bg1"/>
                </a:solidFill>
                <a:latin typeface="American Typewriter"/>
              </a:rPr>
              <a:t>S</a:t>
            </a:r>
            <a:r>
              <a:rPr lang="en-US" sz="4000" dirty="0" smtClean="0">
                <a:solidFill>
                  <a:schemeClr val="bg1"/>
                </a:solidFill>
                <a:latin typeface="American Typewriter"/>
              </a:rPr>
              <a:t>ingle </a:t>
            </a:r>
            <a:r>
              <a:rPr lang="en-US" sz="4000" dirty="0">
                <a:solidFill>
                  <a:schemeClr val="bg1"/>
                </a:solidFill>
                <a:latin typeface="American Typewriter"/>
              </a:rPr>
              <a:t>D</a:t>
            </a:r>
            <a:r>
              <a:rPr lang="en-US" sz="4000" dirty="0" smtClean="0">
                <a:solidFill>
                  <a:schemeClr val="bg1"/>
                </a:solidFill>
                <a:latin typeface="American Typewriter"/>
              </a:rPr>
              <a:t>ay</a:t>
            </a:r>
            <a:endParaRPr lang="en-US" sz="2000" dirty="0">
              <a:solidFill>
                <a:schemeClr val="bg1"/>
              </a:solidFill>
              <a:latin typeface="American Typewriter"/>
            </a:endParaRPr>
          </a:p>
        </p:txBody>
      </p:sp>
      <p:sp>
        <p:nvSpPr>
          <p:cNvPr id="12" name="TextBox 11"/>
          <p:cNvSpPr txBox="1"/>
          <p:nvPr/>
        </p:nvSpPr>
        <p:spPr>
          <a:xfrm>
            <a:off x="9448800" y="3352800"/>
            <a:ext cx="2594008" cy="1938992"/>
          </a:xfrm>
          <a:prstGeom prst="rect">
            <a:avLst/>
          </a:prstGeom>
          <a:noFill/>
        </p:spPr>
        <p:txBody>
          <a:bodyPr wrap="square" rtlCol="0">
            <a:spAutoFit/>
          </a:bodyPr>
          <a:lstStyle/>
          <a:p>
            <a:r>
              <a:rPr lang="en-US" sz="4000" dirty="0" smtClean="0">
                <a:solidFill>
                  <a:schemeClr val="bg1"/>
                </a:solidFill>
                <a:latin typeface="American Typewriter"/>
              </a:rPr>
              <a:t>Never Leave </a:t>
            </a:r>
            <a:r>
              <a:rPr lang="en-US" sz="4000" dirty="0">
                <a:solidFill>
                  <a:schemeClr val="bg1"/>
                </a:solidFill>
                <a:latin typeface="American Typewriter"/>
              </a:rPr>
              <a:t>H</a:t>
            </a:r>
            <a:r>
              <a:rPr lang="en-US" sz="4000" dirty="0" smtClean="0">
                <a:solidFill>
                  <a:schemeClr val="bg1"/>
                </a:solidFill>
                <a:latin typeface="American Typewriter"/>
              </a:rPr>
              <a:t>ome</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377561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684074"/>
            <a:ext cx="990600" cy="769441"/>
          </a:xfrm>
          <a:prstGeom prst="rect">
            <a:avLst/>
          </a:prstGeom>
          <a:noFill/>
        </p:spPr>
        <p:txBody>
          <a:bodyPr wrap="square" rtlCol="0">
            <a:spAutoFit/>
          </a:bodyPr>
          <a:lstStyle/>
          <a:p>
            <a:pPr algn="ctr"/>
            <a:r>
              <a:rPr lang="en-US" sz="4400" dirty="0" smtClean="0">
                <a:latin typeface="American Typewriter"/>
              </a:rPr>
              <a:t>19</a:t>
            </a:r>
            <a:endParaRPr lang="en-US" sz="2000" dirty="0">
              <a:latin typeface="American Typewriter"/>
            </a:endParaRPr>
          </a:p>
        </p:txBody>
      </p:sp>
      <p:sp>
        <p:nvSpPr>
          <p:cNvPr id="7" name="TextBox 6"/>
          <p:cNvSpPr txBox="1"/>
          <p:nvPr/>
        </p:nvSpPr>
        <p:spPr>
          <a:xfrm>
            <a:off x="1181100" y="1674674"/>
            <a:ext cx="9791700" cy="923330"/>
          </a:xfrm>
          <a:prstGeom prst="rect">
            <a:avLst/>
          </a:prstGeom>
          <a:noFill/>
        </p:spPr>
        <p:txBody>
          <a:bodyPr wrap="square" rtlCol="0">
            <a:spAutoFit/>
          </a:bodyPr>
          <a:lstStyle/>
          <a:p>
            <a:pPr algn="ctr"/>
            <a:r>
              <a:rPr lang="en-US" sz="5400" dirty="0" smtClean="0">
                <a:solidFill>
                  <a:schemeClr val="bg1"/>
                </a:solidFill>
                <a:latin typeface="American Typewriter"/>
              </a:rPr>
              <a:t>Which is better?</a:t>
            </a:r>
            <a:endParaRPr lang="en-US" sz="54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19100" y="3810000"/>
            <a:ext cx="2781300" cy="1261884"/>
          </a:xfrm>
          <a:prstGeom prst="rect">
            <a:avLst/>
          </a:prstGeom>
          <a:noFill/>
        </p:spPr>
        <p:txBody>
          <a:bodyPr wrap="square" rtlCol="0">
            <a:spAutoFit/>
          </a:bodyPr>
          <a:lstStyle/>
          <a:p>
            <a:pPr algn="r"/>
            <a:r>
              <a:rPr lang="en-US" sz="4000" dirty="0" smtClean="0">
                <a:solidFill>
                  <a:schemeClr val="bg1"/>
                </a:solidFill>
                <a:latin typeface="American Typewriter"/>
              </a:rPr>
              <a:t>Football</a:t>
            </a:r>
            <a:br>
              <a:rPr lang="en-US" sz="4000" dirty="0" smtClean="0">
                <a:solidFill>
                  <a:schemeClr val="bg1"/>
                </a:solidFill>
                <a:latin typeface="American Typewriter"/>
              </a:rPr>
            </a:br>
            <a:r>
              <a:rPr lang="en-US" sz="3600" dirty="0" smtClean="0">
                <a:solidFill>
                  <a:schemeClr val="bg1"/>
                </a:solidFill>
                <a:latin typeface="American Typewriter"/>
              </a:rPr>
              <a:t>(American)</a:t>
            </a:r>
            <a:endParaRPr lang="en-US" sz="3600" dirty="0">
              <a:solidFill>
                <a:schemeClr val="bg1"/>
              </a:solidFill>
              <a:latin typeface="American Typewriter"/>
            </a:endParaRPr>
          </a:p>
        </p:txBody>
      </p:sp>
      <p:sp>
        <p:nvSpPr>
          <p:cNvPr id="12" name="TextBox 11"/>
          <p:cNvSpPr txBox="1"/>
          <p:nvPr/>
        </p:nvSpPr>
        <p:spPr>
          <a:xfrm>
            <a:off x="9220200" y="3864114"/>
            <a:ext cx="2594008" cy="707886"/>
          </a:xfrm>
          <a:prstGeom prst="rect">
            <a:avLst/>
          </a:prstGeom>
          <a:noFill/>
        </p:spPr>
        <p:txBody>
          <a:bodyPr wrap="square" rtlCol="0">
            <a:spAutoFit/>
          </a:bodyPr>
          <a:lstStyle/>
          <a:p>
            <a:r>
              <a:rPr lang="en-US" sz="4000" dirty="0" smtClean="0">
                <a:solidFill>
                  <a:schemeClr val="bg1"/>
                </a:solidFill>
                <a:latin typeface="American Typewriter"/>
              </a:rPr>
              <a:t>Soccer</a:t>
            </a:r>
            <a:endParaRPr lang="en-US" sz="2000" dirty="0">
              <a:solidFill>
                <a:schemeClr val="bg1"/>
              </a:solidFill>
              <a:latin typeface="American Typewriter"/>
            </a:endParaRPr>
          </a:p>
        </p:txBody>
      </p:sp>
      <p:grpSp>
        <p:nvGrpSpPr>
          <p:cNvPr id="13" name="Group 12"/>
          <p:cNvGrpSpPr/>
          <p:nvPr/>
        </p:nvGrpSpPr>
        <p:grpSpPr>
          <a:xfrm>
            <a:off x="4648200" y="6280504"/>
            <a:ext cx="2819400" cy="729896"/>
            <a:chOff x="4648200" y="6128104"/>
            <a:chExt cx="2819400" cy="729896"/>
          </a:xfrm>
        </p:grpSpPr>
        <p:sp>
          <p:nvSpPr>
            <p:cNvPr id="14" name="Rectangle 13"/>
            <p:cNvSpPr/>
            <p:nvPr/>
          </p:nvSpPr>
          <p:spPr>
            <a:xfrm>
              <a:off x="4648200" y="6128104"/>
              <a:ext cx="2819400" cy="72989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4400" y="6204304"/>
              <a:ext cx="2743200" cy="461665"/>
            </a:xfrm>
            <a:prstGeom prst="rect">
              <a:avLst/>
            </a:prstGeom>
            <a:noFill/>
          </p:spPr>
          <p:txBody>
            <a:bodyPr wrap="square" rtlCol="0">
              <a:spAutoFit/>
            </a:bodyPr>
            <a:lstStyle/>
            <a:p>
              <a:pPr algn="ctr"/>
              <a:r>
                <a:rPr lang="en-US" dirty="0" smtClean="0">
                  <a:latin typeface="American Typewriter"/>
                </a:rPr>
                <a:t>Click to Continue </a:t>
              </a:r>
              <a:endParaRPr lang="en-US" dirty="0">
                <a:latin typeface="American Typewriter"/>
              </a:endParaRPr>
            </a:p>
          </p:txBody>
        </p:sp>
      </p:grpSp>
    </p:spTree>
    <p:extLst>
      <p:ext uri="{BB962C8B-B14F-4D97-AF65-F5344CB8AC3E}">
        <p14:creationId xmlns:p14="http://schemas.microsoft.com/office/powerpoint/2010/main" val="327731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par>
                          <p:cTn id="33" fill="hold">
                            <p:stCondLst>
                              <p:cond delay="2500"/>
                            </p:stCondLst>
                            <p:childTnLst>
                              <p:par>
                                <p:cTn id="34" presetID="2" presetClass="entr" presetSubtype="4" fill="hold" nodeType="afterEffect">
                                  <p:stCondLst>
                                    <p:cond delay="1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638800" y="60960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00700" y="700482"/>
            <a:ext cx="990600" cy="769441"/>
          </a:xfrm>
          <a:prstGeom prst="rect">
            <a:avLst/>
          </a:prstGeom>
          <a:noFill/>
        </p:spPr>
        <p:txBody>
          <a:bodyPr wrap="square" rtlCol="0">
            <a:spAutoFit/>
          </a:bodyPr>
          <a:lstStyle/>
          <a:p>
            <a:pPr algn="ctr"/>
            <a:r>
              <a:rPr lang="en-US" sz="4400" dirty="0" smtClean="0">
                <a:latin typeface="American Typewriter"/>
              </a:rPr>
              <a:t>20</a:t>
            </a:r>
            <a:endParaRPr lang="en-US" sz="2000" dirty="0">
              <a:latin typeface="American Typewriter"/>
            </a:endParaRPr>
          </a:p>
        </p:txBody>
      </p:sp>
      <p:sp>
        <p:nvSpPr>
          <p:cNvPr id="7" name="TextBox 6"/>
          <p:cNvSpPr txBox="1"/>
          <p:nvPr/>
        </p:nvSpPr>
        <p:spPr>
          <a:xfrm>
            <a:off x="1714500" y="1674674"/>
            <a:ext cx="8763000" cy="923330"/>
          </a:xfrm>
          <a:prstGeom prst="rect">
            <a:avLst/>
          </a:prstGeom>
          <a:noFill/>
        </p:spPr>
        <p:txBody>
          <a:bodyPr wrap="square" rtlCol="0">
            <a:spAutoFit/>
          </a:bodyPr>
          <a:lstStyle/>
          <a:p>
            <a:pPr algn="ctr"/>
            <a:r>
              <a:rPr lang="en-US" sz="5400" dirty="0" smtClean="0">
                <a:solidFill>
                  <a:schemeClr val="bg1"/>
                </a:solidFill>
                <a:latin typeface="American Typewriter"/>
              </a:rPr>
              <a:t>Would you rather…</a:t>
            </a:r>
            <a:endParaRPr lang="en-US" sz="4000" dirty="0">
              <a:solidFill>
                <a:schemeClr val="bg1"/>
              </a:solidFill>
              <a:latin typeface="American Typewriter"/>
            </a:endParaRPr>
          </a:p>
        </p:txBody>
      </p:sp>
      <p:sp>
        <p:nvSpPr>
          <p:cNvPr id="8" name="Oval 7"/>
          <p:cNvSpPr/>
          <p:nvPr/>
        </p:nvSpPr>
        <p:spPr>
          <a:xfrm>
            <a:off x="7391400" y="3733800"/>
            <a:ext cx="1371600" cy="1371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3733800"/>
            <a:ext cx="1371600" cy="137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48400" y="4008120"/>
            <a:ext cx="822960" cy="82296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20640" y="4008120"/>
            <a:ext cx="822960" cy="8229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3471208"/>
            <a:ext cx="2819400" cy="1938992"/>
          </a:xfrm>
          <a:prstGeom prst="rect">
            <a:avLst/>
          </a:prstGeom>
          <a:noFill/>
        </p:spPr>
        <p:txBody>
          <a:bodyPr wrap="square" rtlCol="0">
            <a:spAutoFit/>
          </a:bodyPr>
          <a:lstStyle/>
          <a:p>
            <a:pPr algn="r"/>
            <a:r>
              <a:rPr lang="en-US" sz="4000" dirty="0" smtClean="0">
                <a:solidFill>
                  <a:schemeClr val="bg1"/>
                </a:solidFill>
                <a:latin typeface="American Typewriter"/>
              </a:rPr>
              <a:t>Get Married </a:t>
            </a:r>
            <a:br>
              <a:rPr lang="en-US" sz="4000" dirty="0" smtClean="0">
                <a:solidFill>
                  <a:schemeClr val="bg1"/>
                </a:solidFill>
                <a:latin typeface="American Typewriter"/>
              </a:rPr>
            </a:br>
            <a:r>
              <a:rPr lang="en-US" sz="4000" dirty="0" smtClean="0">
                <a:solidFill>
                  <a:schemeClr val="bg1"/>
                </a:solidFill>
                <a:latin typeface="American Typewriter"/>
              </a:rPr>
              <a:t>5 times</a:t>
            </a:r>
            <a:endParaRPr lang="en-US" sz="2000" dirty="0">
              <a:solidFill>
                <a:schemeClr val="bg1"/>
              </a:solidFill>
              <a:latin typeface="American Typewriter"/>
            </a:endParaRPr>
          </a:p>
        </p:txBody>
      </p:sp>
      <p:sp>
        <p:nvSpPr>
          <p:cNvPr id="12" name="TextBox 11"/>
          <p:cNvSpPr txBox="1"/>
          <p:nvPr/>
        </p:nvSpPr>
        <p:spPr>
          <a:xfrm>
            <a:off x="9448800" y="3429000"/>
            <a:ext cx="2594008" cy="1323439"/>
          </a:xfrm>
          <a:prstGeom prst="rect">
            <a:avLst/>
          </a:prstGeom>
          <a:noFill/>
        </p:spPr>
        <p:txBody>
          <a:bodyPr wrap="square" rtlCol="0">
            <a:spAutoFit/>
          </a:bodyPr>
          <a:lstStyle/>
          <a:p>
            <a:r>
              <a:rPr lang="en-US" sz="4000" dirty="0" smtClean="0">
                <a:solidFill>
                  <a:schemeClr val="bg1"/>
                </a:solidFill>
                <a:latin typeface="American Typewriter"/>
              </a:rPr>
              <a:t>Never Get </a:t>
            </a:r>
            <a:r>
              <a:rPr lang="en-US" sz="4000" dirty="0">
                <a:solidFill>
                  <a:schemeClr val="bg1"/>
                </a:solidFill>
                <a:latin typeface="American Typewriter"/>
              </a:rPr>
              <a:t>M</a:t>
            </a:r>
            <a:r>
              <a:rPr lang="en-US" sz="4000" dirty="0" smtClean="0">
                <a:solidFill>
                  <a:schemeClr val="bg1"/>
                </a:solidFill>
                <a:latin typeface="American Typewriter"/>
              </a:rPr>
              <a:t>arried</a:t>
            </a:r>
            <a:endParaRPr lang="en-US" sz="2000" dirty="0">
              <a:solidFill>
                <a:schemeClr val="bg1"/>
              </a:solidFill>
              <a:latin typeface="American Typewriter"/>
            </a:endParaRPr>
          </a:p>
        </p:txBody>
      </p:sp>
    </p:spTree>
    <p:extLst>
      <p:ext uri="{BB962C8B-B14F-4D97-AF65-F5344CB8AC3E}">
        <p14:creationId xmlns:p14="http://schemas.microsoft.com/office/powerpoint/2010/main" val="301373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1+#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0-#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0-#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4"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33500" y="2895600"/>
            <a:ext cx="9525000" cy="1200329"/>
          </a:xfrm>
          <a:prstGeom prst="rect">
            <a:avLst/>
          </a:prstGeom>
          <a:noFill/>
        </p:spPr>
        <p:txBody>
          <a:bodyPr wrap="square" rtlCol="0">
            <a:spAutoFit/>
          </a:bodyPr>
          <a:lstStyle/>
          <a:p>
            <a:pPr algn="ctr"/>
            <a:r>
              <a:rPr lang="en-US" sz="7200" dirty="0" smtClean="0">
                <a:solidFill>
                  <a:schemeClr val="bg1"/>
                </a:solidFill>
                <a:latin typeface="American Typewriter"/>
              </a:rPr>
              <a:t>That’s all, folks!</a:t>
            </a:r>
            <a:endParaRPr lang="en-US" sz="5400" dirty="0">
              <a:solidFill>
                <a:schemeClr val="bg1"/>
              </a:solidFill>
              <a:latin typeface="American Typewriter"/>
            </a:endParaRPr>
          </a:p>
        </p:txBody>
      </p:sp>
    </p:spTree>
    <p:extLst>
      <p:ext uri="{BB962C8B-B14F-4D97-AF65-F5344CB8AC3E}">
        <p14:creationId xmlns:p14="http://schemas.microsoft.com/office/powerpoint/2010/main" val="222669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2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952102" y="2989104"/>
            <a:ext cx="8287793" cy="2233090"/>
          </a:xfrm>
          <a:prstGeom prst="rect">
            <a:avLst/>
          </a:prstGeom>
        </p:spPr>
        <p:txBody>
          <a:bodyPr wrap="square">
            <a:spAutoFit/>
          </a:bodyPr>
          <a:lstStyle/>
          <a:p>
            <a:pPr>
              <a:lnSpc>
                <a:spcPts val="2800"/>
              </a:lnSpc>
            </a:pPr>
            <a:r>
              <a:rPr lang="en-US" sz="1800" dirty="0" smtClean="0">
                <a:solidFill>
                  <a:schemeClr val="bg1"/>
                </a:solidFill>
                <a:latin typeface="American Typewriter"/>
                <a:ea typeface="Arial Unicode MS" panose="020B0604020202020204" pitchFamily="34" charset="-128"/>
                <a:cs typeface="Arial Unicode MS" panose="020B0604020202020204" pitchFamily="34" charset="-128"/>
              </a:rPr>
              <a:t>This slideshow is copyrighted material. Reproducing or sharing it with other users or using the slide design to create a new product is considered a violation of copyright. If you would like to share this with other teachers, please purchase additional user licenses (half the price of this item) from the same page where you originally purchased the item. Thank you for respecting the time and effort it took to create this product!</a:t>
            </a:r>
            <a:endParaRPr lang="en-US" sz="1800" dirty="0">
              <a:solidFill>
                <a:schemeClr val="bg1"/>
              </a:solidFill>
              <a:latin typeface="American Typewriter"/>
            </a:endParaRPr>
          </a:p>
        </p:txBody>
      </p:sp>
      <p:sp>
        <p:nvSpPr>
          <p:cNvPr id="15" name="TextBox 14"/>
          <p:cNvSpPr txBox="1"/>
          <p:nvPr/>
        </p:nvSpPr>
        <p:spPr>
          <a:xfrm>
            <a:off x="3514725" y="812159"/>
            <a:ext cx="5162550" cy="1015663"/>
          </a:xfrm>
          <a:prstGeom prst="rect">
            <a:avLst/>
          </a:prstGeom>
          <a:noFill/>
        </p:spPr>
        <p:txBody>
          <a:bodyPr wrap="square" rtlCol="0">
            <a:spAutoFit/>
          </a:bodyPr>
          <a:lstStyle/>
          <a:p>
            <a:pPr algn="ctr"/>
            <a:r>
              <a:rPr lang="en-US" sz="4000" dirty="0" smtClean="0">
                <a:solidFill>
                  <a:schemeClr val="bg1"/>
                </a:solidFill>
                <a:latin typeface="American Typewriter"/>
              </a:rPr>
              <a:t>This or That</a:t>
            </a:r>
          </a:p>
          <a:p>
            <a:pPr algn="ctr"/>
            <a:r>
              <a:rPr lang="en-US" sz="2000" dirty="0">
                <a:solidFill>
                  <a:schemeClr val="bg1"/>
                </a:solidFill>
                <a:latin typeface="American Typewriter"/>
              </a:rPr>
              <a:t>a</a:t>
            </a:r>
            <a:r>
              <a:rPr lang="en-US" sz="2000" dirty="0" smtClean="0">
                <a:solidFill>
                  <a:schemeClr val="bg1"/>
                </a:solidFill>
                <a:latin typeface="American Typewriter"/>
              </a:rPr>
              <a:t>n Icebreaker Activity for Grades 6-12</a:t>
            </a:r>
            <a:endParaRPr lang="en-US" sz="2000" dirty="0">
              <a:solidFill>
                <a:schemeClr val="bg1"/>
              </a:solidFill>
              <a:latin typeface="American Typewriter"/>
            </a:endParaRPr>
          </a:p>
        </p:txBody>
      </p:sp>
      <p:sp>
        <p:nvSpPr>
          <p:cNvPr id="16" name="Rectangle 15"/>
          <p:cNvSpPr/>
          <p:nvPr/>
        </p:nvSpPr>
        <p:spPr>
          <a:xfrm>
            <a:off x="4605848" y="2061860"/>
            <a:ext cx="2980303" cy="749778"/>
          </a:xfrm>
          <a:prstGeom prst="rect">
            <a:avLst/>
          </a:prstGeom>
        </p:spPr>
        <p:txBody>
          <a:bodyPr wrap="none">
            <a:spAutoFit/>
          </a:bodyPr>
          <a:lstStyle/>
          <a:p>
            <a:pPr algn="ctr">
              <a:lnSpc>
                <a:spcPts val="2600"/>
              </a:lnSpc>
            </a:pPr>
            <a:r>
              <a:rPr lang="en-US" sz="1800" dirty="0" smtClean="0">
                <a:solidFill>
                  <a:schemeClr val="bg1"/>
                </a:solidFill>
                <a:latin typeface="American Typewriter"/>
                <a:ea typeface="Arial Unicode MS" panose="020B0604020202020204" pitchFamily="34" charset="-128"/>
                <a:cs typeface="Arial Unicode MS" panose="020B0604020202020204" pitchFamily="34" charset="-128"/>
              </a:rPr>
              <a:t>By Jennifer Gonzalez</a:t>
            </a:r>
          </a:p>
          <a:p>
            <a:pPr algn="ctr">
              <a:lnSpc>
                <a:spcPts val="2600"/>
              </a:lnSpc>
            </a:pPr>
            <a:r>
              <a:rPr lang="en-US" sz="1800" dirty="0" smtClean="0">
                <a:solidFill>
                  <a:schemeClr val="bg1"/>
                </a:solidFill>
                <a:latin typeface="American Typewriter"/>
                <a:ea typeface="Arial Unicode MS" panose="020B0604020202020204" pitchFamily="34" charset="-128"/>
                <a:cs typeface="Arial Unicode MS" panose="020B0604020202020204" pitchFamily="34" charset="-128"/>
              </a:rPr>
              <a:t>© </a:t>
            </a:r>
            <a:r>
              <a:rPr lang="en-US" sz="1800" dirty="0" smtClean="0">
                <a:solidFill>
                  <a:schemeClr val="bg1"/>
                </a:solidFill>
                <a:latin typeface="American Typewriter"/>
              </a:rPr>
              <a:t>2015 </a:t>
            </a:r>
            <a:r>
              <a:rPr lang="en-US" sz="1800" dirty="0">
                <a:solidFill>
                  <a:schemeClr val="bg1"/>
                </a:solidFill>
                <a:latin typeface="American Typewriter"/>
                <a:hlinkClick r:id="rId2"/>
              </a:rPr>
              <a:t>Cult of Pedagogy</a:t>
            </a:r>
            <a:endParaRPr lang="en-US" sz="1800" dirty="0">
              <a:solidFill>
                <a:schemeClr val="bg1"/>
              </a:solidFill>
              <a:latin typeface="American Typewriter"/>
            </a:endParaRPr>
          </a:p>
        </p:txBody>
      </p:sp>
      <p:sp>
        <p:nvSpPr>
          <p:cNvPr id="17" name="Rectangle 16"/>
          <p:cNvSpPr/>
          <p:nvPr/>
        </p:nvSpPr>
        <p:spPr>
          <a:xfrm>
            <a:off x="4332810" y="5373469"/>
            <a:ext cx="3526379" cy="646331"/>
          </a:xfrm>
          <a:prstGeom prst="rect">
            <a:avLst/>
          </a:prstGeom>
        </p:spPr>
        <p:txBody>
          <a:bodyPr wrap="none">
            <a:spAutoFit/>
          </a:bodyPr>
          <a:lstStyle/>
          <a:p>
            <a:pPr algn="ctr"/>
            <a:r>
              <a:rPr lang="en-US" sz="1800" dirty="0" smtClean="0">
                <a:solidFill>
                  <a:schemeClr val="bg1"/>
                </a:solidFill>
                <a:latin typeface="American Typewriter"/>
                <a:ea typeface="Arial Unicode MS" panose="020B0604020202020204" pitchFamily="34" charset="-128"/>
                <a:cs typeface="Arial Unicode MS" panose="020B0604020202020204" pitchFamily="34" charset="-128"/>
              </a:rPr>
              <a:t>Questions? Email me:</a:t>
            </a:r>
          </a:p>
          <a:p>
            <a:pPr algn="ctr"/>
            <a:r>
              <a:rPr lang="en-US" sz="1800" dirty="0" smtClean="0">
                <a:solidFill>
                  <a:schemeClr val="bg1"/>
                </a:solidFill>
                <a:latin typeface="American Typewriter"/>
                <a:ea typeface="Arial Unicode MS" panose="020B0604020202020204" pitchFamily="34" charset="-128"/>
                <a:cs typeface="Arial Unicode MS" panose="020B0604020202020204" pitchFamily="34" charset="-128"/>
                <a:hlinkClick r:id="rId3"/>
              </a:rPr>
              <a:t>gonzjenn@cultofpedagogy.com</a:t>
            </a:r>
            <a:endParaRPr lang="en-US" sz="1800" dirty="0" smtClean="0">
              <a:solidFill>
                <a:schemeClr val="bg1"/>
              </a:solidFill>
              <a:latin typeface="American Typewriter"/>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302545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92D050"/>
      </a:hlink>
      <a:folHlink>
        <a:srgbClr val="92D05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3613</TotalTime>
  <Words>577</Words>
  <Application>Microsoft Office PowerPoint</Application>
  <PresentationFormat>Widescreen</PresentationFormat>
  <Paragraphs>139</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 Unicode MS</vt:lpstr>
      <vt:lpstr>American Typewriter</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Morning Person or Night Owl?</dc:title>
  <dc:creator>Jennifer Gonzalez</dc:creator>
  <cp:lastModifiedBy>Burge, Brigette</cp:lastModifiedBy>
  <cp:revision>153</cp:revision>
  <dcterms:created xsi:type="dcterms:W3CDTF">2012-08-23T16:03:00Z</dcterms:created>
  <dcterms:modified xsi:type="dcterms:W3CDTF">2016-07-21T15:13:28Z</dcterms:modified>
</cp:coreProperties>
</file>