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1" r:id="rId6"/>
    <p:sldId id="268" r:id="rId7"/>
    <p:sldId id="260" r:id="rId8"/>
    <p:sldId id="262" r:id="rId9"/>
    <p:sldId id="269" r:id="rId10"/>
    <p:sldId id="266" r:id="rId11"/>
    <p:sldId id="267" r:id="rId12"/>
    <p:sldId id="264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-125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C72817-3862-432E-BCC6-48D193C8499F}" type="datetimeFigureOut">
              <a:rPr lang="en-US" smtClean="0"/>
              <a:pPr/>
              <a:t>9/21/2012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79C2E5-E459-4BC4-8E41-BB0B483F0D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035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9C2E5-E459-4BC4-8E41-BB0B483F0D6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9C2E5-E459-4BC4-8E41-BB0B483F0D6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9C2E5-E459-4BC4-8E41-BB0B483F0D6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9C2E5-E459-4BC4-8E41-BB0B483F0D6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9C2E5-E459-4BC4-8E41-BB0B483F0D6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9C2E5-E459-4BC4-8E41-BB0B483F0D6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9C2E5-E459-4BC4-8E41-BB0B483F0D6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9C2E5-E459-4BC4-8E41-BB0B483F0D6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9C2E5-E459-4BC4-8E41-BB0B483F0D6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9C2E5-E459-4BC4-8E41-BB0B483F0D6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9C2E5-E459-4BC4-8E41-BB0B483F0D6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9C2E5-E459-4BC4-8E41-BB0B483F0D62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9C2E5-E459-4BC4-8E41-BB0B483F0D6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9/21/2012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932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9/21/2012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082705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9/21/2012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48817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9/21/2012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88905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9/21/2012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254518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9/21/2012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07467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9/21/2012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21490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9/21/2012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637313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9/21/2012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00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9/21/2012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95342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9/21/2012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71451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213AF-26F6-41FA-8D85-E2C5388D6E58}" type="datetimeFigureOut">
              <a:rPr lang="en-US" smtClean="0"/>
              <a:pPr/>
              <a:t>9/21/2012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125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Variables and Expressions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Core Focus on</a:t>
            </a:r>
            <a:b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Introductory Algebra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4572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en-US" sz="2400" b="1" dirty="0" smtClean="0">
                <a:latin typeface="+mj-lt"/>
              </a:rPr>
              <a:t>Lesson 2.1</a:t>
            </a:r>
            <a:endParaRPr lang="en-US" sz="24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US" sz="2400" dirty="0" smtClean="0"/>
              <a:t>What are two words that mean “add”?      </a:t>
            </a:r>
            <a:br>
              <a:rPr lang="en-US" sz="2400" dirty="0" smtClean="0"/>
            </a:br>
            <a:endParaRPr lang="en-US" sz="2400" dirty="0" smtClean="0"/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endParaRPr lang="en-US" sz="2400" dirty="0" smtClean="0"/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US" sz="2400" dirty="0" smtClean="0"/>
              <a:t>What is another word for subtraction?      </a:t>
            </a:r>
            <a:br>
              <a:rPr lang="en-US" sz="2400" dirty="0" smtClean="0"/>
            </a:br>
            <a:endParaRPr lang="en-US" sz="2400" dirty="0" smtClean="0"/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endParaRPr lang="en-US" sz="2400" dirty="0" smtClean="0"/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US" sz="2400" dirty="0" smtClean="0"/>
              <a:t>Find the value of 80 ÷ 10 </a:t>
            </a:r>
            <a:r>
              <a:rPr lang="en-US" sz="2400" dirty="0"/>
              <a:t>− </a:t>
            </a:r>
            <a:r>
              <a:rPr lang="en-US" sz="2400" dirty="0" smtClean="0"/>
              <a:t>2 × 4.</a:t>
            </a:r>
            <a:endParaRPr lang="en-US" sz="2400" dirty="0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0392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Warm-Up</a:t>
            </a:r>
            <a:endParaRPr lang="en-US" sz="4000" b="1" dirty="0"/>
          </a:p>
        </p:txBody>
      </p:sp>
      <p:sp>
        <p:nvSpPr>
          <p:cNvPr id="6" name="Rectangle 5"/>
          <p:cNvSpPr/>
          <p:nvPr/>
        </p:nvSpPr>
        <p:spPr>
          <a:xfrm>
            <a:off x="1066800" y="1447800"/>
            <a:ext cx="5105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solidFill>
                  <a:schemeClr val="accent2"/>
                </a:solidFill>
              </a:rPr>
              <a:t>and, sum, plus, together, …</a:t>
            </a:r>
            <a:endParaRPr lang="en-US" sz="2400" b="1" i="1" dirty="0">
              <a:solidFill>
                <a:schemeClr val="accent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66800" y="2586335"/>
            <a:ext cx="5105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solidFill>
                  <a:schemeClr val="accent2"/>
                </a:solidFill>
              </a:rPr>
              <a:t>minus, take-away, difference…</a:t>
            </a:r>
            <a:endParaRPr lang="en-US" sz="2400" b="1" i="1" dirty="0">
              <a:solidFill>
                <a:schemeClr val="accent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66800" y="3657600"/>
            <a:ext cx="190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0</a:t>
            </a:r>
            <a:endParaRPr lang="en-US" sz="24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Variables and Expressions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657600"/>
            <a:ext cx="6400800" cy="1828800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 sz="2800" b="1" dirty="0" smtClean="0">
                <a:solidFill>
                  <a:schemeClr val="tx2"/>
                </a:solidFill>
              </a:rPr>
              <a:t>Write expressions involving variables.</a:t>
            </a:r>
            <a:endParaRPr lang="en-US" sz="2800" b="1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4572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en-US" sz="2400" b="1" dirty="0" smtClean="0">
                <a:latin typeface="+mj-lt"/>
              </a:rPr>
              <a:t>Lesson 2.1</a:t>
            </a:r>
            <a:endParaRPr lang="en-US" sz="2400" b="1" dirty="0">
              <a:latin typeface="+mj-lt"/>
            </a:endParaRPr>
          </a:p>
        </p:txBody>
      </p:sp>
      <p:pic>
        <p:nvPicPr>
          <p:cNvPr id="5" name="Picture 4" descr="target.jpg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1938528" y="3621024"/>
            <a:ext cx="402336" cy="45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i="1" dirty="0" smtClean="0">
                <a:solidFill>
                  <a:schemeClr val="tx2"/>
                </a:solidFill>
              </a:rPr>
              <a:t>Variable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smtClean="0"/>
              <a:t>A letter that stands for a number.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2400" b="1" i="1" dirty="0" smtClean="0">
                <a:solidFill>
                  <a:schemeClr val="tx2"/>
                </a:solidFill>
              </a:rPr>
              <a:t>Algebraic Expression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smtClean="0"/>
              <a:t>A mathematical expression that contains numbers, operations and variables.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 smtClean="0"/>
          </a:p>
          <a:p>
            <a:pPr marL="0" indent="0">
              <a:spcBef>
                <a:spcPts val="0"/>
              </a:spcBef>
              <a:buNone/>
            </a:pPr>
            <a:endParaRPr lang="en-US" sz="2400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6400" b="1" i="1" dirty="0"/>
              <a:t>c</a:t>
            </a:r>
            <a:r>
              <a:rPr lang="en-US" sz="6400" b="1" dirty="0" smtClean="0"/>
              <a:t> </a:t>
            </a:r>
            <a:r>
              <a:rPr lang="en-US" sz="6400" b="1" dirty="0" smtClean="0">
                <a:sym typeface="Symbol"/>
              </a:rPr>
              <a:t> 55</a:t>
            </a:r>
            <a:endParaRPr lang="en-US" sz="6400" b="1" i="1" dirty="0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0392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Vocabulary</a:t>
            </a:r>
            <a:endParaRPr lang="en-US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752600" y="3581400"/>
            <a:ext cx="16764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>
                <a:solidFill>
                  <a:schemeClr val="accent1"/>
                </a:solidFill>
              </a:rPr>
              <a:t>variable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276600" y="4038600"/>
            <a:ext cx="228600" cy="22860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ight Brace 9"/>
          <p:cNvSpPr/>
          <p:nvPr/>
        </p:nvSpPr>
        <p:spPr>
          <a:xfrm rot="5400000">
            <a:off x="4394379" y="3695700"/>
            <a:ext cx="304800" cy="2209800"/>
          </a:xfrm>
          <a:prstGeom prst="rightBrace">
            <a:avLst>
              <a:gd name="adj1" fmla="val 16269"/>
              <a:gd name="adj2" fmla="val 50476"/>
            </a:avLst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243941" y="4898570"/>
            <a:ext cx="24166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>
                <a:solidFill>
                  <a:schemeClr val="accent3"/>
                </a:solidFill>
              </a:rPr>
              <a:t>expression</a:t>
            </a:r>
            <a:endParaRPr lang="en-US" b="1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7" grpId="0"/>
      <p:bldP spid="10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0" y="0"/>
            <a:ext cx="9144000" cy="630066"/>
          </a:xfrm>
          <a:prstGeom prst="rect">
            <a:avLst/>
          </a:prstGeom>
        </p:spPr>
        <p:txBody>
          <a:bodyPr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tabLst>
                <a:tab pos="8912225" algn="r"/>
              </a:tabLst>
            </a:pPr>
            <a:r>
              <a:rPr lang="en-US" sz="3200" b="1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Explore!	Translate Those Words</a:t>
            </a:r>
            <a:endParaRPr lang="en-US" sz="3200" b="1" dirty="0"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85800"/>
            <a:ext cx="57367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/>
            <a:r>
              <a:rPr lang="en-US" sz="2000" b="1" dirty="0" smtClean="0">
                <a:solidFill>
                  <a:schemeClr val="accent1"/>
                </a:solidFill>
              </a:rPr>
              <a:t>Step 1</a:t>
            </a:r>
            <a:r>
              <a:rPr lang="en-US" sz="2000" dirty="0" smtClean="0"/>
              <a:t>	Fold a piece of paper in half vertically.  Open up your paper and then fold your paper in half horizontally.  Open the paper up and lay it flat on your desk.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2122710"/>
            <a:ext cx="57367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/>
            <a:r>
              <a:rPr lang="en-US" sz="2000" b="1" dirty="0" smtClean="0">
                <a:solidFill>
                  <a:schemeClr val="accent1"/>
                </a:solidFill>
              </a:rPr>
              <a:t>Step 2</a:t>
            </a:r>
            <a:r>
              <a:rPr lang="en-US" sz="2000" dirty="0" smtClean="0"/>
              <a:t>	Label each section of your paper as shown.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2775854"/>
            <a:ext cx="58020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/>
            <a:r>
              <a:rPr lang="en-US" sz="2000" b="1" dirty="0" smtClean="0">
                <a:solidFill>
                  <a:schemeClr val="accent1"/>
                </a:solidFill>
              </a:rPr>
              <a:t>Step 3</a:t>
            </a:r>
            <a:r>
              <a:rPr lang="en-US" sz="2000" dirty="0" smtClean="0"/>
              <a:t>	Place each word or phrase from the list below into one of the sections on your paper.  Be prepared to explain your placement of each word or phrase.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59079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914400"/>
            <a:r>
              <a:rPr lang="en-US" sz="2000" b="1" dirty="0" smtClean="0">
                <a:solidFill>
                  <a:schemeClr val="accent1"/>
                </a:solidFill>
              </a:rPr>
              <a:t>Step 4</a:t>
            </a:r>
            <a:r>
              <a:rPr lang="en-US" sz="2000" dirty="0" smtClean="0"/>
              <a:t>	Draw the mathematical symbol used to represent each operation at the bottom corner of each box.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856514" y="809173"/>
          <a:ext cx="3069776" cy="31967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4888"/>
                <a:gridCol w="1534888"/>
              </a:tblGrid>
              <a:tr h="1598385"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 smtClean="0"/>
                        <a:t>Addition</a:t>
                      </a:r>
                      <a:endParaRPr lang="en-US" sz="1700" b="1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 smtClean="0"/>
                        <a:t>Subtraction</a:t>
                      </a:r>
                      <a:endParaRPr lang="en-US" sz="1700" b="1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385"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 smtClean="0"/>
                        <a:t>Multiplication</a:t>
                      </a:r>
                      <a:endParaRPr lang="en-US" sz="1700" b="1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 smtClean="0"/>
                        <a:t>Division</a:t>
                      </a:r>
                      <a:endParaRPr lang="en-US" sz="1700" b="1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0" y="4066791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>
              <a:tabLst>
                <a:tab pos="2514600" algn="l"/>
                <a:tab pos="4114800" algn="l"/>
              </a:tabLst>
            </a:pPr>
            <a:r>
              <a:rPr lang="en-US" sz="2000" b="1" dirty="0" smtClean="0">
                <a:solidFill>
                  <a:srgbClr val="CC0099"/>
                </a:solidFill>
              </a:rPr>
              <a:t>less than	sum	decreased by</a:t>
            </a:r>
          </a:p>
          <a:p>
            <a:pPr marL="914400">
              <a:tabLst>
                <a:tab pos="2514600" algn="l"/>
                <a:tab pos="4114800" algn="l"/>
              </a:tabLst>
            </a:pPr>
            <a:r>
              <a:rPr lang="en-US" sz="2000" b="1" dirty="0" smtClean="0">
                <a:solidFill>
                  <a:srgbClr val="CC0099"/>
                </a:solidFill>
              </a:rPr>
              <a:t>quotient	more than	divided by</a:t>
            </a:r>
          </a:p>
          <a:p>
            <a:pPr marL="914400">
              <a:tabLst>
                <a:tab pos="2514600" algn="l"/>
                <a:tab pos="4114800" algn="l"/>
              </a:tabLst>
            </a:pPr>
            <a:r>
              <a:rPr lang="en-US" sz="2000" b="1" dirty="0" smtClean="0">
                <a:solidFill>
                  <a:srgbClr val="CC0099"/>
                </a:solidFill>
              </a:rPr>
              <a:t>times	difference	increased by</a:t>
            </a:r>
          </a:p>
          <a:p>
            <a:pPr marL="914400">
              <a:tabLst>
                <a:tab pos="2514600" algn="l"/>
                <a:tab pos="4114800" algn="l"/>
              </a:tabLst>
            </a:pPr>
            <a:r>
              <a:rPr lang="en-US" sz="2000" b="1" dirty="0" smtClean="0">
                <a:solidFill>
                  <a:srgbClr val="CC0099"/>
                </a:solidFill>
              </a:rPr>
              <a:t>minus	product	fewer than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0" y="0"/>
            <a:ext cx="9144000" cy="630066"/>
          </a:xfrm>
          <a:prstGeom prst="rect">
            <a:avLst/>
          </a:prstGeom>
        </p:spPr>
        <p:txBody>
          <a:bodyPr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tabLst>
                <a:tab pos="8912225" algn="r"/>
              </a:tabLst>
            </a:pPr>
            <a:r>
              <a:rPr lang="en-US" sz="3200" b="1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Explore!	Translate Those Words</a:t>
            </a:r>
            <a:endParaRPr lang="en-US" sz="3200" b="1" dirty="0"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85800"/>
            <a:ext cx="57367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/>
            <a:r>
              <a:rPr lang="en-US" sz="2000" b="1" dirty="0" smtClean="0">
                <a:solidFill>
                  <a:schemeClr val="accent1"/>
                </a:solidFill>
              </a:rPr>
              <a:t>Step 5</a:t>
            </a:r>
            <a:r>
              <a:rPr lang="en-US" sz="2000" dirty="0" smtClean="0"/>
              <a:t>	Eight algebraic expressions are listed below.  There are two representing each operation.  Place the algebraic expressions into the box that describes each operation.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26720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/>
            <a:r>
              <a:rPr lang="en-US" sz="2000" b="1" dirty="0" smtClean="0">
                <a:solidFill>
                  <a:schemeClr val="accent1"/>
                </a:solidFill>
              </a:rPr>
              <a:t>Step 6</a:t>
            </a:r>
            <a:r>
              <a:rPr lang="en-US" sz="2000" dirty="0" smtClean="0"/>
              <a:t>	In each box, write your own algebraic expression that uses the operation listed at the top of that box.  Compare your expressions with a classmate.  Are the expressions exactly the same?  Should they be?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856514" y="809173"/>
          <a:ext cx="3069776" cy="31967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4888"/>
                <a:gridCol w="1534888"/>
              </a:tblGrid>
              <a:tr h="1598385"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 smtClean="0"/>
                        <a:t>Addition</a:t>
                      </a:r>
                      <a:endParaRPr lang="en-US" sz="1700" b="1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 smtClean="0"/>
                        <a:t>Subtraction</a:t>
                      </a:r>
                      <a:endParaRPr lang="en-US" sz="1700" b="1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385"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 smtClean="0"/>
                        <a:t>Multiplication</a:t>
                      </a:r>
                      <a:endParaRPr lang="en-US" sz="1700" b="1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 smtClean="0"/>
                        <a:t>Division</a:t>
                      </a:r>
                      <a:endParaRPr lang="en-US" sz="1700" b="1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957943" y="2122710"/>
            <a:ext cx="47788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43000" algn="l"/>
                <a:tab pos="2286000" algn="l"/>
                <a:tab pos="3429000" algn="l"/>
              </a:tabLst>
            </a:pPr>
            <a:r>
              <a:rPr lang="en-US" sz="2000" i="1" dirty="0" smtClean="0"/>
              <a:t>x</a:t>
            </a:r>
            <a:r>
              <a:rPr lang="en-US" sz="2000" dirty="0" smtClean="0"/>
              <a:t> </a:t>
            </a:r>
            <a:r>
              <a:rPr lang="en-US" sz="2000" dirty="0"/>
              <a:t>− </a:t>
            </a:r>
            <a:r>
              <a:rPr lang="en-US" sz="2000" dirty="0" smtClean="0"/>
              <a:t>4	6 ÷ </a:t>
            </a:r>
            <a:r>
              <a:rPr lang="en-US" sz="2000" i="1" dirty="0" smtClean="0"/>
              <a:t>p</a:t>
            </a:r>
            <a:r>
              <a:rPr lang="en-US" sz="2000" dirty="0" smtClean="0"/>
              <a:t>	5 </a:t>
            </a:r>
            <a:r>
              <a:rPr lang="en-US" sz="2000" dirty="0" smtClean="0">
                <a:sym typeface="Symbol"/>
              </a:rPr>
              <a:t> </a:t>
            </a:r>
            <a:r>
              <a:rPr lang="en-US" sz="2000" i="1" dirty="0" smtClean="0">
                <a:sym typeface="Symbol"/>
              </a:rPr>
              <a:t>w</a:t>
            </a:r>
            <a:r>
              <a:rPr lang="en-US" sz="2000" dirty="0" smtClean="0">
                <a:sym typeface="Symbol"/>
              </a:rPr>
              <a:t>	14 + </a:t>
            </a:r>
            <a:r>
              <a:rPr lang="en-US" sz="2000" i="1" dirty="0" smtClean="0">
                <a:sym typeface="Symbol"/>
              </a:rPr>
              <a:t>m</a:t>
            </a:r>
            <a:endParaRPr lang="en-US" sz="2000" dirty="0" smtClean="0">
              <a:sym typeface="Symbol"/>
            </a:endParaRPr>
          </a:p>
          <a:p>
            <a:pPr>
              <a:tabLst>
                <a:tab pos="1143000" algn="l"/>
                <a:tab pos="2286000" algn="l"/>
                <a:tab pos="3429000" algn="l"/>
              </a:tabLst>
            </a:pPr>
            <a:endParaRPr lang="en-US" sz="2000" i="1" dirty="0" smtClean="0">
              <a:sym typeface="Symbol"/>
            </a:endParaRPr>
          </a:p>
          <a:p>
            <a:pPr>
              <a:tabLst>
                <a:tab pos="1143000" algn="l"/>
                <a:tab pos="2286000" algn="l"/>
                <a:tab pos="3429000" algn="l"/>
              </a:tabLst>
            </a:pPr>
            <a:endParaRPr lang="en-US" sz="2000" i="1" dirty="0" smtClean="0">
              <a:sym typeface="Symbol"/>
            </a:endParaRPr>
          </a:p>
          <a:p>
            <a:pPr>
              <a:tabLst>
                <a:tab pos="1143000" algn="l"/>
                <a:tab pos="2286000" algn="l"/>
                <a:tab pos="3429000" algn="l"/>
              </a:tabLst>
            </a:pPr>
            <a:r>
              <a:rPr lang="en-US" sz="2000" dirty="0" smtClean="0">
                <a:sym typeface="Symbol"/>
              </a:rPr>
              <a:t>30 </a:t>
            </a:r>
            <a:r>
              <a:rPr lang="en-US" sz="2000" dirty="0"/>
              <a:t>−</a:t>
            </a:r>
            <a:r>
              <a:rPr lang="en-US" sz="2000" dirty="0" smtClean="0">
                <a:sym typeface="Symbol"/>
              </a:rPr>
              <a:t> </a:t>
            </a:r>
            <a:r>
              <a:rPr lang="en-US" sz="2000" i="1" dirty="0" smtClean="0">
                <a:sym typeface="Symbol"/>
              </a:rPr>
              <a:t>g</a:t>
            </a:r>
            <a:r>
              <a:rPr lang="en-US" sz="2000" dirty="0" smtClean="0">
                <a:sym typeface="Symbol"/>
              </a:rPr>
              <a:t>	10</a:t>
            </a:r>
            <a:r>
              <a:rPr lang="en-US" sz="2000" i="1" dirty="0" smtClean="0">
                <a:sym typeface="Symbol"/>
              </a:rPr>
              <a:t>k</a:t>
            </a:r>
            <a:r>
              <a:rPr lang="en-US" sz="2000" dirty="0" smtClean="0">
                <a:sym typeface="Symbol"/>
              </a:rPr>
              <a:t>	</a:t>
            </a:r>
            <a:r>
              <a:rPr lang="en-US" sz="2000" i="1" dirty="0" smtClean="0">
                <a:sym typeface="Symbol"/>
              </a:rPr>
              <a:t>y</a:t>
            </a:r>
            <a:r>
              <a:rPr lang="en-US" sz="2000" dirty="0" smtClean="0">
                <a:sym typeface="Symbol"/>
              </a:rPr>
              <a:t> + 11	</a:t>
            </a:r>
            <a:endParaRPr lang="en-US" sz="2000" dirty="0" smtClean="0"/>
          </a:p>
        </p:txBody>
      </p:sp>
      <p:graphicFrame>
        <p:nvGraphicFramePr>
          <p:cNvPr id="28675" name="Object 3"/>
          <p:cNvGraphicFramePr>
            <a:graphicFrameLocks noChangeAspect="1"/>
          </p:cNvGraphicFramePr>
          <p:nvPr/>
        </p:nvGraphicFramePr>
        <p:xfrm>
          <a:off x="4757285" y="2969539"/>
          <a:ext cx="203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7" name="Equation" r:id="rId4" imgW="203040" imgH="609480" progId="Equation.DSMT4">
                  <p:embed/>
                </p:oleObj>
              </mc:Choice>
              <mc:Fallback>
                <p:oleObj name="Equation" r:id="rId4" imgW="203040" imgH="60948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7285" y="2969539"/>
                        <a:ext cx="203200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CCECFF"/>
          </a:solidFill>
          <a:ln w="95250" cmpd="tri">
            <a:solidFill>
              <a:srgbClr val="33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cmpd="tri">
                <a:solidFill>
                  <a:schemeClr val="tx1"/>
                </a:solidFill>
              </a:ln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296"/>
            <a:ext cx="8229600" cy="85039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Methods for Showing Multiplication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6313" y="1066800"/>
            <a:ext cx="8458201" cy="5246914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b="1" u="sng" dirty="0" smtClean="0"/>
              <a:t>Dot</a:t>
            </a:r>
          </a:p>
          <a:p>
            <a:pPr marL="0" indent="0" algn="ctr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dirty="0" smtClean="0"/>
              <a:t>4·</a:t>
            </a:r>
            <a:r>
              <a:rPr lang="en-US" sz="2400" i="1" dirty="0" smtClean="0"/>
              <a:t>y</a:t>
            </a:r>
          </a:p>
          <a:p>
            <a:pPr marL="0" indent="0" algn="ctr">
              <a:spcBef>
                <a:spcPts val="0"/>
              </a:spcBef>
              <a:buNone/>
              <a:tabLst>
                <a:tab pos="457200" algn="l"/>
              </a:tabLst>
            </a:pPr>
            <a:endParaRPr lang="en-US" sz="2400" dirty="0" smtClean="0"/>
          </a:p>
          <a:p>
            <a:pPr marL="0" indent="0" algn="ctr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b="1" u="sng" dirty="0" smtClean="0"/>
              <a:t>Parentheses</a:t>
            </a:r>
          </a:p>
          <a:p>
            <a:pPr marL="0" indent="0" algn="ctr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dirty="0" smtClean="0"/>
              <a:t>4(</a:t>
            </a:r>
            <a:r>
              <a:rPr lang="en-US" sz="2400" i="1" dirty="0" smtClean="0"/>
              <a:t>y</a:t>
            </a:r>
            <a:r>
              <a:rPr lang="en-US" sz="2400" dirty="0" smtClean="0"/>
              <a:t>)</a:t>
            </a:r>
          </a:p>
          <a:p>
            <a:pPr marL="0" indent="0" algn="ctr">
              <a:spcBef>
                <a:spcPts val="0"/>
              </a:spcBef>
              <a:buNone/>
              <a:tabLst>
                <a:tab pos="457200" algn="l"/>
              </a:tabLst>
            </a:pPr>
            <a:endParaRPr lang="en-US" sz="2400" dirty="0" smtClean="0"/>
          </a:p>
          <a:p>
            <a:pPr marL="0" indent="0" algn="ctr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b="1" u="sng" dirty="0" smtClean="0"/>
              <a:t>Number and adjacent variable</a:t>
            </a:r>
          </a:p>
          <a:p>
            <a:pPr marL="0" indent="0" algn="ctr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dirty="0" smtClean="0"/>
              <a:t>4</a:t>
            </a:r>
            <a:r>
              <a:rPr lang="en-US" sz="2400" i="1" dirty="0" smtClean="0"/>
              <a:t>y</a:t>
            </a:r>
          </a:p>
          <a:p>
            <a:pPr marL="0" indent="0" algn="ctr">
              <a:spcBef>
                <a:spcPts val="0"/>
              </a:spcBef>
              <a:buNone/>
              <a:tabLst>
                <a:tab pos="457200" algn="l"/>
              </a:tabLst>
            </a:pPr>
            <a:endParaRPr lang="en-US" sz="2400" b="1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b="1" dirty="0" smtClean="0"/>
              <a:t>	Good to Know!</a:t>
            </a:r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b="1" dirty="0" smtClean="0"/>
              <a:t>	</a:t>
            </a:r>
            <a:r>
              <a:rPr lang="en-US" sz="2400" dirty="0" smtClean="0"/>
              <a:t>One of the most commonly used variables is the letter </a:t>
            </a:r>
            <a:r>
              <a:rPr lang="en-US" sz="2400" i="1" dirty="0" smtClean="0"/>
              <a:t>x</a:t>
            </a:r>
            <a:r>
              <a:rPr lang="en-US" sz="2400" dirty="0" smtClean="0"/>
              <a:t>.  	Because the letter </a:t>
            </a:r>
            <a:r>
              <a:rPr lang="en-US" sz="2400" i="1" dirty="0" smtClean="0"/>
              <a:t>x</a:t>
            </a:r>
            <a:r>
              <a:rPr lang="en-US" sz="2400" dirty="0" smtClean="0"/>
              <a:t> looks so much like the multiplication sign 	</a:t>
            </a:r>
            <a:r>
              <a:rPr lang="en-US" sz="2400" dirty="0" smtClean="0">
                <a:sym typeface="Symbol"/>
              </a:rPr>
              <a:t></a:t>
            </a:r>
            <a:r>
              <a:rPr lang="en-US" sz="2400" dirty="0" smtClean="0"/>
              <a:t>, </a:t>
            </a:r>
            <a:r>
              <a:rPr lang="en-US" sz="2400" dirty="0" smtClean="0"/>
              <a:t>you will not use </a:t>
            </a:r>
            <a:r>
              <a:rPr lang="en-US" sz="2400" dirty="0" smtClean="0">
                <a:sym typeface="Symbol"/>
              </a:rPr>
              <a:t> to represent multiplication when working 	with variables.  Instead, you will use one of the methods above.</a:t>
            </a:r>
            <a:endParaRPr lang="en-US" sz="2400" b="1" dirty="0"/>
          </a:p>
        </p:txBody>
      </p:sp>
      <p:pic>
        <p:nvPicPr>
          <p:cNvPr id="5" name="Picture 4" descr="GTK Bul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4860" y="4193204"/>
            <a:ext cx="743651" cy="670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06185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b="1" dirty="0" smtClean="0"/>
              <a:t>Write an algebraic expression for each phrase.</a:t>
            </a:r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endParaRPr lang="en-US" sz="2400" b="1" dirty="0" smtClean="0"/>
          </a:p>
          <a:p>
            <a:pPr marL="463550" indent="-46355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b="1" dirty="0" smtClean="0"/>
              <a:t>a.	five times </a:t>
            </a:r>
            <a:r>
              <a:rPr lang="en-US" sz="2400" b="1" i="1" dirty="0" smtClean="0"/>
              <a:t>k</a:t>
            </a:r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endParaRPr lang="en-US" sz="2400" b="1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b="1" dirty="0" smtClean="0">
                <a:solidFill>
                  <a:schemeClr val="tx2"/>
                </a:solidFill>
              </a:rPr>
              <a:t>	5</a:t>
            </a:r>
            <a:r>
              <a:rPr lang="en-US" sz="2400" b="1" i="1" dirty="0" smtClean="0">
                <a:solidFill>
                  <a:schemeClr val="tx2"/>
                </a:solidFill>
              </a:rPr>
              <a:t>k</a:t>
            </a:r>
            <a:r>
              <a:rPr lang="en-US" sz="2400" b="1" dirty="0" smtClean="0">
                <a:solidFill>
                  <a:schemeClr val="tx2"/>
                </a:solidFill>
              </a:rPr>
              <a:t> or 5(</a:t>
            </a:r>
            <a:r>
              <a:rPr lang="en-US" sz="2400" b="1" i="1" dirty="0" smtClean="0">
                <a:solidFill>
                  <a:schemeClr val="tx2"/>
                </a:solidFill>
              </a:rPr>
              <a:t>k</a:t>
            </a:r>
            <a:r>
              <a:rPr lang="en-US" sz="2400" b="1" dirty="0" smtClean="0">
                <a:solidFill>
                  <a:schemeClr val="tx2"/>
                </a:solidFill>
              </a:rPr>
              <a:t>) or 5·</a:t>
            </a:r>
            <a:r>
              <a:rPr lang="en-US" sz="2400" b="1" i="1" dirty="0" smtClean="0">
                <a:solidFill>
                  <a:schemeClr val="tx2"/>
                </a:solidFill>
              </a:rPr>
              <a:t>k</a:t>
            </a:r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endParaRPr lang="en-US" sz="2400" b="1" dirty="0" smtClean="0"/>
          </a:p>
          <a:p>
            <a:pPr marL="463550" indent="-46355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b="1" dirty="0" smtClean="0"/>
              <a:t>b.	seven more than </a:t>
            </a:r>
            <a:r>
              <a:rPr lang="en-US" sz="2400" b="1" i="1" dirty="0" smtClean="0"/>
              <a:t>x</a:t>
            </a:r>
          </a:p>
          <a:p>
            <a:pPr marL="463550" indent="-463550">
              <a:spcBef>
                <a:spcPts val="0"/>
              </a:spcBef>
              <a:buNone/>
              <a:tabLst>
                <a:tab pos="457200" algn="l"/>
              </a:tabLst>
            </a:pPr>
            <a:endParaRPr lang="en-US" sz="2400" b="1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b="1" i="1" dirty="0" smtClean="0">
                <a:solidFill>
                  <a:schemeClr val="tx2"/>
                </a:solidFill>
              </a:rPr>
              <a:t>	x</a:t>
            </a:r>
            <a:r>
              <a:rPr lang="en-US" sz="2400" b="1" dirty="0" smtClean="0">
                <a:solidFill>
                  <a:schemeClr val="tx2"/>
                </a:solidFill>
              </a:rPr>
              <a:t> + 7</a:t>
            </a:r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endParaRPr lang="en-US" sz="2400" b="1" dirty="0" smtClean="0"/>
          </a:p>
          <a:p>
            <a:pPr marL="463550" indent="-46355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b="1" dirty="0" smtClean="0"/>
              <a:t>c</a:t>
            </a:r>
            <a:r>
              <a:rPr lang="en-US" sz="2400" b="1" i="1" dirty="0" smtClean="0"/>
              <a:t>.	f </a:t>
            </a:r>
            <a:r>
              <a:rPr lang="en-US" sz="2400" b="1" dirty="0" smtClean="0"/>
              <a:t>divided by 2</a:t>
            </a:r>
          </a:p>
          <a:p>
            <a:pPr marL="463550" indent="-463550">
              <a:spcBef>
                <a:spcPts val="0"/>
              </a:spcBef>
              <a:buNone/>
              <a:tabLst>
                <a:tab pos="457200" algn="l"/>
              </a:tabLst>
            </a:pPr>
            <a:endParaRPr lang="en-US" sz="2400" b="1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b="1" i="1" dirty="0" smtClean="0">
                <a:solidFill>
                  <a:schemeClr val="tx2"/>
                </a:solidFill>
              </a:rPr>
              <a:t>	f</a:t>
            </a:r>
            <a:r>
              <a:rPr lang="en-US" sz="2400" b="1" dirty="0" smtClean="0">
                <a:solidFill>
                  <a:schemeClr val="tx2"/>
                </a:solidFill>
              </a:rPr>
              <a:t> ÷ 2 or </a:t>
            </a:r>
            <a:endParaRPr lang="en-US" sz="2400" b="1" dirty="0">
              <a:solidFill>
                <a:schemeClr val="tx2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4505301"/>
              </p:ext>
            </p:extLst>
          </p:nvPr>
        </p:nvGraphicFramePr>
        <p:xfrm>
          <a:off x="2069827" y="5172625"/>
          <a:ext cx="325644" cy="7604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Equation" r:id="rId4" imgW="266400" imgH="622080" progId="Equation.DSMT4">
                  <p:embed/>
                </p:oleObj>
              </mc:Choice>
              <mc:Fallback>
                <p:oleObj name="Equation" r:id="rId4" imgW="266400" imgH="62208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9827" y="5172625"/>
                        <a:ext cx="325644" cy="7604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3"/>
          <p:cNvSpPr txBox="1">
            <a:spLocks/>
          </p:cNvSpPr>
          <p:nvPr/>
        </p:nvSpPr>
        <p:spPr>
          <a:xfrm>
            <a:off x="457200" y="0"/>
            <a:ext cx="82296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smtClean="0"/>
              <a:t>Example 1</a:t>
            </a:r>
            <a:endParaRPr lang="en-US" sz="4000" b="1" dirty="0"/>
          </a:p>
        </p:txBody>
      </p:sp>
      <p:sp>
        <p:nvSpPr>
          <p:cNvPr id="8" name="Line Callout 1 7"/>
          <p:cNvSpPr/>
          <p:nvPr/>
        </p:nvSpPr>
        <p:spPr>
          <a:xfrm>
            <a:off x="4724400" y="1948544"/>
            <a:ext cx="2656114" cy="1001484"/>
          </a:xfrm>
          <a:prstGeom prst="borderCallout1">
            <a:avLst>
              <a:gd name="adj1" fmla="val 26947"/>
              <a:gd name="adj2" fmla="val 129"/>
              <a:gd name="adj3" fmla="val 61663"/>
              <a:gd name="adj4" fmla="val -59330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When multiplying a number and variable, write the number first.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06185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b="1" dirty="0" smtClean="0"/>
              <a:t>Write an algebraic expression for each phrase.</a:t>
            </a:r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endParaRPr lang="en-US" sz="2400" b="1" dirty="0" smtClean="0"/>
          </a:p>
          <a:p>
            <a:pPr marL="463550" indent="-46355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b="1" dirty="0" smtClean="0"/>
              <a:t>d.	a number </a:t>
            </a:r>
            <a:r>
              <a:rPr lang="en-US" sz="2400" b="1" i="1" dirty="0" smtClean="0"/>
              <a:t>y</a:t>
            </a:r>
            <a:r>
              <a:rPr lang="en-US" sz="2400" b="1" dirty="0" smtClean="0"/>
              <a:t> decreased by seventeen</a:t>
            </a:r>
            <a:endParaRPr lang="en-US" sz="2400" b="1" i="1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endParaRPr lang="en-US" sz="2400" b="1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b="1" dirty="0" smtClean="0">
                <a:solidFill>
                  <a:schemeClr val="tx2"/>
                </a:solidFill>
              </a:rPr>
              <a:t>	</a:t>
            </a:r>
            <a:r>
              <a:rPr lang="en-US" sz="2400" b="1" i="1" dirty="0" smtClean="0">
                <a:solidFill>
                  <a:schemeClr val="tx2"/>
                </a:solidFill>
              </a:rPr>
              <a:t>y</a:t>
            </a:r>
            <a:r>
              <a:rPr lang="en-US" sz="2400" b="1" dirty="0" smtClean="0">
                <a:solidFill>
                  <a:schemeClr val="tx2"/>
                </a:solidFill>
              </a:rPr>
              <a:t> – 17</a:t>
            </a:r>
            <a:endParaRPr lang="en-US" sz="2400" b="1" i="1" dirty="0" smtClean="0">
              <a:solidFill>
                <a:schemeClr val="tx2"/>
              </a:solidFill>
            </a:endParaRPr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endParaRPr lang="en-US" sz="2400" b="1" dirty="0" smtClean="0"/>
          </a:p>
          <a:p>
            <a:pPr marL="463550" indent="-46355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b="1" dirty="0" smtClean="0"/>
              <a:t>e.	eleven plus four times </a:t>
            </a:r>
            <a:r>
              <a:rPr lang="en-US" sz="2400" b="1" i="1" dirty="0" smtClean="0"/>
              <a:t>w</a:t>
            </a:r>
          </a:p>
          <a:p>
            <a:pPr marL="463550" indent="-463550">
              <a:spcBef>
                <a:spcPts val="0"/>
              </a:spcBef>
              <a:buNone/>
              <a:tabLst>
                <a:tab pos="457200" algn="l"/>
              </a:tabLst>
            </a:pPr>
            <a:endParaRPr lang="en-US" sz="2400" b="1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b="1" i="1" dirty="0" smtClean="0">
                <a:solidFill>
                  <a:schemeClr val="tx2"/>
                </a:solidFill>
              </a:rPr>
              <a:t>	</a:t>
            </a:r>
            <a:r>
              <a:rPr lang="en-US" sz="2400" b="1" dirty="0" smtClean="0">
                <a:solidFill>
                  <a:schemeClr val="tx2"/>
                </a:solidFill>
              </a:rPr>
              <a:t>11 + 4</a:t>
            </a:r>
            <a:r>
              <a:rPr lang="en-US" sz="2400" b="1" i="1" dirty="0" smtClean="0">
                <a:solidFill>
                  <a:schemeClr val="tx2"/>
                </a:solidFill>
              </a:rPr>
              <a:t>w</a:t>
            </a:r>
            <a:r>
              <a:rPr lang="en-US" sz="2400" b="1" dirty="0" smtClean="0">
                <a:solidFill>
                  <a:schemeClr val="tx2"/>
                </a:solidFill>
              </a:rPr>
              <a:t>  or  11 + 4(</a:t>
            </a:r>
            <a:r>
              <a:rPr lang="en-US" sz="2400" b="1" i="1" dirty="0" smtClean="0">
                <a:solidFill>
                  <a:schemeClr val="tx2"/>
                </a:solidFill>
              </a:rPr>
              <a:t>w</a:t>
            </a:r>
            <a:r>
              <a:rPr lang="en-US" sz="2400" b="1" dirty="0" smtClean="0">
                <a:solidFill>
                  <a:schemeClr val="tx2"/>
                </a:solidFill>
              </a:rPr>
              <a:t>)  or  11 + 4 </a:t>
            </a:r>
            <a:r>
              <a:rPr lang="en-US" sz="2400" b="1" dirty="0" smtClean="0">
                <a:solidFill>
                  <a:schemeClr val="tx2"/>
                </a:solidFill>
                <a:sym typeface="Wingdings"/>
              </a:rPr>
              <a:t> </a:t>
            </a:r>
            <a:r>
              <a:rPr lang="en-US" sz="2400" b="1" i="1" dirty="0" smtClean="0">
                <a:solidFill>
                  <a:schemeClr val="tx2"/>
                </a:solidFill>
                <a:sym typeface="Wingdings"/>
              </a:rPr>
              <a:t>w</a:t>
            </a:r>
            <a:endParaRPr lang="en-US" sz="2400" b="1" dirty="0" smtClean="0">
              <a:solidFill>
                <a:schemeClr val="tx2"/>
              </a:solidFill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457200" y="0"/>
            <a:ext cx="82296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/>
              <a:t>Example 1 Continued…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b="1" dirty="0" smtClean="0"/>
              <a:t>Write a phrase for each algebraic expression.</a:t>
            </a:r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endParaRPr lang="en-US" sz="2400" b="1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b="1" dirty="0" smtClean="0"/>
              <a:t>a.	12 + </a:t>
            </a:r>
            <a:r>
              <a:rPr lang="en-US" sz="2400" b="1" i="1" dirty="0" smtClean="0"/>
              <a:t>t</a:t>
            </a:r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endParaRPr lang="en-US" sz="2400" b="1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b="1" dirty="0" smtClean="0"/>
              <a:t>	</a:t>
            </a:r>
            <a:r>
              <a:rPr lang="en-US" sz="2400" b="1" dirty="0" smtClean="0">
                <a:solidFill>
                  <a:schemeClr val="tx2"/>
                </a:solidFill>
              </a:rPr>
              <a:t>the sum of twelve and </a:t>
            </a:r>
            <a:r>
              <a:rPr lang="en-US" sz="2400" b="1" i="1" dirty="0" smtClean="0">
                <a:solidFill>
                  <a:schemeClr val="tx2"/>
                </a:solidFill>
              </a:rPr>
              <a:t>t</a:t>
            </a:r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endParaRPr lang="en-US" sz="2400" b="1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b="1" dirty="0" smtClean="0"/>
              <a:t>b.	8</a:t>
            </a:r>
            <a:r>
              <a:rPr lang="en-US" sz="2400" b="1" i="1" dirty="0" smtClean="0"/>
              <a:t>x</a:t>
            </a:r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endParaRPr lang="en-US" sz="2400" b="1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b="1" dirty="0" smtClean="0"/>
              <a:t>	</a:t>
            </a:r>
            <a:r>
              <a:rPr lang="en-US" sz="2400" b="1" dirty="0" smtClean="0">
                <a:solidFill>
                  <a:schemeClr val="tx2"/>
                </a:solidFill>
              </a:rPr>
              <a:t>the product of eight and </a:t>
            </a:r>
            <a:r>
              <a:rPr lang="en-US" sz="2400" b="1" i="1" dirty="0" smtClean="0">
                <a:solidFill>
                  <a:schemeClr val="tx2"/>
                </a:solidFill>
              </a:rPr>
              <a:t>x</a:t>
            </a:r>
            <a:endParaRPr lang="en-US" sz="2400" b="1" i="1" dirty="0">
              <a:solidFill>
                <a:schemeClr val="tx2"/>
              </a:solidFill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457200" y="0"/>
            <a:ext cx="82296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/>
              <a:t>Example 2</a:t>
            </a:r>
            <a:endParaRPr lang="en-US" sz="4000" b="1" dirty="0"/>
          </a:p>
        </p:txBody>
      </p:sp>
      <p:sp>
        <p:nvSpPr>
          <p:cNvPr id="4" name="Line Callout 1 3"/>
          <p:cNvSpPr/>
          <p:nvPr/>
        </p:nvSpPr>
        <p:spPr>
          <a:xfrm>
            <a:off x="5801164" y="2503716"/>
            <a:ext cx="2960916" cy="1001484"/>
          </a:xfrm>
          <a:prstGeom prst="borderCallout1">
            <a:avLst>
              <a:gd name="adj1" fmla="val 50860"/>
              <a:gd name="adj2" fmla="val -238"/>
              <a:gd name="adj3" fmla="val 12749"/>
              <a:gd name="adj4" fmla="val -55931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Answers may vary.  Can you think of other answers for each part of this example?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 smtClean="0"/>
              <a:t>Write a phrase for each </a:t>
            </a:r>
            <a:r>
              <a:rPr lang="en-US" sz="2400" b="1" dirty="0" smtClean="0"/>
              <a:t>algebraic expression</a:t>
            </a:r>
            <a:r>
              <a:rPr lang="en-US" sz="2400" b="1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b="1" dirty="0" smtClean="0"/>
          </a:p>
          <a:p>
            <a:pPr marL="463550" indent="-463550">
              <a:spcBef>
                <a:spcPts val="0"/>
              </a:spcBef>
              <a:buNone/>
            </a:pPr>
            <a:r>
              <a:rPr lang="en-US" sz="2400" b="1" dirty="0" smtClean="0"/>
              <a:t>c.</a:t>
            </a:r>
            <a:r>
              <a:rPr lang="en-US" sz="2400" b="1" i="1" dirty="0" smtClean="0"/>
              <a:t>	u</a:t>
            </a:r>
            <a:r>
              <a:rPr lang="en-US" sz="2400" b="1" dirty="0" smtClean="0"/>
              <a:t> – 5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b="1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b="1" dirty="0" smtClean="0">
                <a:solidFill>
                  <a:schemeClr val="tx2"/>
                </a:solidFill>
              </a:rPr>
              <a:t>	five less than </a:t>
            </a:r>
            <a:r>
              <a:rPr lang="en-US" sz="2400" b="1" i="1" dirty="0" smtClean="0">
                <a:solidFill>
                  <a:schemeClr val="tx2"/>
                </a:solidFill>
              </a:rPr>
              <a:t>u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b="1" dirty="0" smtClean="0"/>
          </a:p>
          <a:p>
            <a:pPr marL="463550" indent="-463550">
              <a:spcBef>
                <a:spcPts val="0"/>
              </a:spcBef>
              <a:buNone/>
            </a:pPr>
            <a:r>
              <a:rPr lang="en-US" sz="2400" b="1" dirty="0" smtClean="0"/>
              <a:t>d.	3</a:t>
            </a:r>
            <a:r>
              <a:rPr lang="en-US" sz="2400" b="1" i="1" dirty="0" smtClean="0"/>
              <a:t>x</a:t>
            </a:r>
            <a:r>
              <a:rPr lang="en-US" sz="2400" b="1" dirty="0" smtClean="0"/>
              <a:t> – 2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b="1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b="1" dirty="0" smtClean="0">
                <a:solidFill>
                  <a:schemeClr val="tx2"/>
                </a:solidFill>
              </a:rPr>
              <a:t>	three times </a:t>
            </a:r>
            <a:r>
              <a:rPr lang="en-US" sz="2400" b="1" i="1" dirty="0" smtClean="0">
                <a:solidFill>
                  <a:schemeClr val="tx2"/>
                </a:solidFill>
              </a:rPr>
              <a:t>x</a:t>
            </a:r>
            <a:r>
              <a:rPr lang="en-US" sz="2400" b="1" dirty="0" smtClean="0">
                <a:solidFill>
                  <a:schemeClr val="tx2"/>
                </a:solidFill>
              </a:rPr>
              <a:t> minus two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457200" y="0"/>
            <a:ext cx="82296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/>
              <a:t>Example </a:t>
            </a:r>
            <a:r>
              <a:rPr lang="en-US" sz="4000" b="1" dirty="0"/>
              <a:t>2</a:t>
            </a:r>
            <a:r>
              <a:rPr lang="en-US" sz="4000" b="1" dirty="0" smtClean="0"/>
              <a:t> Continued…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800" dirty="0" smtClean="0"/>
              <a:t>When using variables, you should use the dot for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 smtClean="0"/>
              <a:t>multiplication rather than ×.  Why is this?  Give an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 smtClean="0"/>
              <a:t>example to illustrate your answer.</a:t>
            </a:r>
          </a:p>
          <a:p>
            <a:pPr marL="0" indent="0">
              <a:spcBef>
                <a:spcPts val="0"/>
              </a:spcBef>
              <a:buNone/>
            </a:pPr>
            <a:endParaRPr lang="en-US" sz="2800" dirty="0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0392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Communication Prompt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38842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  <a:buNone/>
              <a:tabLst>
                <a:tab pos="457200" algn="l"/>
                <a:tab pos="914400" algn="l"/>
              </a:tabLst>
            </a:pPr>
            <a:r>
              <a:rPr lang="en-US" sz="2400" b="1" dirty="0" smtClean="0"/>
              <a:t>Write </a:t>
            </a:r>
            <a:r>
              <a:rPr lang="en-US" sz="2400" b="1" dirty="0" smtClean="0"/>
              <a:t>an algebraic expression for each phrase.</a:t>
            </a:r>
            <a:br>
              <a:rPr lang="en-US" sz="2400" b="1" dirty="0" smtClean="0"/>
            </a:br>
            <a:endParaRPr lang="en-US" sz="1200" b="1" dirty="0" smtClean="0"/>
          </a:p>
          <a:p>
            <a:pPr marL="457200" indent="-457200">
              <a:spcBef>
                <a:spcPts val="0"/>
              </a:spcBef>
              <a:buNone/>
              <a:tabLst>
                <a:tab pos="457200" algn="l"/>
                <a:tab pos="914400" algn="l"/>
              </a:tabLst>
            </a:pPr>
            <a:r>
              <a:rPr lang="en-US" sz="2400" dirty="0" smtClean="0"/>
              <a:t>	</a:t>
            </a:r>
            <a:r>
              <a:rPr lang="en-US" sz="2400" dirty="0" smtClean="0"/>
              <a:t>1.</a:t>
            </a:r>
            <a:r>
              <a:rPr lang="en-US" sz="2400" dirty="0" smtClean="0"/>
              <a:t>	twelve more than </a:t>
            </a:r>
            <a:r>
              <a:rPr lang="en-US" sz="2400" i="1" dirty="0" smtClean="0"/>
              <a:t>b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  <a:p>
            <a:pPr marL="457200" indent="-457200">
              <a:spcBef>
                <a:spcPts val="0"/>
              </a:spcBef>
              <a:buNone/>
              <a:tabLst>
                <a:tab pos="457200" algn="l"/>
                <a:tab pos="914400" algn="l"/>
              </a:tabLst>
            </a:pPr>
            <a:r>
              <a:rPr lang="en-US" sz="2400" dirty="0" smtClean="0"/>
              <a:t>	</a:t>
            </a:r>
            <a:r>
              <a:rPr lang="en-US" sz="2400" dirty="0" smtClean="0"/>
              <a:t>2.</a:t>
            </a:r>
            <a:r>
              <a:rPr lang="en-US" sz="2400" dirty="0" smtClean="0"/>
              <a:t>	the quotient of </a:t>
            </a:r>
            <a:r>
              <a:rPr lang="en-US" sz="2400" i="1" dirty="0" smtClean="0"/>
              <a:t>x</a:t>
            </a:r>
            <a:r>
              <a:rPr lang="en-US" sz="2400" dirty="0" smtClean="0"/>
              <a:t> and 5</a:t>
            </a:r>
            <a:br>
              <a:rPr lang="en-US" sz="2400" dirty="0" smtClean="0"/>
            </a:br>
            <a:endParaRPr lang="en-US" sz="2400" dirty="0" smtClean="0"/>
          </a:p>
          <a:p>
            <a:pPr marL="457200" indent="-457200">
              <a:spcBef>
                <a:spcPts val="0"/>
              </a:spcBef>
              <a:buNone/>
              <a:tabLst>
                <a:tab pos="457200" algn="l"/>
                <a:tab pos="914400" algn="l"/>
              </a:tabLst>
            </a:pPr>
            <a:endParaRPr lang="en-US" sz="2400" dirty="0" smtClean="0"/>
          </a:p>
          <a:p>
            <a:pPr marL="457200" indent="-457200">
              <a:spcBef>
                <a:spcPts val="0"/>
              </a:spcBef>
              <a:buNone/>
              <a:tabLst>
                <a:tab pos="457200" algn="l"/>
                <a:tab pos="914400" algn="l"/>
              </a:tabLst>
            </a:pPr>
            <a:r>
              <a:rPr lang="en-US" sz="2400" b="1" dirty="0" smtClean="0"/>
              <a:t>Write </a:t>
            </a:r>
            <a:r>
              <a:rPr lang="en-US" sz="2400" b="1" dirty="0" smtClean="0"/>
              <a:t>a phrase for each algebraic expression.</a:t>
            </a:r>
            <a:br>
              <a:rPr lang="en-US" sz="2400" b="1" dirty="0" smtClean="0"/>
            </a:br>
            <a:endParaRPr lang="en-US" sz="1200" b="1" dirty="0" smtClean="0"/>
          </a:p>
          <a:p>
            <a:pPr marL="457200" indent="-457200">
              <a:spcBef>
                <a:spcPts val="0"/>
              </a:spcBef>
              <a:buNone/>
              <a:tabLst>
                <a:tab pos="457200" algn="l"/>
                <a:tab pos="914400" algn="l"/>
              </a:tabLst>
            </a:pPr>
            <a:r>
              <a:rPr lang="en-US" sz="2400" dirty="0" smtClean="0"/>
              <a:t>	</a:t>
            </a:r>
            <a:r>
              <a:rPr lang="en-US" sz="2400" dirty="0" smtClean="0"/>
              <a:t>3.</a:t>
            </a:r>
            <a:r>
              <a:rPr lang="en-US" sz="2400" dirty="0" smtClean="0"/>
              <a:t>	11</a:t>
            </a:r>
            <a:r>
              <a:rPr lang="en-US" sz="2400" i="1" dirty="0" smtClean="0"/>
              <a:t>d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</a:t>
            </a:r>
          </a:p>
          <a:p>
            <a:pPr marL="457200" indent="-457200">
              <a:spcBef>
                <a:spcPts val="0"/>
              </a:spcBef>
              <a:buNone/>
              <a:tabLst>
                <a:tab pos="457200" algn="l"/>
                <a:tab pos="914400" algn="l"/>
              </a:tabLst>
            </a:pPr>
            <a:r>
              <a:rPr lang="en-US" sz="2400" dirty="0" smtClean="0"/>
              <a:t>	</a:t>
            </a:r>
            <a:r>
              <a:rPr lang="en-US" sz="2400" dirty="0" smtClean="0"/>
              <a:t>4.</a:t>
            </a:r>
            <a:r>
              <a:rPr lang="en-US" sz="2400" i="1" dirty="0" smtClean="0"/>
              <a:t>	w</a:t>
            </a:r>
            <a:r>
              <a:rPr lang="en-US" sz="2400" dirty="0" smtClean="0"/>
              <a:t> + 9 </a:t>
            </a:r>
          </a:p>
          <a:p>
            <a:pPr marL="457200" indent="-457200">
              <a:spcBef>
                <a:spcPts val="0"/>
              </a:spcBef>
              <a:buNone/>
              <a:tabLst>
                <a:tab pos="457200" algn="l"/>
                <a:tab pos="914400" algn="l"/>
              </a:tabLst>
            </a:pPr>
            <a:endParaRPr lang="en-US" sz="2400" dirty="0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0392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Exit Problems</a:t>
            </a:r>
            <a:endParaRPr lang="en-US" sz="4000" b="1" dirty="0"/>
          </a:p>
        </p:txBody>
      </p:sp>
      <p:sp>
        <p:nvSpPr>
          <p:cNvPr id="6" name="Rectangle 5"/>
          <p:cNvSpPr/>
          <p:nvPr/>
        </p:nvSpPr>
        <p:spPr>
          <a:xfrm>
            <a:off x="4778829" y="1461119"/>
            <a:ext cx="2514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solidFill>
                  <a:schemeClr val="accent2"/>
                </a:solidFill>
              </a:rPr>
              <a:t>b</a:t>
            </a:r>
            <a:r>
              <a:rPr lang="en-US" sz="2400" b="1" dirty="0" smtClean="0">
                <a:solidFill>
                  <a:schemeClr val="accent2"/>
                </a:solidFill>
              </a:rPr>
              <a:t> + 12</a:t>
            </a:r>
            <a:r>
              <a:rPr lang="en-US" sz="2400" b="1" dirty="0">
                <a:solidFill>
                  <a:schemeClr val="accent2"/>
                </a:solidFill>
              </a:rPr>
              <a:t>	</a:t>
            </a:r>
          </a:p>
        </p:txBody>
      </p:sp>
      <p:sp>
        <p:nvSpPr>
          <p:cNvPr id="9" name="Rectangle 8"/>
          <p:cNvSpPr/>
          <p:nvPr/>
        </p:nvSpPr>
        <p:spPr>
          <a:xfrm>
            <a:off x="4757060" y="3845091"/>
            <a:ext cx="32548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the product of 11 and </a:t>
            </a:r>
            <a:r>
              <a:rPr lang="en-US" sz="2400" b="1" i="1" dirty="0" smtClean="0">
                <a:solidFill>
                  <a:schemeClr val="accent2"/>
                </a:solidFill>
              </a:rPr>
              <a:t>d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4818736" y="2089603"/>
          <a:ext cx="2540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8" name="Equation" r:id="rId4" imgW="253800" imgH="723600" progId="Equation.DSMT4">
                  <p:embed/>
                </p:oleObj>
              </mc:Choice>
              <mc:Fallback>
                <p:oleObj name="Equation" r:id="rId4" imgW="253800" imgH="7236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8736" y="2089603"/>
                        <a:ext cx="254000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4724401" y="4574436"/>
            <a:ext cx="32548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the sum of </a:t>
            </a:r>
            <a:r>
              <a:rPr lang="en-US" sz="2400" b="1" i="1" dirty="0" smtClean="0">
                <a:solidFill>
                  <a:schemeClr val="accent2"/>
                </a:solidFill>
              </a:rPr>
              <a:t>w</a:t>
            </a:r>
            <a:r>
              <a:rPr lang="en-US" sz="2400" b="1" dirty="0" smtClean="0">
                <a:solidFill>
                  <a:schemeClr val="accent2"/>
                </a:solidFill>
              </a:rPr>
              <a:t> and 9</a:t>
            </a:r>
            <a:endParaRPr lang="en-US" sz="24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Core Focus">
      <a:dk1>
        <a:sysClr val="windowText" lastClr="000000"/>
      </a:dk1>
      <a:lt1>
        <a:sysClr val="window" lastClr="FFFFFF"/>
      </a:lt1>
      <a:dk2>
        <a:srgbClr val="205867"/>
      </a:dk2>
      <a:lt2>
        <a:srgbClr val="EEECE1"/>
      </a:lt2>
      <a:accent1>
        <a:srgbClr val="7030A0"/>
      </a:accent1>
      <a:accent2>
        <a:srgbClr val="C80000"/>
      </a:accent2>
      <a:accent3>
        <a:srgbClr val="00B050"/>
      </a:accent3>
      <a:accent4>
        <a:srgbClr val="333399"/>
      </a:accent4>
      <a:accent5>
        <a:srgbClr val="CCECFF"/>
      </a:accent5>
      <a:accent6>
        <a:srgbClr val="F79646"/>
      </a:accent6>
      <a:hlink>
        <a:srgbClr val="0000FF"/>
      </a:hlink>
      <a:folHlink>
        <a:srgbClr val="800080"/>
      </a:folHlink>
    </a:clrScheme>
    <a:fontScheme name="Core Focu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</TotalTime>
  <Words>262</Words>
  <Application>Microsoft Office PowerPoint</Application>
  <PresentationFormat>On-screen Show (4:3)</PresentationFormat>
  <Paragraphs>136</Paragraphs>
  <Slides>13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Equation</vt:lpstr>
      <vt:lpstr>Core Focus on Introductory Algebra</vt:lpstr>
      <vt:lpstr>Warm-Up</vt:lpstr>
      <vt:lpstr>Variables and Expressions</vt:lpstr>
      <vt:lpstr>Vocabulary</vt:lpstr>
      <vt:lpstr>PowerPoint Presentation</vt:lpstr>
      <vt:lpstr>PowerPoint Presentation</vt:lpstr>
      <vt:lpstr>Methods for Showing Multiplication</vt:lpstr>
      <vt:lpstr>PowerPoint Presentation</vt:lpstr>
      <vt:lpstr>PowerPoint Presentation</vt:lpstr>
      <vt:lpstr>PowerPoint Presentation</vt:lpstr>
      <vt:lpstr>PowerPoint Presentation</vt:lpstr>
      <vt:lpstr>Communication Prompt</vt:lpstr>
      <vt:lpstr>Exit Problems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Fractions and Decimals</dc:title>
  <dc:creator>Wallace</dc:creator>
  <cp:lastModifiedBy>Admin</cp:lastModifiedBy>
  <cp:revision>24</cp:revision>
  <dcterms:created xsi:type="dcterms:W3CDTF">2008-06-21T21:55:34Z</dcterms:created>
  <dcterms:modified xsi:type="dcterms:W3CDTF">2012-09-21T22:25:44Z</dcterms:modified>
</cp:coreProperties>
</file>