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1" r:id="rId5"/>
    <p:sldId id="257" r:id="rId6"/>
    <p:sldId id="258" r:id="rId7"/>
    <p:sldId id="259" r:id="rId8"/>
    <p:sldId id="260"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95290B-70DE-8C9F-FC7D-63EC47A1E2A0}" v="291" dt="2019-09-26T13:35:42.646"/>
    <p1510:client id="{356F8D6E-7927-F4A2-52E5-5A73C4CD4A7C}" v="3" dt="2019-09-27T12:57:57.589"/>
    <p1510:client id="{1A88CAF2-F89B-3355-3823-D8184A101411}" v="30" dt="2019-09-25T16:39:48.166"/>
    <p1510:client id="{70AE91A0-BC35-2C89-F741-F15D0B5F7FB1}" v="296" dt="2019-09-25T13:23:17.858"/>
    <p1510:client id="{8993414E-F418-74A4-8833-457E153F1709}" v="329" dt="2019-09-24T13:28:34.268"/>
    <p1510:client id="{A52D0E22-CC03-4B64-1F19-5D699E68EF91}" v="26" dt="2019-09-25T16:55:29.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0" d="100"/>
          <a:sy n="70" d="100"/>
        </p:scale>
        <p:origin x="4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hyperlink" Target="https://en.wikipedia.org/wiki/Makah_peopl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nativeamericanadventures.weebly.com/northwest.html" TargetMode="External"/><Relationship Id="rId1" Type="http://schemas.openxmlformats.org/officeDocument/2006/relationships/slideLayout" Target="../slideLayouts/slideLayout9.xml"/><Relationship Id="rId5" Type="http://schemas.openxmlformats.org/officeDocument/2006/relationships/hyperlink" Target="https://en.wikipedia.org/wiki/Andes" TargetMode="External"/><Relationship Id="rId4"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wildernesscollege.com/northwest-coast-native-americans.html" TargetMode="External"/><Relationship Id="rId1" Type="http://schemas.openxmlformats.org/officeDocument/2006/relationships/slideLayout" Target="../slideLayouts/slideLayout9.xml"/><Relationship Id="rId5" Type="http://schemas.openxmlformats.org/officeDocument/2006/relationships/hyperlink" Target="https://en.wikipedia.org/wiki/Potlatch" TargetMode="External"/><Relationship Id="rId4" Type="http://schemas.openxmlformats.org/officeDocument/2006/relationships/hyperlink" Target="https://creativecommons.org/licenses/by-sa/3.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kids.britannica.com/students/article/Northwest-Coast-Indians/480466/287443-toc" TargetMode="External"/><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nativeamericans.mrdonn.org/northwest/longhouses.html" TargetMode="External"/><Relationship Id="rId2" Type="http://schemas.openxmlformats.org/officeDocument/2006/relationships/image" Target="../media/image5.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6.jpeg"/><Relationship Id="rId1" Type="http://schemas.openxmlformats.org/officeDocument/2006/relationships/slideLayout" Target="../slideLayouts/slideLayout8.xml"/><Relationship Id="rId6" Type="http://schemas.openxmlformats.org/officeDocument/2006/relationships/hyperlink" Target="http://commons.wikimedia.org/wiki/File:The_Kwakiutl_Indians_of_Vancouver_Island._(postcard)_-_NARA_-_297251.jpg" TargetMode="External"/><Relationship Id="rId5" Type="http://schemas.openxmlformats.org/officeDocument/2006/relationships/hyperlink" Target="https://www.encyclopedia.com/humanities/encyclopedias-almanacs-transcripts-and-maps/pacific-northwest-0" TargetMode="External"/><Relationship Id="rId4" Type="http://schemas.openxmlformats.org/officeDocument/2006/relationships/hyperlink" Target="https://en.wikipedia.org/wiki/Indigenous_peoples_of_the_Pacific_Northwest_Coast#Nisga'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2" Type="http://schemas.openxmlformats.org/officeDocument/2006/relationships/image" Target="../media/image7.jpeg"/><Relationship Id="rId1" Type="http://schemas.openxmlformats.org/officeDocument/2006/relationships/slideLayout" Target="../slideLayouts/slideLayout9.xml"/><Relationship Id="rId5" Type="http://schemas.openxmlformats.org/officeDocument/2006/relationships/hyperlink" Target="http://flickr.com/photos/mharrsch/6218191511" TargetMode="External"/><Relationship Id="rId4" Type="http://schemas.openxmlformats.org/officeDocument/2006/relationships/hyperlink" Target="https://native-american-indian-facts.com/Northwest-Coast-American-Indian-Facts/Northwest-Coast-American-Indian-Facts.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ED77E-6AD1-4E66-A3A7-9FE1279B5A4B}"/>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dirty="0"/>
              <a:t>Pacific Coast Native Americans</a:t>
            </a:r>
          </a:p>
        </p:txBody>
      </p:sp>
      <p:sp>
        <p:nvSpPr>
          <p:cNvPr id="4" name="Text Placeholder 3">
            <a:extLst>
              <a:ext uri="{FF2B5EF4-FFF2-40B4-BE49-F238E27FC236}">
                <a16:creationId xmlns:a16="http://schemas.microsoft.com/office/drawing/2014/main" id="{D9534671-F555-40B6-A15F-0CAD54C27D35}"/>
              </a:ext>
            </a:extLst>
          </p:cNvPr>
          <p:cNvSpPr>
            <a:spLocks noGrp="1"/>
          </p:cNvSpPr>
          <p:nvPr>
            <p:ph type="body" sz="half" idx="2"/>
          </p:nvPr>
        </p:nvSpPr>
        <p:spPr>
          <a:xfrm>
            <a:off x="6746627" y="4750893"/>
            <a:ext cx="4645250" cy="1147863"/>
          </a:xfrm>
        </p:spPr>
        <p:txBody>
          <a:bodyPr vert="horz" lIns="91440" tIns="45720" rIns="91440" bIns="45720" rtlCol="0" anchor="t">
            <a:normAutofit/>
          </a:bodyPr>
          <a:lstStyle/>
          <a:p>
            <a:endParaRPr lang="en-US" sz="2000" dirty="0">
              <a:cs typeface="Calibri"/>
            </a:endParaRPr>
          </a:p>
        </p:txBody>
      </p:sp>
      <p:sp>
        <p:nvSpPr>
          <p:cNvPr id="9"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descr="A person posing for a photo&#10;&#10;Description generated with very high confidence">
            <a:extLst>
              <a:ext uri="{FF2B5EF4-FFF2-40B4-BE49-F238E27FC236}">
                <a16:creationId xmlns:a16="http://schemas.microsoft.com/office/drawing/2014/main" id="{DD8E6793-6869-40FD-9FA3-08A16FCE256B}"/>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t="9302" r="-2" b="9300"/>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7" name="TextBox 6">
            <a:extLst>
              <a:ext uri="{FF2B5EF4-FFF2-40B4-BE49-F238E27FC236}">
                <a16:creationId xmlns:a16="http://schemas.microsoft.com/office/drawing/2014/main" id="{6A1613AC-ECC6-4F61-8ABB-D508F2BD2B9F}"/>
              </a:ext>
            </a:extLst>
          </p:cNvPr>
          <p:cNvSpPr txBox="1"/>
          <p:nvPr/>
        </p:nvSpPr>
        <p:spPr>
          <a:xfrm>
            <a:off x="9870532" y="6657945"/>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3">
                  <a:extLst>
                    <a:ext uri="{A12FA001-AC4F-418D-AE19-62706E023703}">
                      <ahyp:hlinkClr xmlns:ahyp="http://schemas.microsoft.com/office/drawing/2018/hyperlinkcolor" xmlns="" val="tx"/>
                    </a:ext>
                  </a:extLst>
                </a:hlinkClick>
              </a:rPr>
              <a:t>CC BY-SA</a:t>
            </a:r>
            <a:r>
              <a:rPr lang="en-US" sz="700">
                <a:solidFill>
                  <a:srgbClr val="FFFFFF"/>
                </a:solidFill>
              </a:rPr>
              <a:t>.</a:t>
            </a:r>
          </a:p>
        </p:txBody>
      </p:sp>
    </p:spTree>
    <p:extLst>
      <p:ext uri="{BB962C8B-B14F-4D97-AF65-F5344CB8AC3E}">
        <p14:creationId xmlns:p14="http://schemas.microsoft.com/office/powerpoint/2010/main" val="206434327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927D-A4C7-44B9-B455-E1A66C2C215C}"/>
              </a:ext>
            </a:extLst>
          </p:cNvPr>
          <p:cNvSpPr>
            <a:spLocks noGrp="1"/>
          </p:cNvSpPr>
          <p:nvPr>
            <p:ph type="title"/>
          </p:nvPr>
        </p:nvSpPr>
        <p:spPr>
          <a:xfrm>
            <a:off x="762001" y="803325"/>
            <a:ext cx="5314536" cy="1325563"/>
          </a:xfrm>
        </p:spPr>
        <p:txBody>
          <a:bodyPr vert="horz" lIns="91440" tIns="45720" rIns="91440" bIns="45720" rtlCol="0" anchor="ctr">
            <a:normAutofit/>
          </a:bodyPr>
          <a:lstStyle/>
          <a:p>
            <a:br>
              <a:rPr lang="en-US" sz="4400"/>
            </a:br>
            <a:r>
              <a:rPr lang="en-US" sz="4400"/>
              <a:t>Region</a:t>
            </a:r>
          </a:p>
        </p:txBody>
      </p:sp>
      <p:sp>
        <p:nvSpPr>
          <p:cNvPr id="4" name="Text Placeholder 3">
            <a:extLst>
              <a:ext uri="{FF2B5EF4-FFF2-40B4-BE49-F238E27FC236}">
                <a16:creationId xmlns:a16="http://schemas.microsoft.com/office/drawing/2014/main" id="{2FBF8532-E8D9-4CB4-A268-0ACAF489B3FE}"/>
              </a:ext>
            </a:extLst>
          </p:cNvPr>
          <p:cNvSpPr>
            <a:spLocks noGrp="1"/>
          </p:cNvSpPr>
          <p:nvPr>
            <p:ph type="body" sz="half" idx="2"/>
          </p:nvPr>
        </p:nvSpPr>
        <p:spPr>
          <a:xfrm>
            <a:off x="762000" y="2279018"/>
            <a:ext cx="5314543" cy="3375920"/>
          </a:xfrm>
        </p:spPr>
        <p:txBody>
          <a:bodyPr vert="horz" lIns="91440" tIns="45720" rIns="91440" bIns="45720" rtlCol="0" anchor="t">
            <a:normAutofit lnSpcReduction="10000"/>
          </a:bodyPr>
          <a:lstStyle/>
          <a:p>
            <a:pPr indent="-228600">
              <a:buFont typeface="Arial" panose="020B0604020202020204" pitchFamily="34" charset="0"/>
              <a:buChar char="•"/>
            </a:pPr>
            <a:r>
              <a:rPr lang="en-US" sz="1800" dirty="0"/>
              <a:t>The </a:t>
            </a:r>
            <a:r>
              <a:rPr lang="en-US" sz="1800" b="1" dirty="0"/>
              <a:t>Pacific Northwest</a:t>
            </a:r>
            <a:r>
              <a:rPr lang="en-US" sz="1800" dirty="0"/>
              <a:t> is located in the region of the western of the United States.</a:t>
            </a:r>
            <a:endParaRPr lang="en-US" dirty="0"/>
          </a:p>
          <a:p>
            <a:pPr indent="-228600">
              <a:buFont typeface="Arial" panose="020B0604020202020204" pitchFamily="34" charset="0"/>
              <a:buChar char="•"/>
            </a:pPr>
            <a:r>
              <a:rPr lang="en-US" sz="1800" dirty="0"/>
              <a:t> L</a:t>
            </a:r>
            <a:r>
              <a:rPr lang="en-US" sz="1800" b="1" dirty="0"/>
              <a:t>ocated</a:t>
            </a:r>
            <a:r>
              <a:rPr lang="en-US" sz="1800" dirty="0"/>
              <a:t> in the </a:t>
            </a:r>
            <a:r>
              <a:rPr lang="en-US" sz="1800" b="1" dirty="0"/>
              <a:t>Pacific</a:t>
            </a:r>
            <a:r>
              <a:rPr lang="en-US" sz="1800" dirty="0"/>
              <a:t> Ocean. </a:t>
            </a:r>
            <a:endParaRPr lang="en-US"/>
          </a:p>
          <a:p>
            <a:pPr indent="-228600">
              <a:buFont typeface="Arial" panose="020B0604020202020204" pitchFamily="34" charset="0"/>
              <a:buChar char="•"/>
            </a:pPr>
            <a:r>
              <a:rPr lang="en-US" sz="1800" dirty="0"/>
              <a:t>It runs North to South from British Columbia, Canada, to Oregon. Idaho, parts of Montana, northern California, and southeastern Alaska are also listed as parts of the </a:t>
            </a:r>
            <a:r>
              <a:rPr lang="en-US" sz="1800" b="1" dirty="0"/>
              <a:t>Pacific Northwest</a:t>
            </a:r>
            <a:r>
              <a:rPr lang="en-US" sz="1800" dirty="0"/>
              <a:t> in some accounts.</a:t>
            </a:r>
            <a:br>
              <a:rPr lang="en-US" sz="1800" dirty="0"/>
            </a:br>
            <a:r>
              <a:rPr lang="en-US" sz="1800" dirty="0">
                <a:cs typeface="Calibri"/>
              </a:rPr>
              <a:t>.</a:t>
            </a:r>
            <a:r>
              <a:rPr lang="en-US" sz="1800" dirty="0">
                <a:ea typeface="+mn-lt"/>
                <a:cs typeface="+mn-lt"/>
              </a:rPr>
              <a:t>The Northwest region is along the Pacific Ocean coast. The soil is very rocky, so it does not make for good farming. Like the Northeast region, the Northwest region has very cold winters and warm summers. </a:t>
            </a:r>
            <a:r>
              <a:rPr lang="en-US" sz="1800" dirty="0">
                <a:ea typeface="+mn-lt"/>
                <a:cs typeface="+mn-lt"/>
                <a:hlinkClick r:id="rId2"/>
              </a:rPr>
              <a:t>http://nativeamericanadventures.weebly.com/northwest.html</a:t>
            </a:r>
            <a:endParaRPr lang="en-US" sz="1800" dirty="0">
              <a:cs typeface="Calibri"/>
            </a:endParaRPr>
          </a:p>
        </p:txBody>
      </p:sp>
      <p:sp>
        <p:nvSpPr>
          <p:cNvPr id="17"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AE5AC3BE-7736-44E4-992A-4FB24265FE16}"/>
              </a:ext>
            </a:extLst>
          </p:cNvPr>
          <p:cNvPicPr>
            <a:picLocks noGrp="1" noChangeAspect="1"/>
          </p:cNvPicPr>
          <p:nvPr>
            <p:ph type="pic" idx="1"/>
          </p:nvPr>
        </p:nvPicPr>
        <p:blipFill rotWithShape="1">
          <a:blip r:embed="rId3">
            <a:extLst>
              <a:ext uri="{837473B0-CC2E-450A-ABE3-18F120FF3D39}">
                <a1611:picAttrSrcUrl xmlns:a1611="http://schemas.microsoft.com/office/drawing/2016/11/main" r:id="rId4"/>
              </a:ext>
            </a:extLst>
          </a:blip>
          <a:srcRect r="1" b="3533"/>
          <a:stretch/>
        </p:blipFill>
        <p:spPr>
          <a:xfrm>
            <a:off x="6735764" y="8626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7" name="TextBox 6">
            <a:extLst>
              <a:ext uri="{FF2B5EF4-FFF2-40B4-BE49-F238E27FC236}">
                <a16:creationId xmlns:a16="http://schemas.microsoft.com/office/drawing/2014/main" id="{A398C09D-4C5B-4848-AA1D-B1BFBA522B4A}"/>
              </a:ext>
            </a:extLst>
          </p:cNvPr>
          <p:cNvSpPr txBox="1"/>
          <p:nvPr/>
        </p:nvSpPr>
        <p:spPr>
          <a:xfrm>
            <a:off x="9870532" y="6657945"/>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xmlns="" val="tx"/>
                    </a:ext>
                  </a:extLst>
                </a:hlinkClick>
              </a:rPr>
              <a:t>CC BY-SA</a:t>
            </a:r>
            <a:r>
              <a:rPr lang="en-US" sz="700">
                <a:solidFill>
                  <a:srgbClr val="FFFFFF"/>
                </a:solidFill>
              </a:rPr>
              <a:t>.</a:t>
            </a:r>
          </a:p>
        </p:txBody>
      </p:sp>
    </p:spTree>
    <p:extLst>
      <p:ext uri="{BB962C8B-B14F-4D97-AF65-F5344CB8AC3E}">
        <p14:creationId xmlns:p14="http://schemas.microsoft.com/office/powerpoint/2010/main" val="227272681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D50437-DAF1-4FF0-BF78-E5C3A9D3C0A5}"/>
              </a:ext>
            </a:extLst>
          </p:cNvPr>
          <p:cNvSpPr>
            <a:spLocks noGrp="1"/>
          </p:cNvSpPr>
          <p:nvPr>
            <p:ph type="title"/>
          </p:nvPr>
        </p:nvSpPr>
        <p:spPr>
          <a:xfrm>
            <a:off x="643468" y="623392"/>
            <a:ext cx="3363974" cy="1607060"/>
          </a:xfrm>
          <a:noFill/>
          <a:ln w="19050">
            <a:solidFill>
              <a:schemeClr val="tx1"/>
            </a:solidFill>
          </a:ln>
        </p:spPr>
        <p:txBody>
          <a:bodyPr vert="horz" wrap="square" lIns="91440" tIns="45720" rIns="91440" bIns="45720" rtlCol="0" anchor="ctr">
            <a:normAutofit/>
          </a:bodyPr>
          <a:lstStyle/>
          <a:p>
            <a:pPr algn="ctr"/>
            <a:r>
              <a:rPr lang="en-US" sz="2800" kern="1200" dirty="0">
                <a:latin typeface="+mj-lt"/>
                <a:ea typeface="+mj-ea"/>
                <a:cs typeface="+mj-cs"/>
              </a:rPr>
              <a:t>Survival/</a:t>
            </a:r>
            <a:r>
              <a:rPr lang="en-US" sz="2800" dirty="0"/>
              <a:t>Food</a:t>
            </a:r>
            <a:endParaRPr lang="en-US" sz="2800"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419FC243-091E-42FE-B771-6E9F92DCBEEF}"/>
              </a:ext>
            </a:extLst>
          </p:cNvPr>
          <p:cNvSpPr>
            <a:spLocks noGrp="1"/>
          </p:cNvSpPr>
          <p:nvPr>
            <p:ph type="body" sz="half" idx="2"/>
          </p:nvPr>
        </p:nvSpPr>
        <p:spPr>
          <a:xfrm>
            <a:off x="643468" y="2638043"/>
            <a:ext cx="3363974" cy="3602528"/>
          </a:xfrm>
        </p:spPr>
        <p:txBody>
          <a:bodyPr vert="horz" lIns="91440" tIns="45720" rIns="91440" bIns="45720" rtlCol="0" anchor="t">
            <a:normAutofit lnSpcReduction="10000"/>
          </a:bodyPr>
          <a:lstStyle/>
          <a:p>
            <a:pPr indent="-228600">
              <a:buFont typeface="Arial" panose="020B0604020202020204" pitchFamily="34" charset="0"/>
              <a:buChar char="•"/>
            </a:pPr>
            <a:r>
              <a:rPr lang="en-US" sz="1700" dirty="0"/>
              <a:t>The food they ate was Salmon was a major source of </a:t>
            </a:r>
            <a:r>
              <a:rPr lang="en-US" sz="1700" b="1" dirty="0"/>
              <a:t>food</a:t>
            </a:r>
            <a:endParaRPr lang="en-US" sz="1700" dirty="0"/>
          </a:p>
          <a:p>
            <a:pPr indent="-228600">
              <a:buFont typeface="Arial" panose="020B0604020202020204" pitchFamily="34" charset="0"/>
              <a:buChar char="•"/>
            </a:pPr>
            <a:r>
              <a:rPr lang="en-US" sz="1700" dirty="0"/>
              <a:t>Along with other fish such as trout, halibut and herring, followed by acorns, hundreds of different plants, they also  hunted  marine mammals (whales, otters, seals), bears, beavers, lynx, deer, and small game like rabbits and hares. </a:t>
            </a:r>
            <a:endParaRPr lang="en-US" sz="1700" dirty="0">
              <a:cs typeface="Calibri"/>
            </a:endParaRPr>
          </a:p>
          <a:p>
            <a:pPr indent="-228600">
              <a:buFont typeface="Arial" panose="020B0604020202020204" pitchFamily="34" charset="0"/>
              <a:buChar char="•"/>
            </a:pPr>
            <a:r>
              <a:rPr lang="en-US" sz="1700" dirty="0"/>
              <a:t>These also include western red cedar, deer, elk, huckleberry, Wapato and camas.</a:t>
            </a:r>
            <a:r>
              <a:rPr lang="en-US" sz="1700" dirty="0">
                <a:ea typeface="+mn-lt"/>
                <a:cs typeface="+mn-lt"/>
                <a:hlinkClick r:id="rId2"/>
              </a:rPr>
              <a:t>https://www.wildernesscollege.com/northwest-coast-native-americans.html</a:t>
            </a:r>
            <a:endParaRPr lang="en-US" sz="1700">
              <a:cs typeface="Calibri"/>
            </a:endParaRPr>
          </a:p>
        </p:txBody>
      </p:sp>
      <p:pic>
        <p:nvPicPr>
          <p:cNvPr id="5" name="Picture 5" descr="A picture containing building, indoor&#10;&#10;Description generated with very high confidence">
            <a:extLst>
              <a:ext uri="{FF2B5EF4-FFF2-40B4-BE49-F238E27FC236}">
                <a16:creationId xmlns:a16="http://schemas.microsoft.com/office/drawing/2014/main" id="{4844B1ED-251B-4973-BAF5-1770F52D6A26}"/>
              </a:ext>
            </a:extLst>
          </p:cNvPr>
          <p:cNvPicPr>
            <a:picLocks noGrp="1" noChangeAspect="1"/>
          </p:cNvPicPr>
          <p:nvPr>
            <p:ph type="pic" idx="1"/>
          </p:nvPr>
        </p:nvPicPr>
        <p:blipFill rotWithShape="1">
          <a:blip r:embed="rId3">
            <a:extLst>
              <a:ext uri="{837473B0-CC2E-450A-ABE3-18F120FF3D39}">
                <a1611:picAttrSrcUrl xmlns:a1611="http://schemas.microsoft.com/office/drawing/2016/11/main" r:id="rId4"/>
              </a:ext>
            </a:extLst>
          </a:blip>
          <a:srcRect l="206" r="206"/>
          <a:stretch/>
        </p:blipFill>
        <p:spPr>
          <a:xfrm>
            <a:off x="5297763" y="880705"/>
            <a:ext cx="6250769" cy="4935722"/>
          </a:xfrm>
          <a:prstGeom prst="rect">
            <a:avLst/>
          </a:prstGeom>
        </p:spPr>
      </p:pic>
      <p:sp>
        <p:nvSpPr>
          <p:cNvPr id="7" name="TextBox 6">
            <a:extLst>
              <a:ext uri="{FF2B5EF4-FFF2-40B4-BE49-F238E27FC236}">
                <a16:creationId xmlns:a16="http://schemas.microsoft.com/office/drawing/2014/main" id="{E0EDF321-CE31-454E-9934-51B8F25547A9}"/>
              </a:ext>
            </a:extLst>
          </p:cNvPr>
          <p:cNvSpPr txBox="1"/>
          <p:nvPr/>
        </p:nvSpPr>
        <p:spPr>
          <a:xfrm>
            <a:off x="9227064" y="5616372"/>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xmlns="" val="tx"/>
                    </a:ext>
                  </a:extLst>
                </a:hlinkClick>
              </a:rPr>
              <a:t>CC BY-SA</a:t>
            </a:r>
            <a:r>
              <a:rPr lang="en-US" sz="700">
                <a:solidFill>
                  <a:srgbClr val="FFFFFF"/>
                </a:solidFill>
              </a:rPr>
              <a:t>.</a:t>
            </a:r>
          </a:p>
        </p:txBody>
      </p:sp>
    </p:spTree>
    <p:extLst>
      <p:ext uri="{BB962C8B-B14F-4D97-AF65-F5344CB8AC3E}">
        <p14:creationId xmlns:p14="http://schemas.microsoft.com/office/powerpoint/2010/main" val="201419173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82EA66-371E-470F-AC9B-132859A4B5DE}"/>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dirty="0">
                <a:solidFill>
                  <a:srgbClr val="FFFFFF"/>
                </a:solidFill>
              </a:rPr>
              <a:t>Clothing</a:t>
            </a:r>
          </a:p>
        </p:txBody>
      </p:sp>
      <p:pic>
        <p:nvPicPr>
          <p:cNvPr id="5" name="Picture 5" descr="A group of people posing for a photo&#10;&#10;Description generated with very high confidence">
            <a:extLst>
              <a:ext uri="{FF2B5EF4-FFF2-40B4-BE49-F238E27FC236}">
                <a16:creationId xmlns:a16="http://schemas.microsoft.com/office/drawing/2014/main" id="{99450CDD-CFAE-4670-9DFE-A83A7CA73BDE}"/>
              </a:ext>
            </a:extLst>
          </p:cNvPr>
          <p:cNvPicPr>
            <a:picLocks noGrp="1" noChangeAspect="1"/>
          </p:cNvPicPr>
          <p:nvPr>
            <p:ph idx="1"/>
          </p:nvPr>
        </p:nvPicPr>
        <p:blipFill rotWithShape="1">
          <a:blip r:embed="rId2"/>
          <a:srcRect r="1" b="21363"/>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B03DCB83-B66B-4051-A3C9-5B3C487BDA25}"/>
              </a:ext>
            </a:extLst>
          </p:cNvPr>
          <p:cNvSpPr>
            <a:spLocks noGrp="1"/>
          </p:cNvSpPr>
          <p:nvPr>
            <p:ph type="body" sz="half" idx="2"/>
          </p:nvPr>
        </p:nvSpPr>
        <p:spPr>
          <a:xfrm>
            <a:off x="8029319" y="917725"/>
            <a:ext cx="3424739" cy="5484965"/>
          </a:xfrm>
        </p:spPr>
        <p:txBody>
          <a:bodyPr vert="horz" lIns="91440" tIns="45720" rIns="91440" bIns="45720" rtlCol="0" anchor="ctr">
            <a:normAutofit fontScale="92500" lnSpcReduction="10000"/>
          </a:bodyPr>
          <a:lstStyle/>
          <a:p>
            <a:pPr indent="-228600">
              <a:buFont typeface="Arial" panose="020B0604020202020204" pitchFamily="34" charset="0"/>
              <a:buChar char="•"/>
            </a:pPr>
            <a:r>
              <a:rPr lang="en-US" sz="2000" dirty="0">
                <a:solidFill>
                  <a:srgbClr val="FFFFFF"/>
                </a:solidFill>
              </a:rPr>
              <a:t> They Dressed  fairly simple among Northwest Coast peoples. Although ceremonial clothing and some hats could be highly decorated</a:t>
            </a:r>
          </a:p>
          <a:p>
            <a:pPr indent="-228600">
              <a:buFont typeface="Arial" panose="020B0604020202020204" pitchFamily="34" charset="0"/>
              <a:buChar char="•"/>
            </a:pPr>
            <a:r>
              <a:rPr lang="en-US" sz="2000" dirty="0">
                <a:solidFill>
                  <a:srgbClr val="FFFFFF"/>
                </a:solidFill>
              </a:rPr>
              <a:t>Most clothing was worn for protection from the environment rather than for show. </a:t>
            </a:r>
          </a:p>
          <a:p>
            <a:pPr indent="-228600">
              <a:buFont typeface="Arial" panose="020B0604020202020204" pitchFamily="34" charset="0"/>
              <a:buChar char="•"/>
            </a:pPr>
            <a:r>
              <a:rPr lang="en-US" sz="2000" dirty="0">
                <a:solidFill>
                  <a:srgbClr val="FFFFFF"/>
                </a:solidFill>
              </a:rPr>
              <a:t>Throughout the region women wore skirts or gowns of buckskin, soft leather, or woven wool or plant fibers. Men’s dress changed  from tribe to tribe but was in general quite minimal—most men wore nothing but ornaments on warm days.  </a:t>
            </a:r>
            <a:r>
              <a:rPr lang="en-US" sz="2000" dirty="0">
                <a:ea typeface="+mn-lt"/>
                <a:cs typeface="+mn-lt"/>
                <a:hlinkClick r:id="rId3"/>
              </a:rPr>
              <a:t>https://kids.britannica.com/students/article/Northwest-Coast-Indians/480466/287443-toc</a:t>
            </a:r>
            <a:endParaRPr lang="en-US" sz="2000">
              <a:solidFill>
                <a:srgbClr val="FFFFFF"/>
              </a:solidFill>
              <a:cs typeface="Calibri"/>
            </a:endParaRPr>
          </a:p>
        </p:txBody>
      </p:sp>
    </p:spTree>
    <p:extLst>
      <p:ext uri="{BB962C8B-B14F-4D97-AF65-F5344CB8AC3E}">
        <p14:creationId xmlns:p14="http://schemas.microsoft.com/office/powerpoint/2010/main" val="170019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3047F9-CFED-47E1-A8B2-BE96137F06E4}"/>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Homes</a:t>
            </a:r>
          </a:p>
        </p:txBody>
      </p:sp>
      <p:pic>
        <p:nvPicPr>
          <p:cNvPr id="5" name="Picture 5" descr="A picture containing building, shoji&#10;&#10;Description generated with high confidence">
            <a:extLst>
              <a:ext uri="{FF2B5EF4-FFF2-40B4-BE49-F238E27FC236}">
                <a16:creationId xmlns:a16="http://schemas.microsoft.com/office/drawing/2014/main" id="{E0C31105-E48C-4D7A-9D62-ACF298A2E352}"/>
              </a:ext>
            </a:extLst>
          </p:cNvPr>
          <p:cNvPicPr>
            <a:picLocks noGrp="1" noChangeAspect="1"/>
          </p:cNvPicPr>
          <p:nvPr>
            <p:ph idx="1"/>
          </p:nvPr>
        </p:nvPicPr>
        <p:blipFill rotWithShape="1">
          <a:blip r:embed="rId2"/>
          <a:srcRect l="5877" r="5552" b="3"/>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1CDE1DCA-7DF3-4AB0-8E8D-9E62E5A393CD}"/>
              </a:ext>
            </a:extLst>
          </p:cNvPr>
          <p:cNvSpPr>
            <a:spLocks noGrp="1"/>
          </p:cNvSpPr>
          <p:nvPr>
            <p:ph type="body" sz="half" idx="2"/>
          </p:nvPr>
        </p:nvSpPr>
        <p:spPr>
          <a:xfrm>
            <a:off x="8029319" y="917725"/>
            <a:ext cx="3424739" cy="5111154"/>
          </a:xfrm>
        </p:spPr>
        <p:txBody>
          <a:bodyPr vert="horz" lIns="91440" tIns="45720" rIns="91440" bIns="45720" rtlCol="0" anchor="ctr">
            <a:normAutofit/>
          </a:bodyPr>
          <a:lstStyle/>
          <a:p>
            <a:pPr indent="-228600">
              <a:buFont typeface="Arial" panose="020B0604020202020204" pitchFamily="34" charset="0"/>
              <a:buChar char="•"/>
            </a:pPr>
            <a:r>
              <a:rPr lang="en-US" sz="1400" dirty="0">
                <a:solidFill>
                  <a:srgbClr val="FFFFFF"/>
                </a:solidFill>
              </a:rPr>
              <a:t>The Northwest Pacific Coastal Indians did not live in tepees as did the Yakima Indians of Eastern Washington.</a:t>
            </a:r>
          </a:p>
          <a:p>
            <a:pPr indent="-228600">
              <a:buFont typeface="Arial" panose="020B0604020202020204" pitchFamily="34" charset="0"/>
              <a:buChar char="•"/>
            </a:pPr>
            <a:r>
              <a:rPr lang="en-US" sz="1400" dirty="0">
                <a:solidFill>
                  <a:srgbClr val="FFFFFF"/>
                </a:solidFill>
              </a:rPr>
              <a:t> Instead, they lived in longhouses built of thick cedar planks. These homes were also called plank houses. These early people chopped down and split massive cedar trees using beaver teeth and stone axes. Amazing!</a:t>
            </a:r>
            <a:endParaRPr lang="en-US" sz="1400">
              <a:solidFill>
                <a:srgbClr val="FFFFFF"/>
              </a:solidFill>
              <a:cs typeface="Calibri"/>
            </a:endParaRPr>
          </a:p>
          <a:p>
            <a:pPr indent="-228600">
              <a:buFont typeface="Arial" panose="020B0604020202020204" pitchFamily="34" charset="0"/>
              <a:buChar char="•"/>
            </a:pPr>
            <a:r>
              <a:rPr lang="en-US" sz="1400" dirty="0">
                <a:solidFill>
                  <a:srgbClr val="FFFFFF"/>
                </a:solidFill>
              </a:rPr>
              <a:t>The longhouses were huge. Some were about 100 feet long and 25 feet wide, with low roofs for easy heating. The only openings in the whole building was the entrance door and a hole in the roof to allow smoke to escape.</a:t>
            </a:r>
            <a:endParaRPr lang="en-US" sz="1400">
              <a:solidFill>
                <a:srgbClr val="FFFFFF"/>
              </a:solidFill>
              <a:cs typeface="Calibri"/>
            </a:endParaRPr>
          </a:p>
          <a:p>
            <a:pPr indent="-228600">
              <a:buFont typeface="Arial" panose="020B0604020202020204" pitchFamily="34" charset="0"/>
              <a:buChar char="•"/>
            </a:pPr>
            <a:r>
              <a:rPr lang="en-US" sz="1400" dirty="0">
                <a:solidFill>
                  <a:srgbClr val="FFFFFF"/>
                </a:solidFill>
              </a:rPr>
              <a:t>If the longhouse was built by the tribe, the Chief would assign space within the longhouse. Each family would be assigned a living area, a space of their own, within the house.</a:t>
            </a:r>
            <a:endParaRPr lang="en-US" sz="1400">
              <a:solidFill>
                <a:srgbClr val="FFFFFF"/>
              </a:solidFill>
              <a:cs typeface="Calibri"/>
            </a:endParaRPr>
          </a:p>
          <a:p>
            <a:pPr indent="-228600">
              <a:buFont typeface="Arial" panose="020B0604020202020204" pitchFamily="34" charset="0"/>
              <a:buChar char="•"/>
            </a:pPr>
            <a:r>
              <a:rPr lang="en-US" sz="1400" dirty="0">
                <a:ea typeface="+mn-lt"/>
                <a:cs typeface="+mn-lt"/>
                <a:hlinkClick r:id="rId3"/>
              </a:rPr>
              <a:t>https://nativeamericans.mrdonn.org/northwest/longhouses.html</a:t>
            </a:r>
            <a:endParaRPr lang="en-US" sz="1400">
              <a:solidFill>
                <a:srgbClr val="FFFFFF"/>
              </a:solidFill>
            </a:endParaRPr>
          </a:p>
        </p:txBody>
      </p:sp>
    </p:spTree>
    <p:extLst>
      <p:ext uri="{BB962C8B-B14F-4D97-AF65-F5344CB8AC3E}">
        <p14:creationId xmlns:p14="http://schemas.microsoft.com/office/powerpoint/2010/main" val="778538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881996-39B2-4E6F-AF6D-CE2F4471632E}"/>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b="1">
                <a:solidFill>
                  <a:srgbClr val="FFFFFF"/>
                </a:solidFill>
              </a:rPr>
              <a:t>Tribes</a:t>
            </a:r>
            <a:endParaRPr lang="en-US" sz="4400">
              <a:solidFill>
                <a:srgbClr val="FFFFFF"/>
              </a:solidFill>
            </a:endParaRPr>
          </a:p>
        </p:txBody>
      </p:sp>
      <p:pic>
        <p:nvPicPr>
          <p:cNvPr id="5" name="Picture 5" descr="A black and white photo of a person&#10;&#10;Description generated with very high confidence">
            <a:extLst>
              <a:ext uri="{FF2B5EF4-FFF2-40B4-BE49-F238E27FC236}">
                <a16:creationId xmlns:a16="http://schemas.microsoft.com/office/drawing/2014/main" id="{C56E2CF2-044A-4AB2-B449-BF3BA076A1AF}"/>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20532" r="1" b="7180"/>
          <a:stretch/>
        </p:blipFill>
        <p:spPr>
          <a:xfrm>
            <a:off x="327547" y="321733"/>
            <a:ext cx="7058306" cy="4107392"/>
          </a:xfrm>
          <a:prstGeom prst="rect">
            <a:avLst/>
          </a:prstGeom>
        </p:spPr>
      </p:pic>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8D55C2FF-77E3-4B1B-B0CC-42956A25160F}"/>
              </a:ext>
            </a:extLst>
          </p:cNvPr>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1700" dirty="0">
                <a:solidFill>
                  <a:srgbClr val="FFFFFF"/>
                </a:solidFill>
              </a:rPr>
              <a:t>The </a:t>
            </a:r>
            <a:r>
              <a:rPr lang="en-US" sz="1700" b="1" dirty="0">
                <a:solidFill>
                  <a:srgbClr val="FFFFFF"/>
                </a:solidFill>
              </a:rPr>
              <a:t>Tlingit Indians</a:t>
            </a:r>
            <a:r>
              <a:rPr lang="en-US" sz="1700" dirty="0">
                <a:solidFill>
                  <a:srgbClr val="FFFFFF"/>
                </a:solidFill>
              </a:rPr>
              <a:t> are original people of the </a:t>
            </a:r>
            <a:r>
              <a:rPr lang="en-US" sz="1700" b="1" dirty="0">
                <a:solidFill>
                  <a:srgbClr val="FFFFFF"/>
                </a:solidFill>
              </a:rPr>
              <a:t>Pacific</a:t>
            </a:r>
            <a:r>
              <a:rPr lang="en-US" sz="1700" dirty="0">
                <a:solidFill>
                  <a:srgbClr val="FFFFFF"/>
                </a:solidFill>
              </a:rPr>
              <a:t> Northwest </a:t>
            </a:r>
            <a:r>
              <a:rPr lang="en-US" sz="1700" b="1" dirty="0">
                <a:solidFill>
                  <a:srgbClr val="FFFFFF"/>
                </a:solidFill>
              </a:rPr>
              <a:t>Coast</a:t>
            </a:r>
            <a:r>
              <a:rPr lang="en-US" sz="1700" dirty="0">
                <a:solidFill>
                  <a:srgbClr val="FFFFFF"/>
                </a:solidFill>
              </a:rPr>
              <a:t>. They live in Southeastern Alaska and in British Columbia and the Yukon in Canada.</a:t>
            </a:r>
          </a:p>
          <a:p>
            <a:pPr indent="-228600">
              <a:buFont typeface="Arial" panose="020B0604020202020204" pitchFamily="34" charset="0"/>
              <a:buChar char="•"/>
            </a:pPr>
            <a:r>
              <a:rPr lang="en-US" sz="1700" dirty="0">
                <a:solidFill>
                  <a:schemeClr val="bg1"/>
                </a:solidFill>
                <a:ea typeface="+mn-lt"/>
                <a:cs typeface="+mn-lt"/>
              </a:rPr>
              <a:t>Nisga’a, Gitksan, and coastal and southern Tsimshian) are often called the “northern matrilineal tribes.”</a:t>
            </a:r>
            <a:r>
              <a:rPr lang="en-US" sz="1700" b="1" dirty="0">
                <a:solidFill>
                  <a:srgbClr val="FFFFFF"/>
                </a:solidFill>
              </a:rPr>
              <a:t> </a:t>
            </a:r>
            <a:r>
              <a:rPr lang="en-US" sz="1700" dirty="0">
                <a:solidFill>
                  <a:srgbClr val="FFFFFF"/>
                </a:solidFill>
                <a:hlinkClick r:id="rId4"/>
              </a:rPr>
              <a:t>https://en.wikipedia.org/wiki/Indigenous_peoples_of_the_Pacific_Northwest_Coast#Nisga'a</a:t>
            </a:r>
            <a:endParaRPr lang="en-US" sz="1700" dirty="0">
              <a:solidFill>
                <a:srgbClr val="FFFFFF"/>
              </a:solidFill>
              <a:cs typeface="Calibri"/>
              <a:hlinkClick r:id="rId4"/>
            </a:endParaRPr>
          </a:p>
          <a:p>
            <a:pPr indent="-228600">
              <a:buFont typeface="Arial" panose="020B0604020202020204" pitchFamily="34" charset="0"/>
              <a:buChar char="•"/>
            </a:pPr>
            <a:r>
              <a:rPr lang="en-US" sz="1700" dirty="0">
                <a:ea typeface="+mn-lt"/>
                <a:cs typeface="+mn-lt"/>
                <a:hlinkClick r:id="rId5"/>
              </a:rPr>
              <a:t>https://www.encyclopedia.com/humanities/encyclopedias-almanacs-transcripts-and-maps/pacific-northwest-0</a:t>
            </a:r>
            <a:endParaRPr lang="en-US" sz="1700">
              <a:solidFill>
                <a:srgbClr val="FFFFFF"/>
              </a:solidFill>
            </a:endParaRPr>
          </a:p>
        </p:txBody>
      </p:sp>
      <p:sp>
        <p:nvSpPr>
          <p:cNvPr id="7" name="TextBox 6">
            <a:extLst>
              <a:ext uri="{FF2B5EF4-FFF2-40B4-BE49-F238E27FC236}">
                <a16:creationId xmlns:a16="http://schemas.microsoft.com/office/drawing/2014/main" id="{6E2F6DB6-AC5C-4464-BBAB-CC0B713C1446}"/>
              </a:ext>
            </a:extLst>
          </p:cNvPr>
          <p:cNvSpPr txBox="1"/>
          <p:nvPr/>
        </p:nvSpPr>
        <p:spPr>
          <a:xfrm>
            <a:off x="5064384" y="4229070"/>
            <a:ext cx="232146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6">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3">
                  <a:extLst>
                    <a:ext uri="{A12FA001-AC4F-418D-AE19-62706E023703}">
                      <ahyp:hlinkClr xmlns:ahyp="http://schemas.microsoft.com/office/drawing/2018/hyperlinkcolor" xmlns="" val="tx"/>
                    </a:ext>
                  </a:extLst>
                </a:hlinkClick>
              </a:rPr>
              <a:t>CC BY-SA</a:t>
            </a:r>
            <a:r>
              <a:rPr lang="en-US" sz="700">
                <a:solidFill>
                  <a:srgbClr val="FFFFFF"/>
                </a:solidFill>
              </a:rPr>
              <a:t>.</a:t>
            </a:r>
          </a:p>
        </p:txBody>
      </p:sp>
    </p:spTree>
    <p:extLst>
      <p:ext uri="{BB962C8B-B14F-4D97-AF65-F5344CB8AC3E}">
        <p14:creationId xmlns:p14="http://schemas.microsoft.com/office/powerpoint/2010/main" val="277330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63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422A47-8964-4DEF-ABE2-E8BB3E93575E}"/>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Fun Facts</a:t>
            </a:r>
          </a:p>
        </p:txBody>
      </p:sp>
      <p:pic>
        <p:nvPicPr>
          <p:cNvPr id="5" name="Picture 5" descr="A group of people walking down the street&#10;&#10;Description generated with very high confidence">
            <a:extLst>
              <a:ext uri="{FF2B5EF4-FFF2-40B4-BE49-F238E27FC236}">
                <a16:creationId xmlns:a16="http://schemas.microsoft.com/office/drawing/2014/main" id="{04ED087F-F98E-4AB8-BBA6-1CA414741381}"/>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t="24756" r="1" b="31601"/>
          <a:stretch/>
        </p:blipFill>
        <p:spPr>
          <a:xfrm>
            <a:off x="327547" y="321733"/>
            <a:ext cx="7058306" cy="4107392"/>
          </a:xfrm>
          <a:prstGeom prst="rect">
            <a:avLst/>
          </a:prstGeom>
        </p:spPr>
      </p:pic>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3E8F91DF-58DB-4A9A-91A0-3DEECFE29950}"/>
              </a:ext>
            </a:extLst>
          </p:cNvPr>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1700">
                <a:solidFill>
                  <a:srgbClr val="FFFFFF"/>
                </a:solidFill>
              </a:rPr>
              <a:t>The Northwest Coast American Indians lived in clans and had a native population of about 250,000. Below you'll find out who these men and women were, what they ate, where they lived, and why the northwest coast tribes were known to be the richest tribes. In this section there are many interesting facts on their handmade items such as jewelry and masks as well as their tribal customs and traditions. </a:t>
            </a:r>
            <a:r>
              <a:rPr lang="en-US" sz="1700">
                <a:solidFill>
                  <a:srgbClr val="FFFFFF"/>
                </a:solidFill>
                <a:hlinkClick r:id="rId4"/>
              </a:rPr>
              <a:t>https://native-american-indian-facts.com/Northwest-Coast-American-Indian-Facts/Northwest-Coast-American-Indian-Facts.shtml</a:t>
            </a:r>
            <a:endParaRPr lang="en-US" sz="1700">
              <a:solidFill>
                <a:srgbClr val="FFFFFF"/>
              </a:solidFill>
            </a:endParaRPr>
          </a:p>
        </p:txBody>
      </p:sp>
      <p:sp>
        <p:nvSpPr>
          <p:cNvPr id="7" name="TextBox 6">
            <a:extLst>
              <a:ext uri="{FF2B5EF4-FFF2-40B4-BE49-F238E27FC236}">
                <a16:creationId xmlns:a16="http://schemas.microsoft.com/office/drawing/2014/main" id="{8483AE42-D856-487B-A265-B6874C012E91}"/>
              </a:ext>
            </a:extLst>
          </p:cNvPr>
          <p:cNvSpPr txBox="1"/>
          <p:nvPr/>
        </p:nvSpPr>
        <p:spPr>
          <a:xfrm>
            <a:off x="4931335" y="4229070"/>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3">
                  <a:extLst>
                    <a:ext uri="{A12FA001-AC4F-418D-AE19-62706E023703}">
                      <ahyp:hlinkClr xmlns:ahyp="http://schemas.microsoft.com/office/drawing/2018/hyperlinkcolor" xmlns="" val="tx"/>
                    </a:ext>
                  </a:extLst>
                </a:hlinkClick>
              </a:rPr>
              <a:t>CC BY-SA-NC</a:t>
            </a:r>
            <a:r>
              <a:rPr lang="en-US" sz="700">
                <a:solidFill>
                  <a:srgbClr val="FFFFFF"/>
                </a:solidFill>
              </a:rPr>
              <a:t>.</a:t>
            </a:r>
          </a:p>
        </p:txBody>
      </p:sp>
    </p:spTree>
    <p:extLst>
      <p:ext uri="{BB962C8B-B14F-4D97-AF65-F5344CB8AC3E}">
        <p14:creationId xmlns:p14="http://schemas.microsoft.com/office/powerpoint/2010/main" val="41682656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C49128CA55874E86D0340F774D9A13" ma:contentTypeVersion="31" ma:contentTypeDescription="Create a new document." ma:contentTypeScope="" ma:versionID="21ec7f262821b567bb430573badcced8">
  <xsd:schema xmlns:xsd="http://www.w3.org/2001/XMLSchema" xmlns:xs="http://www.w3.org/2001/XMLSchema" xmlns:p="http://schemas.microsoft.com/office/2006/metadata/properties" xmlns:ns3="9e9d394a-0d79-474d-a7a5-4347924a6309" xmlns:ns4="3f4076e3-3252-4064-8ae0-144679934167" targetNamespace="http://schemas.microsoft.com/office/2006/metadata/properties" ma:root="true" ma:fieldsID="c338f1be5606cf132092ba2d7b7a4612" ns3:_="" ns4:_="">
    <xsd:import namespace="9e9d394a-0d79-474d-a7a5-4347924a6309"/>
    <xsd:import namespace="3f4076e3-3252-4064-8ae0-14467993416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NotebookType" minOccurs="0"/>
                <xsd:element ref="ns3:FolderType" minOccurs="0"/>
                <xsd:element ref="ns3:CultureName" minOccurs="0"/>
                <xsd:element ref="ns3:AppVersion" minOccurs="0"/>
                <xsd:element ref="ns3:TeamsChannelId" minOccurs="0"/>
                <xsd:element ref="ns3:Owner" minOccurs="0"/>
                <xsd:element ref="ns3:DefaultSectionNames" minOccurs="0"/>
                <xsd:element ref="ns3:Templates"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Math_Settings"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d394a-0d79-474d-a7a5-4347924a63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NotebookType" ma:index="17" nillable="true" ma:displayName="Notebook Type" ma:internalName="NotebookType">
      <xsd:simpleType>
        <xsd:restriction base="dms:Text"/>
      </xsd:simpleType>
    </xsd:element>
    <xsd:element name="FolderType" ma:index="18" nillable="true" ma:displayName="Folder Type" ma:internalName="FolderType">
      <xsd:simpleType>
        <xsd:restriction base="dms:Text"/>
      </xsd:simpleType>
    </xsd:element>
    <xsd:element name="CultureName" ma:index="19" nillable="true" ma:displayName="Culture Name" ma:internalName="CultureName">
      <xsd:simpleType>
        <xsd:restriction base="dms:Text"/>
      </xsd:simpleType>
    </xsd:element>
    <xsd:element name="AppVersion" ma:index="20" nillable="true" ma:displayName="App Version" ma:internalName="AppVersion">
      <xsd:simpleType>
        <xsd:restriction base="dms:Text"/>
      </xsd:simpleType>
    </xsd:element>
    <xsd:element name="TeamsChannelId" ma:index="21" nillable="true" ma:displayName="Teams Channel Id" ma:internalName="TeamsChannelId">
      <xsd:simpleType>
        <xsd:restriction base="dms:Text"/>
      </xsd:simpleType>
    </xsd:element>
    <xsd:element name="Owner" ma:index="22"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23" nillable="true" ma:displayName="Default Section Names" ma:internalName="DefaultSectionNames">
      <xsd:simpleType>
        <xsd:restriction base="dms:Note">
          <xsd:maxLength value="255"/>
        </xsd:restriction>
      </xsd:simpleType>
    </xsd:element>
    <xsd:element name="Templates" ma:index="24" nillable="true" ma:displayName="Templates" ma:internalName="Templates">
      <xsd:simpleType>
        <xsd:restriction base="dms:Note">
          <xsd:maxLength value="255"/>
        </xsd:restriction>
      </xsd:simpleType>
    </xsd:element>
    <xsd:element name="Teachers" ma:index="2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8" nillable="true" ma:displayName="Invited Teachers" ma:internalName="Invited_Teachers">
      <xsd:simpleType>
        <xsd:restriction base="dms:Note">
          <xsd:maxLength value="255"/>
        </xsd:restriction>
      </xsd:simpleType>
    </xsd:element>
    <xsd:element name="Invited_Students" ma:index="29" nillable="true" ma:displayName="Invited Students" ma:internalName="Invited_Students">
      <xsd:simpleType>
        <xsd:restriction base="dms:Note">
          <xsd:maxLength value="255"/>
        </xsd:restriction>
      </xsd:simpleType>
    </xsd:element>
    <xsd:element name="Self_Registration_Enabled" ma:index="30" nillable="true" ma:displayName="Self Registration Enabled" ma:internalName="Self_Registration_Enabled">
      <xsd:simpleType>
        <xsd:restriction base="dms:Boolean"/>
      </xsd:simpleType>
    </xsd:element>
    <xsd:element name="Has_Teacher_Only_SectionGroup" ma:index="31" nillable="true" ma:displayName="Has Teacher Only SectionGroup" ma:internalName="Has_Teacher_Only_SectionGroup">
      <xsd:simpleType>
        <xsd:restriction base="dms:Boolean"/>
      </xsd:simpleType>
    </xsd:element>
    <xsd:element name="Is_Collaboration_Space_Locked" ma:index="32" nillable="true" ma:displayName="Is Collaboration Space Locked" ma:internalName="Is_Collaboration_Space_Locked">
      <xsd:simpleType>
        <xsd:restriction base="dms:Boolean"/>
      </xsd:simpleType>
    </xsd:element>
    <xsd:element name="IsNotebookLocked" ma:index="33" nillable="true" ma:displayName="Is Notebook Locked" ma:internalName="IsNotebookLocked">
      <xsd:simpleType>
        <xsd:restriction base="dms:Boolean"/>
      </xsd:simpleType>
    </xsd:element>
    <xsd:element name="Math_Settings" ma:index="34" nillable="true" ma:displayName="Math Settings" ma:internalName="Math_Settings">
      <xsd:simpleType>
        <xsd:restriction base="dms:Text"/>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4076e3-3252-4064-8ae0-1446799341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mplates xmlns="9e9d394a-0d79-474d-a7a5-4347924a6309" xsi:nil="true"/>
    <Self_Registration_Enabled xmlns="9e9d394a-0d79-474d-a7a5-4347924a6309" xsi:nil="true"/>
    <Teachers xmlns="9e9d394a-0d79-474d-a7a5-4347924a6309">
      <UserInfo>
        <DisplayName/>
        <AccountId xsi:nil="true"/>
        <AccountType/>
      </UserInfo>
    </Teachers>
    <Students xmlns="9e9d394a-0d79-474d-a7a5-4347924a6309">
      <UserInfo>
        <DisplayName/>
        <AccountId xsi:nil="true"/>
        <AccountType/>
      </UserInfo>
    </Students>
    <Student_Groups xmlns="9e9d394a-0d79-474d-a7a5-4347924a6309">
      <UserInfo>
        <DisplayName/>
        <AccountId xsi:nil="true"/>
        <AccountType/>
      </UserInfo>
    </Student_Groups>
    <Is_Collaboration_Space_Locked xmlns="9e9d394a-0d79-474d-a7a5-4347924a6309" xsi:nil="true"/>
    <Has_Teacher_Only_SectionGroup xmlns="9e9d394a-0d79-474d-a7a5-4347924a6309" xsi:nil="true"/>
    <Math_Settings xmlns="9e9d394a-0d79-474d-a7a5-4347924a6309" xsi:nil="true"/>
    <Invited_Teachers xmlns="9e9d394a-0d79-474d-a7a5-4347924a6309" xsi:nil="true"/>
    <FolderType xmlns="9e9d394a-0d79-474d-a7a5-4347924a6309" xsi:nil="true"/>
    <Owner xmlns="9e9d394a-0d79-474d-a7a5-4347924a6309">
      <UserInfo>
        <DisplayName/>
        <AccountId xsi:nil="true"/>
        <AccountType/>
      </UserInfo>
    </Owner>
    <AppVersion xmlns="9e9d394a-0d79-474d-a7a5-4347924a6309" xsi:nil="true"/>
    <TeamsChannelId xmlns="9e9d394a-0d79-474d-a7a5-4347924a6309" xsi:nil="true"/>
    <DefaultSectionNames xmlns="9e9d394a-0d79-474d-a7a5-4347924a6309" xsi:nil="true"/>
    <NotebookType xmlns="9e9d394a-0d79-474d-a7a5-4347924a6309" xsi:nil="true"/>
    <Invited_Students xmlns="9e9d394a-0d79-474d-a7a5-4347924a6309" xsi:nil="true"/>
    <IsNotebookLocked xmlns="9e9d394a-0d79-474d-a7a5-4347924a6309" xsi:nil="true"/>
    <CultureName xmlns="9e9d394a-0d79-474d-a7a5-4347924a6309" xsi:nil="true"/>
  </documentManagement>
</p:properties>
</file>

<file path=customXml/itemProps1.xml><?xml version="1.0" encoding="utf-8"?>
<ds:datastoreItem xmlns:ds="http://schemas.openxmlformats.org/officeDocument/2006/customXml" ds:itemID="{97686063-F630-4B4C-A174-0149B54954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9d394a-0d79-474d-a7a5-4347924a6309"/>
    <ds:schemaRef ds:uri="3f4076e3-3252-4064-8ae0-1446799341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DF5F88-D5C6-4BC4-A5E4-C3339345F9C6}">
  <ds:schemaRefs>
    <ds:schemaRef ds:uri="http://schemas.microsoft.com/sharepoint/v3/contenttype/forms"/>
  </ds:schemaRefs>
</ds:datastoreItem>
</file>

<file path=customXml/itemProps3.xml><?xml version="1.0" encoding="utf-8"?>
<ds:datastoreItem xmlns:ds="http://schemas.openxmlformats.org/officeDocument/2006/customXml" ds:itemID="{33F783EF-6EDC-4E39-8CCE-A30E660B5CF2}">
  <ds:schemaRefs>
    <ds:schemaRef ds:uri="http://schemas.microsoft.com/office/2006/documentManagement/types"/>
    <ds:schemaRef ds:uri="3f4076e3-3252-4064-8ae0-144679934167"/>
    <ds:schemaRef ds:uri="http://purl.org/dc/elements/1.1/"/>
    <ds:schemaRef ds:uri="http://schemas.openxmlformats.org/package/2006/metadata/core-properties"/>
    <ds:schemaRef ds:uri="http://schemas.microsoft.com/office/infopath/2007/PartnerControls"/>
    <ds:schemaRef ds:uri="http://purl.org/dc/terms/"/>
    <ds:schemaRef ds:uri="9e9d394a-0d79-474d-a7a5-4347924a6309"/>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175</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Pacific Coast Native Americans</vt:lpstr>
      <vt:lpstr> Region</vt:lpstr>
      <vt:lpstr>Survival/Food</vt:lpstr>
      <vt:lpstr>Clothing</vt:lpstr>
      <vt:lpstr>Homes</vt:lpstr>
      <vt:lpstr>Tribes</vt:lpstr>
      <vt:lpstr>Fun Facts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Elizabeth LiPuma</cp:lastModifiedBy>
  <cp:revision>353</cp:revision>
  <dcterms:created xsi:type="dcterms:W3CDTF">2013-07-15T20:26:40Z</dcterms:created>
  <dcterms:modified xsi:type="dcterms:W3CDTF">2019-10-09T13:27:45Z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0x01010064C49128CA55874E86D0340F774D9A13</vt:lpwstr>
  </property>
</Properties>
</file>