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9144000" cy="6858000" type="screen4x3"/>
  <p:notesSz cx="7010400" cy="9296400"/>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5" autoAdjust="0"/>
    <p:restoredTop sz="94684" autoAdjust="0"/>
  </p:normalViewPr>
  <p:slideViewPr>
    <p:cSldViewPr snapToGrid="0" snapToObjects="1">
      <p:cViewPr varScale="1">
        <p:scale>
          <a:sx n="70" d="100"/>
          <a:sy n="70" d="100"/>
        </p:scale>
        <p:origin x="-50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AAD60675-BC4E-4B82-A4A6-6B1BF82B8C58}" type="datetimeFigureOut">
              <a:rPr lang="en-US"/>
              <a:pPr>
                <a:defRPr/>
              </a:pPr>
              <a:t>9/9/2013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AE85126-A19C-4AC5-87E8-2F1A410CB2F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E4A6E52-F8D1-46BC-96B1-38CBD0A33490}" type="datetimeFigureOut">
              <a:rPr lang="en-US"/>
              <a:pPr>
                <a:defRPr/>
              </a:pPr>
              <a:t>9/9/2013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CD519BC-C6AA-4915-998D-FF3637FCD46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4D903E7-124E-4AAE-8F57-712EE312550A}" type="datetimeFigureOut">
              <a:rPr lang="en-US"/>
              <a:pPr>
                <a:defRPr/>
              </a:pPr>
              <a:t>9/9/2013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1E86813-5E47-4BB0-B125-6D64CBEB82B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A400E4B-1B8B-4310-9429-C881E06EAE2A}" type="datetimeFigureOut">
              <a:rPr lang="en-US"/>
              <a:pPr>
                <a:defRPr/>
              </a:pPr>
              <a:t>9/9/2013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8C17853-1B3A-4E11-8A4F-F916E253C1B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6266EA95-BF5B-43D8-849F-78D175FAD33D}" type="datetimeFigureOut">
              <a:rPr lang="en-US"/>
              <a:pPr>
                <a:defRPr/>
              </a:pPr>
              <a:t>9/9/2013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668715B-F753-433C-8AC5-81D5C9AA62A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6FF513D-EA8A-41A9-BD3F-ABF76F8836FB}" type="datetimeFigureOut">
              <a:rPr lang="en-US"/>
              <a:pPr>
                <a:defRPr/>
              </a:pPr>
              <a:t>9/9/2013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9606EFA-705B-4088-9B32-774A18D4F93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C6F332D-C677-41B8-AAD8-36C96961B3B6}" type="datetimeFigureOut">
              <a:rPr lang="en-US"/>
              <a:pPr>
                <a:defRPr/>
              </a:pPr>
              <a:t>9/9/2013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01119E3-AE43-4639-9E87-6C22DAFB857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93A96F3-79E4-4E7D-A110-45DCC36A0CC2}" type="datetimeFigureOut">
              <a:rPr lang="en-US"/>
              <a:pPr>
                <a:defRPr/>
              </a:pPr>
              <a:t>9/9/2013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ADE5AAC-3AAB-4378-9BA5-C0A062E2A48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77C4F2A-DD2B-4B09-BECC-E9A71A48BA48}" type="datetimeFigureOut">
              <a:rPr lang="en-US"/>
              <a:pPr>
                <a:defRPr/>
              </a:pPr>
              <a:t>9/9/2013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424F882-5DC9-41E8-890E-D8AB8455EB5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BEF5F64-A2F6-42FD-9F67-D0CCFF0333F2}" type="datetimeFigureOut">
              <a:rPr lang="en-US"/>
              <a:pPr>
                <a:defRPr/>
              </a:pPr>
              <a:t>9/9/2013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532D55D-4567-4432-B25C-F64AADA78B4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2ADF5CC-D7FB-4D37-ADE5-6B645B569987}" type="datetimeFigureOut">
              <a:rPr lang="en-US"/>
              <a:pPr>
                <a:defRPr/>
              </a:pPr>
              <a:t>9/9/2013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A0D571D-EE00-4F00-B14A-3CF6AF40204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7EAD5AF9-48FB-4619-B9A4-3112A82B1DD9}" type="datetimeFigureOut">
              <a:rPr lang="en-US"/>
              <a:pPr>
                <a:defRPr/>
              </a:pPr>
              <a:t>9/9/2013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1BC12FD4-6EA9-4DF3-80E2-53B8AD1D0E2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javascript:openCrossRef('ch1_s1_3.html" TargetMode="External"/><Relationship Id="rId3" Type="http://schemas.openxmlformats.org/officeDocument/2006/relationships/hyperlink" Target="http://www.pearsonsuccessnet.com/snpapp/iText/products/0-13-133375-5/ch1/ch1_s1_3.html" TargetMode="External"/><Relationship Id="rId7" Type="http://schemas.openxmlformats.org/officeDocument/2006/relationships/hyperlink" Target="javascript:openCrossRef('ch1_s1_2.html" TargetMode="External"/><Relationship Id="rId2" Type="http://schemas.openxmlformats.org/officeDocument/2006/relationships/hyperlink" Target="http://www.pearsonsuccessnet.com/snpapp/iText/products/0-13-133375-5/ch1/ch1_s1_1.html" TargetMode="External"/><Relationship Id="rId1" Type="http://schemas.openxmlformats.org/officeDocument/2006/relationships/slideLayout" Target="../slideLayouts/slideLayout8.xml"/><Relationship Id="rId6" Type="http://schemas.openxmlformats.org/officeDocument/2006/relationships/hyperlink" Target="javascript:openCrossRef('../ch1/ch1_s1_1.html" TargetMode="External"/><Relationship Id="rId5" Type="http://schemas.openxmlformats.org/officeDocument/2006/relationships/hyperlink" Target="javascript:openCrossRef('ch1_s1_1.html" TargetMode="External"/><Relationship Id="rId10" Type="http://schemas.openxmlformats.org/officeDocument/2006/relationships/hyperlink" Target="javascript:openCrossRef('../ch1/ch1_s1_4.html" TargetMode="External"/><Relationship Id="rId4" Type="http://schemas.openxmlformats.org/officeDocument/2006/relationships/hyperlink" Target="http://www.pearsonsuccessnet.com/snpapp/iText/products/0-13-133375-5/ch1/ch1_s1_4.html" TargetMode="External"/><Relationship Id="rId9" Type="http://schemas.openxmlformats.org/officeDocument/2006/relationships/hyperlink" Target="javascript:openCrossRef('../ch1/ch1_s1_3.html" TargetMode="External"/></Relationships>
</file>

<file path=ppt/slides/_rels/slide2.xml.rels><?xml version="1.0" encoding="UTF-8" standalone="yes"?>
<Relationships xmlns="http://schemas.openxmlformats.org/package/2006/relationships"><Relationship Id="rId8" Type="http://schemas.openxmlformats.org/officeDocument/2006/relationships/hyperlink" Target="javascript:openCrossRef('../ch1/ch1_s2_3.html" TargetMode="External"/><Relationship Id="rId3" Type="http://schemas.openxmlformats.org/officeDocument/2006/relationships/hyperlink" Target="http://www.pearsonsuccessnet.com/snpapp/iText/products/0-13-133375-5/ch1/ch1_s2_2.html" TargetMode="External"/><Relationship Id="rId7" Type="http://schemas.openxmlformats.org/officeDocument/2006/relationships/hyperlink" Target="javascript:openCrossRef('ch1_s2_3.html" TargetMode="External"/><Relationship Id="rId2" Type="http://schemas.openxmlformats.org/officeDocument/2006/relationships/hyperlink" Target="http://www.pearsonsuccessnet.com/snpapp/iText/products/0-13-133375-5/ch1/ch1_s2_1.html" TargetMode="External"/><Relationship Id="rId1" Type="http://schemas.openxmlformats.org/officeDocument/2006/relationships/slideLayout" Target="../slideLayouts/slideLayout8.xml"/><Relationship Id="rId6" Type="http://schemas.openxmlformats.org/officeDocument/2006/relationships/hyperlink" Target="javascript:openCrossRef('../ch1/ch1_s2_2.html" TargetMode="External"/><Relationship Id="rId5" Type="http://schemas.openxmlformats.org/officeDocument/2006/relationships/hyperlink" Target="javascript:openCrossRef('ch1_s2_2.html" TargetMode="External"/><Relationship Id="rId4" Type="http://schemas.openxmlformats.org/officeDocument/2006/relationships/hyperlink" Target="javascript:openCrossRef('../ch1/ch1_s2_1.html"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javascript:openCrossRef('../ch1/ch1_s3_3.html" TargetMode="External"/><Relationship Id="rId3" Type="http://schemas.openxmlformats.org/officeDocument/2006/relationships/hyperlink" Target="http://www.pearsonsuccessnet.com/snpapp/iText/products/0-13-133375-5/ch1/ch1_s3_2.html" TargetMode="External"/><Relationship Id="rId7" Type="http://schemas.openxmlformats.org/officeDocument/2006/relationships/hyperlink" Target="javascript:openCrossRef('ch1_s3_2.html" TargetMode="External"/><Relationship Id="rId2" Type="http://schemas.openxmlformats.org/officeDocument/2006/relationships/hyperlink" Target="http://www.pearsonsuccessnet.com/snpapp/iText/products/0-13-133375-5/ch1/ch1_s3_1.html" TargetMode="External"/><Relationship Id="rId1" Type="http://schemas.openxmlformats.org/officeDocument/2006/relationships/slideLayout" Target="../slideLayouts/slideLayout8.xml"/><Relationship Id="rId6" Type="http://schemas.openxmlformats.org/officeDocument/2006/relationships/hyperlink" Target="javascript:openCrossRef('../ch1/ch1_s3_2.html" TargetMode="External"/><Relationship Id="rId5" Type="http://schemas.openxmlformats.org/officeDocument/2006/relationships/hyperlink" Target="javascript:openCrossRef('ch1_s3_1.html" TargetMode="External"/><Relationship Id="rId4" Type="http://schemas.openxmlformats.org/officeDocument/2006/relationships/hyperlink" Target="http://www.pearsonsuccessnet.com/snpapp/iText/products/0-13-133375-5/ch1/ch1_s3_3.html" TargetMode="External"/><Relationship Id="rId9" Type="http://schemas.openxmlformats.org/officeDocument/2006/relationships/hyperlink" Target="javascript:openCrossRef('ch1_s3_3.html"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javascript:openCrossRef('ch1_s4_2.html" TargetMode="External"/><Relationship Id="rId3" Type="http://schemas.openxmlformats.org/officeDocument/2006/relationships/hyperlink" Target="http://www.pearsonsuccessnet.com/snpapp/iText/products/0-13-133375-5/ch1/ch1_s4_2.html" TargetMode="External"/><Relationship Id="rId7" Type="http://schemas.openxmlformats.org/officeDocument/2006/relationships/hyperlink" Target="javascript:openCrossRef('../ch1/ch1_s4_2.html" TargetMode="External"/><Relationship Id="rId2" Type="http://schemas.openxmlformats.org/officeDocument/2006/relationships/hyperlink" Target="http://www.pearsonsuccessnet.com/snpapp/iText/products/0-13-133375-5/ch1/ch1_s4_1.html" TargetMode="External"/><Relationship Id="rId1" Type="http://schemas.openxmlformats.org/officeDocument/2006/relationships/slideLayout" Target="../slideLayouts/slideLayout8.xml"/><Relationship Id="rId6" Type="http://schemas.openxmlformats.org/officeDocument/2006/relationships/hyperlink" Target="javascript:openCrossRef('ch1_s4_1.html" TargetMode="External"/><Relationship Id="rId11" Type="http://schemas.openxmlformats.org/officeDocument/2006/relationships/hyperlink" Target="javascript:openCrossRef('ch1_s4_4.html" TargetMode="External"/><Relationship Id="rId5" Type="http://schemas.openxmlformats.org/officeDocument/2006/relationships/hyperlink" Target="http://www.pearsonsuccessnet.com/snpapp/iText/products/0-13-133375-5/ch1/ch1_s4_4.html" TargetMode="External"/><Relationship Id="rId10" Type="http://schemas.openxmlformats.org/officeDocument/2006/relationships/hyperlink" Target="javascript:openCrossRef('../ch1/ch1_s4_3.html" TargetMode="External"/><Relationship Id="rId4" Type="http://schemas.openxmlformats.org/officeDocument/2006/relationships/hyperlink" Target="http://www.pearsonsuccessnet.com/snpapp/iText/products/0-13-133375-5/ch1/ch1_s4_3.html" TargetMode="External"/><Relationship Id="rId9" Type="http://schemas.openxmlformats.org/officeDocument/2006/relationships/hyperlink" Target="javascript:openCrossRef('ch1_s4_3.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3"/>
          <p:cNvSpPr>
            <a:spLocks noGrp="1"/>
          </p:cNvSpPr>
          <p:nvPr>
            <p:ph type="title"/>
          </p:nvPr>
        </p:nvSpPr>
        <p:spPr>
          <a:xfrm>
            <a:off x="457200" y="273050"/>
            <a:ext cx="3008313" cy="730250"/>
          </a:xfrm>
        </p:spPr>
        <p:txBody>
          <a:bodyPr/>
          <a:lstStyle/>
          <a:p>
            <a:r>
              <a:rPr lang="en-US" smtClean="0"/>
              <a:t>Section 1:</a:t>
            </a:r>
            <a:br>
              <a:rPr lang="en-US" smtClean="0"/>
            </a:br>
            <a:r>
              <a:rPr lang="en-US" smtClean="0"/>
              <a:t>The Renaissance in Italy</a:t>
            </a:r>
          </a:p>
        </p:txBody>
      </p:sp>
      <p:sp>
        <p:nvSpPr>
          <p:cNvPr id="5" name="Content Placeholder 4"/>
          <p:cNvSpPr>
            <a:spLocks noGrp="1"/>
          </p:cNvSpPr>
          <p:nvPr>
            <p:ph idx="1"/>
          </p:nvPr>
        </p:nvSpPr>
        <p:spPr>
          <a:xfrm>
            <a:off x="3575050" y="273050"/>
            <a:ext cx="5111750" cy="3970338"/>
          </a:xfrm>
        </p:spPr>
        <p:txBody>
          <a:bodyPr rtlCol="0">
            <a:normAutofit fontScale="32500" lnSpcReduction="20000"/>
          </a:bodyPr>
          <a:lstStyle/>
          <a:p>
            <a:pPr marL="0" indent="0" fontAlgn="auto">
              <a:spcAft>
                <a:spcPts val="0"/>
              </a:spcAft>
              <a:buFont typeface="Arial"/>
              <a:buNone/>
              <a:defRPr/>
            </a:pPr>
            <a:r>
              <a:rPr lang="en-US" sz="5000" b="1" u="sng" dirty="0" smtClean="0"/>
              <a:t>Section </a:t>
            </a:r>
            <a:r>
              <a:rPr lang="en-US" sz="5000" b="1" u="sng" dirty="0"/>
              <a:t>Summary </a:t>
            </a:r>
            <a:endParaRPr lang="en-US" dirty="0" smtClean="0"/>
          </a:p>
          <a:p>
            <a:pPr marL="0" indent="0" fontAlgn="auto">
              <a:spcAft>
                <a:spcPts val="0"/>
              </a:spcAft>
              <a:buFont typeface="Arial"/>
              <a:buNone/>
              <a:defRPr/>
            </a:pPr>
            <a:r>
              <a:rPr lang="en-US" dirty="0"/>
              <a:t>	</a:t>
            </a:r>
            <a:r>
              <a:rPr lang="en-US" dirty="0" smtClean="0"/>
              <a:t>A </a:t>
            </a:r>
            <a:r>
              <a:rPr lang="en-US" dirty="0"/>
              <a:t>new age called the Renaissance, meaning “rebirth,” marked a great change in culture, politics, society, and economics. In Italy, it began in the 1300s and reached its peak around 1500. Instead of focusing on religion, as in the Middle Ages, the Renaissance explored the human experience. At the same time, there was a new emphasis on individual achievement. At the heart of the Renaissance was an intellectual movement called </a:t>
            </a:r>
            <a:r>
              <a:rPr lang="en-US" b="1" dirty="0"/>
              <a:t>humanism. </a:t>
            </a:r>
            <a:r>
              <a:rPr lang="en-US" dirty="0"/>
              <a:t>Renaissance humanists studied the classical culture of Greece and Rome to try to comprehend their own times. They wanted to broaden their understanding. They </a:t>
            </a:r>
            <a:r>
              <a:rPr lang="en-US" dirty="0" smtClean="0"/>
              <a:t>emphasized </a:t>
            </a:r>
            <a:r>
              <a:rPr lang="en-US" dirty="0"/>
              <a:t>the </a:t>
            </a:r>
            <a:r>
              <a:rPr lang="en-US" b="1" dirty="0"/>
              <a:t>humanities—</a:t>
            </a:r>
            <a:r>
              <a:rPr lang="en-US" dirty="0"/>
              <a:t>subjects such as rhetoric, poetry, and history. Poet Francesco </a:t>
            </a:r>
            <a:r>
              <a:rPr lang="en-US" b="1" dirty="0"/>
              <a:t>Petrarch </a:t>
            </a:r>
            <a:r>
              <a:rPr lang="en-US" dirty="0"/>
              <a:t>was an early Renaissance humanist. He </a:t>
            </a:r>
            <a:r>
              <a:rPr lang="en-US" dirty="0" smtClean="0"/>
              <a:t>gathered </a:t>
            </a:r>
            <a:r>
              <a:rPr lang="en-US" dirty="0"/>
              <a:t>a library of Greek and Roman manuscripts. This opened the works of Cicero, Homer, and Virgil to Western Europeans. </a:t>
            </a:r>
          </a:p>
          <a:p>
            <a:pPr marL="0" indent="0" fontAlgn="auto">
              <a:spcAft>
                <a:spcPts val="0"/>
              </a:spcAft>
              <a:buFont typeface="Arial"/>
              <a:buNone/>
              <a:defRPr/>
            </a:pPr>
            <a:r>
              <a:rPr lang="en-US" dirty="0" smtClean="0"/>
              <a:t>	Italy </a:t>
            </a:r>
            <a:r>
              <a:rPr lang="en-US" dirty="0"/>
              <a:t>was the birthplace of the Renaissance for many reasons. It had been the center of the Roman empire; remains of that ancient culture were all around. Rome was also the seat of the Roman Catholic Church, an important </a:t>
            </a:r>
            <a:r>
              <a:rPr lang="en-US" b="1" dirty="0"/>
              <a:t>patron </a:t>
            </a:r>
            <a:r>
              <a:rPr lang="en-US" dirty="0"/>
              <a:t>of the arts. Furthermore, Italy’s location encouraged trade with markets on the Mediterranean, in Africa, and in Europe. Trade provided the wealth that fueled the Renaissance. In Italy’s city-states, powerful merchant families, such as the Medici family of </a:t>
            </a:r>
            <a:r>
              <a:rPr lang="en-US" b="1" dirty="0"/>
              <a:t>Florence, </a:t>
            </a:r>
            <a:r>
              <a:rPr lang="en-US" dirty="0"/>
              <a:t>lent political and economic leader- ship and supported the arts. </a:t>
            </a:r>
          </a:p>
          <a:p>
            <a:pPr marL="0" indent="0" fontAlgn="auto">
              <a:spcAft>
                <a:spcPts val="0"/>
              </a:spcAft>
              <a:buFont typeface="Arial"/>
              <a:buNone/>
              <a:defRPr/>
            </a:pPr>
            <a:r>
              <a:rPr lang="en-US" dirty="0" smtClean="0"/>
              <a:t>	Renaissance </a:t>
            </a:r>
            <a:r>
              <a:rPr lang="en-US" dirty="0"/>
              <a:t>art reflected humanism. Renaissance painters returned to the realism of classical times by developing improved ways to represent humans and landscapes. For example, the </a:t>
            </a:r>
            <a:r>
              <a:rPr lang="en-US" dirty="0" smtClean="0"/>
              <a:t>discovery </a:t>
            </a:r>
            <a:r>
              <a:rPr lang="en-US" dirty="0"/>
              <a:t>of </a:t>
            </a:r>
            <a:r>
              <a:rPr lang="en-US" b="1" dirty="0"/>
              <a:t>perspective </a:t>
            </a:r>
            <a:r>
              <a:rPr lang="en-US" dirty="0"/>
              <a:t>allowed artists to create realistic art and to paint scenes that appeared three-dimensional. The greatest of the Renaissance artists were </a:t>
            </a:r>
            <a:r>
              <a:rPr lang="en-US" b="1" dirty="0"/>
              <a:t>Leonardo </a:t>
            </a:r>
            <a:r>
              <a:rPr lang="en-US" dirty="0"/>
              <a:t>da Vinci, </a:t>
            </a:r>
            <a:r>
              <a:rPr lang="en-US" b="1" dirty="0"/>
              <a:t>Michelangelo, </a:t>
            </a:r>
            <a:r>
              <a:rPr lang="en-US" dirty="0"/>
              <a:t>and </a:t>
            </a:r>
            <a:r>
              <a:rPr lang="en-US" b="1" dirty="0"/>
              <a:t>Raphael. </a:t>
            </a:r>
            <a:endParaRPr lang="en-US" dirty="0"/>
          </a:p>
          <a:p>
            <a:pPr marL="0" indent="0" fontAlgn="auto">
              <a:spcAft>
                <a:spcPts val="0"/>
              </a:spcAft>
              <a:buFont typeface="Arial"/>
              <a:buNone/>
              <a:defRPr/>
            </a:pPr>
            <a:r>
              <a:rPr lang="en-US" dirty="0" smtClean="0"/>
              <a:t>	Some </a:t>
            </a:r>
            <a:r>
              <a:rPr lang="en-US" dirty="0"/>
              <a:t>Italian writers wrote guidebooks to help ambitious people who wanted to rise in the Renaissance world. The most widely read of these was </a:t>
            </a:r>
            <a:r>
              <a:rPr lang="en-US" i="1" dirty="0"/>
              <a:t>The Book of the Courtier, </a:t>
            </a:r>
            <a:r>
              <a:rPr lang="en-US" dirty="0"/>
              <a:t>by </a:t>
            </a:r>
            <a:r>
              <a:rPr lang="en-US" b="1" dirty="0" err="1"/>
              <a:t>Baldassare</a:t>
            </a:r>
            <a:r>
              <a:rPr lang="en-US" b="1" dirty="0"/>
              <a:t> Castiglione. </a:t>
            </a:r>
            <a:r>
              <a:rPr lang="en-US" dirty="0"/>
              <a:t>His ideal courtier was a well-educated, well-mannered aristocrat who mastered many fields. </a:t>
            </a:r>
            <a:r>
              <a:rPr lang="en-US" b="1" dirty="0" err="1"/>
              <a:t>Niccolo</a:t>
            </a:r>
            <a:r>
              <a:rPr lang="en-US" b="1" dirty="0"/>
              <a:t>̀ Machiavelli </a:t>
            </a:r>
            <a:r>
              <a:rPr lang="en-US" dirty="0"/>
              <a:t>wrote a guide for rulers, titled </a:t>
            </a:r>
            <a:r>
              <a:rPr lang="en-US" i="1" dirty="0"/>
              <a:t>The Prince, </a:t>
            </a:r>
            <a:r>
              <a:rPr lang="en-US" dirty="0"/>
              <a:t>on how to gain and maintain power. </a:t>
            </a:r>
          </a:p>
        </p:txBody>
      </p:sp>
      <p:sp>
        <p:nvSpPr>
          <p:cNvPr id="6" name="Text Placeholder 5"/>
          <p:cNvSpPr>
            <a:spLocks noGrp="1"/>
          </p:cNvSpPr>
          <p:nvPr>
            <p:ph type="body" sz="half" idx="2"/>
          </p:nvPr>
        </p:nvSpPr>
        <p:spPr>
          <a:xfrm>
            <a:off x="457200" y="1003300"/>
            <a:ext cx="3008313" cy="5487988"/>
          </a:xfrm>
        </p:spPr>
        <p:txBody>
          <a:bodyPr rtlCol="0">
            <a:normAutofit fontScale="85000" lnSpcReduction="20000"/>
          </a:bodyPr>
          <a:lstStyle/>
          <a:p>
            <a:pPr fontAlgn="auto">
              <a:spcAft>
                <a:spcPts val="0"/>
              </a:spcAft>
              <a:buFont typeface="Arial"/>
              <a:buNone/>
              <a:defRPr/>
            </a:pPr>
            <a:r>
              <a:rPr lang="en-US" b="1" u="sng" dirty="0" smtClean="0"/>
              <a:t>Objectives:</a:t>
            </a:r>
            <a:endParaRPr lang="en-US" b="1" u="sng" dirty="0"/>
          </a:p>
          <a:p>
            <a:pPr fontAlgn="auto">
              <a:spcAft>
                <a:spcPts val="0"/>
              </a:spcAft>
              <a:buFont typeface="Arial"/>
              <a:buNone/>
              <a:defRPr/>
            </a:pPr>
            <a:r>
              <a:rPr lang="en-US" dirty="0">
                <a:hlinkClick r:id="rId2"/>
              </a:rPr>
              <a:t>Describe the characteristics of the Renaissance and understand why it began in Italy.</a:t>
            </a:r>
          </a:p>
          <a:p>
            <a:pPr fontAlgn="auto">
              <a:spcAft>
                <a:spcPts val="0"/>
              </a:spcAft>
              <a:buFont typeface="Arial"/>
              <a:buNone/>
              <a:defRPr/>
            </a:pPr>
            <a:r>
              <a:rPr lang="en-US" dirty="0">
                <a:hlinkClick r:id="rId3"/>
              </a:rPr>
              <a:t>Identify Renaissance artists and explain how new ideas affected the arts of the period.</a:t>
            </a:r>
          </a:p>
          <a:p>
            <a:pPr fontAlgn="auto">
              <a:spcAft>
                <a:spcPts val="0"/>
              </a:spcAft>
              <a:buFont typeface="Arial"/>
              <a:buNone/>
              <a:defRPr/>
            </a:pPr>
            <a:r>
              <a:rPr lang="en-US" dirty="0">
                <a:hlinkClick r:id="rId4"/>
              </a:rPr>
              <a:t>Understand how writers of the time addressed Renaissance themes.</a:t>
            </a:r>
          </a:p>
          <a:p>
            <a:pPr fontAlgn="auto">
              <a:spcAft>
                <a:spcPts val="0"/>
              </a:spcAft>
              <a:buFont typeface="Arial"/>
              <a:buNone/>
              <a:defRPr/>
            </a:pPr>
            <a:endParaRPr lang="en-US" b="1" u="sng" dirty="0" smtClean="0"/>
          </a:p>
          <a:p>
            <a:pPr fontAlgn="auto">
              <a:spcAft>
                <a:spcPts val="0"/>
              </a:spcAft>
              <a:buFont typeface="Arial"/>
              <a:buNone/>
              <a:defRPr/>
            </a:pPr>
            <a:r>
              <a:rPr lang="en-US" b="1" u="sng" dirty="0" smtClean="0"/>
              <a:t>Terms</a:t>
            </a:r>
            <a:r>
              <a:rPr lang="en-US" b="1" u="sng" dirty="0"/>
              <a:t>, People, and </a:t>
            </a:r>
            <a:r>
              <a:rPr lang="en-US" b="1" u="sng" dirty="0" smtClean="0"/>
              <a:t>Places:</a:t>
            </a:r>
            <a:endParaRPr lang="en-US" b="1" u="sng" dirty="0"/>
          </a:p>
          <a:p>
            <a:pPr fontAlgn="auto">
              <a:spcAft>
                <a:spcPts val="0"/>
              </a:spcAft>
              <a:buFont typeface="Arial"/>
              <a:buNone/>
              <a:defRPr/>
            </a:pPr>
            <a:r>
              <a:rPr lang="en-US" u="sng" dirty="0">
                <a:hlinkClick r:id="rId5"/>
              </a:rPr>
              <a:t>humanism </a:t>
            </a:r>
            <a:r>
              <a:rPr lang="en-US" u="sng" dirty="0">
                <a:hlinkClick r:id="rId5"/>
              </a:rPr>
              <a:t>humanities </a:t>
            </a:r>
            <a:r>
              <a:rPr lang="en-US" u="sng" dirty="0">
                <a:hlinkClick r:id="rId6"/>
              </a:rPr>
              <a:t>Petrarch </a:t>
            </a:r>
            <a:r>
              <a:rPr lang="en-US" u="sng" dirty="0">
                <a:hlinkClick r:id="rId7"/>
              </a:rPr>
              <a:t>Florence </a:t>
            </a:r>
            <a:r>
              <a:rPr lang="en-US" u="sng" dirty="0">
                <a:hlinkClick r:id="rId7"/>
              </a:rPr>
              <a:t>patron </a:t>
            </a:r>
            <a:r>
              <a:rPr lang="en-US" u="sng" dirty="0">
                <a:hlinkClick r:id="rId8"/>
              </a:rPr>
              <a:t>perspective </a:t>
            </a:r>
            <a:r>
              <a:rPr lang="en-US" u="sng" dirty="0">
                <a:hlinkClick r:id="rId9"/>
              </a:rPr>
              <a:t>Leonardo </a:t>
            </a:r>
            <a:r>
              <a:rPr lang="en-US" u="sng" dirty="0">
                <a:hlinkClick r:id="rId9"/>
              </a:rPr>
              <a:t>Michelangelo </a:t>
            </a:r>
            <a:r>
              <a:rPr lang="en-US" u="sng" dirty="0">
                <a:hlinkClick r:id="rId9"/>
              </a:rPr>
              <a:t>Raphael </a:t>
            </a:r>
            <a:r>
              <a:rPr lang="en-US" u="sng" dirty="0">
                <a:hlinkClick r:id="rId10"/>
              </a:rPr>
              <a:t>Baldassare Castiglione Niccolò </a:t>
            </a:r>
            <a:r>
              <a:rPr lang="en-US" u="sng" dirty="0" smtClean="0">
                <a:hlinkClick r:id="rId10"/>
              </a:rPr>
              <a:t>Machiavelli</a:t>
            </a:r>
            <a:endParaRPr lang="en-US" u="sng" dirty="0" smtClean="0"/>
          </a:p>
          <a:p>
            <a:pPr fontAlgn="auto">
              <a:spcAft>
                <a:spcPts val="0"/>
              </a:spcAft>
              <a:buFont typeface="Arial"/>
              <a:buNone/>
              <a:defRPr/>
            </a:pPr>
            <a:endParaRPr lang="en-US" b="1" u="sng" dirty="0" smtClean="0"/>
          </a:p>
          <a:p>
            <a:pPr fontAlgn="auto">
              <a:spcAft>
                <a:spcPts val="0"/>
              </a:spcAft>
              <a:buFont typeface="Arial"/>
              <a:buNone/>
              <a:defRPr/>
            </a:pPr>
            <a:r>
              <a:rPr lang="en-US" b="1" u="sng" dirty="0" smtClean="0"/>
              <a:t>CHECKPOINT Questions:</a:t>
            </a:r>
          </a:p>
          <a:p>
            <a:pPr fontAlgn="auto">
              <a:spcAft>
                <a:spcPts val="0"/>
              </a:spcAft>
              <a:buFont typeface="Arial"/>
              <a:buNone/>
              <a:defRPr/>
            </a:pPr>
            <a:r>
              <a:rPr lang="en-US" u="sng" dirty="0" smtClean="0">
                <a:solidFill>
                  <a:srgbClr val="0000FF"/>
                </a:solidFill>
              </a:rPr>
              <a:t>What were the main characteristics of the Renaissance?</a:t>
            </a:r>
          </a:p>
          <a:p>
            <a:pPr fontAlgn="auto">
              <a:spcAft>
                <a:spcPts val="0"/>
              </a:spcAft>
              <a:buFont typeface="Arial"/>
              <a:buNone/>
              <a:defRPr/>
            </a:pPr>
            <a:r>
              <a:rPr lang="en-US" u="sng" dirty="0" smtClean="0">
                <a:solidFill>
                  <a:srgbClr val="0000FF"/>
                </a:solidFill>
              </a:rPr>
              <a:t>Why was Italy a favorable setting for the Renaissance?</a:t>
            </a:r>
          </a:p>
          <a:p>
            <a:pPr fontAlgn="auto">
              <a:spcAft>
                <a:spcPts val="0"/>
              </a:spcAft>
              <a:buFont typeface="Arial"/>
              <a:buNone/>
              <a:defRPr/>
            </a:pPr>
            <a:r>
              <a:rPr lang="en-US" u="sng" dirty="0" smtClean="0">
                <a:solidFill>
                  <a:srgbClr val="0000FF"/>
                </a:solidFill>
              </a:rPr>
              <a:t>How were Renaissance ideals reflected in the arts?</a:t>
            </a:r>
          </a:p>
          <a:p>
            <a:pPr fontAlgn="auto">
              <a:spcAft>
                <a:spcPts val="0"/>
              </a:spcAft>
              <a:buFont typeface="Arial"/>
              <a:buNone/>
              <a:defRPr/>
            </a:pPr>
            <a:r>
              <a:rPr lang="en-US" u="sng" dirty="0" smtClean="0">
                <a:solidFill>
                  <a:srgbClr val="0000FF"/>
                </a:solidFill>
              </a:rPr>
              <a:t>How did Renaissance writings express realism?</a:t>
            </a:r>
            <a:endParaRPr lang="en-US" u="sng" dirty="0">
              <a:solidFill>
                <a:srgbClr val="0000FF"/>
              </a:solidFill>
            </a:endParaRPr>
          </a:p>
        </p:txBody>
      </p:sp>
      <p:sp>
        <p:nvSpPr>
          <p:cNvPr id="13316" name="TextBox 2"/>
          <p:cNvSpPr txBox="1">
            <a:spLocks noChangeArrowheads="1"/>
          </p:cNvSpPr>
          <p:nvPr/>
        </p:nvSpPr>
        <p:spPr bwMode="auto">
          <a:xfrm>
            <a:off x="3575050" y="4002088"/>
            <a:ext cx="5111750" cy="2586037"/>
          </a:xfrm>
          <a:prstGeom prst="rect">
            <a:avLst/>
          </a:prstGeom>
          <a:noFill/>
          <a:ln w="9525">
            <a:noFill/>
            <a:miter lim="800000"/>
            <a:headEnd/>
            <a:tailEnd/>
          </a:ln>
        </p:spPr>
        <p:txBody>
          <a:bodyPr>
            <a:spAutoFit/>
          </a:bodyPr>
          <a:lstStyle/>
          <a:p>
            <a:r>
              <a:rPr lang="en-US">
                <a:latin typeface="Calibri" pitchFamily="34" charset="0"/>
              </a:rPr>
              <a:t>*NOTES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r>
              <a:rPr lang="en-US" smtClean="0"/>
              <a:t>Section 2:</a:t>
            </a:r>
            <a:br>
              <a:rPr lang="en-US" smtClean="0"/>
            </a:br>
            <a:r>
              <a:rPr lang="en-US" smtClean="0"/>
              <a:t>The Renaissance in the North</a:t>
            </a:r>
          </a:p>
        </p:txBody>
      </p:sp>
      <p:sp>
        <p:nvSpPr>
          <p:cNvPr id="3" name="Content Placeholder 2"/>
          <p:cNvSpPr>
            <a:spLocks noGrp="1"/>
          </p:cNvSpPr>
          <p:nvPr>
            <p:ph idx="1"/>
          </p:nvPr>
        </p:nvSpPr>
        <p:spPr>
          <a:xfrm>
            <a:off x="3575050" y="273050"/>
            <a:ext cx="5111750" cy="3697288"/>
          </a:xfrm>
        </p:spPr>
        <p:txBody>
          <a:bodyPr rtlCol="0">
            <a:normAutofit fontScale="32500" lnSpcReduction="20000"/>
          </a:bodyPr>
          <a:lstStyle/>
          <a:p>
            <a:pPr marL="0" indent="0" fontAlgn="auto">
              <a:spcAft>
                <a:spcPts val="0"/>
              </a:spcAft>
              <a:buFont typeface="Arial"/>
              <a:buNone/>
              <a:defRPr/>
            </a:pPr>
            <a:r>
              <a:rPr lang="en-US" sz="5000" b="1" u="sng" dirty="0"/>
              <a:t>Section Summary </a:t>
            </a:r>
            <a:endParaRPr lang="en-US" dirty="0"/>
          </a:p>
          <a:p>
            <a:pPr marL="0" indent="0" fontAlgn="auto">
              <a:spcAft>
                <a:spcPts val="0"/>
              </a:spcAft>
              <a:buFont typeface="Arial"/>
              <a:buNone/>
              <a:defRPr/>
            </a:pPr>
            <a:r>
              <a:rPr lang="en-US" dirty="0" smtClean="0"/>
              <a:t>	By </a:t>
            </a:r>
            <a:r>
              <a:rPr lang="en-US" dirty="0"/>
              <a:t>the 1400s, northern Europe began to enjoy the economic growth needed to develop its own Renaissance. An astounding invention— the printing press—helped to spread Renaissance ideas. In about 1455, </a:t>
            </a:r>
            <a:r>
              <a:rPr lang="en-US" b="1" dirty="0"/>
              <a:t>Johann Gutenberg </a:t>
            </a:r>
            <a:r>
              <a:rPr lang="en-US" dirty="0"/>
              <a:t>printed the first complete edition of the Bible using the new printing press. The printing press caused a print- </a:t>
            </a:r>
            <a:r>
              <a:rPr lang="en-US" dirty="0" err="1"/>
              <a:t>ing</a:t>
            </a:r>
            <a:r>
              <a:rPr lang="en-US" dirty="0"/>
              <a:t> revolution. Before, books were made by hand. They were rare and expensive. Printed books were cheaper and easier to produce. Now more books were available, so more people learned to read. Printed books exposed Europeans to new ideas and new places. </a:t>
            </a:r>
            <a:r>
              <a:rPr lang="en-US" dirty="0" smtClean="0"/>
              <a:t>	</a:t>
            </a:r>
          </a:p>
          <a:p>
            <a:pPr marL="0" indent="0" fontAlgn="auto">
              <a:spcAft>
                <a:spcPts val="0"/>
              </a:spcAft>
              <a:buFont typeface="Arial"/>
              <a:buNone/>
              <a:defRPr/>
            </a:pPr>
            <a:r>
              <a:rPr lang="en-US" dirty="0"/>
              <a:t>	</a:t>
            </a:r>
            <a:r>
              <a:rPr lang="en-US" dirty="0" smtClean="0"/>
              <a:t>The </a:t>
            </a:r>
            <a:r>
              <a:rPr lang="en-US" dirty="0"/>
              <a:t>northern Renaissance began in the prosperous cities of </a:t>
            </a:r>
          </a:p>
          <a:p>
            <a:pPr marL="0" indent="0" fontAlgn="auto">
              <a:spcAft>
                <a:spcPts val="0"/>
              </a:spcAft>
              <a:buFont typeface="Arial"/>
              <a:buNone/>
              <a:defRPr/>
            </a:pPr>
            <a:r>
              <a:rPr lang="en-US" b="1" dirty="0"/>
              <a:t>Flanders, </a:t>
            </a:r>
            <a:r>
              <a:rPr lang="en-US" dirty="0"/>
              <a:t>a thriving center of trade. Flemish painters pursued realism in their art. One of the most important Flemish painters was Jan van Eyck. He portrayed townspeople and religious scenes in rich detail. Pieter </a:t>
            </a:r>
            <a:r>
              <a:rPr lang="en-US" dirty="0" err="1"/>
              <a:t>Bruegel</a:t>
            </a:r>
            <a:r>
              <a:rPr lang="en-US" dirty="0"/>
              <a:t> used vibrant color to portray lively scenes of peasant life. Peter Paul Rubens blended the tradition of Flemish realism with themes from mythology, the Bible, and history. German painter </a:t>
            </a:r>
            <a:r>
              <a:rPr lang="en-US" b="1" dirty="0"/>
              <a:t>Albrecht </a:t>
            </a:r>
            <a:r>
              <a:rPr lang="en-US" b="1" dirty="0" err="1"/>
              <a:t>Dürer</a:t>
            </a:r>
            <a:r>
              <a:rPr lang="en-US" b="1" dirty="0"/>
              <a:t> </a:t>
            </a:r>
            <a:r>
              <a:rPr lang="en-US" dirty="0"/>
              <a:t>traveled to Italy to study the techniques of the Italian masters. He soon became a pioneer in spreading Renaissance ideas to northern Europe. </a:t>
            </a:r>
            <a:r>
              <a:rPr lang="en-US" dirty="0" err="1"/>
              <a:t>Dürer</a:t>
            </a:r>
            <a:r>
              <a:rPr lang="en-US" dirty="0"/>
              <a:t> applied the painting techniques he learned in Italy to </a:t>
            </a:r>
            <a:r>
              <a:rPr lang="en-US" b="1" dirty="0"/>
              <a:t>engraving. </a:t>
            </a:r>
            <a:r>
              <a:rPr lang="en-US" dirty="0"/>
              <a:t>Many of his engravings and paintings portray the theme of religious upheaval. </a:t>
            </a:r>
            <a:r>
              <a:rPr lang="en-US" dirty="0" smtClean="0"/>
              <a:t>	</a:t>
            </a:r>
          </a:p>
          <a:p>
            <a:pPr marL="0" indent="0" fontAlgn="auto">
              <a:spcAft>
                <a:spcPts val="0"/>
              </a:spcAft>
              <a:buFont typeface="Arial"/>
              <a:buNone/>
              <a:defRPr/>
            </a:pPr>
            <a:r>
              <a:rPr lang="en-US" dirty="0"/>
              <a:t>	</a:t>
            </a:r>
            <a:r>
              <a:rPr lang="en-US" dirty="0" smtClean="0"/>
              <a:t>Northern </a:t>
            </a:r>
            <a:r>
              <a:rPr lang="en-US" dirty="0"/>
              <a:t>European humanists and writers also helped spread Renaissance ideas. The Dutch priest and humanist </a:t>
            </a:r>
            <a:r>
              <a:rPr lang="en-US" dirty="0" err="1"/>
              <a:t>Desiderius</a:t>
            </a:r>
            <a:r>
              <a:rPr lang="en-US" dirty="0"/>
              <a:t> </a:t>
            </a:r>
            <a:r>
              <a:rPr lang="en-US" b="1" dirty="0"/>
              <a:t>Erasmus </a:t>
            </a:r>
            <a:r>
              <a:rPr lang="en-US" dirty="0"/>
              <a:t>called for a translation of the Bible into the </a:t>
            </a:r>
            <a:r>
              <a:rPr lang="en-US" b="1" dirty="0"/>
              <a:t>vernacular </a:t>
            </a:r>
            <a:r>
              <a:rPr lang="en-US" dirty="0"/>
              <a:t>so that it could be read by a wider audience. The English humanist </a:t>
            </a:r>
            <a:r>
              <a:rPr lang="en-US" b="1" dirty="0"/>
              <a:t>Sir Thomas More </a:t>
            </a:r>
            <a:r>
              <a:rPr lang="en-US" dirty="0"/>
              <a:t>called for social reform in the form of a </a:t>
            </a:r>
            <a:r>
              <a:rPr lang="en-US" b="1" dirty="0"/>
              <a:t>utopian, </a:t>
            </a:r>
            <a:r>
              <a:rPr lang="en-US" dirty="0"/>
              <a:t>or ideal, society in which people live together in peace and harmony. </a:t>
            </a:r>
            <a:r>
              <a:rPr lang="en-US" dirty="0" smtClean="0"/>
              <a:t>	</a:t>
            </a:r>
          </a:p>
          <a:p>
            <a:pPr marL="0" indent="0" fontAlgn="auto">
              <a:spcAft>
                <a:spcPts val="0"/>
              </a:spcAft>
              <a:buFont typeface="Arial"/>
              <a:buNone/>
              <a:defRPr/>
            </a:pPr>
            <a:r>
              <a:rPr lang="en-US" dirty="0"/>
              <a:t>	</a:t>
            </a:r>
            <a:r>
              <a:rPr lang="en-US" dirty="0" smtClean="0"/>
              <a:t>The </a:t>
            </a:r>
            <a:r>
              <a:rPr lang="en-US" dirty="0"/>
              <a:t>towering figure of Renaissance literature, however, was the English poet and playwright William </a:t>
            </a:r>
            <a:r>
              <a:rPr lang="en-US" b="1" dirty="0"/>
              <a:t>Shakespeare. </a:t>
            </a:r>
            <a:r>
              <a:rPr lang="en-US" dirty="0"/>
              <a:t>His 37 plays are still performed around the world. Shakespeare’s genius was in expressing universal themes, such as the complexity of the </a:t>
            </a:r>
            <a:r>
              <a:rPr lang="en-US" dirty="0" err="1"/>
              <a:t>individ</a:t>
            </a:r>
            <a:r>
              <a:rPr lang="en-US" dirty="0"/>
              <a:t>- </a:t>
            </a:r>
            <a:r>
              <a:rPr lang="en-US" dirty="0" err="1"/>
              <a:t>ual</a:t>
            </a:r>
            <a:r>
              <a:rPr lang="en-US" dirty="0"/>
              <a:t>, in everyday, realistic settings. He used language that people understand and enjoy. Shakespeare’s love of words also enriched the English language with 1,700 new words. </a:t>
            </a:r>
          </a:p>
          <a:p>
            <a:pPr marL="0" indent="0" fontAlgn="auto">
              <a:spcAft>
                <a:spcPts val="0"/>
              </a:spcAft>
              <a:buFont typeface="Arial"/>
              <a:buNone/>
              <a:defRPr/>
            </a:pPr>
            <a:endParaRPr lang="en-US" dirty="0"/>
          </a:p>
        </p:txBody>
      </p:sp>
      <p:sp>
        <p:nvSpPr>
          <p:cNvPr id="4" name="Text Placeholder 3"/>
          <p:cNvSpPr>
            <a:spLocks noGrp="1"/>
          </p:cNvSpPr>
          <p:nvPr>
            <p:ph type="body" sz="half" idx="2"/>
          </p:nvPr>
        </p:nvSpPr>
        <p:spPr>
          <a:xfrm>
            <a:off x="457200" y="1435100"/>
            <a:ext cx="3008313" cy="5087938"/>
          </a:xfrm>
        </p:spPr>
        <p:txBody>
          <a:bodyPr rtlCol="0">
            <a:normAutofit fontScale="92500" lnSpcReduction="10000"/>
          </a:bodyPr>
          <a:lstStyle/>
          <a:p>
            <a:pPr fontAlgn="auto">
              <a:spcAft>
                <a:spcPts val="0"/>
              </a:spcAft>
              <a:buFont typeface="Arial"/>
              <a:buNone/>
              <a:defRPr/>
            </a:pPr>
            <a:r>
              <a:rPr lang="en-US" b="1" u="sng" dirty="0" smtClean="0"/>
              <a:t>Objectives:</a:t>
            </a:r>
            <a:endParaRPr lang="en-US" b="1" u="sng" dirty="0"/>
          </a:p>
          <a:p>
            <a:pPr fontAlgn="auto">
              <a:spcAft>
                <a:spcPts val="0"/>
              </a:spcAft>
              <a:buFont typeface="Arial"/>
              <a:buNone/>
              <a:defRPr/>
            </a:pPr>
            <a:r>
              <a:rPr lang="en-US" dirty="0">
                <a:hlinkClick r:id="rId2"/>
              </a:rPr>
              <a:t>Explain how the printing revolution shaped European society.</a:t>
            </a:r>
          </a:p>
          <a:p>
            <a:pPr fontAlgn="auto">
              <a:spcAft>
                <a:spcPts val="0"/>
              </a:spcAft>
              <a:buFont typeface="Arial"/>
              <a:buNone/>
              <a:defRPr/>
            </a:pPr>
            <a:r>
              <a:rPr lang="en-US" dirty="0">
                <a:hlinkClick r:id="rId3"/>
              </a:rPr>
              <a:t>Describe the themes that northern European artists, humanists, and writers explored.</a:t>
            </a:r>
          </a:p>
          <a:p>
            <a:pPr fontAlgn="auto">
              <a:spcAft>
                <a:spcPts val="0"/>
              </a:spcAft>
              <a:buFont typeface="Arial"/>
              <a:buNone/>
              <a:defRPr/>
            </a:pPr>
            <a:endParaRPr lang="en-US" b="1" u="sng" dirty="0" smtClean="0"/>
          </a:p>
          <a:p>
            <a:pPr fontAlgn="auto">
              <a:spcAft>
                <a:spcPts val="0"/>
              </a:spcAft>
              <a:buFont typeface="Arial"/>
              <a:buNone/>
              <a:defRPr/>
            </a:pPr>
            <a:r>
              <a:rPr lang="en-US" b="1" u="sng" dirty="0" smtClean="0"/>
              <a:t>Terms</a:t>
            </a:r>
            <a:r>
              <a:rPr lang="en-US" b="1" u="sng" dirty="0"/>
              <a:t>, People, and </a:t>
            </a:r>
            <a:r>
              <a:rPr lang="en-US" b="1" u="sng" dirty="0" smtClean="0"/>
              <a:t>Places:</a:t>
            </a:r>
            <a:endParaRPr lang="en-US" b="1" u="sng" dirty="0"/>
          </a:p>
          <a:p>
            <a:pPr fontAlgn="auto">
              <a:spcAft>
                <a:spcPts val="0"/>
              </a:spcAft>
              <a:buFont typeface="Arial"/>
              <a:buNone/>
              <a:defRPr/>
            </a:pPr>
            <a:r>
              <a:rPr lang="en-US" u="sng" dirty="0">
                <a:hlinkClick r:id="rId4"/>
              </a:rPr>
              <a:t>Johann Gutenberg </a:t>
            </a:r>
            <a:r>
              <a:rPr lang="en-US" u="sng" dirty="0">
                <a:hlinkClick r:id="rId5"/>
              </a:rPr>
              <a:t>Flanders </a:t>
            </a:r>
            <a:r>
              <a:rPr lang="en-US" u="sng" dirty="0">
                <a:hlinkClick r:id="rId6"/>
              </a:rPr>
              <a:t>Albrecht Dürer </a:t>
            </a:r>
            <a:r>
              <a:rPr lang="en-US" u="sng" dirty="0">
                <a:hlinkClick r:id="rId5"/>
              </a:rPr>
              <a:t>engraving </a:t>
            </a:r>
            <a:r>
              <a:rPr lang="en-US" u="sng" dirty="0">
                <a:hlinkClick r:id="rId7"/>
              </a:rPr>
              <a:t>vernacular </a:t>
            </a:r>
            <a:r>
              <a:rPr lang="en-US" u="sng" dirty="0">
                <a:hlinkClick r:id="rId8"/>
              </a:rPr>
              <a:t>Erasmus </a:t>
            </a:r>
            <a:r>
              <a:rPr lang="en-US" u="sng" dirty="0">
                <a:hlinkClick r:id="rId8"/>
              </a:rPr>
              <a:t>Thomas More </a:t>
            </a:r>
            <a:r>
              <a:rPr lang="en-US" u="sng" dirty="0">
                <a:hlinkClick r:id="rId7"/>
              </a:rPr>
              <a:t>utopian </a:t>
            </a:r>
            <a:r>
              <a:rPr lang="en-US" u="sng" dirty="0">
                <a:hlinkClick r:id="rId8"/>
              </a:rPr>
              <a:t>Shakespeare</a:t>
            </a:r>
          </a:p>
          <a:p>
            <a:pPr fontAlgn="auto">
              <a:spcAft>
                <a:spcPts val="0"/>
              </a:spcAft>
              <a:buFont typeface="Arial"/>
              <a:buNone/>
              <a:defRPr/>
            </a:pPr>
            <a:endParaRPr lang="en-US" b="1" u="sng" dirty="0" smtClean="0"/>
          </a:p>
          <a:p>
            <a:pPr fontAlgn="auto">
              <a:spcAft>
                <a:spcPts val="0"/>
              </a:spcAft>
              <a:buFont typeface="Arial"/>
              <a:buNone/>
              <a:defRPr/>
            </a:pPr>
            <a:r>
              <a:rPr lang="en-US" b="1" u="sng" dirty="0" smtClean="0"/>
              <a:t>CHECKPOINT Questions:</a:t>
            </a:r>
            <a:endParaRPr lang="en-US" b="1" u="sng" dirty="0"/>
          </a:p>
          <a:p>
            <a:pPr fontAlgn="auto">
              <a:spcAft>
                <a:spcPts val="0"/>
              </a:spcAft>
              <a:buFont typeface="Arial"/>
              <a:buNone/>
              <a:defRPr/>
            </a:pPr>
            <a:r>
              <a:rPr lang="en-US" u="sng" dirty="0" smtClean="0">
                <a:solidFill>
                  <a:srgbClr val="0000FF"/>
                </a:solidFill>
              </a:rPr>
              <a:t>What was the impact of the printing press?</a:t>
            </a:r>
          </a:p>
          <a:p>
            <a:pPr fontAlgn="auto">
              <a:spcAft>
                <a:spcPts val="0"/>
              </a:spcAft>
              <a:buFont typeface="Arial"/>
              <a:buNone/>
              <a:defRPr/>
            </a:pPr>
            <a:r>
              <a:rPr lang="en-US" u="sng" dirty="0" smtClean="0">
                <a:solidFill>
                  <a:srgbClr val="0000FF"/>
                </a:solidFill>
              </a:rPr>
              <a:t>What themes did the northern Renaissance artists explore?</a:t>
            </a:r>
          </a:p>
          <a:p>
            <a:pPr fontAlgn="auto">
              <a:spcAft>
                <a:spcPts val="0"/>
              </a:spcAft>
              <a:buFont typeface="Arial"/>
              <a:buNone/>
              <a:defRPr/>
            </a:pPr>
            <a:r>
              <a:rPr lang="en-US" u="sng" dirty="0" smtClean="0">
                <a:solidFill>
                  <a:srgbClr val="0000FF"/>
                </a:solidFill>
              </a:rPr>
              <a:t>What Renaissance ideas did Shakespeare’s work address?</a:t>
            </a:r>
          </a:p>
          <a:p>
            <a:pPr fontAlgn="auto">
              <a:spcAft>
                <a:spcPts val="0"/>
              </a:spcAft>
              <a:buFont typeface="Arial"/>
              <a:buNone/>
              <a:defRPr/>
            </a:pPr>
            <a:endParaRPr lang="en-US" dirty="0"/>
          </a:p>
        </p:txBody>
      </p:sp>
      <p:sp>
        <p:nvSpPr>
          <p:cNvPr id="14340" name="TextBox 4"/>
          <p:cNvSpPr txBox="1">
            <a:spLocks noChangeArrowheads="1"/>
          </p:cNvSpPr>
          <p:nvPr/>
        </p:nvSpPr>
        <p:spPr bwMode="auto">
          <a:xfrm>
            <a:off x="3575050" y="4002088"/>
            <a:ext cx="5111750" cy="2586037"/>
          </a:xfrm>
          <a:prstGeom prst="rect">
            <a:avLst/>
          </a:prstGeom>
          <a:noFill/>
          <a:ln w="9525">
            <a:noFill/>
            <a:miter lim="800000"/>
            <a:headEnd/>
            <a:tailEnd/>
          </a:ln>
        </p:spPr>
        <p:txBody>
          <a:bodyPr>
            <a:spAutoFit/>
          </a:bodyPr>
          <a:lstStyle/>
          <a:p>
            <a:r>
              <a:rPr lang="en-US">
                <a:latin typeface="Calibri" pitchFamily="34" charset="0"/>
              </a:rPr>
              <a:t>*NOTES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smtClean="0"/>
              <a:t>Section 3:</a:t>
            </a:r>
            <a:br>
              <a:rPr lang="en-US" smtClean="0"/>
            </a:br>
            <a:r>
              <a:rPr lang="en-US" smtClean="0"/>
              <a:t>The Protestant Reformation</a:t>
            </a:r>
          </a:p>
        </p:txBody>
      </p:sp>
      <p:sp>
        <p:nvSpPr>
          <p:cNvPr id="3" name="Content Placeholder 2"/>
          <p:cNvSpPr>
            <a:spLocks noGrp="1"/>
          </p:cNvSpPr>
          <p:nvPr>
            <p:ph idx="1"/>
          </p:nvPr>
        </p:nvSpPr>
        <p:spPr>
          <a:xfrm>
            <a:off x="3575050" y="273050"/>
            <a:ext cx="5111750" cy="3729038"/>
          </a:xfrm>
        </p:spPr>
        <p:txBody>
          <a:bodyPr rtlCol="0">
            <a:normAutofit fontScale="32500" lnSpcReduction="20000"/>
          </a:bodyPr>
          <a:lstStyle/>
          <a:p>
            <a:pPr marL="0" indent="0" fontAlgn="auto">
              <a:spcAft>
                <a:spcPts val="0"/>
              </a:spcAft>
              <a:buFont typeface="Arial"/>
              <a:buNone/>
              <a:defRPr/>
            </a:pPr>
            <a:r>
              <a:rPr lang="en-US" sz="5000" b="1" u="sng" dirty="0" smtClean="0"/>
              <a:t>Section Summary</a:t>
            </a:r>
            <a:endParaRPr lang="en-US" dirty="0" smtClean="0"/>
          </a:p>
          <a:p>
            <a:pPr marL="0" indent="0" fontAlgn="auto">
              <a:spcAft>
                <a:spcPts val="0"/>
              </a:spcAft>
              <a:buFont typeface="Arial"/>
              <a:buNone/>
              <a:defRPr/>
            </a:pPr>
            <a:r>
              <a:rPr lang="en-US" dirty="0" smtClean="0"/>
              <a:t>	</a:t>
            </a:r>
            <a:r>
              <a:rPr lang="en-US" sz="3100" dirty="0" smtClean="0"/>
              <a:t>In </a:t>
            </a:r>
            <a:r>
              <a:rPr lang="en-US" sz="3100" dirty="0"/>
              <a:t>the 1500s, the Renaissance in northern Europe sparked a religious upheaval that affected Christians at all levels of society. This move- </a:t>
            </a:r>
            <a:r>
              <a:rPr lang="en-US" sz="3100" dirty="0" err="1"/>
              <a:t>ment</a:t>
            </a:r>
            <a:r>
              <a:rPr lang="en-US" sz="3100" dirty="0"/>
              <a:t> is known as the Protestant Reformation. In the late Middle Ages, the Catholic Church had become caught up in worldly affairs. Popes led lavish lives and hired artists to enhance churches. To finance such projects, the Church increased fees for services. Many Christians protested such acts. They also questioned why the Church in distant Rome should have power over their lives. </a:t>
            </a:r>
            <a:r>
              <a:rPr lang="en-US" sz="3100" dirty="0" smtClean="0"/>
              <a:t>	</a:t>
            </a:r>
          </a:p>
          <a:p>
            <a:pPr marL="0" indent="0" fontAlgn="auto">
              <a:spcAft>
                <a:spcPts val="0"/>
              </a:spcAft>
              <a:buFont typeface="Arial"/>
              <a:buNone/>
              <a:defRPr/>
            </a:pPr>
            <a:r>
              <a:rPr lang="en-US" sz="3100" dirty="0"/>
              <a:t>	</a:t>
            </a:r>
            <a:r>
              <a:rPr lang="en-US" sz="3100" dirty="0" smtClean="0"/>
              <a:t>In </a:t>
            </a:r>
            <a:r>
              <a:rPr lang="en-US" sz="3100" dirty="0"/>
              <a:t>1517, protests against Church abuses turned into a revolt. A German monk named </a:t>
            </a:r>
            <a:r>
              <a:rPr lang="en-US" sz="3100" b="1" dirty="0"/>
              <a:t>Martin Luther </a:t>
            </a:r>
            <a:r>
              <a:rPr lang="en-US" sz="3100" dirty="0"/>
              <a:t>triggered it over an event in </a:t>
            </a:r>
            <a:r>
              <a:rPr lang="en-US" sz="3100" b="1" dirty="0"/>
              <a:t>Wittenberg, </a:t>
            </a:r>
            <a:r>
              <a:rPr lang="en-US" sz="3100" dirty="0"/>
              <a:t>Germany. There, a priest sold </a:t>
            </a:r>
            <a:r>
              <a:rPr lang="en-US" sz="3100" b="1" dirty="0"/>
              <a:t>indulgences </a:t>
            </a:r>
            <a:r>
              <a:rPr lang="en-US" sz="3100" dirty="0"/>
              <a:t>to Christians to raise money to rebuild St. Peter’s Cathedral in Rome. To Luther, the priest’s actions were the final outrage. He wrote 95 Theses, or arguments, against indulgences. He said that they had no biblical basis, that the pope did not have the authority to release souls from purgatory, and that Christians could be saved only through faith. Throughout Europe, Luther’s 95 Theses stirred furious debate. The new Holy Roman emperor, </a:t>
            </a:r>
            <a:r>
              <a:rPr lang="en-US" sz="3100" b="1" dirty="0"/>
              <a:t>Charles V, </a:t>
            </a:r>
            <a:r>
              <a:rPr lang="en-US" sz="3100" dirty="0"/>
              <a:t>summoned Luther to the </a:t>
            </a:r>
            <a:r>
              <a:rPr lang="en-US" sz="3100" b="1" dirty="0"/>
              <a:t>diet, </a:t>
            </a:r>
            <a:r>
              <a:rPr lang="en-US" sz="3100" dirty="0"/>
              <a:t>or assembly, at the city of Worms. Luther refused to change his views. Thousands hailed Luther as a hero and renounced the authority of the pope. At the heart of Luther’s doctrines were several beliefs, including the idea that all Christians have equal access to God through faith and the Bible. Printing presses spread Luther’s writings and ideas throughout Germany and Scandinavia. By 1530, Luther’s many followers were using a new name, “Protestants,” for those who “protested” papal authority. </a:t>
            </a:r>
            <a:r>
              <a:rPr lang="en-US" sz="3100" dirty="0" smtClean="0"/>
              <a:t>	</a:t>
            </a:r>
          </a:p>
          <a:p>
            <a:pPr marL="0" indent="0" fontAlgn="auto">
              <a:spcAft>
                <a:spcPts val="0"/>
              </a:spcAft>
              <a:buFont typeface="Arial"/>
              <a:buNone/>
              <a:defRPr/>
            </a:pPr>
            <a:r>
              <a:rPr lang="en-US" sz="3100" dirty="0"/>
              <a:t>	</a:t>
            </a:r>
            <a:r>
              <a:rPr lang="en-US" sz="3100" dirty="0" smtClean="0"/>
              <a:t>In </a:t>
            </a:r>
            <a:r>
              <a:rPr lang="en-US" sz="3100" dirty="0"/>
              <a:t>Switzerland, the reformer </a:t>
            </a:r>
            <a:r>
              <a:rPr lang="en-US" sz="3100" b="1" dirty="0"/>
              <a:t>John Calvin </a:t>
            </a:r>
            <a:r>
              <a:rPr lang="en-US" sz="3100" dirty="0"/>
              <a:t>also challenged the Catholic Church. Calvin shared many of Luther’s beliefs, but also preached </a:t>
            </a:r>
            <a:r>
              <a:rPr lang="en-US" sz="3100" b="1" dirty="0"/>
              <a:t>predestination. </a:t>
            </a:r>
            <a:r>
              <a:rPr lang="en-US" sz="3100" dirty="0"/>
              <a:t>Protestants in </a:t>
            </a:r>
            <a:r>
              <a:rPr lang="en-US" sz="3100" b="1" dirty="0"/>
              <a:t>Geneva </a:t>
            </a:r>
            <a:r>
              <a:rPr lang="en-US" sz="3100" dirty="0"/>
              <a:t>asked Calvin to lead them. In keeping with his teachings, Calvin set up a </a:t>
            </a:r>
            <a:r>
              <a:rPr lang="en-US" sz="3100" b="1" dirty="0"/>
              <a:t>theocracy. </a:t>
            </a:r>
            <a:r>
              <a:rPr lang="en-US" sz="3100" dirty="0"/>
              <a:t>Reformers from all over Europe visited Geneva and then returned home to spread Calvin’s ideas. This new challenge to the Roman Catholic Church set off fierce wars of religion across Europe. In the 1600s, English Calvinists sailed to America to escape persecution</a:t>
            </a:r>
            <a:r>
              <a:rPr lang="en-US" sz="3100" dirty="0" smtClean="0"/>
              <a:t>.</a:t>
            </a:r>
            <a:endParaRPr lang="en-US" sz="3100" dirty="0"/>
          </a:p>
        </p:txBody>
      </p:sp>
      <p:sp>
        <p:nvSpPr>
          <p:cNvPr id="4" name="Text Placeholder 3"/>
          <p:cNvSpPr>
            <a:spLocks noGrp="1"/>
          </p:cNvSpPr>
          <p:nvPr>
            <p:ph type="body" sz="half" idx="2"/>
          </p:nvPr>
        </p:nvSpPr>
        <p:spPr>
          <a:xfrm>
            <a:off x="457200" y="1435100"/>
            <a:ext cx="3008313" cy="5135563"/>
          </a:xfrm>
        </p:spPr>
        <p:txBody>
          <a:bodyPr rtlCol="0">
            <a:normAutofit fontScale="92500" lnSpcReduction="20000"/>
          </a:bodyPr>
          <a:lstStyle/>
          <a:p>
            <a:pPr fontAlgn="auto">
              <a:spcAft>
                <a:spcPts val="0"/>
              </a:spcAft>
              <a:buFont typeface="Arial"/>
              <a:buNone/>
              <a:defRPr/>
            </a:pPr>
            <a:r>
              <a:rPr lang="en-US" b="1" dirty="0"/>
              <a:t>Objectives</a:t>
            </a:r>
          </a:p>
          <a:p>
            <a:pPr fontAlgn="auto">
              <a:spcAft>
                <a:spcPts val="0"/>
              </a:spcAft>
              <a:buFont typeface="Arial"/>
              <a:buNone/>
              <a:defRPr/>
            </a:pPr>
            <a:r>
              <a:rPr lang="en-US" dirty="0">
                <a:hlinkClick r:id="rId2"/>
              </a:rPr>
              <a:t>Summarize the factors that encouraged the Protestant Reformation.</a:t>
            </a:r>
          </a:p>
          <a:p>
            <a:pPr fontAlgn="auto">
              <a:spcAft>
                <a:spcPts val="0"/>
              </a:spcAft>
              <a:buFont typeface="Arial"/>
              <a:buNone/>
              <a:defRPr/>
            </a:pPr>
            <a:r>
              <a:rPr lang="en-US" dirty="0">
                <a:hlinkClick r:id="rId3"/>
              </a:rPr>
              <a:t>Analyze Martin Luther’s role in shaping the Protestant Reformation.</a:t>
            </a:r>
          </a:p>
          <a:p>
            <a:pPr fontAlgn="auto">
              <a:spcAft>
                <a:spcPts val="0"/>
              </a:spcAft>
              <a:buFont typeface="Arial"/>
              <a:buNone/>
              <a:defRPr/>
            </a:pPr>
            <a:r>
              <a:rPr lang="en-US" dirty="0">
                <a:hlinkClick r:id="rId4"/>
              </a:rPr>
              <a:t>Explain the teachings and impact of John Calvin.</a:t>
            </a:r>
          </a:p>
          <a:p>
            <a:pPr fontAlgn="auto">
              <a:spcAft>
                <a:spcPts val="0"/>
              </a:spcAft>
              <a:buFont typeface="Arial"/>
              <a:buNone/>
              <a:defRPr/>
            </a:pPr>
            <a:endParaRPr lang="en-US" b="1" dirty="0" smtClean="0"/>
          </a:p>
          <a:p>
            <a:pPr fontAlgn="auto">
              <a:spcAft>
                <a:spcPts val="0"/>
              </a:spcAft>
              <a:buFont typeface="Arial"/>
              <a:buNone/>
              <a:defRPr/>
            </a:pPr>
            <a:r>
              <a:rPr lang="en-US" b="1" dirty="0" smtClean="0"/>
              <a:t>Terms</a:t>
            </a:r>
            <a:r>
              <a:rPr lang="en-US" b="1" dirty="0"/>
              <a:t>, People, and Places</a:t>
            </a:r>
          </a:p>
          <a:p>
            <a:pPr fontAlgn="auto">
              <a:spcAft>
                <a:spcPts val="0"/>
              </a:spcAft>
              <a:buFont typeface="Arial"/>
              <a:buNone/>
              <a:defRPr/>
            </a:pPr>
            <a:r>
              <a:rPr lang="en-US" u="sng" dirty="0">
                <a:hlinkClick r:id="rId5"/>
              </a:rPr>
              <a:t>indulgences </a:t>
            </a:r>
            <a:r>
              <a:rPr lang="en-US" u="sng" dirty="0">
                <a:hlinkClick r:id="rId6"/>
              </a:rPr>
              <a:t>Martin Luther </a:t>
            </a:r>
            <a:r>
              <a:rPr lang="en-US" u="sng" dirty="0">
                <a:hlinkClick r:id="rId7"/>
              </a:rPr>
              <a:t>Wittenberg </a:t>
            </a:r>
            <a:r>
              <a:rPr lang="en-US" u="sng" dirty="0">
                <a:hlinkClick r:id="rId6"/>
              </a:rPr>
              <a:t>Charles V </a:t>
            </a:r>
            <a:r>
              <a:rPr lang="en-US" u="sng" dirty="0">
                <a:hlinkClick r:id="rId7"/>
              </a:rPr>
              <a:t>diet </a:t>
            </a:r>
            <a:r>
              <a:rPr lang="en-US" u="sng" dirty="0">
                <a:hlinkClick r:id="rId8"/>
              </a:rPr>
              <a:t>John Calvin </a:t>
            </a:r>
            <a:r>
              <a:rPr lang="en-US" u="sng" dirty="0">
                <a:hlinkClick r:id="rId9"/>
              </a:rPr>
              <a:t>predestination </a:t>
            </a:r>
            <a:r>
              <a:rPr lang="en-US" u="sng" dirty="0">
                <a:hlinkClick r:id="rId9"/>
              </a:rPr>
              <a:t>Geneva </a:t>
            </a:r>
            <a:r>
              <a:rPr lang="en-US" u="sng" dirty="0">
                <a:hlinkClick r:id="rId9"/>
              </a:rPr>
              <a:t>theocracy</a:t>
            </a:r>
          </a:p>
          <a:p>
            <a:pPr fontAlgn="auto">
              <a:spcAft>
                <a:spcPts val="0"/>
              </a:spcAft>
              <a:buFont typeface="Arial"/>
              <a:buNone/>
              <a:defRPr/>
            </a:pPr>
            <a:endParaRPr lang="en-US" b="1" u="sng" dirty="0" smtClean="0"/>
          </a:p>
          <a:p>
            <a:pPr fontAlgn="auto">
              <a:spcAft>
                <a:spcPts val="0"/>
              </a:spcAft>
              <a:buFont typeface="Arial"/>
              <a:buNone/>
              <a:defRPr/>
            </a:pPr>
            <a:r>
              <a:rPr lang="en-US" b="1" u="sng" dirty="0" smtClean="0"/>
              <a:t>CHECKPOINT </a:t>
            </a:r>
            <a:r>
              <a:rPr lang="en-US" b="1" u="sng" dirty="0"/>
              <a:t>Questions:</a:t>
            </a:r>
          </a:p>
          <a:p>
            <a:pPr fontAlgn="auto">
              <a:spcAft>
                <a:spcPts val="0"/>
              </a:spcAft>
              <a:buFont typeface="Arial"/>
              <a:buNone/>
              <a:defRPr/>
            </a:pPr>
            <a:r>
              <a:rPr lang="en-US" u="sng" dirty="0" smtClean="0">
                <a:solidFill>
                  <a:srgbClr val="0000FF"/>
                </a:solidFill>
              </a:rPr>
              <a:t>What factors set the stage for the Protestant Reformation?</a:t>
            </a:r>
          </a:p>
          <a:p>
            <a:pPr fontAlgn="auto">
              <a:spcAft>
                <a:spcPts val="0"/>
              </a:spcAft>
              <a:buFont typeface="Arial"/>
              <a:buNone/>
              <a:defRPr/>
            </a:pPr>
            <a:r>
              <a:rPr lang="en-US" u="sng" dirty="0" smtClean="0">
                <a:solidFill>
                  <a:srgbClr val="0000FF"/>
                </a:solidFill>
              </a:rPr>
              <a:t>How did Luther’s teachings affect people and society in Northern Europe?</a:t>
            </a:r>
            <a:endParaRPr lang="en-US" u="sng" dirty="0">
              <a:solidFill>
                <a:srgbClr val="0000FF"/>
              </a:solidFill>
            </a:endParaRPr>
          </a:p>
          <a:p>
            <a:pPr fontAlgn="auto">
              <a:spcAft>
                <a:spcPts val="0"/>
              </a:spcAft>
              <a:buFont typeface="Arial"/>
              <a:buNone/>
              <a:defRPr/>
            </a:pPr>
            <a:r>
              <a:rPr lang="en-US" u="sng" dirty="0" smtClean="0">
                <a:solidFill>
                  <a:srgbClr val="0000FF"/>
                </a:solidFill>
              </a:rPr>
              <a:t>How were Calvin’s ideas put into practice?</a:t>
            </a:r>
            <a:endParaRPr lang="en-US" u="sng" dirty="0">
              <a:solidFill>
                <a:srgbClr val="0000FF"/>
              </a:solidFill>
            </a:endParaRPr>
          </a:p>
        </p:txBody>
      </p:sp>
      <p:sp>
        <p:nvSpPr>
          <p:cNvPr id="15364" name="TextBox 4"/>
          <p:cNvSpPr txBox="1">
            <a:spLocks noChangeArrowheads="1"/>
          </p:cNvSpPr>
          <p:nvPr/>
        </p:nvSpPr>
        <p:spPr bwMode="auto">
          <a:xfrm>
            <a:off x="3575050" y="4002088"/>
            <a:ext cx="5111750" cy="2586037"/>
          </a:xfrm>
          <a:prstGeom prst="rect">
            <a:avLst/>
          </a:prstGeom>
          <a:noFill/>
          <a:ln w="9525">
            <a:noFill/>
            <a:miter lim="800000"/>
            <a:headEnd/>
            <a:tailEnd/>
          </a:ln>
        </p:spPr>
        <p:txBody>
          <a:bodyPr>
            <a:spAutoFit/>
          </a:bodyPr>
          <a:lstStyle/>
          <a:p>
            <a:r>
              <a:rPr lang="en-US">
                <a:latin typeface="Calibri" pitchFamily="34" charset="0"/>
              </a:rPr>
              <a:t>*NOTES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457200" y="273050"/>
            <a:ext cx="3008313" cy="714375"/>
          </a:xfrm>
        </p:spPr>
        <p:txBody>
          <a:bodyPr/>
          <a:lstStyle/>
          <a:p>
            <a:r>
              <a:rPr lang="en-US" smtClean="0"/>
              <a:t>Section 4:</a:t>
            </a:r>
            <a:br>
              <a:rPr lang="en-US" smtClean="0"/>
            </a:br>
            <a:r>
              <a:rPr lang="en-US" smtClean="0"/>
              <a:t>Reformation Ideas Spread</a:t>
            </a:r>
          </a:p>
        </p:txBody>
      </p:sp>
      <p:sp>
        <p:nvSpPr>
          <p:cNvPr id="3" name="Content Placeholder 2"/>
          <p:cNvSpPr>
            <a:spLocks noGrp="1"/>
          </p:cNvSpPr>
          <p:nvPr>
            <p:ph idx="1"/>
          </p:nvPr>
        </p:nvSpPr>
        <p:spPr>
          <a:xfrm>
            <a:off x="3575050" y="273050"/>
            <a:ext cx="5111750" cy="3729038"/>
          </a:xfrm>
        </p:spPr>
        <p:txBody>
          <a:bodyPr rtlCol="0">
            <a:normAutofit fontScale="32500" lnSpcReduction="20000"/>
          </a:bodyPr>
          <a:lstStyle/>
          <a:p>
            <a:pPr marL="0" indent="0" fontAlgn="auto">
              <a:spcAft>
                <a:spcPts val="0"/>
              </a:spcAft>
              <a:buFont typeface="Arial"/>
              <a:buNone/>
              <a:defRPr/>
            </a:pPr>
            <a:r>
              <a:rPr lang="en-US" sz="5000" b="1" u="sng" dirty="0" smtClean="0"/>
              <a:t>Section Summary</a:t>
            </a:r>
            <a:endParaRPr lang="en-US" dirty="0"/>
          </a:p>
          <a:p>
            <a:pPr marL="0" indent="0" fontAlgn="auto">
              <a:spcAft>
                <a:spcPts val="0"/>
              </a:spcAft>
              <a:buFont typeface="Arial"/>
              <a:buNone/>
              <a:defRPr/>
            </a:pPr>
            <a:r>
              <a:rPr lang="en-US" dirty="0" smtClean="0"/>
              <a:t>	As </a:t>
            </a:r>
            <a:r>
              <a:rPr lang="en-US" dirty="0"/>
              <a:t>the Reformation continued, hundreds of new Protestant </a:t>
            </a:r>
            <a:r>
              <a:rPr lang="en-US" b="1" dirty="0"/>
              <a:t>sects </a:t>
            </a:r>
            <a:r>
              <a:rPr lang="en-US" dirty="0"/>
              <a:t>arose, influencing Protestant thinking in many countries. In England, the break with the Catholic Church came from </a:t>
            </a:r>
            <a:r>
              <a:rPr lang="en-US" b="1" dirty="0"/>
              <a:t>Henry VIII. </a:t>
            </a:r>
            <a:r>
              <a:rPr lang="en-US" dirty="0"/>
              <a:t>He and his wife, Catherine of Aragon, had one child, </a:t>
            </a:r>
            <a:r>
              <a:rPr lang="en-US" b="1" dirty="0"/>
              <a:t>Mary Tudor. </a:t>
            </a:r>
            <a:r>
              <a:rPr lang="en-US" dirty="0"/>
              <a:t>Henry wanted to divorce Catherine and marry another woman whom he hoped would bear him a male heir. However, the pope refused to annul Henry’s marriage. Furious, Henry had Parliament pass laws to take the English church from the pope’s control. Henry appointed </a:t>
            </a:r>
            <a:r>
              <a:rPr lang="en-US" b="1" dirty="0"/>
              <a:t>Thomas Cranmer </a:t>
            </a:r>
            <a:r>
              <a:rPr lang="en-US" dirty="0"/>
              <a:t>archbishop of the new English church. Cranmer annulled the king’s marriage. In 1534, Parliament passed the Act of Supremacy, making Henry the head of the Church of England. </a:t>
            </a:r>
          </a:p>
          <a:p>
            <a:pPr marL="0" indent="0" fontAlgn="auto">
              <a:spcAft>
                <a:spcPts val="0"/>
              </a:spcAft>
              <a:buFont typeface="Arial"/>
              <a:buNone/>
              <a:defRPr/>
            </a:pPr>
            <a:r>
              <a:rPr lang="en-US" dirty="0" smtClean="0"/>
              <a:t>	Many </a:t>
            </a:r>
            <a:r>
              <a:rPr lang="en-US" dirty="0"/>
              <a:t>Catholics, including Sir Thomas More, refused to accept the Act of Supremacy and were executed. The Catholic Church later </a:t>
            </a:r>
            <a:r>
              <a:rPr lang="en-US" b="1" dirty="0"/>
              <a:t>canonized </a:t>
            </a:r>
            <a:r>
              <a:rPr lang="en-US" dirty="0"/>
              <a:t>More for his stand against Henry. When Henry died in 1547, his son Edward VI inherited the throne. Under Edward, Parliament passed laws bringing more Protestant reforms to England. When Edward died, his half-sister Mary Tudor, a Catholic, became queen. She wanted to return England to the Catholic faith. Hundreds of English Protestants were burned at the stake. </a:t>
            </a:r>
          </a:p>
          <a:p>
            <a:pPr marL="0" indent="0" fontAlgn="auto">
              <a:spcAft>
                <a:spcPts val="0"/>
              </a:spcAft>
              <a:buFont typeface="Arial"/>
              <a:buNone/>
              <a:defRPr/>
            </a:pPr>
            <a:r>
              <a:rPr lang="en-US" dirty="0" smtClean="0"/>
              <a:t>	On </a:t>
            </a:r>
            <a:r>
              <a:rPr lang="en-US" dirty="0"/>
              <a:t>Mary’s death in 1558, the throne passed to her half-sister, </a:t>
            </a:r>
            <a:r>
              <a:rPr lang="en-US" b="1" dirty="0"/>
              <a:t>Elizabeth. </a:t>
            </a:r>
            <a:r>
              <a:rPr lang="en-US" dirty="0"/>
              <a:t>She made reforms that became known as the Elizabethan settlement—a </a:t>
            </a:r>
            <a:r>
              <a:rPr lang="en-US" b="1" dirty="0"/>
              <a:t>compromise </a:t>
            </a:r>
            <a:r>
              <a:rPr lang="en-US" dirty="0"/>
              <a:t>between Protestant and Catholic practices. Elizabeth restored unity to England; she kept many Catholic </a:t>
            </a:r>
            <a:r>
              <a:rPr lang="en-US" dirty="0" smtClean="0"/>
              <a:t>traditions</a:t>
            </a:r>
            <a:r>
              <a:rPr lang="en-US" dirty="0"/>
              <a:t>, but made England a Protestant nation. </a:t>
            </a:r>
          </a:p>
          <a:p>
            <a:pPr marL="0" indent="0" fontAlgn="auto">
              <a:spcAft>
                <a:spcPts val="0"/>
              </a:spcAft>
              <a:buFont typeface="Arial"/>
              <a:buNone/>
              <a:defRPr/>
            </a:pPr>
            <a:r>
              <a:rPr lang="en-US" dirty="0" smtClean="0"/>
              <a:t>	As </a:t>
            </a:r>
            <a:r>
              <a:rPr lang="en-US" dirty="0"/>
              <a:t>the Protestant Reformation swept northern Europe, the Catholic Church began a Counter Reformation. The pope’s </a:t>
            </a:r>
            <a:r>
              <a:rPr lang="en-US" b="1" dirty="0"/>
              <a:t>Council of Trent </a:t>
            </a:r>
            <a:r>
              <a:rPr lang="en-US" dirty="0"/>
              <a:t>reaffirmed Catholic beliefs that Protestants had challenged. </a:t>
            </a:r>
            <a:r>
              <a:rPr lang="en-US" b="1" dirty="0"/>
              <a:t>Ignatius of Loyola </a:t>
            </a:r>
            <a:r>
              <a:rPr lang="en-US" dirty="0"/>
              <a:t>founded a new religious order, the Jesuits. They followed a rigorous program of strict discipline, thorough religious training, and absolute obedience to the Church. </a:t>
            </a:r>
            <a:r>
              <a:rPr lang="en-US" b="1" dirty="0"/>
              <a:t>Teresa of Avila </a:t>
            </a:r>
            <a:r>
              <a:rPr lang="en-US" dirty="0"/>
              <a:t>established her own order of nuns dedicated to prayer and </a:t>
            </a:r>
            <a:r>
              <a:rPr lang="en-US" dirty="0" smtClean="0"/>
              <a:t>meditation</a:t>
            </a:r>
            <a:r>
              <a:rPr lang="en-US" dirty="0"/>
              <a:t>. Both Catholics and Protestants fostered intolerance, and </a:t>
            </a:r>
            <a:r>
              <a:rPr lang="en-US" dirty="0" smtClean="0"/>
              <a:t>persecuted </a:t>
            </a:r>
            <a:r>
              <a:rPr lang="en-US" dirty="0"/>
              <a:t>radical sects. Innocent people were executed for witchcraft. In Venice, Jews were pressured to convert and forced to live in a </a:t>
            </a:r>
            <a:r>
              <a:rPr lang="en-US" dirty="0" smtClean="0"/>
              <a:t>separate </a:t>
            </a:r>
            <a:r>
              <a:rPr lang="en-US" dirty="0"/>
              <a:t>part of the city called the </a:t>
            </a:r>
            <a:r>
              <a:rPr lang="en-US" b="1" dirty="0"/>
              <a:t>ghetto. </a:t>
            </a:r>
            <a:endParaRPr lang="en-US" dirty="0"/>
          </a:p>
          <a:p>
            <a:pPr marL="0" indent="0" fontAlgn="auto">
              <a:spcAft>
                <a:spcPts val="0"/>
              </a:spcAft>
              <a:buFont typeface="Arial"/>
              <a:buNone/>
              <a:defRPr/>
            </a:pPr>
            <a:endParaRPr lang="en-US" dirty="0"/>
          </a:p>
        </p:txBody>
      </p:sp>
      <p:sp>
        <p:nvSpPr>
          <p:cNvPr id="4" name="Text Placeholder 3"/>
          <p:cNvSpPr>
            <a:spLocks noGrp="1"/>
          </p:cNvSpPr>
          <p:nvPr>
            <p:ph type="body" sz="half" idx="2"/>
          </p:nvPr>
        </p:nvSpPr>
        <p:spPr>
          <a:xfrm>
            <a:off x="457200" y="987425"/>
            <a:ext cx="3008313" cy="5487988"/>
          </a:xfrm>
        </p:spPr>
        <p:txBody>
          <a:bodyPr rtlCol="0">
            <a:normAutofit fontScale="85000" lnSpcReduction="20000"/>
          </a:bodyPr>
          <a:lstStyle/>
          <a:p>
            <a:pPr fontAlgn="auto">
              <a:spcAft>
                <a:spcPts val="0"/>
              </a:spcAft>
              <a:buFont typeface="Arial"/>
              <a:buNone/>
              <a:defRPr/>
            </a:pPr>
            <a:r>
              <a:rPr lang="en-US" b="1" dirty="0"/>
              <a:t>Objectives</a:t>
            </a:r>
          </a:p>
          <a:p>
            <a:pPr fontAlgn="auto">
              <a:spcAft>
                <a:spcPts val="0"/>
              </a:spcAft>
              <a:buFont typeface="Arial"/>
              <a:buNone/>
              <a:defRPr/>
            </a:pPr>
            <a:r>
              <a:rPr lang="en-US" dirty="0">
                <a:hlinkClick r:id="rId2"/>
              </a:rPr>
              <a:t>Describe the new ideas that Protestant sects embraced.</a:t>
            </a:r>
          </a:p>
          <a:p>
            <a:pPr fontAlgn="auto">
              <a:spcAft>
                <a:spcPts val="0"/>
              </a:spcAft>
              <a:buFont typeface="Arial"/>
              <a:buNone/>
              <a:defRPr/>
            </a:pPr>
            <a:r>
              <a:rPr lang="en-US" dirty="0">
                <a:hlinkClick r:id="rId3"/>
              </a:rPr>
              <a:t>Understand why England formed a new church.</a:t>
            </a:r>
          </a:p>
          <a:p>
            <a:pPr fontAlgn="auto">
              <a:spcAft>
                <a:spcPts val="0"/>
              </a:spcAft>
              <a:buFont typeface="Arial"/>
              <a:buNone/>
              <a:defRPr/>
            </a:pPr>
            <a:r>
              <a:rPr lang="en-US" dirty="0">
                <a:hlinkClick r:id="rId4"/>
              </a:rPr>
              <a:t>Analyze how the Catholic Church reformed itself.</a:t>
            </a:r>
          </a:p>
          <a:p>
            <a:pPr fontAlgn="auto">
              <a:spcAft>
                <a:spcPts val="0"/>
              </a:spcAft>
              <a:buFont typeface="Arial"/>
              <a:buNone/>
              <a:defRPr/>
            </a:pPr>
            <a:r>
              <a:rPr lang="en-US" dirty="0">
                <a:hlinkClick r:id="rId5"/>
              </a:rPr>
              <a:t>Explain why many groups faced persecution during the Reformation.</a:t>
            </a:r>
          </a:p>
          <a:p>
            <a:pPr fontAlgn="auto">
              <a:spcAft>
                <a:spcPts val="0"/>
              </a:spcAft>
              <a:buFont typeface="Arial"/>
              <a:buNone/>
              <a:defRPr/>
            </a:pPr>
            <a:endParaRPr lang="en-US" b="1" dirty="0" smtClean="0"/>
          </a:p>
          <a:p>
            <a:pPr fontAlgn="auto">
              <a:spcAft>
                <a:spcPts val="0"/>
              </a:spcAft>
              <a:buFont typeface="Arial"/>
              <a:buNone/>
              <a:defRPr/>
            </a:pPr>
            <a:r>
              <a:rPr lang="en-US" b="1" dirty="0" smtClean="0"/>
              <a:t>Terms</a:t>
            </a:r>
            <a:r>
              <a:rPr lang="en-US" b="1" dirty="0"/>
              <a:t>, People, and Places</a:t>
            </a:r>
          </a:p>
          <a:p>
            <a:pPr fontAlgn="auto">
              <a:spcAft>
                <a:spcPts val="0"/>
              </a:spcAft>
              <a:buFont typeface="Arial"/>
              <a:buNone/>
              <a:defRPr/>
            </a:pPr>
            <a:r>
              <a:rPr lang="en-US" u="sng" dirty="0">
                <a:hlinkClick r:id="rId6"/>
              </a:rPr>
              <a:t>sect </a:t>
            </a:r>
            <a:r>
              <a:rPr lang="en-US" u="sng" dirty="0">
                <a:hlinkClick r:id="rId7"/>
              </a:rPr>
              <a:t>Henry VIII </a:t>
            </a:r>
            <a:r>
              <a:rPr lang="en-US" u="sng" dirty="0">
                <a:hlinkClick r:id="rId7"/>
              </a:rPr>
              <a:t>Mary Tudor </a:t>
            </a:r>
            <a:r>
              <a:rPr lang="en-US" u="sng" dirty="0">
                <a:hlinkClick r:id="rId7"/>
              </a:rPr>
              <a:t>Thomas Cranmer Elizabeth </a:t>
            </a:r>
            <a:r>
              <a:rPr lang="en-US" u="sng" dirty="0">
                <a:hlinkClick r:id="rId8"/>
              </a:rPr>
              <a:t>canonize </a:t>
            </a:r>
            <a:r>
              <a:rPr lang="en-US" u="sng" dirty="0">
                <a:hlinkClick r:id="rId8"/>
              </a:rPr>
              <a:t>compromise </a:t>
            </a:r>
            <a:r>
              <a:rPr lang="en-US" u="sng" dirty="0">
                <a:hlinkClick r:id="rId9"/>
              </a:rPr>
              <a:t>Council of Trent </a:t>
            </a:r>
            <a:r>
              <a:rPr lang="en-US" u="sng" dirty="0">
                <a:hlinkClick r:id="rId10"/>
              </a:rPr>
              <a:t>Ignatius of Loyola </a:t>
            </a:r>
            <a:r>
              <a:rPr lang="en-US" u="sng" dirty="0">
                <a:hlinkClick r:id="rId10"/>
              </a:rPr>
              <a:t>Teresa of Avila </a:t>
            </a:r>
            <a:r>
              <a:rPr lang="en-US" u="sng" dirty="0" smtClean="0">
                <a:hlinkClick r:id="rId11"/>
              </a:rPr>
              <a:t>ghetto</a:t>
            </a:r>
          </a:p>
          <a:p>
            <a:pPr fontAlgn="auto">
              <a:spcAft>
                <a:spcPts val="0"/>
              </a:spcAft>
              <a:buFont typeface="Arial"/>
              <a:buNone/>
              <a:defRPr/>
            </a:pPr>
            <a:endParaRPr lang="en-US" b="1" u="sng" dirty="0" smtClean="0"/>
          </a:p>
          <a:p>
            <a:pPr fontAlgn="auto">
              <a:spcAft>
                <a:spcPts val="0"/>
              </a:spcAft>
              <a:buFont typeface="Arial"/>
              <a:buNone/>
              <a:defRPr/>
            </a:pPr>
            <a:r>
              <a:rPr lang="en-US" b="1" u="sng" dirty="0" smtClean="0"/>
              <a:t>CHECKPOINT </a:t>
            </a:r>
            <a:r>
              <a:rPr lang="en-US" b="1" u="sng" dirty="0"/>
              <a:t>Questions:</a:t>
            </a:r>
          </a:p>
          <a:p>
            <a:pPr fontAlgn="auto">
              <a:spcAft>
                <a:spcPts val="0"/>
              </a:spcAft>
              <a:buFont typeface="Arial"/>
              <a:buNone/>
              <a:defRPr/>
            </a:pPr>
            <a:r>
              <a:rPr lang="en-US" u="sng" dirty="0" smtClean="0">
                <a:solidFill>
                  <a:srgbClr val="0000FF"/>
                </a:solidFill>
                <a:hlinkClick r:id="rId11"/>
              </a:rPr>
              <a:t>Who were the Anabaptists?</a:t>
            </a:r>
          </a:p>
          <a:p>
            <a:pPr fontAlgn="auto">
              <a:spcAft>
                <a:spcPts val="0"/>
              </a:spcAft>
              <a:buFont typeface="Arial"/>
              <a:buNone/>
              <a:defRPr/>
            </a:pPr>
            <a:r>
              <a:rPr lang="en-US" u="sng" dirty="0" smtClean="0">
                <a:solidFill>
                  <a:srgbClr val="0000FF"/>
                </a:solidFill>
                <a:hlinkClick r:id="rId11"/>
              </a:rPr>
              <a:t>Why was the Church of England established?</a:t>
            </a:r>
          </a:p>
          <a:p>
            <a:pPr fontAlgn="auto">
              <a:spcAft>
                <a:spcPts val="0"/>
              </a:spcAft>
              <a:buFont typeface="Arial"/>
              <a:buNone/>
              <a:defRPr/>
            </a:pPr>
            <a:r>
              <a:rPr lang="en-US" u="sng" dirty="0" smtClean="0">
                <a:solidFill>
                  <a:srgbClr val="0000FF"/>
                </a:solidFill>
                <a:hlinkClick r:id="rId11"/>
              </a:rPr>
              <a:t>What was the outcome of the Catholic Reformation?</a:t>
            </a:r>
          </a:p>
          <a:p>
            <a:pPr fontAlgn="auto">
              <a:spcAft>
                <a:spcPts val="0"/>
              </a:spcAft>
              <a:buFont typeface="Arial"/>
              <a:buNone/>
              <a:defRPr/>
            </a:pPr>
            <a:r>
              <a:rPr lang="en-US" u="sng" dirty="0" smtClean="0">
                <a:solidFill>
                  <a:srgbClr val="0000FF"/>
                </a:solidFill>
                <a:hlinkClick r:id="rId11"/>
              </a:rPr>
              <a:t>Why were Jews and other people persecuted?</a:t>
            </a:r>
          </a:p>
          <a:p>
            <a:pPr fontAlgn="auto">
              <a:spcAft>
                <a:spcPts val="0"/>
              </a:spcAft>
              <a:buFont typeface="Arial"/>
              <a:buNone/>
              <a:defRPr/>
            </a:pPr>
            <a:endParaRPr lang="en-US" u="sng" dirty="0" smtClean="0">
              <a:solidFill>
                <a:srgbClr val="0000FF"/>
              </a:solidFill>
              <a:hlinkClick r:id="rId11"/>
            </a:endParaRPr>
          </a:p>
          <a:p>
            <a:pPr fontAlgn="auto">
              <a:spcAft>
                <a:spcPts val="0"/>
              </a:spcAft>
              <a:buFont typeface="Arial"/>
              <a:buNone/>
              <a:defRPr/>
            </a:pPr>
            <a:endParaRPr lang="en-US" u="sng" dirty="0">
              <a:hlinkClick r:id="rId11"/>
            </a:endParaRPr>
          </a:p>
          <a:p>
            <a:pPr fontAlgn="auto">
              <a:spcAft>
                <a:spcPts val="0"/>
              </a:spcAft>
              <a:buFont typeface="Arial"/>
              <a:buNone/>
              <a:defRPr/>
            </a:pPr>
            <a:endParaRPr lang="en-US" dirty="0"/>
          </a:p>
          <a:p>
            <a:pPr fontAlgn="auto">
              <a:spcAft>
                <a:spcPts val="0"/>
              </a:spcAft>
              <a:buFont typeface="Arial"/>
              <a:buNone/>
              <a:defRPr/>
            </a:pPr>
            <a:endParaRPr lang="en-US" dirty="0"/>
          </a:p>
        </p:txBody>
      </p:sp>
      <p:sp>
        <p:nvSpPr>
          <p:cNvPr id="16388" name="TextBox 4"/>
          <p:cNvSpPr txBox="1">
            <a:spLocks noChangeArrowheads="1"/>
          </p:cNvSpPr>
          <p:nvPr/>
        </p:nvSpPr>
        <p:spPr bwMode="auto">
          <a:xfrm>
            <a:off x="3575050" y="4002088"/>
            <a:ext cx="5111750" cy="2586037"/>
          </a:xfrm>
          <a:prstGeom prst="rect">
            <a:avLst/>
          </a:prstGeom>
          <a:noFill/>
          <a:ln w="9525">
            <a:noFill/>
            <a:miter lim="800000"/>
            <a:headEnd/>
            <a:tailEnd/>
          </a:ln>
        </p:spPr>
        <p:txBody>
          <a:bodyPr>
            <a:spAutoFit/>
          </a:bodyPr>
          <a:lstStyle/>
          <a:p>
            <a:r>
              <a:rPr lang="en-US">
                <a:latin typeface="Calibri" pitchFamily="34" charset="0"/>
              </a:rPr>
              <a:t>*NOTES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134</TotalTime>
  <Words>1712</Words>
  <Application>Microsoft Macintosh PowerPoint</Application>
  <PresentationFormat>On-screen Show (4:3)</PresentationFormat>
  <Paragraphs>80</Paragraphs>
  <Slides>4</Slides>
  <Notes>0</Notes>
  <HiddenSlides>0</HiddenSlides>
  <MMClips>0</MMClips>
  <ScaleCrop>false</ScaleCrop>
  <HeadingPairs>
    <vt:vector size="6" baseType="variant">
      <vt:variant>
        <vt:lpstr>Fonts Used</vt:lpstr>
      </vt:variant>
      <vt:variant>
        <vt:i4>2</vt:i4>
      </vt:variant>
      <vt:variant>
        <vt:lpstr>Design Template</vt:lpstr>
      </vt:variant>
      <vt:variant>
        <vt:i4>1</vt:i4>
      </vt:variant>
      <vt:variant>
        <vt:lpstr>Slide Titles</vt:lpstr>
      </vt:variant>
      <vt:variant>
        <vt:i4>4</vt:i4>
      </vt:variant>
    </vt:vector>
  </HeadingPairs>
  <TitlesOfParts>
    <vt:vector size="7" baseType="lpstr">
      <vt:lpstr>Calibri</vt:lpstr>
      <vt:lpstr>Arial</vt:lpstr>
      <vt:lpstr>Office Theme</vt:lpstr>
      <vt:lpstr>Section 1: The Renaissance in Italy</vt:lpstr>
      <vt:lpstr>Section 2: The Renaissance in the North</vt:lpstr>
      <vt:lpstr>Section 3: The Protestant Reformation</vt:lpstr>
      <vt:lpstr>Section 4: Reformation Ideas Spread</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Section 1: The Renaissance in Italy</dc:title>
  <dc:creator>Sean Carty</dc:creator>
  <cp:lastModifiedBy>boe</cp:lastModifiedBy>
  <cp:revision>11</cp:revision>
  <dcterms:created xsi:type="dcterms:W3CDTF">2013-09-04T16:01:41Z</dcterms:created>
  <dcterms:modified xsi:type="dcterms:W3CDTF">2013-09-09T15:46:23Z</dcterms:modified>
</cp:coreProperties>
</file>