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60" r:id="rId5"/>
    <p:sldId id="261" r:id="rId6"/>
    <p:sldId id="262" r:id="rId7"/>
    <p:sldId id="263" r:id="rId8"/>
    <p:sldId id="264" r:id="rId9"/>
    <p:sldId id="272" r:id="rId10"/>
    <p:sldId id="273" r:id="rId11"/>
    <p:sldId id="267" r:id="rId12"/>
    <p:sldId id="270" r:id="rId13"/>
    <p:sldId id="268" r:id="rId14"/>
    <p:sldId id="271" r:id="rId15"/>
    <p:sldId id="274" r:id="rId16"/>
    <p:sldId id="275" r:id="rId17"/>
    <p:sldId id="276" r:id="rId18"/>
    <p:sldId id="278"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8" autoAdjust="0"/>
    <p:restoredTop sz="94151" autoAdjust="0"/>
  </p:normalViewPr>
  <p:slideViewPr>
    <p:cSldViewPr snapToGrid="0">
      <p:cViewPr varScale="1">
        <p:scale>
          <a:sx n="70" d="100"/>
          <a:sy n="70" d="100"/>
        </p:scale>
        <p:origin x="738" y="66"/>
      </p:cViewPr>
      <p:guideLst/>
    </p:cSldViewPr>
  </p:slideViewPr>
  <p:outlineViewPr>
    <p:cViewPr>
      <p:scale>
        <a:sx n="33" d="100"/>
        <a:sy n="33" d="100"/>
      </p:scale>
      <p:origin x="0" y="-414"/>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18-01-30T15:04:48.460"/>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DAA91347-929F-4331-BB17-CC6DDCB2B70F}" emma:medium="tactile" emma:mode="ink">
          <msink:context xmlns:msink="http://schemas.microsoft.com/ink/2010/main" type="writingRegion" rotatedBoundingBox="22822,16024 24667,16024 24667,16114 22822,16114"/>
        </emma:interpretation>
      </emma:emma>
    </inkml:annotationXML>
    <inkml:traceGroup>
      <inkml:annotationXML>
        <emma:emma xmlns:emma="http://www.w3.org/2003/04/emma" version="1.0">
          <emma:interpretation id="{E612F7D0-A2D2-44EB-BCA4-DAD7CA6F9AC7}" emma:medium="tactile" emma:mode="ink">
            <msink:context xmlns:msink="http://schemas.microsoft.com/ink/2010/main" type="paragraph" rotatedBoundingBox="22822,16024 24667,16024 24667,16114 22822,16114" alignmentLevel="1"/>
          </emma:interpretation>
        </emma:emma>
      </inkml:annotationXML>
      <inkml:traceGroup>
        <inkml:annotationXML>
          <emma:emma xmlns:emma="http://www.w3.org/2003/04/emma" version="1.0">
            <emma:interpretation id="{FCB8F771-7BB3-43CB-9B07-1234AFFD22EE}" emma:medium="tactile" emma:mode="ink">
              <msink:context xmlns:msink="http://schemas.microsoft.com/ink/2010/main" type="line" rotatedBoundingBox="22822,16024 24667,16024 24667,16114 22822,16114"/>
            </emma:interpretation>
          </emma:emma>
        </inkml:annotationXML>
        <inkml:traceGroup>
          <inkml:annotationXML>
            <emma:emma xmlns:emma="http://www.w3.org/2003/04/emma" version="1.0">
              <emma:interpretation id="{9FDA3FE8-D7AE-44A6-A5A2-843245F851A0}" emma:medium="tactile" emma:mode="ink">
                <msink:context xmlns:msink="http://schemas.microsoft.com/ink/2010/main" type="inkWord" rotatedBoundingBox="22822,16024 22837,16024 22837,16039 22822,16039"/>
              </emma:interpretation>
              <emma:one-of disjunction-type="recognition" id="oneOf0">
                <emma:interpretation id="interp0" emma:lang="" emma:confidence="1">
                  <emma:literal/>
                </emma:interpretation>
              </emma:one-of>
            </emma:emma>
          </inkml:annotationXML>
          <inkml:trace contextRef="#ctx0" brushRef="#br0">0 0 0</inkml:trace>
        </inkml:traceGroup>
        <inkml:traceGroup>
          <inkml:annotationXML>
            <emma:emma xmlns:emma="http://www.w3.org/2003/04/emma" version="1.0">
              <emma:interpretation id="{878710BB-C9A2-4112-B90B-E386D34C1C9D}" emma:medium="tactile" emma:mode="ink">
                <msink:context xmlns:msink="http://schemas.microsoft.com/ink/2010/main" type="inkWord" rotatedBoundingBox="24652,16099 24667,16099 24667,16114 24652,16114"/>
              </emma:interpretation>
              <emma:one-of disjunction-type="recognition" id="oneOf1">
                <emma:interpretation id="interp1" emma:lang="" emma:confidence="0">
                  <emma:literal>.</emma:literal>
                </emma:interpretation>
                <emma:interpretation id="interp2" emma:lang="" emma:confidence="0">
                  <emma:literal>v</emma:literal>
                </emma:interpretation>
                <emma:interpretation id="interp3" emma:lang="" emma:confidence="0">
                  <emma:literal>}</emma:literal>
                </emma:interpretation>
                <emma:interpretation id="interp4" emma:lang="" emma:confidence="0">
                  <emma:literal>w</emma:literal>
                </emma:interpretation>
                <emma:interpretation id="interp5" emma:lang="" emma:confidence="0">
                  <emma:literal>3</emma:literal>
                </emma:interpretation>
              </emma:one-of>
            </emma:emma>
          </inkml:annotationXML>
          <inkml:trace contextRef="#ctx0" brushRef="#br0" timeOffset="4046.7211">1830 75 0</inkml:trace>
        </inkml:traceGroup>
      </inkml:traceGroup>
    </inkml:traceGroup>
  </inkml:traceGroup>
</inkml:ink>
</file>

<file path=ppt/ink/ink2.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18-01-30T15:04:54.522"/>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FE4193CF-A9A6-47B3-8BDE-DAF6D282FE8C}" emma:medium="tactile" emma:mode="ink">
          <msink:context xmlns:msink="http://schemas.microsoft.com/ink/2010/main" type="writingRegion" rotatedBoundingBox="-373,11392 -358,11392 -358,11407 -373,11407"/>
        </emma:interpretation>
      </emma:emma>
    </inkml:annotationXML>
    <inkml:traceGroup>
      <inkml:annotationXML>
        <emma:emma xmlns:emma="http://www.w3.org/2003/04/emma" version="1.0">
          <emma:interpretation id="{F60B161E-CCA0-4377-923B-59054E67CFAF}" emma:medium="tactile" emma:mode="ink">
            <msink:context xmlns:msink="http://schemas.microsoft.com/ink/2010/main" type="paragraph" rotatedBoundingBox="-373,11392 -358,11392 -358,11407 -373,11407" alignmentLevel="1"/>
          </emma:interpretation>
        </emma:emma>
      </inkml:annotationXML>
      <inkml:traceGroup>
        <inkml:annotationXML>
          <emma:emma xmlns:emma="http://www.w3.org/2003/04/emma" version="1.0">
            <emma:interpretation id="{21DE8A01-A53E-46E2-BD0B-FE5D3A357431}" emma:medium="tactile" emma:mode="ink">
              <msink:context xmlns:msink="http://schemas.microsoft.com/ink/2010/main" type="line" rotatedBoundingBox="-373,11392 -358,11392 -358,11407 -373,11407"/>
            </emma:interpretation>
          </emma:emma>
        </inkml:annotationXML>
        <inkml:traceGroup>
          <inkml:annotationXML>
            <emma:emma xmlns:emma="http://www.w3.org/2003/04/emma" version="1.0">
              <emma:interpretation id="{7D5C35E6-0FD4-4C95-97E0-C8B1AC107789}" emma:medium="tactile" emma:mode="ink">
                <msink:context xmlns:msink="http://schemas.microsoft.com/ink/2010/main" type="inkWord" rotatedBoundingBox="-373,11392 -358,11392 -358,11407 -373,11407"/>
              </emma:interpretation>
              <emma:one-of disjunction-type="recognition" id="oneOf0">
                <emma:interpretation id="interp0" emma:lang="" emma:confidence="0">
                  <emma:literal>.</emma:literal>
                </emma:interpretation>
                <emma:interpretation id="interp1" emma:lang="" emma:confidence="0">
                  <emma:literal>v</emma:literal>
                </emma:interpretation>
                <emma:interpretation id="interp2" emma:lang="" emma:confidence="0">
                  <emma:literal>}</emma:literal>
                </emma:interpretation>
                <emma:interpretation id="interp3" emma:lang="" emma:confidence="0">
                  <emma:literal>w</emma:literal>
                </emma:interpretation>
                <emma:interpretation id="interp4" emma:lang="" emma:confidence="0">
                  <emma:literal>3</emma:literal>
                </emma:interpretation>
              </emma:one-of>
            </emma:emma>
          </inkml:annotationXML>
          <inkml:trace contextRef="#ctx0" brushRef="#br0">0 0 0</inkml:trace>
        </inkml:traceGroup>
      </inkml:traceGroup>
    </inkml:traceGroup>
  </inkml:traceGroup>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9/12/2019</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9/12/2019</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9/12/2019</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9/12/2019</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9/12/2019</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customXml" Target="../ink/ink1.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customXml" Target="../ink/ink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INTRO TO C.A.S.</a:t>
            </a:r>
            <a:endParaRPr lang="en-US" dirty="0"/>
          </a:p>
        </p:txBody>
      </p:sp>
      <p:sp>
        <p:nvSpPr>
          <p:cNvPr id="3" name="Subtitle 2"/>
          <p:cNvSpPr>
            <a:spLocks noGrp="1"/>
          </p:cNvSpPr>
          <p:nvPr>
            <p:ph type="subTitle" idx="1"/>
          </p:nvPr>
        </p:nvSpPr>
        <p:spPr/>
        <p:txBody>
          <a:bodyPr/>
          <a:lstStyle/>
          <a:p>
            <a:r>
              <a:rPr lang="en-US" dirty="0" smtClean="0"/>
              <a:t>For the class of 2021</a:t>
            </a:r>
            <a:endParaRPr lang="en-US" dirty="0"/>
          </a:p>
        </p:txBody>
      </p:sp>
    </p:spTree>
    <p:extLst>
      <p:ext uri="{BB962C8B-B14F-4D97-AF65-F5344CB8AC3E}">
        <p14:creationId xmlns:p14="http://schemas.microsoft.com/office/powerpoint/2010/main" val="2227222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C.A.S?</a:t>
            </a:r>
            <a:endParaRPr lang="en-US" dirty="0"/>
          </a:p>
        </p:txBody>
      </p:sp>
      <p:sp>
        <p:nvSpPr>
          <p:cNvPr id="3" name="Content Placeholder 2"/>
          <p:cNvSpPr>
            <a:spLocks noGrp="1"/>
          </p:cNvSpPr>
          <p:nvPr>
            <p:ph idx="1"/>
          </p:nvPr>
        </p:nvSpPr>
        <p:spPr/>
        <p:txBody>
          <a:bodyPr>
            <a:normAutofit/>
          </a:bodyPr>
          <a:lstStyle/>
          <a:p>
            <a:r>
              <a:rPr lang="en-US" sz="2800" dirty="0" smtClean="0"/>
              <a:t>A REQUIREMENT FOR YOUR IB DIPLOMA THAT STANDS FOR:</a:t>
            </a:r>
          </a:p>
          <a:p>
            <a:pPr lvl="1"/>
            <a:r>
              <a:rPr lang="en-US" sz="2400" dirty="0" smtClean="0"/>
              <a:t>CREATIVITY</a:t>
            </a:r>
          </a:p>
          <a:p>
            <a:pPr lvl="1"/>
            <a:r>
              <a:rPr lang="en-US" sz="2400" dirty="0" smtClean="0"/>
              <a:t>ACTIVITY</a:t>
            </a:r>
          </a:p>
          <a:p>
            <a:pPr lvl="1"/>
            <a:r>
              <a:rPr lang="en-US" sz="2400" dirty="0" smtClean="0"/>
              <a:t>SERVICE</a:t>
            </a:r>
            <a:endParaRPr lang="en-US" sz="2400" dirty="0"/>
          </a:p>
        </p:txBody>
      </p:sp>
    </p:spTree>
    <p:extLst>
      <p:ext uri="{BB962C8B-B14F-4D97-AF65-F5344CB8AC3E}">
        <p14:creationId xmlns:p14="http://schemas.microsoft.com/office/powerpoint/2010/main" val="2481421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 C.A.S?</a:t>
            </a:r>
            <a:endParaRPr lang="en-US" dirty="0"/>
          </a:p>
        </p:txBody>
      </p:sp>
      <p:sp>
        <p:nvSpPr>
          <p:cNvPr id="3" name="Content Placeholder 2"/>
          <p:cNvSpPr>
            <a:spLocks noGrp="1"/>
          </p:cNvSpPr>
          <p:nvPr>
            <p:ph sz="half" idx="1"/>
          </p:nvPr>
        </p:nvSpPr>
        <p:spPr/>
        <p:txBody>
          <a:bodyPr/>
          <a:lstStyle/>
          <a:p>
            <a:r>
              <a:rPr lang="en-US" dirty="0" smtClean="0"/>
              <a:t>You may notice at the core of the model are the Theory of Knowledge, Extended Essay, and Creativity, Activity, and Service requirements for your diploma</a:t>
            </a:r>
          </a:p>
          <a:p>
            <a:r>
              <a:rPr lang="en-US" dirty="0" smtClean="0"/>
              <a:t>The three aims of the core are:</a:t>
            </a:r>
          </a:p>
          <a:p>
            <a:pPr lvl="1"/>
            <a:r>
              <a:rPr lang="en-US" dirty="0" smtClean="0"/>
              <a:t>Support, and be supported by the academic disciplines</a:t>
            </a:r>
          </a:p>
          <a:p>
            <a:pPr lvl="1"/>
            <a:r>
              <a:rPr lang="en-US" dirty="0" smtClean="0"/>
              <a:t>Foster international-mindedness</a:t>
            </a:r>
          </a:p>
          <a:p>
            <a:pPr lvl="1"/>
            <a:r>
              <a:rPr lang="en-US" dirty="0" smtClean="0"/>
              <a:t>Develop self-awareness and a sense of identity</a:t>
            </a:r>
          </a:p>
          <a:p>
            <a:r>
              <a:rPr lang="en-US" dirty="0" smtClean="0"/>
              <a:t>C.A.S. is FUN!</a:t>
            </a:r>
            <a:endParaRPr lang="en-US" dirty="0"/>
          </a:p>
        </p:txBody>
      </p:sp>
      <p:pic>
        <p:nvPicPr>
          <p:cNvPr id="5" name="Content Placeholder 4"/>
          <p:cNvPicPr>
            <a:picLocks noGrp="1" noChangeAspect="1"/>
          </p:cNvPicPr>
          <p:nvPr>
            <p:ph sz="half" idx="2"/>
          </p:nvPr>
        </p:nvPicPr>
        <p:blipFill>
          <a:blip r:embed="rId2"/>
          <a:stretch>
            <a:fillRect/>
          </a:stretch>
        </p:blipFill>
        <p:spPr>
          <a:xfrm>
            <a:off x="7056704" y="2021523"/>
            <a:ext cx="4531245" cy="4523609"/>
          </a:xfrm>
          <a:prstGeom prst="rect">
            <a:avLst/>
          </a:prstGeom>
        </p:spPr>
      </p:pic>
    </p:spTree>
    <p:extLst>
      <p:ext uri="{BB962C8B-B14F-4D97-AF65-F5344CB8AC3E}">
        <p14:creationId xmlns:p14="http://schemas.microsoft.com/office/powerpoint/2010/main" val="36905981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Can we “Support, and be supported by, the academic disciplines?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83598139"/>
              </p:ext>
            </p:extLst>
          </p:nvPr>
        </p:nvGraphicFramePr>
        <p:xfrm>
          <a:off x="581025" y="2181224"/>
          <a:ext cx="11029788" cy="2494773"/>
        </p:xfrm>
        <a:graphic>
          <a:graphicData uri="http://schemas.openxmlformats.org/drawingml/2006/table">
            <a:tbl>
              <a:tblPr firstRow="1" bandRow="1">
                <a:tableStyleId>{5C22544A-7EE6-4342-B048-85BDC9FD1C3A}</a:tableStyleId>
              </a:tblPr>
              <a:tblGrid>
                <a:gridCol w="1838298">
                  <a:extLst>
                    <a:ext uri="{9D8B030D-6E8A-4147-A177-3AD203B41FA5}">
                      <a16:colId xmlns:a16="http://schemas.microsoft.com/office/drawing/2014/main" xmlns="" val="20000"/>
                    </a:ext>
                  </a:extLst>
                </a:gridCol>
                <a:gridCol w="1838298">
                  <a:extLst>
                    <a:ext uri="{9D8B030D-6E8A-4147-A177-3AD203B41FA5}">
                      <a16:colId xmlns:a16="http://schemas.microsoft.com/office/drawing/2014/main" xmlns="" val="20001"/>
                    </a:ext>
                  </a:extLst>
                </a:gridCol>
                <a:gridCol w="1838298">
                  <a:extLst>
                    <a:ext uri="{9D8B030D-6E8A-4147-A177-3AD203B41FA5}">
                      <a16:colId xmlns:a16="http://schemas.microsoft.com/office/drawing/2014/main" xmlns="" val="20002"/>
                    </a:ext>
                  </a:extLst>
                </a:gridCol>
                <a:gridCol w="1838298">
                  <a:extLst>
                    <a:ext uri="{9D8B030D-6E8A-4147-A177-3AD203B41FA5}">
                      <a16:colId xmlns:a16="http://schemas.microsoft.com/office/drawing/2014/main" xmlns="" val="20003"/>
                    </a:ext>
                  </a:extLst>
                </a:gridCol>
                <a:gridCol w="1838298">
                  <a:extLst>
                    <a:ext uri="{9D8B030D-6E8A-4147-A177-3AD203B41FA5}">
                      <a16:colId xmlns:a16="http://schemas.microsoft.com/office/drawing/2014/main" xmlns="" val="20004"/>
                    </a:ext>
                  </a:extLst>
                </a:gridCol>
                <a:gridCol w="1838298">
                  <a:extLst>
                    <a:ext uri="{9D8B030D-6E8A-4147-A177-3AD203B41FA5}">
                      <a16:colId xmlns:a16="http://schemas.microsoft.com/office/drawing/2014/main" xmlns="" val="20005"/>
                    </a:ext>
                  </a:extLst>
                </a:gridCol>
              </a:tblGrid>
              <a:tr h="909255">
                <a:tc>
                  <a:txBody>
                    <a:bodyPr/>
                    <a:lstStyle/>
                    <a:p>
                      <a:r>
                        <a:rPr lang="en-US" dirty="0" smtClean="0"/>
                        <a:t>Strand</a:t>
                      </a:r>
                      <a:endParaRPr lang="en-US" dirty="0"/>
                    </a:p>
                  </a:txBody>
                  <a:tcPr/>
                </a:tc>
                <a:tc>
                  <a:txBody>
                    <a:bodyPr/>
                    <a:lstStyle/>
                    <a:p>
                      <a:r>
                        <a:rPr lang="en-US" dirty="0" smtClean="0"/>
                        <a:t>Language &amp; Literature</a:t>
                      </a:r>
                      <a:endParaRPr lang="en-US" dirty="0"/>
                    </a:p>
                  </a:txBody>
                  <a:tcPr/>
                </a:tc>
                <a:tc>
                  <a:txBody>
                    <a:bodyPr/>
                    <a:lstStyle/>
                    <a:p>
                      <a:r>
                        <a:rPr lang="en-US" dirty="0" smtClean="0"/>
                        <a:t>Humanities, History, &amp; Society</a:t>
                      </a:r>
                      <a:endParaRPr lang="en-US" dirty="0"/>
                    </a:p>
                  </a:txBody>
                  <a:tcPr/>
                </a:tc>
                <a:tc>
                  <a:txBody>
                    <a:bodyPr/>
                    <a:lstStyle/>
                    <a:p>
                      <a:r>
                        <a:rPr lang="en-US" dirty="0" smtClean="0"/>
                        <a:t>Sciences</a:t>
                      </a:r>
                      <a:endParaRPr lang="en-US" dirty="0"/>
                    </a:p>
                  </a:txBody>
                  <a:tcPr/>
                </a:tc>
                <a:tc>
                  <a:txBody>
                    <a:bodyPr/>
                    <a:lstStyle/>
                    <a:p>
                      <a:r>
                        <a:rPr lang="en-US" dirty="0" smtClean="0"/>
                        <a:t>Arts</a:t>
                      </a:r>
                      <a:endParaRPr lang="en-US" dirty="0"/>
                    </a:p>
                  </a:txBody>
                  <a:tcPr/>
                </a:tc>
                <a:tc>
                  <a:txBody>
                    <a:bodyPr/>
                    <a:lstStyle/>
                    <a:p>
                      <a:r>
                        <a:rPr lang="en-US" dirty="0" smtClean="0"/>
                        <a:t>Mathematics</a:t>
                      </a:r>
                      <a:endParaRPr lang="en-US" dirty="0"/>
                    </a:p>
                  </a:txBody>
                  <a:tcPr/>
                </a:tc>
                <a:extLst>
                  <a:ext uri="{0D108BD9-81ED-4DB2-BD59-A6C34878D82A}">
                    <a16:rowId xmlns:a16="http://schemas.microsoft.com/office/drawing/2014/main" xmlns="" val="10000"/>
                  </a:ext>
                </a:extLst>
              </a:tr>
              <a:tr h="526791">
                <a:tc>
                  <a:txBody>
                    <a:bodyPr/>
                    <a:lstStyle/>
                    <a:p>
                      <a:r>
                        <a:rPr lang="en-US" dirty="0" smtClean="0"/>
                        <a:t>Creativity</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xmlns="" val="10001"/>
                  </a:ext>
                </a:extLst>
              </a:tr>
              <a:tr h="526791">
                <a:tc>
                  <a:txBody>
                    <a:bodyPr/>
                    <a:lstStyle/>
                    <a:p>
                      <a:r>
                        <a:rPr lang="en-US" dirty="0" smtClean="0"/>
                        <a:t>Activity</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xmlns="" val="10002"/>
                  </a:ext>
                </a:extLst>
              </a:tr>
              <a:tr h="526791">
                <a:tc>
                  <a:txBody>
                    <a:bodyPr/>
                    <a:lstStyle/>
                    <a:p>
                      <a:r>
                        <a:rPr lang="en-US" dirty="0" smtClean="0"/>
                        <a:t>Service</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xmlns="" val="10003"/>
                  </a:ext>
                </a:extLst>
              </a:tr>
            </a:tbl>
          </a:graphicData>
        </a:graphic>
      </p:graphicFrame>
      <mc:AlternateContent xmlns:mc="http://schemas.openxmlformats.org/markup-compatibility/2006" xmlns:p14="http://schemas.microsoft.com/office/powerpoint/2010/main">
        <mc:Choice Requires="p14">
          <p:contentPart p14:bwMode="auto" r:id="rId2">
            <p14:nvContentPartPr>
              <p14:cNvPr id="5" name="Ink 4"/>
              <p14:cNvContentPartPr/>
              <p14:nvPr/>
            </p14:nvContentPartPr>
            <p14:xfrm>
              <a:off x="8216111" y="5768809"/>
              <a:ext cx="659160" cy="27360"/>
            </p14:xfrm>
          </p:contentPart>
        </mc:Choice>
        <mc:Fallback xmlns="">
          <p:pic>
            <p:nvPicPr>
              <p:cNvPr id="5" name="Ink 4"/>
              <p:cNvPicPr/>
              <p:nvPr/>
            </p:nvPicPr>
            <p:blipFill>
              <a:blip r:embed="rId3"/>
              <a:stretch>
                <a:fillRect/>
              </a:stretch>
            </p:blipFill>
            <p:spPr>
              <a:xfrm>
                <a:off x="8204231" y="5756929"/>
                <a:ext cx="68292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8" name="Ink 7"/>
              <p14:cNvContentPartPr/>
              <p14:nvPr/>
            </p14:nvContentPartPr>
            <p14:xfrm>
              <a:off x="-134449" y="4101289"/>
              <a:ext cx="360" cy="360"/>
            </p14:xfrm>
          </p:contentPart>
        </mc:Choice>
        <mc:Fallback xmlns="">
          <p:pic>
            <p:nvPicPr>
              <p:cNvPr id="8" name="Ink 7"/>
              <p:cNvPicPr/>
              <p:nvPr/>
            </p:nvPicPr>
            <p:blipFill>
              <a:blip r:embed="rId5"/>
              <a:stretch>
                <a:fillRect/>
              </a:stretch>
            </p:blipFill>
            <p:spPr>
              <a:xfrm>
                <a:off x="-146329" y="4089409"/>
                <a:ext cx="24120" cy="24120"/>
              </a:xfrm>
              <a:prstGeom prst="rect">
                <a:avLst/>
              </a:prstGeom>
            </p:spPr>
          </p:pic>
        </mc:Fallback>
      </mc:AlternateContent>
    </p:spTree>
    <p:extLst>
      <p:ext uri="{BB962C8B-B14F-4D97-AF65-F5344CB8AC3E}">
        <p14:creationId xmlns:p14="http://schemas.microsoft.com/office/powerpoint/2010/main" val="5116446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we “Foster International-Mindedness?”</a:t>
            </a:r>
            <a:endParaRPr lang="en-US" dirty="0"/>
          </a:p>
        </p:txBody>
      </p:sp>
      <p:sp>
        <p:nvSpPr>
          <p:cNvPr id="3" name="Content Placeholder 2"/>
          <p:cNvSpPr>
            <a:spLocks noGrp="1"/>
          </p:cNvSpPr>
          <p:nvPr>
            <p:ph sz="half" idx="1"/>
          </p:nvPr>
        </p:nvSpPr>
        <p:spPr/>
        <p:txBody>
          <a:bodyPr>
            <a:normAutofit/>
          </a:bodyPr>
          <a:lstStyle/>
          <a:p>
            <a:r>
              <a:rPr lang="en-US" sz="2400" dirty="0" smtClean="0">
                <a:solidFill>
                  <a:schemeClr val="tx1"/>
                </a:solidFill>
              </a:rPr>
              <a:t>You don’t have to travel abroad to recognize your actions and service have international implications</a:t>
            </a:r>
          </a:p>
          <a:p>
            <a:r>
              <a:rPr lang="en-US" sz="2400" dirty="0" smtClean="0">
                <a:solidFill>
                  <a:schemeClr val="tx1"/>
                </a:solidFill>
              </a:rPr>
              <a:t>Example: You volunteer at a local homeless shelter. In your reflection of this activity you mention that this is a world-wide problem and that if everyone would pitch in a little locally, it could have global significance</a:t>
            </a:r>
            <a:endParaRPr lang="en-US" sz="2400" dirty="0">
              <a:solidFill>
                <a:schemeClr val="tx1"/>
              </a:solidFill>
            </a:endParaRPr>
          </a:p>
        </p:txBody>
      </p:sp>
      <p:pic>
        <p:nvPicPr>
          <p:cNvPr id="1026" name="Picture 2" descr="Image result for international flags"/>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082631" y="2227263"/>
            <a:ext cx="3633787" cy="3633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31171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we “Develop Self-Awareness?” How do we “develop a sense of Identity?”</a:t>
            </a:r>
            <a:endParaRPr lang="en-US" dirty="0"/>
          </a:p>
        </p:txBody>
      </p:sp>
      <p:sp>
        <p:nvSpPr>
          <p:cNvPr id="5" name="Text Placeholder 4"/>
          <p:cNvSpPr>
            <a:spLocks noGrp="1"/>
          </p:cNvSpPr>
          <p:nvPr>
            <p:ph type="body" idx="1"/>
          </p:nvPr>
        </p:nvSpPr>
        <p:spPr/>
        <p:txBody>
          <a:bodyPr/>
          <a:lstStyle/>
          <a:p>
            <a:r>
              <a:rPr lang="en-US" dirty="0" smtClean="0"/>
              <a:t>Self-awareness</a:t>
            </a:r>
            <a:endParaRPr lang="en-US" dirty="0"/>
          </a:p>
        </p:txBody>
      </p:sp>
      <p:sp>
        <p:nvSpPr>
          <p:cNvPr id="6" name="Content Placeholder 5"/>
          <p:cNvSpPr>
            <a:spLocks noGrp="1"/>
          </p:cNvSpPr>
          <p:nvPr>
            <p:ph sz="half" idx="2"/>
          </p:nvPr>
        </p:nvSpPr>
        <p:spPr/>
        <p:txBody>
          <a:bodyPr/>
          <a:lstStyle/>
          <a:p>
            <a:endParaRPr lang="en-US" dirty="0"/>
          </a:p>
        </p:txBody>
      </p:sp>
      <p:sp>
        <p:nvSpPr>
          <p:cNvPr id="7" name="Text Placeholder 6"/>
          <p:cNvSpPr>
            <a:spLocks noGrp="1"/>
          </p:cNvSpPr>
          <p:nvPr>
            <p:ph type="body" sz="quarter" idx="3"/>
          </p:nvPr>
        </p:nvSpPr>
        <p:spPr/>
        <p:txBody>
          <a:bodyPr/>
          <a:lstStyle/>
          <a:p>
            <a:r>
              <a:rPr lang="en-US" dirty="0" smtClean="0"/>
              <a:t>Sense of identity</a:t>
            </a:r>
            <a:endParaRPr lang="en-US" dirty="0"/>
          </a:p>
        </p:txBody>
      </p:sp>
      <p:sp>
        <p:nvSpPr>
          <p:cNvPr id="8" name="Content Placeholder 7"/>
          <p:cNvSpPr>
            <a:spLocks noGrp="1"/>
          </p:cNvSpPr>
          <p:nvPr>
            <p:ph sz="quarter" idx="4"/>
          </p:nvPr>
        </p:nvSpPr>
        <p:spPr/>
        <p:txBody>
          <a:bodyPr/>
          <a:lstStyle/>
          <a:p>
            <a:endParaRPr lang="en-US" dirty="0"/>
          </a:p>
        </p:txBody>
      </p:sp>
    </p:spTree>
    <p:extLst>
      <p:ext uri="{BB962C8B-B14F-4D97-AF65-F5344CB8AC3E}">
        <p14:creationId xmlns:p14="http://schemas.microsoft.com/office/powerpoint/2010/main" val="32599045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we earn our C.A.S</a:t>
            </a:r>
            <a:r>
              <a:rPr lang="en-US" dirty="0"/>
              <a:t>?</a:t>
            </a:r>
            <a:r>
              <a:rPr lang="en-US" dirty="0" smtClean="0"/>
              <a:t> </a:t>
            </a:r>
            <a:endParaRPr lang="en-US" dirty="0"/>
          </a:p>
        </p:txBody>
      </p:sp>
      <p:sp>
        <p:nvSpPr>
          <p:cNvPr id="3" name="Content Placeholder 2"/>
          <p:cNvSpPr>
            <a:spLocks noGrp="1"/>
          </p:cNvSpPr>
          <p:nvPr>
            <p:ph idx="1"/>
          </p:nvPr>
        </p:nvSpPr>
        <p:spPr/>
        <p:txBody>
          <a:bodyPr>
            <a:normAutofit/>
          </a:bodyPr>
          <a:lstStyle/>
          <a:p>
            <a:r>
              <a:rPr lang="en-US" sz="2400" dirty="0" smtClean="0"/>
              <a:t>Requirements:</a:t>
            </a:r>
          </a:p>
          <a:p>
            <a:pPr lvl="1"/>
            <a:r>
              <a:rPr lang="en-US" sz="2000" dirty="0" smtClean="0"/>
              <a:t>Participate, on average, one experience per week</a:t>
            </a:r>
          </a:p>
          <a:p>
            <a:pPr lvl="1"/>
            <a:r>
              <a:rPr lang="en-US" sz="2000" dirty="0"/>
              <a:t>Achieve all seven of the C.A.S. </a:t>
            </a:r>
            <a:r>
              <a:rPr lang="en-US" sz="2000" dirty="0" smtClean="0"/>
              <a:t>Learning Outcomes</a:t>
            </a:r>
            <a:endParaRPr lang="en-US" sz="2000" dirty="0"/>
          </a:p>
          <a:p>
            <a:pPr lvl="1"/>
            <a:r>
              <a:rPr lang="en-US" sz="2000" dirty="0"/>
              <a:t>Maintain a C.A.S. Portfolio</a:t>
            </a:r>
          </a:p>
          <a:p>
            <a:pPr lvl="1"/>
            <a:r>
              <a:rPr lang="en-US" sz="2000" dirty="0" smtClean="0"/>
              <a:t>Complete a C.A.S. Project</a:t>
            </a:r>
          </a:p>
          <a:p>
            <a:pPr lvl="1"/>
            <a:r>
              <a:rPr lang="en-US" sz="2000" dirty="0" smtClean="0"/>
              <a:t>Complete 3 interviews with the C.A.S. coordinator (Mr. Gain)</a:t>
            </a:r>
          </a:p>
          <a:p>
            <a:r>
              <a:rPr lang="en-US" sz="2400" dirty="0" smtClean="0"/>
              <a:t>Due Date: February 26</a:t>
            </a:r>
            <a:r>
              <a:rPr lang="en-US" sz="2400" baseline="30000" dirty="0" smtClean="0"/>
              <a:t>th</a:t>
            </a:r>
            <a:r>
              <a:rPr lang="en-US" sz="2400" dirty="0" smtClean="0"/>
              <a:t>, 2021</a:t>
            </a:r>
            <a:endParaRPr lang="en-US" sz="2400" dirty="0"/>
          </a:p>
        </p:txBody>
      </p:sp>
    </p:spTree>
    <p:extLst>
      <p:ext uri="{BB962C8B-B14F-4D97-AF65-F5344CB8AC3E}">
        <p14:creationId xmlns:p14="http://schemas.microsoft.com/office/powerpoint/2010/main" val="22590087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 Experiences</a:t>
            </a:r>
            <a:endParaRPr lang="en-US" dirty="0"/>
          </a:p>
        </p:txBody>
      </p:sp>
      <p:sp>
        <p:nvSpPr>
          <p:cNvPr id="3" name="Content Placeholder 2"/>
          <p:cNvSpPr>
            <a:spLocks noGrp="1"/>
          </p:cNvSpPr>
          <p:nvPr>
            <p:ph idx="1"/>
          </p:nvPr>
        </p:nvSpPr>
        <p:spPr/>
        <p:txBody>
          <a:bodyPr>
            <a:noAutofit/>
          </a:bodyPr>
          <a:lstStyle/>
          <a:p>
            <a:r>
              <a:rPr lang="en-US" sz="2000" dirty="0" smtClean="0"/>
              <a:t>Each week, you should record what experience you participated in on your individual </a:t>
            </a:r>
            <a:r>
              <a:rPr lang="en-US" sz="2000" b="1" dirty="0" smtClean="0">
                <a:solidFill>
                  <a:srgbClr val="C00000"/>
                </a:solidFill>
              </a:rPr>
              <a:t>C.A.S. Experience Log</a:t>
            </a:r>
          </a:p>
          <a:p>
            <a:r>
              <a:rPr lang="en-US" sz="2000" dirty="0" smtClean="0"/>
              <a:t>For each experience, you need to fill out an </a:t>
            </a:r>
            <a:r>
              <a:rPr lang="en-US" sz="2000" b="1" dirty="0" smtClean="0">
                <a:solidFill>
                  <a:srgbClr val="C00000"/>
                </a:solidFill>
              </a:rPr>
              <a:t>Experience and Reflection Form</a:t>
            </a:r>
            <a:r>
              <a:rPr lang="en-US" sz="2000" dirty="0" smtClean="0"/>
              <a:t>. Once completed, you will copy the link of your experience form and hyperlink it to the title of your experience on your Experience Log. The title will become blue if you have done this correctly at which point, open it to make sure it worked. The Experience and Reflection Form title and the title that is hyperlinked on the Experience Log should match exactly.</a:t>
            </a:r>
          </a:p>
        </p:txBody>
      </p:sp>
    </p:spTree>
    <p:extLst>
      <p:ext uri="{BB962C8B-B14F-4D97-AF65-F5344CB8AC3E}">
        <p14:creationId xmlns:p14="http://schemas.microsoft.com/office/powerpoint/2010/main" val="22818993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 Experiences: What Counts?</a:t>
            </a:r>
            <a:endParaRPr lang="en-US" dirty="0"/>
          </a:p>
        </p:txBody>
      </p:sp>
      <p:sp>
        <p:nvSpPr>
          <p:cNvPr id="3" name="Content Placeholder 2"/>
          <p:cNvSpPr>
            <a:spLocks noGrp="1"/>
          </p:cNvSpPr>
          <p:nvPr>
            <p:ph idx="1"/>
          </p:nvPr>
        </p:nvSpPr>
        <p:spPr/>
        <p:txBody>
          <a:bodyPr/>
          <a:lstStyle/>
          <a:p>
            <a:pPr marL="0" indent="0" algn="ctr">
              <a:buNone/>
            </a:pPr>
            <a:r>
              <a:rPr lang="en-US" dirty="0" smtClean="0"/>
              <a:t>IB Mission Statement</a:t>
            </a:r>
          </a:p>
          <a:p>
            <a:pPr marL="0" indent="0">
              <a:buNone/>
            </a:pPr>
            <a:r>
              <a:rPr lang="en-US" dirty="0" smtClean="0"/>
              <a:t>The International </a:t>
            </a:r>
            <a:r>
              <a:rPr lang="en-US" dirty="0" err="1" smtClean="0"/>
              <a:t>Bacccalaureate</a:t>
            </a:r>
            <a:r>
              <a:rPr lang="en-US" dirty="0" smtClean="0"/>
              <a:t> aims to develop inquiuring, knowledgeable and caring young people who help to create a better and  more peaceful world through intercultural understanding and respect.</a:t>
            </a:r>
          </a:p>
          <a:p>
            <a:pPr marL="0" indent="0">
              <a:buNone/>
            </a:pPr>
            <a:r>
              <a:rPr lang="en-US" dirty="0" smtClean="0"/>
              <a:t>To this end the organization works with schools, governments and international organizations to develop challenging </a:t>
            </a:r>
            <a:r>
              <a:rPr lang="en-US" dirty="0" err="1" smtClean="0"/>
              <a:t>programmes</a:t>
            </a:r>
            <a:r>
              <a:rPr lang="en-US" dirty="0" smtClean="0"/>
              <a:t> of international educations and rigorous assessment,</a:t>
            </a:r>
          </a:p>
          <a:p>
            <a:pPr marL="0" indent="0">
              <a:buNone/>
            </a:pPr>
            <a:r>
              <a:rPr lang="en-US" dirty="0" smtClean="0"/>
              <a:t>These </a:t>
            </a:r>
            <a:r>
              <a:rPr lang="en-US" dirty="0" err="1" smtClean="0"/>
              <a:t>programmes</a:t>
            </a:r>
            <a:r>
              <a:rPr lang="en-US" dirty="0" smtClean="0"/>
              <a:t> encourage students across the world to become active, compassionate and lifelong learners who understand that other people, with their differences, can also be right.</a:t>
            </a:r>
          </a:p>
          <a:p>
            <a:pPr marL="0" indent="0">
              <a:buNone/>
            </a:pPr>
            <a:endParaRPr lang="en-US" dirty="0"/>
          </a:p>
          <a:p>
            <a:pPr marL="0" indent="0" algn="ctr">
              <a:buNone/>
            </a:pPr>
            <a:r>
              <a:rPr lang="en-US" dirty="0" smtClean="0"/>
              <a:t>Which part do you think applies to C.A.S.?</a:t>
            </a:r>
            <a:endParaRPr lang="en-US" dirty="0"/>
          </a:p>
        </p:txBody>
      </p:sp>
    </p:spTree>
    <p:extLst>
      <p:ext uri="{BB962C8B-B14F-4D97-AF65-F5344CB8AC3E}">
        <p14:creationId xmlns:p14="http://schemas.microsoft.com/office/powerpoint/2010/main" val="11785576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 Experiences: What counts?</a:t>
            </a:r>
            <a:endParaRPr lang="en-US" dirty="0"/>
          </a:p>
        </p:txBody>
      </p:sp>
      <p:sp>
        <p:nvSpPr>
          <p:cNvPr id="4" name="Text Placeholder 3"/>
          <p:cNvSpPr>
            <a:spLocks noGrp="1"/>
          </p:cNvSpPr>
          <p:nvPr>
            <p:ph type="body" idx="1"/>
          </p:nvPr>
        </p:nvSpPr>
        <p:spPr/>
        <p:txBody>
          <a:bodyPr/>
          <a:lstStyle/>
          <a:p>
            <a:r>
              <a:rPr lang="en-US" dirty="0" smtClean="0"/>
              <a:t>Is C.A.S.</a:t>
            </a:r>
            <a:endParaRPr lang="en-US" dirty="0"/>
          </a:p>
        </p:txBody>
      </p:sp>
      <p:sp>
        <p:nvSpPr>
          <p:cNvPr id="5" name="Content Placeholder 4"/>
          <p:cNvSpPr>
            <a:spLocks noGrp="1"/>
          </p:cNvSpPr>
          <p:nvPr>
            <p:ph sz="half" idx="2"/>
          </p:nvPr>
        </p:nvSpPr>
        <p:spPr/>
        <p:txBody>
          <a:bodyPr/>
          <a:lstStyle/>
          <a:p>
            <a:r>
              <a:rPr lang="en-US" dirty="0" smtClean="0"/>
              <a:t>Any experience in a non-IB diploma class</a:t>
            </a:r>
          </a:p>
          <a:p>
            <a:r>
              <a:rPr lang="en-US" dirty="0" smtClean="0"/>
              <a:t>Any experience aimed at a specific and willing community</a:t>
            </a:r>
            <a:endParaRPr lang="en-US" dirty="0"/>
          </a:p>
        </p:txBody>
      </p:sp>
      <p:sp>
        <p:nvSpPr>
          <p:cNvPr id="6" name="Text Placeholder 5"/>
          <p:cNvSpPr>
            <a:spLocks noGrp="1"/>
          </p:cNvSpPr>
          <p:nvPr>
            <p:ph type="body" sz="quarter" idx="3"/>
          </p:nvPr>
        </p:nvSpPr>
        <p:spPr/>
        <p:txBody>
          <a:bodyPr/>
          <a:lstStyle/>
          <a:p>
            <a:r>
              <a:rPr lang="en-US" dirty="0" smtClean="0"/>
              <a:t>Is </a:t>
            </a:r>
            <a:r>
              <a:rPr lang="en-US" u="sng" dirty="0" smtClean="0"/>
              <a:t>not</a:t>
            </a:r>
            <a:r>
              <a:rPr lang="en-US" dirty="0" smtClean="0"/>
              <a:t> C.A.S.</a:t>
            </a:r>
            <a:endParaRPr lang="en-US" dirty="0"/>
          </a:p>
        </p:txBody>
      </p:sp>
      <p:sp>
        <p:nvSpPr>
          <p:cNvPr id="7" name="Content Placeholder 6"/>
          <p:cNvSpPr>
            <a:spLocks noGrp="1"/>
          </p:cNvSpPr>
          <p:nvPr>
            <p:ph sz="quarter" idx="4"/>
          </p:nvPr>
        </p:nvSpPr>
        <p:spPr/>
        <p:txBody>
          <a:bodyPr/>
          <a:lstStyle/>
          <a:p>
            <a:r>
              <a:rPr lang="en-US" dirty="0" smtClean="0"/>
              <a:t>Any experience you are paid for</a:t>
            </a:r>
          </a:p>
          <a:p>
            <a:r>
              <a:rPr lang="en-US" dirty="0" smtClean="0"/>
              <a:t>Any experience required for an IB Diploma class</a:t>
            </a:r>
          </a:p>
          <a:p>
            <a:r>
              <a:rPr lang="en-US" dirty="0" smtClean="0"/>
              <a:t>Any experience that includes proselytizing (political and/or religious)</a:t>
            </a:r>
          </a:p>
          <a:p>
            <a:r>
              <a:rPr lang="en-US" dirty="0" smtClean="0"/>
              <a:t>Any experience for a “for profit” organization</a:t>
            </a:r>
          </a:p>
          <a:p>
            <a:pPr lvl="1"/>
            <a:r>
              <a:rPr lang="en-US" dirty="0" smtClean="0"/>
              <a:t>Example: Volunteering at </a:t>
            </a:r>
            <a:r>
              <a:rPr lang="en-US" dirty="0" err="1" smtClean="0"/>
              <a:t>PetsMart</a:t>
            </a:r>
            <a:endParaRPr lang="en-US" dirty="0" smtClean="0"/>
          </a:p>
          <a:p>
            <a:r>
              <a:rPr lang="en-US" dirty="0" smtClean="0"/>
              <a:t>Any activity that promotes divisiveness or conflict</a:t>
            </a:r>
            <a:endParaRPr lang="en-US" dirty="0"/>
          </a:p>
        </p:txBody>
      </p:sp>
      <p:sp>
        <p:nvSpPr>
          <p:cNvPr id="8" name="TextBox 7"/>
          <p:cNvSpPr txBox="1"/>
          <p:nvPr/>
        </p:nvSpPr>
        <p:spPr>
          <a:xfrm>
            <a:off x="3810001" y="5861051"/>
            <a:ext cx="4572000" cy="646331"/>
          </a:xfrm>
          <a:prstGeom prst="rect">
            <a:avLst/>
          </a:prstGeom>
          <a:noFill/>
        </p:spPr>
        <p:txBody>
          <a:bodyPr wrap="square" rtlCol="0">
            <a:spAutoFit/>
          </a:bodyPr>
          <a:lstStyle/>
          <a:p>
            <a:r>
              <a:rPr lang="en-US" dirty="0" smtClean="0"/>
              <a:t>If you aren’t sure if it should count, ask me! Better safe than sorry!</a:t>
            </a:r>
            <a:endParaRPr lang="en-US" dirty="0"/>
          </a:p>
        </p:txBody>
      </p:sp>
    </p:spTree>
    <p:extLst>
      <p:ext uri="{BB962C8B-B14F-4D97-AF65-F5344CB8AC3E}">
        <p14:creationId xmlns:p14="http://schemas.microsoft.com/office/powerpoint/2010/main" val="18894331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 Experiences: How many each grading period</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167070788"/>
              </p:ext>
            </p:extLst>
          </p:nvPr>
        </p:nvGraphicFramePr>
        <p:xfrm>
          <a:off x="581025" y="2181225"/>
          <a:ext cx="11029949" cy="3473616"/>
        </p:xfrm>
        <a:graphic>
          <a:graphicData uri="http://schemas.openxmlformats.org/drawingml/2006/table">
            <a:tbl>
              <a:tblPr firstRow="1" bandRow="1">
                <a:tableStyleId>{5C22544A-7EE6-4342-B048-85BDC9FD1C3A}</a:tableStyleId>
              </a:tblPr>
              <a:tblGrid>
                <a:gridCol w="1575707">
                  <a:extLst>
                    <a:ext uri="{9D8B030D-6E8A-4147-A177-3AD203B41FA5}">
                      <a16:colId xmlns:a16="http://schemas.microsoft.com/office/drawing/2014/main" xmlns="" val="20000"/>
                    </a:ext>
                  </a:extLst>
                </a:gridCol>
                <a:gridCol w="1575707">
                  <a:extLst>
                    <a:ext uri="{9D8B030D-6E8A-4147-A177-3AD203B41FA5}">
                      <a16:colId xmlns:a16="http://schemas.microsoft.com/office/drawing/2014/main" xmlns="" val="20001"/>
                    </a:ext>
                  </a:extLst>
                </a:gridCol>
                <a:gridCol w="1575707">
                  <a:extLst>
                    <a:ext uri="{9D8B030D-6E8A-4147-A177-3AD203B41FA5}">
                      <a16:colId xmlns:a16="http://schemas.microsoft.com/office/drawing/2014/main" xmlns="" val="20002"/>
                    </a:ext>
                  </a:extLst>
                </a:gridCol>
                <a:gridCol w="1575707">
                  <a:extLst>
                    <a:ext uri="{9D8B030D-6E8A-4147-A177-3AD203B41FA5}">
                      <a16:colId xmlns:a16="http://schemas.microsoft.com/office/drawing/2014/main" xmlns="" val="20003"/>
                    </a:ext>
                  </a:extLst>
                </a:gridCol>
                <a:gridCol w="1575707">
                  <a:extLst>
                    <a:ext uri="{9D8B030D-6E8A-4147-A177-3AD203B41FA5}">
                      <a16:colId xmlns:a16="http://schemas.microsoft.com/office/drawing/2014/main" xmlns="" val="20004"/>
                    </a:ext>
                  </a:extLst>
                </a:gridCol>
                <a:gridCol w="1575707">
                  <a:extLst>
                    <a:ext uri="{9D8B030D-6E8A-4147-A177-3AD203B41FA5}">
                      <a16:colId xmlns:a16="http://schemas.microsoft.com/office/drawing/2014/main" xmlns="" val="20005"/>
                    </a:ext>
                  </a:extLst>
                </a:gridCol>
                <a:gridCol w="1575707">
                  <a:extLst>
                    <a:ext uri="{9D8B030D-6E8A-4147-A177-3AD203B41FA5}">
                      <a16:colId xmlns:a16="http://schemas.microsoft.com/office/drawing/2014/main" xmlns="" val="20006"/>
                    </a:ext>
                  </a:extLst>
                </a:gridCol>
              </a:tblGrid>
              <a:tr h="868404">
                <a:tc>
                  <a:txBody>
                    <a:bodyPr/>
                    <a:lstStyle/>
                    <a:p>
                      <a:pPr algn="ctr"/>
                      <a:endParaRPr lang="en-US" sz="2800" dirty="0"/>
                    </a:p>
                  </a:txBody>
                  <a:tcPr anchor="ctr"/>
                </a:tc>
                <a:tc gridSpan="6">
                  <a:txBody>
                    <a:bodyPr/>
                    <a:lstStyle/>
                    <a:p>
                      <a:pPr algn="ctr"/>
                      <a:r>
                        <a:rPr lang="en-US" sz="2400" dirty="0" smtClean="0"/>
                        <a:t>Minimum Number of Required</a:t>
                      </a:r>
                      <a:r>
                        <a:rPr lang="en-US" sz="2400" baseline="0" dirty="0" smtClean="0"/>
                        <a:t> Experiences Each Six Weeks (1-6)</a:t>
                      </a:r>
                      <a:endParaRPr lang="en-US" sz="2400" dirty="0"/>
                    </a:p>
                  </a:txBody>
                  <a:tcPr anchor="ct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xmlns="" val="10000"/>
                  </a:ext>
                </a:extLst>
              </a:tr>
              <a:tr h="868404">
                <a:tc>
                  <a:txBody>
                    <a:bodyPr/>
                    <a:lstStyle/>
                    <a:p>
                      <a:pPr algn="ctr"/>
                      <a:r>
                        <a:rPr lang="en-US" sz="2800" dirty="0" smtClean="0"/>
                        <a:t>Year</a:t>
                      </a:r>
                      <a:endParaRPr lang="en-US" sz="2800" dirty="0"/>
                    </a:p>
                  </a:txBody>
                  <a:tcPr anchor="ctr"/>
                </a:tc>
                <a:tc>
                  <a:txBody>
                    <a:bodyPr/>
                    <a:lstStyle/>
                    <a:p>
                      <a:pPr algn="ctr"/>
                      <a:r>
                        <a:rPr lang="en-US" sz="2800" dirty="0" smtClean="0"/>
                        <a:t>1</a:t>
                      </a:r>
                      <a:r>
                        <a:rPr lang="en-US" sz="2800" baseline="30000" dirty="0" smtClean="0"/>
                        <a:t>st</a:t>
                      </a:r>
                      <a:r>
                        <a:rPr lang="en-US" sz="2800" dirty="0" smtClean="0"/>
                        <a:t> </a:t>
                      </a:r>
                      <a:endParaRPr lang="en-US" sz="2800" dirty="0"/>
                    </a:p>
                  </a:txBody>
                  <a:tcPr anchor="ctr"/>
                </a:tc>
                <a:tc>
                  <a:txBody>
                    <a:bodyPr/>
                    <a:lstStyle/>
                    <a:p>
                      <a:pPr algn="ctr"/>
                      <a:r>
                        <a:rPr lang="en-US" sz="2800" dirty="0" smtClean="0"/>
                        <a:t>2</a:t>
                      </a:r>
                      <a:r>
                        <a:rPr lang="en-US" sz="2800" baseline="30000" dirty="0" smtClean="0"/>
                        <a:t>nd</a:t>
                      </a:r>
                      <a:r>
                        <a:rPr lang="en-US" sz="2800" dirty="0" smtClean="0"/>
                        <a:t> </a:t>
                      </a:r>
                      <a:endParaRPr lang="en-US" sz="2800" dirty="0"/>
                    </a:p>
                  </a:txBody>
                  <a:tcPr anchor="ctr"/>
                </a:tc>
                <a:tc>
                  <a:txBody>
                    <a:bodyPr/>
                    <a:lstStyle/>
                    <a:p>
                      <a:pPr algn="ctr"/>
                      <a:r>
                        <a:rPr lang="en-US" sz="2800" dirty="0" smtClean="0"/>
                        <a:t>3</a:t>
                      </a:r>
                      <a:r>
                        <a:rPr lang="en-US" sz="2800" baseline="30000" dirty="0" smtClean="0"/>
                        <a:t>rd</a:t>
                      </a:r>
                      <a:r>
                        <a:rPr lang="en-US" sz="2800" dirty="0" smtClean="0"/>
                        <a:t> </a:t>
                      </a:r>
                      <a:endParaRPr lang="en-US" sz="2800" dirty="0"/>
                    </a:p>
                  </a:txBody>
                  <a:tcPr anchor="ctr"/>
                </a:tc>
                <a:tc>
                  <a:txBody>
                    <a:bodyPr/>
                    <a:lstStyle/>
                    <a:p>
                      <a:pPr algn="ctr"/>
                      <a:r>
                        <a:rPr lang="en-US" sz="2800" dirty="0" smtClean="0"/>
                        <a:t>4</a:t>
                      </a:r>
                      <a:r>
                        <a:rPr lang="en-US" sz="2800" baseline="30000" dirty="0" smtClean="0"/>
                        <a:t>th</a:t>
                      </a:r>
                      <a:r>
                        <a:rPr lang="en-US" sz="2800" dirty="0" smtClean="0"/>
                        <a:t> </a:t>
                      </a:r>
                      <a:endParaRPr lang="en-US" sz="2800" dirty="0"/>
                    </a:p>
                  </a:txBody>
                  <a:tcPr anchor="ctr"/>
                </a:tc>
                <a:tc>
                  <a:txBody>
                    <a:bodyPr/>
                    <a:lstStyle/>
                    <a:p>
                      <a:pPr algn="ctr"/>
                      <a:r>
                        <a:rPr lang="en-US" sz="2800" dirty="0" smtClean="0"/>
                        <a:t>5</a:t>
                      </a:r>
                      <a:r>
                        <a:rPr lang="en-US" sz="2800" baseline="30000" dirty="0" smtClean="0"/>
                        <a:t>th</a:t>
                      </a:r>
                      <a:r>
                        <a:rPr lang="en-US" sz="2800" dirty="0" smtClean="0"/>
                        <a:t> </a:t>
                      </a:r>
                      <a:endParaRPr lang="en-US" sz="2800" dirty="0"/>
                    </a:p>
                  </a:txBody>
                  <a:tcPr anchor="ctr"/>
                </a:tc>
                <a:tc>
                  <a:txBody>
                    <a:bodyPr/>
                    <a:lstStyle/>
                    <a:p>
                      <a:pPr algn="ctr"/>
                      <a:r>
                        <a:rPr lang="en-US" sz="2800" dirty="0" smtClean="0"/>
                        <a:t>6</a:t>
                      </a:r>
                      <a:r>
                        <a:rPr lang="en-US" sz="2800" baseline="30000" dirty="0" smtClean="0"/>
                        <a:t>th</a:t>
                      </a:r>
                      <a:r>
                        <a:rPr lang="en-US" sz="2800" dirty="0" smtClean="0"/>
                        <a:t> </a:t>
                      </a:r>
                      <a:endParaRPr lang="en-US" sz="2800" dirty="0"/>
                    </a:p>
                  </a:txBody>
                  <a:tcPr anchor="ctr"/>
                </a:tc>
                <a:extLst>
                  <a:ext uri="{0D108BD9-81ED-4DB2-BD59-A6C34878D82A}">
                    <a16:rowId xmlns:a16="http://schemas.microsoft.com/office/drawing/2014/main" xmlns="" val="10001"/>
                  </a:ext>
                </a:extLst>
              </a:tr>
              <a:tr h="868404">
                <a:tc>
                  <a:txBody>
                    <a:bodyPr/>
                    <a:lstStyle/>
                    <a:p>
                      <a:pPr algn="ctr"/>
                      <a:r>
                        <a:rPr lang="en-US" sz="2800" dirty="0" smtClean="0"/>
                        <a:t>Junior</a:t>
                      </a:r>
                      <a:endParaRPr lang="en-US" sz="2800" dirty="0"/>
                    </a:p>
                  </a:txBody>
                  <a:tcPr anchor="ctr"/>
                </a:tc>
                <a:tc>
                  <a:txBody>
                    <a:bodyPr/>
                    <a:lstStyle/>
                    <a:p>
                      <a:pPr algn="ctr"/>
                      <a:r>
                        <a:rPr lang="en-US" sz="2800" dirty="0" smtClean="0"/>
                        <a:t>3</a:t>
                      </a:r>
                      <a:endParaRPr lang="en-US" sz="2800" dirty="0"/>
                    </a:p>
                  </a:txBody>
                  <a:tcPr anchor="ctr"/>
                </a:tc>
                <a:tc>
                  <a:txBody>
                    <a:bodyPr/>
                    <a:lstStyle/>
                    <a:p>
                      <a:pPr algn="ctr"/>
                      <a:r>
                        <a:rPr lang="en-US" sz="2800" dirty="0" smtClean="0"/>
                        <a:t>5</a:t>
                      </a:r>
                      <a:endParaRPr lang="en-US" sz="2800" dirty="0"/>
                    </a:p>
                  </a:txBody>
                  <a:tcPr anchor="ctr"/>
                </a:tc>
                <a:tc>
                  <a:txBody>
                    <a:bodyPr/>
                    <a:lstStyle/>
                    <a:p>
                      <a:pPr algn="ctr"/>
                      <a:r>
                        <a:rPr lang="en-US" sz="2800" dirty="0" smtClean="0"/>
                        <a:t>5</a:t>
                      </a:r>
                      <a:endParaRPr lang="en-US" sz="2800" dirty="0"/>
                    </a:p>
                  </a:txBody>
                  <a:tcPr anchor="ctr"/>
                </a:tc>
                <a:tc>
                  <a:txBody>
                    <a:bodyPr/>
                    <a:lstStyle/>
                    <a:p>
                      <a:pPr algn="ctr"/>
                      <a:r>
                        <a:rPr lang="en-US" sz="2800" dirty="0" smtClean="0"/>
                        <a:t>6</a:t>
                      </a:r>
                      <a:endParaRPr lang="en-US" sz="2800" dirty="0"/>
                    </a:p>
                  </a:txBody>
                  <a:tcPr anchor="ctr"/>
                </a:tc>
                <a:tc>
                  <a:txBody>
                    <a:bodyPr/>
                    <a:lstStyle/>
                    <a:p>
                      <a:pPr algn="ctr"/>
                      <a:r>
                        <a:rPr lang="en-US" sz="2800" dirty="0" smtClean="0"/>
                        <a:t>6</a:t>
                      </a:r>
                      <a:endParaRPr lang="en-US" sz="2800" dirty="0"/>
                    </a:p>
                  </a:txBody>
                  <a:tcPr anchor="ctr"/>
                </a:tc>
                <a:tc>
                  <a:txBody>
                    <a:bodyPr/>
                    <a:lstStyle/>
                    <a:p>
                      <a:pPr algn="ctr"/>
                      <a:r>
                        <a:rPr lang="en-US" sz="2800" dirty="0" smtClean="0"/>
                        <a:t>6</a:t>
                      </a:r>
                      <a:endParaRPr lang="en-US" sz="2800" dirty="0"/>
                    </a:p>
                  </a:txBody>
                  <a:tcPr anchor="ctr"/>
                </a:tc>
                <a:extLst>
                  <a:ext uri="{0D108BD9-81ED-4DB2-BD59-A6C34878D82A}">
                    <a16:rowId xmlns:a16="http://schemas.microsoft.com/office/drawing/2014/main" xmlns="" val="10002"/>
                  </a:ext>
                </a:extLst>
              </a:tr>
              <a:tr h="868404">
                <a:tc>
                  <a:txBody>
                    <a:bodyPr/>
                    <a:lstStyle/>
                    <a:p>
                      <a:pPr algn="ctr"/>
                      <a:r>
                        <a:rPr lang="en-US" sz="2800" dirty="0" smtClean="0"/>
                        <a:t>Senior</a:t>
                      </a:r>
                      <a:endParaRPr lang="en-US" sz="2800" dirty="0"/>
                    </a:p>
                  </a:txBody>
                  <a:tcPr anchor="ctr"/>
                </a:tc>
                <a:tc>
                  <a:txBody>
                    <a:bodyPr/>
                    <a:lstStyle/>
                    <a:p>
                      <a:pPr algn="ctr"/>
                      <a:r>
                        <a:rPr lang="en-US" sz="2800" dirty="0" smtClean="0"/>
                        <a:t>6</a:t>
                      </a:r>
                      <a:endParaRPr lang="en-US" sz="2800" dirty="0"/>
                    </a:p>
                  </a:txBody>
                  <a:tcPr anchor="ctr"/>
                </a:tc>
                <a:tc>
                  <a:txBody>
                    <a:bodyPr/>
                    <a:lstStyle/>
                    <a:p>
                      <a:pPr algn="ctr"/>
                      <a:r>
                        <a:rPr lang="en-US" sz="2800" dirty="0" smtClean="0"/>
                        <a:t>3</a:t>
                      </a:r>
                      <a:endParaRPr lang="en-US" sz="2800" dirty="0"/>
                    </a:p>
                  </a:txBody>
                  <a:tcPr anchor="ctr"/>
                </a:tc>
                <a:tc>
                  <a:txBody>
                    <a:bodyPr/>
                    <a:lstStyle/>
                    <a:p>
                      <a:pPr algn="ctr"/>
                      <a:r>
                        <a:rPr lang="en-US" sz="2800" dirty="0" smtClean="0"/>
                        <a:t>5</a:t>
                      </a:r>
                      <a:endParaRPr lang="en-US" sz="2800" dirty="0"/>
                    </a:p>
                  </a:txBody>
                  <a:tcPr anchor="ctr"/>
                </a:tc>
                <a:tc>
                  <a:txBody>
                    <a:bodyPr/>
                    <a:lstStyle/>
                    <a:p>
                      <a:pPr algn="ctr"/>
                      <a:r>
                        <a:rPr lang="en-US" sz="2800" dirty="0" smtClean="0"/>
                        <a:t>5</a:t>
                      </a:r>
                      <a:endParaRPr lang="en-US" sz="2800" dirty="0"/>
                    </a:p>
                  </a:txBody>
                  <a:tcPr anchor="ctr"/>
                </a:tc>
                <a:tc>
                  <a:txBody>
                    <a:bodyPr/>
                    <a:lstStyle/>
                    <a:p>
                      <a:pPr algn="ctr"/>
                      <a:r>
                        <a:rPr lang="en-US" sz="2800" dirty="0" smtClean="0"/>
                        <a:t>-</a:t>
                      </a:r>
                      <a:endParaRPr lang="en-US" sz="2800" dirty="0"/>
                    </a:p>
                  </a:txBody>
                  <a:tcPr anchor="ctr"/>
                </a:tc>
                <a:tc>
                  <a:txBody>
                    <a:bodyPr/>
                    <a:lstStyle/>
                    <a:p>
                      <a:pPr algn="ctr"/>
                      <a:r>
                        <a:rPr lang="en-US" sz="2800" dirty="0" smtClean="0"/>
                        <a:t>-</a:t>
                      </a:r>
                      <a:endParaRPr lang="en-US" sz="2800" dirty="0"/>
                    </a:p>
                  </a:txBody>
                  <a:tcPr anchor="ct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31889834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 experiences: How Many Each Grading Period</a:t>
            </a:r>
            <a:endParaRPr lang="en-US" dirty="0"/>
          </a:p>
        </p:txBody>
      </p:sp>
      <p:sp>
        <p:nvSpPr>
          <p:cNvPr id="3" name="Content Placeholder 2"/>
          <p:cNvSpPr>
            <a:spLocks noGrp="1"/>
          </p:cNvSpPr>
          <p:nvPr>
            <p:ph idx="1"/>
          </p:nvPr>
        </p:nvSpPr>
        <p:spPr/>
        <p:txBody>
          <a:bodyPr>
            <a:normAutofit/>
          </a:bodyPr>
          <a:lstStyle/>
          <a:p>
            <a:r>
              <a:rPr lang="en-US" dirty="0" smtClean="0"/>
              <a:t>Part of the IB Learner Profile is about balance, so to aid in balancing your C.A.S., each six weeks you have to participate in at least one experience in each of the strands of Creativity,  Activity, and Service.</a:t>
            </a:r>
          </a:p>
          <a:p>
            <a:r>
              <a:rPr lang="en-US" dirty="0" smtClean="0"/>
              <a:t>Additionally, you must have at least two experiences in two different strands during each six weeks.</a:t>
            </a:r>
          </a:p>
          <a:p>
            <a:r>
              <a:rPr lang="en-US" dirty="0" smtClean="0"/>
              <a:t>Ongoing events can only be counted once they are completed.</a:t>
            </a:r>
          </a:p>
          <a:p>
            <a:pPr lvl="1"/>
            <a:r>
              <a:rPr lang="en-US" dirty="0" smtClean="0"/>
              <a:t>Example: If you football, you might have 5 nights of practice and game. This counts as </a:t>
            </a:r>
            <a:r>
              <a:rPr lang="en-US" u="sng" dirty="0" smtClean="0"/>
              <a:t>one</a:t>
            </a:r>
            <a:r>
              <a:rPr lang="en-US" dirty="0" smtClean="0"/>
              <a:t> experience for the week. However, the following week, you could count practice and the next game as another experience,</a:t>
            </a:r>
          </a:p>
          <a:p>
            <a:r>
              <a:rPr lang="en-US" dirty="0" smtClean="0"/>
              <a:t>All C.A.S. experiences are due by 8:oo </a:t>
            </a:r>
            <a:r>
              <a:rPr lang="en-US" dirty="0"/>
              <a:t>a</a:t>
            </a:r>
            <a:r>
              <a:rPr lang="en-US" dirty="0" smtClean="0"/>
              <a:t>m on the assigned due dates (TBD). </a:t>
            </a:r>
          </a:p>
        </p:txBody>
      </p:sp>
    </p:spTree>
    <p:extLst>
      <p:ext uri="{BB962C8B-B14F-4D97-AF65-F5344CB8AC3E}">
        <p14:creationId xmlns:p14="http://schemas.microsoft.com/office/powerpoint/2010/main" val="23553416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 Learning outcomes</a:t>
            </a:r>
            <a:endParaRPr lang="en-US" dirty="0"/>
          </a:p>
        </p:txBody>
      </p:sp>
      <p:sp>
        <p:nvSpPr>
          <p:cNvPr id="3" name="Content Placeholder 2"/>
          <p:cNvSpPr>
            <a:spLocks noGrp="1"/>
          </p:cNvSpPr>
          <p:nvPr>
            <p:ph idx="1"/>
          </p:nvPr>
        </p:nvSpPr>
        <p:spPr/>
        <p:txBody>
          <a:bodyPr>
            <a:noAutofit/>
          </a:bodyPr>
          <a:lstStyle/>
          <a:p>
            <a:r>
              <a:rPr lang="en-US" sz="2000" dirty="0" smtClean="0"/>
              <a:t>All seven learning outcomes must be achieved throughout your participation in C.A.S. They are as follows:</a:t>
            </a:r>
          </a:p>
          <a:p>
            <a:pPr marL="0" indent="0">
              <a:buNone/>
            </a:pPr>
            <a:r>
              <a:rPr lang="en-US" sz="2000" dirty="0" smtClean="0"/>
              <a:t>	</a:t>
            </a:r>
            <a:r>
              <a:rPr lang="en-US" dirty="0" smtClean="0"/>
              <a:t>LO 1: Identify own strengths and develop areas for growth.</a:t>
            </a:r>
          </a:p>
          <a:p>
            <a:pPr marL="0" indent="0">
              <a:buNone/>
            </a:pPr>
            <a:r>
              <a:rPr lang="en-US" dirty="0" smtClean="0"/>
              <a:t>	LO 2: Demonstrate that challenges have been undertaken, developing new skills in the process.</a:t>
            </a:r>
          </a:p>
          <a:p>
            <a:pPr marL="0" indent="0">
              <a:buNone/>
            </a:pPr>
            <a:r>
              <a:rPr lang="en-US" dirty="0" smtClean="0"/>
              <a:t>	LO 3: Demonstrate how to initiate and plan a C.A.S. experiences.</a:t>
            </a:r>
          </a:p>
          <a:p>
            <a:pPr marL="0" indent="0">
              <a:buNone/>
            </a:pPr>
            <a:r>
              <a:rPr lang="en-US" dirty="0" smtClean="0"/>
              <a:t>	LO 4: Show commitment to and perseverance in C.A.S. experiences.</a:t>
            </a:r>
          </a:p>
          <a:p>
            <a:pPr marL="0" indent="0">
              <a:buNone/>
            </a:pPr>
            <a:r>
              <a:rPr lang="en-US" dirty="0" smtClean="0"/>
              <a:t>	LO 5: Demonstrate the skills and recognize the benefits of working collaboratively.</a:t>
            </a:r>
          </a:p>
          <a:p>
            <a:pPr marL="0" indent="0">
              <a:buNone/>
            </a:pPr>
            <a:r>
              <a:rPr lang="en-US" dirty="0" smtClean="0"/>
              <a:t>	LO 6: Demonstrate engagement with issues of global significance.</a:t>
            </a:r>
          </a:p>
          <a:p>
            <a:pPr marL="0" indent="0">
              <a:buNone/>
            </a:pPr>
            <a:r>
              <a:rPr lang="en-US" dirty="0" smtClean="0"/>
              <a:t>	LO 7: Recognize and consider the ethics of choices and actions.</a:t>
            </a:r>
          </a:p>
        </p:txBody>
      </p:sp>
    </p:spTree>
    <p:extLst>
      <p:ext uri="{BB962C8B-B14F-4D97-AF65-F5344CB8AC3E}">
        <p14:creationId xmlns:p14="http://schemas.microsoft.com/office/powerpoint/2010/main" val="7202053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 Project</a:t>
            </a:r>
            <a:endParaRPr lang="en-US" dirty="0"/>
          </a:p>
        </p:txBody>
      </p:sp>
      <p:pic>
        <p:nvPicPr>
          <p:cNvPr id="6" name="Content Placeholder 5"/>
          <p:cNvPicPr>
            <a:picLocks noGrp="1" noChangeAspect="1"/>
          </p:cNvPicPr>
          <p:nvPr>
            <p:ph sz="half" idx="1"/>
          </p:nvPr>
        </p:nvPicPr>
        <p:blipFill>
          <a:blip r:embed="rId2"/>
          <a:stretch>
            <a:fillRect/>
          </a:stretch>
        </p:blipFill>
        <p:spPr>
          <a:xfrm>
            <a:off x="581193" y="2058310"/>
            <a:ext cx="5106987" cy="4799690"/>
          </a:xfrm>
          <a:prstGeom prst="rect">
            <a:avLst/>
          </a:prstGeom>
        </p:spPr>
      </p:pic>
      <p:sp>
        <p:nvSpPr>
          <p:cNvPr id="5" name="Content Placeholder 4"/>
          <p:cNvSpPr>
            <a:spLocks noGrp="1"/>
          </p:cNvSpPr>
          <p:nvPr>
            <p:ph sz="half" idx="2"/>
          </p:nvPr>
        </p:nvSpPr>
        <p:spPr>
          <a:xfrm>
            <a:off x="6188417" y="2228003"/>
            <a:ext cx="5422392" cy="4473243"/>
          </a:xfrm>
        </p:spPr>
        <p:txBody>
          <a:bodyPr/>
          <a:lstStyle/>
          <a:p>
            <a:r>
              <a:rPr lang="en-US" dirty="0" smtClean="0"/>
              <a:t>The C.A.S. project is a </a:t>
            </a:r>
            <a:r>
              <a:rPr lang="en-US" u="sng" dirty="0" smtClean="0"/>
              <a:t>collaborative</a:t>
            </a:r>
            <a:r>
              <a:rPr lang="en-US" dirty="0" smtClean="0"/>
              <a:t> project that a student undertakes and utilizes the process to the left and lasts a month</a:t>
            </a:r>
            <a:endParaRPr lang="en-US" dirty="0"/>
          </a:p>
          <a:p>
            <a:r>
              <a:rPr lang="en-US" dirty="0" smtClean="0"/>
              <a:t>Does not have to be collaborative with IB. Can be collaborative with other members of the community</a:t>
            </a:r>
          </a:p>
          <a:p>
            <a:r>
              <a:rPr lang="en-US" dirty="0" smtClean="0"/>
              <a:t>Project &amp; all accompanying documents are due by 8:00 </a:t>
            </a:r>
            <a:r>
              <a:rPr lang="en-US" dirty="0"/>
              <a:t>a</a:t>
            </a:r>
            <a:r>
              <a:rPr lang="en-US" dirty="0" smtClean="0"/>
              <a:t>.m. on October 26</a:t>
            </a:r>
            <a:r>
              <a:rPr lang="en-US" baseline="30000" dirty="0" smtClean="0"/>
              <a:t>th</a:t>
            </a:r>
            <a:r>
              <a:rPr lang="en-US" dirty="0" smtClean="0"/>
              <a:t>, 2020</a:t>
            </a:r>
          </a:p>
          <a:p>
            <a:r>
              <a:rPr lang="en-US" dirty="0" smtClean="0"/>
              <a:t>You must have a C.A.S. Project Interview before you may begin your C.A.S. Project</a:t>
            </a:r>
          </a:p>
          <a:p>
            <a:pPr lvl="1"/>
            <a:r>
              <a:rPr lang="en-US" dirty="0" smtClean="0"/>
              <a:t>Plan for 15 minutes, but it could be shorter based on how well thought out your idea is</a:t>
            </a:r>
          </a:p>
          <a:p>
            <a:pPr lvl="1"/>
            <a:r>
              <a:rPr lang="en-US" dirty="0" smtClean="0"/>
              <a:t>Example: You and some friends decide to paint the Starry Night on your bedroom wall as a mural</a:t>
            </a:r>
          </a:p>
        </p:txBody>
      </p:sp>
    </p:spTree>
    <p:extLst>
      <p:ext uri="{BB962C8B-B14F-4D97-AF65-F5344CB8AC3E}">
        <p14:creationId xmlns:p14="http://schemas.microsoft.com/office/powerpoint/2010/main" val="42227626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 Project</a:t>
            </a:r>
            <a:endParaRPr lang="en-US" dirty="0"/>
          </a:p>
        </p:txBody>
      </p:sp>
      <p:pic>
        <p:nvPicPr>
          <p:cNvPr id="6" name="Content Placeholder 5"/>
          <p:cNvPicPr>
            <a:picLocks noGrp="1" noChangeAspect="1"/>
          </p:cNvPicPr>
          <p:nvPr>
            <p:ph sz="half" idx="1"/>
          </p:nvPr>
        </p:nvPicPr>
        <p:blipFill>
          <a:blip r:embed="rId2"/>
          <a:stretch>
            <a:fillRect/>
          </a:stretch>
        </p:blipFill>
        <p:spPr>
          <a:xfrm>
            <a:off x="581193" y="2058310"/>
            <a:ext cx="5106987" cy="4799690"/>
          </a:xfrm>
          <a:prstGeom prst="rect">
            <a:avLst/>
          </a:prstGeom>
        </p:spPr>
      </p:pic>
      <p:sp>
        <p:nvSpPr>
          <p:cNvPr id="5" name="Content Placeholder 4"/>
          <p:cNvSpPr>
            <a:spLocks noGrp="1"/>
          </p:cNvSpPr>
          <p:nvPr>
            <p:ph sz="half" idx="2"/>
          </p:nvPr>
        </p:nvSpPr>
        <p:spPr>
          <a:xfrm>
            <a:off x="6188417" y="2228003"/>
            <a:ext cx="5422392" cy="4473243"/>
          </a:xfrm>
        </p:spPr>
        <p:txBody>
          <a:bodyPr/>
          <a:lstStyle/>
          <a:p>
            <a:r>
              <a:rPr lang="en-US" dirty="0" smtClean="0"/>
              <a:t>Other Ideas of C.A.S. Projects?</a:t>
            </a:r>
          </a:p>
        </p:txBody>
      </p:sp>
    </p:spTree>
    <p:extLst>
      <p:ext uri="{BB962C8B-B14F-4D97-AF65-F5344CB8AC3E}">
        <p14:creationId xmlns:p14="http://schemas.microsoft.com/office/powerpoint/2010/main" val="25936568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C.A.S. Project</a:t>
            </a:r>
            <a:endParaRPr lang="en-US" dirty="0"/>
          </a:p>
        </p:txBody>
      </p:sp>
      <p:sp>
        <p:nvSpPr>
          <p:cNvPr id="6" name="Content Placeholder 5"/>
          <p:cNvSpPr>
            <a:spLocks noGrp="1"/>
          </p:cNvSpPr>
          <p:nvPr>
            <p:ph idx="1"/>
          </p:nvPr>
        </p:nvSpPr>
        <p:spPr/>
        <p:txBody>
          <a:bodyPr/>
          <a:lstStyle/>
          <a:p>
            <a:r>
              <a:rPr lang="en-US" dirty="0" smtClean="0"/>
              <a:t>Prior to your C.A.S. Project interview for approval, you must complete the </a:t>
            </a:r>
            <a:r>
              <a:rPr lang="en-US" b="1" dirty="0" smtClean="0">
                <a:solidFill>
                  <a:srgbClr val="C00000"/>
                </a:solidFill>
              </a:rPr>
              <a:t>C.A.S. Project Planning Form</a:t>
            </a:r>
          </a:p>
          <a:p>
            <a:r>
              <a:rPr lang="en-US" dirty="0" smtClean="0"/>
              <a:t>Students should allocate 15 minutes for this interview; however, depending how well thought out the project is, it may take less time.</a:t>
            </a:r>
          </a:p>
          <a:p>
            <a:r>
              <a:rPr lang="en-US" dirty="0" smtClean="0"/>
              <a:t>If a project is not approved, students can either modify the existing project or choose a different idea</a:t>
            </a:r>
          </a:p>
          <a:p>
            <a:r>
              <a:rPr lang="en-US" dirty="0" smtClean="0"/>
              <a:t>Once a project is approved, students must use the </a:t>
            </a:r>
            <a:r>
              <a:rPr lang="en-US" b="1" dirty="0" smtClean="0">
                <a:solidFill>
                  <a:srgbClr val="C00000"/>
                </a:solidFill>
              </a:rPr>
              <a:t>C.A.S. Project Process Journal</a:t>
            </a:r>
            <a:r>
              <a:rPr lang="en-US" dirty="0" smtClean="0"/>
              <a:t> to track each time you work on your project. This form is individual; however, students working on the same project may have the same entries.</a:t>
            </a:r>
          </a:p>
          <a:p>
            <a:r>
              <a:rPr lang="en-US" dirty="0" smtClean="0"/>
              <a:t>Upon completion of the C.A.S. Project, each student will fill out a </a:t>
            </a:r>
            <a:r>
              <a:rPr lang="en-US" b="1" dirty="0" smtClean="0">
                <a:solidFill>
                  <a:srgbClr val="C00000"/>
                </a:solidFill>
              </a:rPr>
              <a:t>C.A.S. Project Reflection Form</a:t>
            </a:r>
            <a:r>
              <a:rPr lang="en-US" dirty="0" smtClean="0"/>
              <a:t>.</a:t>
            </a:r>
            <a:endParaRPr lang="en-US" dirty="0"/>
          </a:p>
        </p:txBody>
      </p:sp>
    </p:spTree>
    <p:extLst>
      <p:ext uri="{BB962C8B-B14F-4D97-AF65-F5344CB8AC3E}">
        <p14:creationId xmlns:p14="http://schemas.microsoft.com/office/powerpoint/2010/main" val="15677558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 Interviews</a:t>
            </a:r>
            <a:endParaRPr lang="en-US" dirty="0"/>
          </a:p>
        </p:txBody>
      </p:sp>
      <p:sp>
        <p:nvSpPr>
          <p:cNvPr id="3" name="Content Placeholder 2"/>
          <p:cNvSpPr>
            <a:spLocks noGrp="1"/>
          </p:cNvSpPr>
          <p:nvPr>
            <p:ph idx="1"/>
          </p:nvPr>
        </p:nvSpPr>
        <p:spPr>
          <a:xfrm>
            <a:off x="581192" y="2180496"/>
            <a:ext cx="11029615" cy="4677504"/>
          </a:xfrm>
        </p:spPr>
        <p:txBody>
          <a:bodyPr>
            <a:normAutofit/>
          </a:bodyPr>
          <a:lstStyle/>
          <a:p>
            <a:r>
              <a:rPr lang="en-US" dirty="0" smtClean="0"/>
              <a:t>You must have three interviews with the C.A.S. Coordinator, not including your C.A.S. Project Interview</a:t>
            </a:r>
          </a:p>
          <a:p>
            <a:pPr lvl="1"/>
            <a:r>
              <a:rPr lang="en-US" dirty="0" smtClean="0"/>
              <a:t>First Interview</a:t>
            </a:r>
          </a:p>
          <a:p>
            <a:pPr lvl="2"/>
            <a:r>
              <a:rPr lang="en-US" dirty="0" smtClean="0"/>
              <a:t>Meeting days and times will be announced</a:t>
            </a:r>
          </a:p>
          <a:p>
            <a:pPr lvl="2"/>
            <a:r>
              <a:rPr lang="en-US" dirty="0" smtClean="0"/>
              <a:t>What is your plan to complete C.A.S?</a:t>
            </a:r>
          </a:p>
          <a:p>
            <a:pPr lvl="2"/>
            <a:r>
              <a:rPr lang="en-US" dirty="0" smtClean="0"/>
              <a:t>What are you already doing that is C.A.S?</a:t>
            </a:r>
          </a:p>
          <a:p>
            <a:pPr lvl="2"/>
            <a:r>
              <a:rPr lang="en-US" dirty="0" smtClean="0"/>
              <a:t>What do you anticipate struggling with?</a:t>
            </a:r>
          </a:p>
          <a:p>
            <a:pPr lvl="1"/>
            <a:r>
              <a:rPr lang="en-US" dirty="0" smtClean="0"/>
              <a:t>Second interview</a:t>
            </a:r>
          </a:p>
          <a:p>
            <a:pPr lvl="2"/>
            <a:r>
              <a:rPr lang="en-US" dirty="0" smtClean="0"/>
              <a:t>End of junior year / beginning of senior year</a:t>
            </a:r>
          </a:p>
          <a:p>
            <a:pPr lvl="2"/>
            <a:r>
              <a:rPr lang="en-US" dirty="0" smtClean="0"/>
              <a:t>Everything on track? If not, how can we correct?</a:t>
            </a:r>
          </a:p>
          <a:p>
            <a:pPr lvl="1"/>
            <a:r>
              <a:rPr lang="en-US" dirty="0" smtClean="0"/>
              <a:t>Third Interview</a:t>
            </a:r>
          </a:p>
          <a:p>
            <a:pPr lvl="2"/>
            <a:r>
              <a:rPr lang="en-US" dirty="0" smtClean="0"/>
              <a:t>Reflective about your C.A.S. experience and how it affected you.</a:t>
            </a:r>
            <a:endParaRPr lang="en-US" dirty="0"/>
          </a:p>
        </p:txBody>
      </p:sp>
    </p:spTree>
    <p:extLst>
      <p:ext uri="{BB962C8B-B14F-4D97-AF65-F5344CB8AC3E}">
        <p14:creationId xmlns:p14="http://schemas.microsoft.com/office/powerpoint/2010/main" val="4657498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where do I go from here?</a:t>
            </a:r>
            <a:endParaRPr lang="en-US" dirty="0"/>
          </a:p>
        </p:txBody>
      </p:sp>
      <p:sp>
        <p:nvSpPr>
          <p:cNvPr id="3" name="Content Placeholder 2"/>
          <p:cNvSpPr>
            <a:spLocks noGrp="1"/>
          </p:cNvSpPr>
          <p:nvPr>
            <p:ph idx="1"/>
          </p:nvPr>
        </p:nvSpPr>
        <p:spPr/>
        <p:txBody>
          <a:bodyPr/>
          <a:lstStyle/>
          <a:p>
            <a:r>
              <a:rPr lang="en-US" dirty="0" smtClean="0"/>
              <a:t>This presentation can be found on the main IB page on MRHS’s website.</a:t>
            </a:r>
          </a:p>
          <a:p>
            <a:r>
              <a:rPr lang="en-US" dirty="0" smtClean="0"/>
              <a:t>Questions, comments, concerns, confusion? Come see me in E-205</a:t>
            </a:r>
          </a:p>
        </p:txBody>
      </p:sp>
    </p:spTree>
    <p:extLst>
      <p:ext uri="{BB962C8B-B14F-4D97-AF65-F5344CB8AC3E}">
        <p14:creationId xmlns:p14="http://schemas.microsoft.com/office/powerpoint/2010/main" val="4281090679"/>
      </p:ext>
    </p:extLst>
  </p:cSld>
  <p:clrMapOvr>
    <a:masterClrMapping/>
  </p:clrMapOvr>
  <p:timing>
    <p:tnLst>
      <p:par>
        <p:cTn id="1" dur="indefinite" restart="never" nodeType="tmRoot"/>
      </p:par>
    </p:tnLst>
  </p:timing>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docProps/app.xml><?xml version="1.0" encoding="utf-8"?>
<Properties xmlns="http://schemas.openxmlformats.org/officeDocument/2006/extended-properties" xmlns:vt="http://schemas.openxmlformats.org/officeDocument/2006/docPropsVTypes">
  <Template>TM03457464[[fn=Dividend]]</Template>
  <TotalTime>4924</TotalTime>
  <Words>1145</Words>
  <Application>Microsoft Office PowerPoint</Application>
  <PresentationFormat>Widescreen</PresentationFormat>
  <Paragraphs>128</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Gill Sans MT</vt:lpstr>
      <vt:lpstr>Wingdings 2</vt:lpstr>
      <vt:lpstr>Dividend</vt:lpstr>
      <vt:lpstr>INTRO TO C.A.S.</vt:lpstr>
      <vt:lpstr>What is C.A.S?</vt:lpstr>
      <vt:lpstr>WHY DO C.A.S?</vt:lpstr>
      <vt:lpstr>How Can we “Support, and be supported by, the academic disciplines?</vt:lpstr>
      <vt:lpstr>How do we “Foster International-Mindedness?”</vt:lpstr>
      <vt:lpstr>How do we “Develop Self-Awareness?” How do we “develop a sense of Identity?”</vt:lpstr>
      <vt:lpstr>How do we earn our C.A.S? </vt:lpstr>
      <vt:lpstr>C.A.S. Experiences</vt:lpstr>
      <vt:lpstr>C.A.S. Experiences: What Counts?</vt:lpstr>
      <vt:lpstr>C.A.S. Experiences: What counts?</vt:lpstr>
      <vt:lpstr>C.A.S. Experiences: How many each grading period</vt:lpstr>
      <vt:lpstr>C.A.S. experiences: How Many Each Grading Period</vt:lpstr>
      <vt:lpstr>C.A.S. Learning outcomes</vt:lpstr>
      <vt:lpstr>C.A.S. Project</vt:lpstr>
      <vt:lpstr>C.A.S. Project</vt:lpstr>
      <vt:lpstr>C.A.S. Project</vt:lpstr>
      <vt:lpstr>C.A.S. Interviews</vt:lpstr>
      <vt:lpstr>So where do I go from here?</vt:lpstr>
    </vt:vector>
  </TitlesOfParts>
  <Company>Union County Public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 TO C.A.S.</dc:title>
  <dc:creator>Kaitlyn Harfmann</dc:creator>
  <cp:lastModifiedBy>Lindsey Arant</cp:lastModifiedBy>
  <cp:revision>33</cp:revision>
  <dcterms:created xsi:type="dcterms:W3CDTF">2017-12-22T05:07:59Z</dcterms:created>
  <dcterms:modified xsi:type="dcterms:W3CDTF">2019-09-12T19:43:13Z</dcterms:modified>
</cp:coreProperties>
</file>