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6" r:id="rId6"/>
    <p:sldId id="267" r:id="rId7"/>
    <p:sldId id="261" r:id="rId8"/>
    <p:sldId id="262" r:id="rId9"/>
    <p:sldId id="263" r:id="rId10"/>
    <p:sldId id="264" r:id="rId11"/>
    <p:sldId id="265" r:id="rId12"/>
    <p:sldId id="258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9B75EE6-18C0-40A6-9DED-181F76A940A5}" type="datetimeFigureOut">
              <a:rPr lang="en-US" smtClean="0"/>
              <a:pPr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B67C337-467E-44D1-82CB-F29D6358B0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ACT PREP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	: Practice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Measures standard written English and rhetorical skills</a:t>
            </a:r>
          </a:p>
          <a:p>
            <a:pPr lvl="1"/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Usage/Mechanics: punctuation (13%), grammar/usage (16%), sentence structure (24%)</a:t>
            </a:r>
          </a:p>
          <a:p>
            <a:pPr lvl="1"/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Strategy (16%), organization (15%), style (16%)</a:t>
            </a:r>
          </a:p>
          <a:p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75 Questions</a:t>
            </a:r>
          </a:p>
          <a:p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60 Minutes</a:t>
            </a:r>
          </a:p>
          <a:p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Prose passages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Avoid Redundancy; be concise</a:t>
            </a:r>
          </a:p>
          <a:p>
            <a:pPr lvl="1"/>
            <a:r>
              <a:rPr lang="en-US" dirty="0" smtClean="0"/>
              <a:t>If it can be said with one single word, two words should not be </a:t>
            </a:r>
            <a:r>
              <a:rPr lang="en-US" u="sng" dirty="0" smtClean="0"/>
              <a:t>used and applied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Example: After they had </a:t>
            </a:r>
            <a:r>
              <a:rPr lang="en-US" u="sng" dirty="0" smtClean="0"/>
              <a:t>built and constructed </a:t>
            </a:r>
            <a:r>
              <a:rPr lang="en-US" dirty="0" smtClean="0"/>
              <a:t>the doghouse…” or “It was her </a:t>
            </a:r>
            <a:r>
              <a:rPr lang="en-US" u="sng" dirty="0" smtClean="0"/>
              <a:t>first initial </a:t>
            </a:r>
            <a:r>
              <a:rPr lang="en-US" dirty="0" smtClean="0"/>
              <a:t>appearance…”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See question #1,#4, #5, #8 (pg. 14,15)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Look for Sentence Fragments/Run sentences</a:t>
            </a:r>
          </a:p>
          <a:p>
            <a:pPr lvl="1"/>
            <a:r>
              <a:rPr lang="en-US" sz="2400" dirty="0" smtClean="0"/>
              <a:t>A sentence fragment will  never be the right choice! </a:t>
            </a:r>
          </a:p>
          <a:p>
            <a:pPr lvl="1"/>
            <a:r>
              <a:rPr lang="en-US" sz="2400" dirty="0" smtClean="0"/>
              <a:t>Clues:</a:t>
            </a:r>
          </a:p>
          <a:p>
            <a:pPr lvl="2"/>
            <a:r>
              <a:rPr lang="en-US" dirty="0" smtClean="0"/>
              <a:t>1. Whenever you see a period in the underlined part, or</a:t>
            </a:r>
          </a:p>
          <a:p>
            <a:pPr lvl="2"/>
            <a:r>
              <a:rPr lang="en-US" dirty="0" smtClean="0"/>
              <a:t>2. a period in the choices</a:t>
            </a:r>
          </a:p>
          <a:p>
            <a:pPr lvl="2"/>
            <a:r>
              <a:rPr lang="en-US" sz="2000" dirty="0" smtClean="0"/>
              <a:t>3. </a:t>
            </a:r>
            <a:r>
              <a:rPr lang="en-US" dirty="0" smtClean="0"/>
              <a:t>Check the preceding and following sentences</a:t>
            </a:r>
          </a:p>
          <a:p>
            <a:pPr lvl="2"/>
            <a:r>
              <a:rPr lang="en-US" dirty="0" smtClean="0"/>
              <a:t>4. If you can’t use a period…you can’t use a semi-colon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*See grammar review packet</a:t>
            </a:r>
          </a:p>
          <a:p>
            <a:pPr lvl="1">
              <a:buNone/>
            </a:pPr>
            <a:r>
              <a:rPr lang="en-US" dirty="0" smtClean="0"/>
              <a:t>* #6, #15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Review comma and semi-colon usage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Non-essential (commas) or essential (no commas)</a:t>
            </a:r>
          </a:p>
          <a:p>
            <a:pPr lvl="2"/>
            <a:r>
              <a:rPr lang="en-US" dirty="0" smtClean="0"/>
              <a:t>Non-essential: Paul McCartney</a:t>
            </a:r>
            <a:r>
              <a:rPr lang="en-US" dirty="0" smtClean="0">
                <a:solidFill>
                  <a:srgbClr val="FF0000"/>
                </a:solidFill>
              </a:rPr>
              <a:t>, perhaps the most musically proficient, </a:t>
            </a:r>
            <a:r>
              <a:rPr lang="en-US" dirty="0" smtClean="0"/>
              <a:t>played bass guitar.</a:t>
            </a:r>
          </a:p>
          <a:p>
            <a:pPr lvl="2"/>
            <a:r>
              <a:rPr lang="en-US" dirty="0" smtClean="0"/>
              <a:t>Essential: The album </a:t>
            </a:r>
            <a:r>
              <a:rPr lang="en-US" dirty="0" smtClean="0">
                <a:solidFill>
                  <a:srgbClr val="FF0000"/>
                </a:solidFill>
              </a:rPr>
              <a:t>recorded just before the band’s breakup </a:t>
            </a:r>
            <a:r>
              <a:rPr lang="en-US" dirty="0" smtClean="0"/>
              <a:t>was Abbey Road.</a:t>
            </a:r>
          </a:p>
          <a:p>
            <a:pPr lvl="2"/>
            <a:endParaRPr lang="en-US" dirty="0" smtClean="0"/>
          </a:p>
          <a:p>
            <a:pPr lvl="2">
              <a:buNone/>
            </a:pPr>
            <a:r>
              <a:rPr lang="en-US" dirty="0" smtClean="0"/>
              <a:t>*Remove the phrase/clause to determine if it is necessary for understanding the sentence.</a:t>
            </a:r>
          </a:p>
          <a:p>
            <a:pPr lvl="2">
              <a:buNone/>
            </a:pPr>
            <a:r>
              <a:rPr lang="en-US" dirty="0" smtClean="0"/>
              <a:t>*#9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Semi-colon</a:t>
            </a:r>
          </a:p>
          <a:p>
            <a:pPr lvl="1"/>
            <a:r>
              <a:rPr lang="en-US" dirty="0" smtClean="0"/>
              <a:t>Semi-colon acts much like a period</a:t>
            </a:r>
          </a:p>
          <a:p>
            <a:pPr lvl="1"/>
            <a:r>
              <a:rPr lang="en-US" dirty="0" smtClean="0"/>
              <a:t>The clause on either side of a semi-colon must be able to stand alone…so separate to test.</a:t>
            </a:r>
          </a:p>
          <a:p>
            <a:pPr lvl="1"/>
            <a:r>
              <a:rPr lang="en-US" dirty="0" smtClean="0"/>
              <a:t>DO NOT use conjunctions (and, but, or…) with a semi-colon</a:t>
            </a:r>
          </a:p>
          <a:p>
            <a:pPr lvl="1"/>
            <a:r>
              <a:rPr lang="en-US" dirty="0" smtClean="0"/>
              <a:t>Semi-colons can be used with conjunctive adverbs (however, indeed, instead, consequently, otherwise, subsequently, etc.)</a:t>
            </a:r>
          </a:p>
          <a:p>
            <a:pPr lvl="2"/>
            <a:r>
              <a:rPr lang="en-US" dirty="0" smtClean="0"/>
              <a:t>“The cat ate a bowlful of tuna</a:t>
            </a:r>
            <a:r>
              <a:rPr lang="en-US" dirty="0" smtClean="0">
                <a:solidFill>
                  <a:srgbClr val="FF0000"/>
                </a:solidFill>
              </a:rPr>
              <a:t>; then</a:t>
            </a:r>
            <a:r>
              <a:rPr lang="en-US" dirty="0" smtClean="0"/>
              <a:t>, to the squirrels’ delight, the fat feline fell asleep in the chair.”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Trick: When you can’t decide between two </a:t>
            </a:r>
            <a:r>
              <a:rPr lang="en-US" dirty="0" err="1" smtClean="0"/>
              <a:t>ro</a:t>
            </a:r>
            <a:r>
              <a:rPr lang="en-US" dirty="0" smtClean="0"/>
              <a:t> three choices, choose the shorter option.</a:t>
            </a:r>
          </a:p>
          <a:p>
            <a:pPr lvl="1"/>
            <a:r>
              <a:rPr lang="en-US" dirty="0" smtClean="0"/>
              <a:t>*Use this tip only when you have to guess!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Look for: “What is the best way to say what is meant?” type questions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#10, #13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context (meaning): DO NOT choose an answer that changes the meaning of a sentence.</a:t>
            </a:r>
          </a:p>
          <a:p>
            <a:pPr lvl="1"/>
            <a:r>
              <a:rPr lang="en-US" sz="2400" dirty="0" smtClean="0"/>
              <a:t>“sparks shoot from the chimney into the night sky” (15).</a:t>
            </a:r>
          </a:p>
          <a:p>
            <a:pPr lvl="1"/>
            <a:r>
              <a:rPr lang="en-US" sz="2400" dirty="0" smtClean="0"/>
              <a:t>WRONG: “sparks shoot at the chimney in the night sky” (15).</a:t>
            </a:r>
          </a:p>
          <a:p>
            <a:endParaRPr lang="en-US" dirty="0" smtClean="0"/>
          </a:p>
          <a:p>
            <a:r>
              <a:rPr lang="en-US" dirty="0" smtClean="0"/>
              <a:t>#2, #11, #12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Watch for the misplaced modifier</a:t>
            </a:r>
          </a:p>
          <a:p>
            <a:endParaRPr lang="en-US" dirty="0" smtClean="0"/>
          </a:p>
          <a:p>
            <a:pPr lvl="1"/>
            <a:r>
              <a:rPr lang="en-US" sz="2400" dirty="0" smtClean="0"/>
              <a:t>“Having died down, she bricks up the firebox…” (16).</a:t>
            </a:r>
          </a:p>
          <a:p>
            <a:pPr lvl="1"/>
            <a:r>
              <a:rPr lang="en-US" sz="2400" dirty="0" smtClean="0"/>
              <a:t>Ask: Who has died down? She did?</a:t>
            </a:r>
          </a:p>
          <a:p>
            <a:pPr lvl="1"/>
            <a:r>
              <a:rPr lang="en-US" sz="2400" dirty="0" smtClean="0"/>
              <a:t>Correct: “Once the blaze dies down, she bricks up…”(16).</a:t>
            </a:r>
          </a:p>
          <a:p>
            <a:pPr lvl="1"/>
            <a:r>
              <a:rPr lang="en-US" sz="2400" dirty="0" smtClean="0"/>
              <a:t>Ask: Who has died down? Oh, the blaze…</a:t>
            </a:r>
          </a:p>
          <a:p>
            <a:pPr lvl="1">
              <a:buNone/>
            </a:pPr>
            <a:endParaRPr lang="en-US" sz="2400" dirty="0" smtClean="0"/>
          </a:p>
          <a:p>
            <a:r>
              <a:rPr lang="en-US" dirty="0" smtClean="0"/>
              <a:t>#14, pg. </a:t>
            </a:r>
            <a:r>
              <a:rPr lang="en-US" dirty="0" smtClean="0"/>
              <a:t>16</a:t>
            </a:r>
          </a:p>
          <a:p>
            <a:r>
              <a:rPr lang="en-US" dirty="0" smtClean="0"/>
              <a:t>Grammar Bytes: http</a:t>
            </a:r>
            <a:r>
              <a:rPr lang="en-US" dirty="0" smtClean="0"/>
              <a:t>://www.chompchomp.com/handouts.htm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have to guess, use your ear…</a:t>
            </a:r>
          </a:p>
          <a:p>
            <a:pPr lvl="1"/>
            <a:r>
              <a:rPr lang="en-US" dirty="0" smtClean="0"/>
              <a:t>Verb agreement/tense (#25,#38)</a:t>
            </a:r>
          </a:p>
          <a:p>
            <a:pPr lvl="2"/>
            <a:r>
              <a:rPr lang="en-US" dirty="0" smtClean="0"/>
              <a:t>“He seen the handwriting on the wall” is </a:t>
            </a:r>
            <a:r>
              <a:rPr lang="en-US" dirty="0" smtClean="0">
                <a:solidFill>
                  <a:srgbClr val="FF0000"/>
                </a:solidFill>
              </a:rPr>
              <a:t>WRONG</a:t>
            </a:r>
          </a:p>
          <a:p>
            <a:pPr lvl="1"/>
            <a:r>
              <a:rPr lang="en-US" dirty="0" smtClean="0"/>
              <a:t>Pronoun agreement (eliminate the 2</a:t>
            </a:r>
            <a:r>
              <a:rPr lang="en-US" baseline="30000" dirty="0" smtClean="0"/>
              <a:t>nd</a:t>
            </a:r>
            <a:r>
              <a:rPr lang="en-US" dirty="0" smtClean="0"/>
              <a:t> person)</a:t>
            </a:r>
          </a:p>
          <a:p>
            <a:pPr lvl="2"/>
            <a:r>
              <a:rPr lang="en-US" dirty="0" smtClean="0"/>
              <a:t>“Her and her mom went to the mall” is WRONG</a:t>
            </a:r>
          </a:p>
          <a:p>
            <a:pPr lvl="2"/>
            <a:r>
              <a:rPr lang="en-US" dirty="0" smtClean="0"/>
              <a:t>“Her went to the mall” is WRONG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trick…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all underlined items, RE-READ the sentence after you plug in your choices.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Comprehension</a:t>
            </a:r>
          </a:p>
          <a:p>
            <a:pPr lvl="1"/>
            <a:r>
              <a:rPr lang="en-US" dirty="0" smtClean="0"/>
              <a:t>Directly stated (according to…)</a:t>
            </a:r>
          </a:p>
          <a:p>
            <a:pPr lvl="1"/>
            <a:r>
              <a:rPr lang="en-US" dirty="0" smtClean="0"/>
              <a:t>Implied meaning (main idea, author’s tone/voice, etc.)</a:t>
            </a:r>
          </a:p>
          <a:p>
            <a:r>
              <a:rPr lang="en-US" dirty="0" smtClean="0"/>
              <a:t>40 Questions</a:t>
            </a:r>
          </a:p>
          <a:p>
            <a:r>
              <a:rPr lang="en-US" dirty="0" smtClean="0"/>
              <a:t>35 Minutes</a:t>
            </a:r>
          </a:p>
          <a:p>
            <a:r>
              <a:rPr lang="en-US" dirty="0" smtClean="0"/>
              <a:t>4 Selections: </a:t>
            </a:r>
          </a:p>
          <a:p>
            <a:pPr lvl="1"/>
            <a:r>
              <a:rPr lang="en-US" dirty="0" smtClean="0"/>
              <a:t>Social Studies	Prose Fiction</a:t>
            </a:r>
          </a:p>
          <a:p>
            <a:pPr lvl="1"/>
            <a:r>
              <a:rPr lang="en-US" dirty="0" smtClean="0"/>
              <a:t>Natural Sciences	Humanities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Book Questions: The answer is directly stated</a:t>
            </a:r>
          </a:p>
          <a:p>
            <a:pPr lvl="1"/>
            <a:r>
              <a:rPr lang="en-US" dirty="0" smtClean="0"/>
              <a:t>According to the…</a:t>
            </a:r>
          </a:p>
          <a:p>
            <a:pPr lvl="1"/>
            <a:r>
              <a:rPr lang="en-US" dirty="0" smtClean="0"/>
              <a:t>In the passage…</a:t>
            </a:r>
          </a:p>
          <a:p>
            <a:pPr lvl="1">
              <a:buNone/>
            </a:pPr>
            <a:r>
              <a:rPr lang="en-US" dirty="0" smtClean="0"/>
              <a:t>1. Eliminate obvious wrong answers</a:t>
            </a:r>
          </a:p>
          <a:p>
            <a:pPr lvl="1">
              <a:buNone/>
            </a:pPr>
            <a:r>
              <a:rPr lang="en-US" dirty="0" smtClean="0"/>
              <a:t>2. If time allows, go back and match up the correct answer if you are unsure.</a:t>
            </a:r>
          </a:p>
          <a:p>
            <a:pPr lvl="1">
              <a:buNone/>
            </a:pPr>
            <a:r>
              <a:rPr lang="en-US" dirty="0" smtClean="0"/>
              <a:t>3. If time does not allow, make your best guess after eliminating answers.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Head Questions: Inferences</a:t>
            </a:r>
          </a:p>
          <a:p>
            <a:pPr lvl="1"/>
            <a:r>
              <a:rPr lang="en-US" dirty="0" smtClean="0"/>
              <a:t>Main idea (Think umbrella…all details should fit under it)</a:t>
            </a:r>
          </a:p>
          <a:p>
            <a:pPr lvl="1"/>
            <a:r>
              <a:rPr lang="en-US" dirty="0" smtClean="0"/>
              <a:t>Author’s purpose</a:t>
            </a:r>
          </a:p>
          <a:p>
            <a:pPr lvl="1"/>
            <a:r>
              <a:rPr lang="en-US" dirty="0" smtClean="0"/>
              <a:t>Author’s feelings or attitude toward</a:t>
            </a:r>
          </a:p>
          <a:p>
            <a:pPr lvl="1"/>
            <a:r>
              <a:rPr lang="en-US" dirty="0" smtClean="0"/>
              <a:t>Author’s tone</a:t>
            </a:r>
          </a:p>
          <a:p>
            <a:pPr lvl="1"/>
            <a:r>
              <a:rPr lang="en-US" dirty="0" smtClean="0"/>
              <a:t>Vocabulary (Read the sentence again! Replace with the word you feel is correct.)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terms: </a:t>
            </a:r>
          </a:p>
          <a:p>
            <a:pPr lvl="1"/>
            <a:r>
              <a:rPr lang="en-US" dirty="0" smtClean="0"/>
              <a:t>Figurative language: metaphor, simile, personification</a:t>
            </a:r>
          </a:p>
          <a:p>
            <a:pPr lvl="1"/>
            <a:r>
              <a:rPr lang="en-US" dirty="0" smtClean="0"/>
              <a:t>Structure: narrative, sketch, </a:t>
            </a:r>
            <a:r>
              <a:rPr lang="en-US" dirty="0" smtClean="0"/>
              <a:t>dialogue </a:t>
            </a:r>
          </a:p>
          <a:p>
            <a:pPr lvl="1"/>
            <a:r>
              <a:rPr lang="en-US" smtClean="0"/>
              <a:t>main </a:t>
            </a:r>
            <a:r>
              <a:rPr lang="en-US" dirty="0" smtClean="0"/>
              <a:t>idea, topic sentence, supporting detail, author’s tone</a:t>
            </a:r>
            <a:r>
              <a:rPr lang="en-US" smtClean="0"/>
              <a:t>, purpose, etc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Underline:</a:t>
            </a:r>
          </a:p>
          <a:p>
            <a:pPr lvl="1"/>
            <a:r>
              <a:rPr lang="en-US" dirty="0" smtClean="0"/>
              <a:t>First appearance of every Proper noun and label on the side</a:t>
            </a:r>
          </a:p>
          <a:p>
            <a:pPr lvl="1"/>
            <a:r>
              <a:rPr lang="en-US" dirty="0" smtClean="0"/>
              <a:t>Highlight sequence words, such as “initial attempt” or “in earlier periods”</a:t>
            </a:r>
          </a:p>
          <a:p>
            <a:pPr lvl="1"/>
            <a:r>
              <a:rPr lang="en-US" dirty="0" smtClean="0"/>
              <a:t>Make notes in the margins: 2-3 words that capture the main point </a:t>
            </a:r>
          </a:p>
          <a:p>
            <a:pPr lvl="1"/>
            <a:r>
              <a:rPr lang="en-US" dirty="0" smtClean="0"/>
              <a:t>Note Reversal words: on the other hand, however, although, despite, etc.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Strategy: True or False?	</a:t>
            </a:r>
          </a:p>
          <a:p>
            <a:pPr lvl="1"/>
            <a:r>
              <a:rPr lang="en-US" dirty="0" smtClean="0"/>
              <a:t>Think of each answer as a T/F question. Three of the 4 are False!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Examples of Specific Words (usually indicate false): all, always, every, must, no, never, none</a:t>
            </a:r>
          </a:p>
          <a:p>
            <a:pPr lvl="1"/>
            <a:r>
              <a:rPr lang="en-US" dirty="0" smtClean="0"/>
              <a:t>Examples of Vague words (more likely to appear in true statements): some, often, may, seem, most, usually, many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 time! Use your own knowledge!</a:t>
            </a:r>
          </a:p>
          <a:p>
            <a:r>
              <a:rPr lang="en-US" dirty="0" smtClean="0"/>
              <a:t>Who was the President of the United State in 1986?</a:t>
            </a:r>
          </a:p>
          <a:p>
            <a:r>
              <a:rPr lang="en-US" dirty="0" smtClean="0"/>
              <a:t>A. Kennedy	B. Johnson	</a:t>
            </a:r>
          </a:p>
          <a:p>
            <a:r>
              <a:rPr lang="en-US" dirty="0" smtClean="0"/>
              <a:t>C. Regan	D. Clinton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the passage, the Civil Rights movement in America was LEAST active during which of the following 10-year periods?</a:t>
            </a:r>
          </a:p>
          <a:p>
            <a:pPr lvl="1"/>
            <a:r>
              <a:rPr lang="en-US" dirty="0" smtClean="0"/>
              <a:t>A. 1860’s	B. 1920’s</a:t>
            </a:r>
          </a:p>
          <a:p>
            <a:pPr lvl="1"/>
            <a:r>
              <a:rPr lang="en-US" dirty="0" smtClean="0"/>
              <a:t>C. 1940’s	D. 1960’s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*The ACT will not use factually incorrect articles!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Running out of time?</a:t>
            </a:r>
          </a:p>
          <a:p>
            <a:pPr lvl="1"/>
            <a:r>
              <a:rPr lang="en-US" dirty="0" smtClean="0"/>
              <a:t>Look for questions that provide line or paragraph references. You will be able to answer them quickly without having to skim the entire article.</a:t>
            </a:r>
          </a:p>
          <a:p>
            <a:r>
              <a:rPr lang="en-US" dirty="0" smtClean="0"/>
              <a:t>Avoid traps! Study the wrong answers to see how they try to trick you!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988</TotalTime>
  <Words>904</Words>
  <Application>Microsoft Office PowerPoint</Application>
  <PresentationFormat>On-screen Show (4:3)</PresentationFormat>
  <Paragraphs>129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Module</vt:lpstr>
      <vt:lpstr>ACT PREP</vt:lpstr>
      <vt:lpstr>English : Practice Test</vt:lpstr>
      <vt:lpstr>English</vt:lpstr>
      <vt:lpstr>English </vt:lpstr>
      <vt:lpstr>English</vt:lpstr>
      <vt:lpstr>English</vt:lpstr>
      <vt:lpstr>English</vt:lpstr>
      <vt:lpstr>English</vt:lpstr>
      <vt:lpstr>English</vt:lpstr>
      <vt:lpstr>English</vt:lpstr>
      <vt:lpstr>Final trick… </vt:lpstr>
      <vt:lpstr>Reading</vt:lpstr>
      <vt:lpstr>Reading</vt:lpstr>
      <vt:lpstr>Reading  </vt:lpstr>
      <vt:lpstr>Reading </vt:lpstr>
      <vt:lpstr>Reading </vt:lpstr>
      <vt:lpstr>Reading </vt:lpstr>
      <vt:lpstr>Reading </vt:lpstr>
      <vt:lpstr>Reading </vt:lpstr>
      <vt:lpstr>Reading </vt:lpstr>
    </vt:vector>
  </TitlesOfParts>
  <Company>Marshall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 PREP</dc:title>
  <dc:creator>neben</dc:creator>
  <cp:lastModifiedBy>neben</cp:lastModifiedBy>
  <cp:revision>56</cp:revision>
  <dcterms:created xsi:type="dcterms:W3CDTF">2012-03-15T15:46:51Z</dcterms:created>
  <dcterms:modified xsi:type="dcterms:W3CDTF">2012-03-17T15:03:58Z</dcterms:modified>
</cp:coreProperties>
</file>