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1" r:id="rId4"/>
    <p:sldId id="259" r:id="rId5"/>
    <p:sldId id="260" r:id="rId6"/>
    <p:sldId id="262" r:id="rId7"/>
    <p:sldId id="263" r:id="rId8"/>
    <p:sldId id="264" r:id="rId9"/>
    <p:sldId id="265" r:id="rId10"/>
    <p:sldId id="257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6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9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86745-F278-473A-A690-80D58364A3C7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4EB95-07F5-4C6C-B17A-5CF4AEF15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595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86745-F278-473A-A690-80D58364A3C7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4EB95-07F5-4C6C-B17A-5CF4AEF15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820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86745-F278-473A-A690-80D58364A3C7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4EB95-07F5-4C6C-B17A-5CF4AEF15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681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86745-F278-473A-A690-80D58364A3C7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4EB95-07F5-4C6C-B17A-5CF4AEF15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252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86745-F278-473A-A690-80D58364A3C7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4EB95-07F5-4C6C-B17A-5CF4AEF15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464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86745-F278-473A-A690-80D58364A3C7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4EB95-07F5-4C6C-B17A-5CF4AEF15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487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86745-F278-473A-A690-80D58364A3C7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4EB95-07F5-4C6C-B17A-5CF4AEF15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401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86745-F278-473A-A690-80D58364A3C7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4EB95-07F5-4C6C-B17A-5CF4AEF15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1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86745-F278-473A-A690-80D58364A3C7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4EB95-07F5-4C6C-B17A-5CF4AEF15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340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86745-F278-473A-A690-80D58364A3C7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4EB95-07F5-4C6C-B17A-5CF4AEF15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575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86745-F278-473A-A690-80D58364A3C7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4EB95-07F5-4C6C-B17A-5CF4AEF15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711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886745-F278-473A-A690-80D58364A3C7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B4EB95-07F5-4C6C-B17A-5CF4AEF15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320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  <a:latin typeface="Rockwell Extra Bold" panose="02060903040505020403" pitchFamily="18" charset="0"/>
              </a:rPr>
              <a:t>How To Earn Scholarships</a:t>
            </a:r>
            <a:endParaRPr lang="en-US" b="1" dirty="0">
              <a:solidFill>
                <a:srgbClr val="00B050"/>
              </a:solidFill>
              <a:latin typeface="Rockwell Extra Bold" panose="02060903040505020403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2230" y="3657602"/>
            <a:ext cx="7801708" cy="1863968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Rockwell Extra Bold" panose="02060903040505020403" pitchFamily="18" charset="0"/>
              </a:rPr>
              <a:t>What Can I do NOW?</a:t>
            </a:r>
            <a:endParaRPr lang="en-US" sz="4000" dirty="0">
              <a:latin typeface="Rockwell Extra Bold" panose="020609030405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11866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What are Merit Scholarships?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>
              <a:buNone/>
              <a:defRPr/>
            </a:pPr>
            <a:r>
              <a:rPr lang="en-US" dirty="0" smtClean="0"/>
              <a:t> 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D90A16D-9802-452D-9E61-D1FF2E184567}" type="slidenum">
              <a:rPr lang="en-US" altLang="en-US" sz="1200">
                <a:solidFill>
                  <a:srgbClr val="898989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200">
              <a:solidFill>
                <a:srgbClr val="898989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57400" y="2133600"/>
            <a:ext cx="2362200" cy="1905000"/>
          </a:xfrm>
          <a:prstGeom prst="rect">
            <a:avLst/>
          </a:prstGeom>
          <a:solidFill>
            <a:srgbClr val="E34FE7">
              <a:alpha val="2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3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Good grades</a:t>
            </a:r>
          </a:p>
        </p:txBody>
      </p:sp>
      <p:sp>
        <p:nvSpPr>
          <p:cNvPr id="6" name="Plus 5"/>
          <p:cNvSpPr/>
          <p:nvPr/>
        </p:nvSpPr>
        <p:spPr>
          <a:xfrm>
            <a:off x="4419600" y="2324100"/>
            <a:ext cx="1676400" cy="15240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096000" y="2133600"/>
            <a:ext cx="2120900" cy="1905000"/>
          </a:xfrm>
          <a:prstGeom prst="rect">
            <a:avLst/>
          </a:prstGeom>
          <a:solidFill>
            <a:srgbClr val="E34FE7">
              <a:alpha val="2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3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ACT/SAT score</a:t>
            </a:r>
          </a:p>
        </p:txBody>
      </p:sp>
      <p:sp>
        <p:nvSpPr>
          <p:cNvPr id="8" name="Equal 7"/>
          <p:cNvSpPr/>
          <p:nvPr/>
        </p:nvSpPr>
        <p:spPr>
          <a:xfrm>
            <a:off x="8382000" y="2667000"/>
            <a:ext cx="762000" cy="9906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417" name="AutoShape 2" descr="data:image/jpg;base64,/9j/4AAQSkZJRgABAQAAAQABAAD/2wCEAAkGBhAQEBUUEhQVFRIUFhUVFRUQExcUEBQVFBYXFBQUFhYXGyYeFxkkGRIUHy8gIycpLCwsFR4xNTAqNSYrLCkBCQoKDgwOGg8PGikkHSUsLywqLC0pLCksKikpLCwsLCwpKSwsLDQsLCwsLCwsLi0pKSktLCwtLCksLCwsLCwpLP/AABEIAOEA4QMBIgACEQEDEQH/xAAcAAEAAgIDAQAAAAAAAAAAAAAABgcFCAEDBAL/xABFEAABAwICBgUHCgUDBQEAAAABAAIDBBEFIQYHEjFBUSJhcXOxExQyNIGhsiMkQlJicoKRwdElNUOSwhXh8TNTVKLDFv/EABsBAQACAwEBAAAAAAAAAAAAAAADBAECBQYH/8QAMREAAgECBAMGBgEFAAAAAAAAAAECAxEEEiExBUFREyJxsdHwMmGBkaHBFBVCYuHx/9oADAMBAAIRAxEAPwC8EREAREQBERAEREAREQBcbS6aqbZF1XeNa26WmndE8v2mW2tljnAXFxmO1YuZUW9iy7osPguNsnja9pycAR2EXHisp5cLIasdhK42gsJj+kDKaJ0jj0WAuPYBcqJ4BrXpaqYRML9pwJbtMc0EDM2JWLmVFsshF008wcF3LJqEREAREQBERAEREAREQBERAEREAREQBERAERfL5AAgOS5eaeua3eVgdJNLYqZhc9waBvJKqDGtZ9RUuIpxsRcZZQf/AFajaSuyxRw86slGKuy19INKomMN3AdZOS16xepFTW1L2OuHA22dxs0D9CvipqnzPt8pUSfbJLR+EZBeHzp0flA9oY8WyAtb8u0KvNuS0R1KFGnQqLPJaXvbXk9LlhYDrI83iYzycp2WNFwywyFt57F7jrhk/wDHk/vZ+6xWjmq8VcTXvlkO21rrNIAFxfl1qRHUhTW3yX5+UN/Bb2kVZOiuT+6X6ZHNKNYT6mmezyUjS9pb0gLC+W8FRzAqoUs9PM4nZDXg5E7Nxb9Vn9LNV7KSCSRsknQaXWc4EZcNyh9FJM7YjhILnbRser/grSSldWLdB0cslK6TS6PW65aXL80d1h00rQGyNJ5Xz/JTOjxdj9xC1TqZJIXAVMOyeD2jZd2hwUo0d0vqKazmPM0PFrj8s0dR+l7VIp8miF4FVE5UXm+Wz+3o2bKNeCuVDNFNM4qpgLXA3/MHkRwKmEcm0FIcqUXF2Z9oiIahERAEREAREQBERAEREAREQBERAcPdZRDTLS2Okic97rAfmTwA61IMWrNhhK1o1iaTGsrCwG8URsBwLuJ/RbbK5NShdnTimLTYlP5SUkRtzay+TRzPMr04Jo/JiE3k2EtiYbPI4fZb19awtbOY49luRFiT1q9NWGjwhpo7jpEBzjzc7M+KOmv7tzs1qscPT7KG71b6/I+sN0GhpoLMYBl7T1k8VR2mUQbW1Q5bPg1bS4owCM9i1f04Hz+r/D4NS10cylNy/Pky+tW8Y80h7tnwhTcxiyhWrf1SHu4/hCm/BJKzK9TcrvWqweYz90/wVJ6CR7WIQDmx/gVd+tb1Gfun+CpTQD+Y0/3H+Dky7MsQfc99S78S0OhqIC17AQRxCo3SfAJcKqAW3MR9En4StjXYmyOLpEWtxVRaw9J6GpjfHttceGznYjdmMlnJczSqTjLNF2a2ZgsKxN8ZFRT7/wCrHweBv/FbceKvDQ/SZlVE1zTcELXXRGqcZHN+iW+y7bDwU70KxA0tb5O/yU13NHAPHpAdozVnsM1HtF4M6+MoxxOHWLgtdpePX68y+2m4XK8tDNtNBXqVM849AiIhgIiIAiIgCIiAIiIAiIgC4cVyvmTcgIDrOxs09JI4HMNIHach7ytbqI/KgOzJOftzVya8awiFreDpG39l3foqWp5PlQetWIw1j4osU5KMomXrYr53+kCeVrhbMaIOaYm23WFuzgtboabyrXXyFiB1nmrt1XY6JaaO56QAa7mHNyPgr+NwzppStpL9FrF695cydYv/ANM9i1c05Pz+r/D4NW0OKvvGexas6dn+IVX4fBq51NXXvoU6crL30NgdW/qcPdx/CFN+Cg+rb1SHu2fCFOOC0nuaT3K91reoz90/wVI6Dy2r6c8mP8HK7ta3qM/dP8FROhRvWw/cf4FTQV176ksJWVve5KtZ2lr7tp2OIBG1IW79k7m+1YrRyrY6LYsMuFhmCsXp80isfyLGflZYXDKl8cgLD+yt4Sr2NdSaunpYu4LGfxqt2tCWPpmQFxblt5ADK2dz4BeaHGHecU5uSWzMIv1nZOfYV1bTps9oX5Hh1LwYdTOdWQMGbvKs9zgT7gulj6Tp080FaL9S3i8ZeOWCtFm1mAPvGFl1iNH2WjCy683Lc4MtwiItTUIiIAiIgCIiAIiIAiIgC+Jdy+18SDJAUVr2Pycfef4lU1tWIKuzXpSkwtdwbI0/ncKkXfqrd+7cN6kppKkbDbclmNFdJjQz3J+RkPS+y763YVD6CpytyXpMpX0KOGpcRwcfD7M2ni7rLI2Qi0kjmhuHA3HArXbTl96+oPMt+Fq7cMx2emyjddn1HHL8J4LFYjM6eSSRwsXft/svI1uFV6E3FxfPw2fMiVVNGyerU/NIe7j+EKdcFVWrzSGNtNG3aFwxgyI4NCsCHHI3DeFxqkGmbuSZEda/qM/dP8FRWgAvXwj7L/hKurWlWtdRT2P9N3gqX1dn+Iw9j/hKlgrR99TOYmOsvQ6V7WzwgktBDgN5bv8AbZVQXkHl1blt/TYe2SMA8lH8R1X0cztp0LCeeyL+5RuV3uZvc1niq3A5E36laWq3QuWSZtTM0gAdAOGee959isXDtV1HE7abCwEcdnP3qYUOGNjGQU0sTPJkb0M5juoYNloC9KAIqRoEREAREQBERAEREAREQBERAFw4ZLlEBXetHAvOKSRoGZaSO0Zha0St4+wjkVuVi9GJGELWXWPos+iqXPDfkZTfdkHcR1cwrEJJxys0ejIZFIWm6zVJsyDLfyWHMV92fivqJ5ad9iurwzitTAycd4vl6EdWGdabmeNAU8wK6YMZkAzzHO11mKDEopB0iAefD9wvYUuM0aul7eJy6rq01e1zGR0Dmm7C5p+w4jwWTpsZr4/Rnfbk8ByykdMx3ouB7Cvv/TlHUoYOrq4L6aeRV/qEluYjFNIK6eJ0byxwcLGwINuS8OBfNKiKZwcQ0EO2Re1xb9SpIMNz3J/pvUqc+G4VpqN1f62NlxSxY2jWsulkAaJBtfVdk78ipvR45G/cQtfZsDY/0mg+P5716KE1lMbwTEtH9Oa7m9gdvC4OJ4PON3BqXn7+pbp8TpN2bsbGRygrtVRaNazhtCKpaYZdwDz0HfcduKsvD8VbIMiuJOnKLszqQqKS0Mki4DrrlRkgREQBERAEREAREQBERAEREAREQHDm3UV0s0Uiq4nMe0EEcs+0dala+Xsusp2NWrmpWlmhVRh8huCYr9GQcBydyKwpqOD2h3WN623xbAI5mkOaCDvBFwVUulGpZty+lPk3b9gi8Z7OLVtd/wBpDL/IrDCRsklj25/Rk4jt3L7xJ7Bvi8nJfIsNmEc134po1V0l/LQuA+uwbTO243Lpw+8oLTm0FhvxAzuPcpFiZxjkKs1aXaPY9TKR7WA7dzlls3IJzC7GV1RHzNuRI9xX1LjjonizWkDPZI/UdSydNptA7KWPZG42G0D4K1TxcOUmjnVO1tfs8yPGzSSQZO2m9Za0/os3RY+x9rgHrYc/7T+6+Yxh0oJY7P6jSQ49Vio4GRSVBbCDGOO2d1t5U38+pT1U7lXs6VdNODjbfSxPaYxSei4X5HJ35HevR/ppUM83qY7ll5Wt33by5FZfA9L89l1wRlsSf4u3j3q1DivKascuvgqiTlSd0ZeqwZkjdl7Q5p3gj39R6wucLxSfDHdNzpKXg45yQ8g76zftcOKzlFURTDLeN4O8fuOtenzVpBBzByIO4g8DzW1eVLEx136lHD8Vq4Sdne3NehNMGxhszAQbgi6y4Kp7B6t2G1TYbk00xPkSTfybt5iPVxHVccFa1BVbbQVwKkcsrH0PB4qOIpqcXdM9iIijLgREQBERAEREAREQBERAEREARF8ueAgPpdUkAK58u1ciYFDBgsZwhhacgtd9IQ2GtrQBYNbkBkA5zA0HLltlbM4oegexay6aevV3Y3wYtZysipWivfijK0Wq2WohZLHOQ5zGutI3aGYBtcdqxOJavMSgNzEJRziNz/ac1eer+EGjh7qP4QpRLhrCNwWbRZmMJNGoc8b4z02PjcNwe0jP2rM0spBMpA2ixgHLPpE+CuPWbhEYopyWg2jcRcbiATdU9RUfnUlPCC5hc2Rxc077AAC3YxQzjZpIgqxzd1++Z9S6TPkj2drybmkkFmTXX33HasdWzzB15RkbdIbll8a1e1lO0uDfLRjiwfKAfd4+xYGlxAsux93M3EHe0+1YlmRpGhGCvTS99H6khwXSExkBzja42XcR/srAoNJWuyls029Ieg7rHJU3N8m6wN2nMe1SfRfEy9hY7e3df6qjdadJZovQ43EuHQqQ7SxY+M0QqqdzAcyA6Nw+i8ZscD2+4lSDVzjxqKZhPpjovHEPb0XD81WflS22yS0ggixNsupSDVfiB85qo+cglAG75QdK34gVJSxXbSs9zHBIyo5qd7rdfLqXM05LldcJyXYrB65BERDIREQBERAEREAREQBEQoDqqJg0XUB0u1ixUjgwXfK/Jscebzfj1DrKy+m+PNpaeSQnJjSe3kPzstdqXEJJ5nTSEmRxvnwbwaOpV6tTKm0Vq9Rwi2i0v/3GJEn5q0ctuoaD7gvRR6yZYnAVUD4mk22wRJF7XN9H2rEUrPOI2vvmRY25jIr21E8QBa8tsRYtJuCOIIXnv6rVjOzSfVK55RcZrwnaUU+qVywRi7Zorgg3HBa9aZH59XdjfBineiGI+RmmpQ7aY0CSLO9o3/Rv1HL8lAdLnXrK37rfBi7qqqpFNfI9J2iqQU1zt5ovnV36nD3UfwhTJQ3V36nB3UfwBTJWo6ouU9iBa0vUKjun+BVOaEC+I0ndyeDlcmtL1Co7p/gVTego/iNJ3cng5QTfeX18ivNd/wB9DYWDDGvZmOCrXWLqyZKHSwjZmA4DJ/U791bOG+gF84pShzSp+RM4aXRqM+HaiucnRu2HDiL5j3ghd+j1Xszt6zsn2qSaf4WKarmAFmzsDxb6zXDa/dRCmZaZpG47J9+fvVWSvGSK045oSiyd1E+zn12Xv1aVxdico3DyQvbiWyWB96weIyZDt4b8lltUlPtV8zhwjaD2udf/ABVHBRtqczh9NJt+9zYGkPRC7100o6IXcuyj0K2CIiyZCIiAIiIAiIgCIiALh+5crh+5AVLrtlIo7D6UsYI4EbV7e5UgKsiUnd0rWG7NXlrqpSaIkbmSRvPYHAHxVU6L4IJq4McPReXOB4tY0n25hUas4wjKUuVytVXUz2HTTwQg7WyHkdDLaN8uO4r11NLLsbbG7bebTmOe0N6j+P4j5Ooex7tmSM3zFhnci3uXTQ427cx7jI7c2O5cXcgG/wDC5H8ec0qiS1+RyHgW+9bUzeiFS+TETYAAQOvb7w2b+26welg+d1v3WeDFZmheiL4vKVErQySYDoD6DRmGk8TfMqudMGWrK/7rPBi6kVlSXh5o6qpZaaj4eZeur0fM4O6j+AKYKIavh8zg7qP4ApertPYtJWRBNaI+YVHcyfCVTmgg/iNJ3Ung5XJrQ/l9T3MnwlU/oMP4jR91J4OUE/i99CKUe8mbH4b6AXfUjIrpw70Au2qfZpVlfCTFE654Q2anf1ytt2tBVZYf05IwL32re+4Vna2KxrquFhsQxk0hB3ejst96iurrBxNWbbh8nF0jyvfoj2my59aqqdOU3yXqU6ul/AyuM4E+nYHyneDkNzcwDnzsVJNSlBtCabg+TZb2Ri3i4rH6xnvkbHaxBJa1h3veTstsOI4/hKsrQHR8UlLHGPotF+txzcfzJVXhkpVKSnLdkODouKbZL4hYL7XAC5XcOkEREAREQBERAEREAREQBCiICMaZYM2pp5I3DJ7S0+0LXzDpnR1Hk5iWTQXic69i+I5G/MgEHraDyW0lTCHBUxrU1fvkd5zTj5Vg6TRve0cvtBVK1NSunzMOOY8o0UipK5ol2ZYquMOY57Q5okZ6TM9/RLSOeasfA9GKVmcccbT9hgB9wVR6LaUx1dP5jWOLHNINPNufE9voi53EH3Egqa4Fpi+mkFPV2ZJuY/8ApTD6zHc+bd4XOwdSUZdlW+Jflcmv2Tyo2jmjsWFVUwaw2WuemTfnuI/cZ4MV/wAuMMezI8Fr1pnN89r+trP/AJroVNdvl5ojULl8avvU4O6j+AKXqG6vn/M4O6j+AKYbYU9PYxaxB9aH8vqe5k+EqodCR/EaLuZf81bes+QeYVPcyfCVT2hctsQo3HcIpRf+5V5/F9/IyoXVzZKgPQC8WOYi2NhJIAAJJPADisbNpHHDFdzgABmSbAKpNMtN5MR2oabaEN7SS7tofVZ1daklUSiZjBt2Irj+JSYhWySMBc0/Jx8tlu4+0qdaPtioYRCLOnedp7sthrrXIOedgDkOO8qLUkzKZl22BA9I2szs5uWd0T0TnxCTykoc2my9LJ8ueY5hh481ya9OWL7m0fM3nh1H4jNaI4RJX1fnctzCw2pwRYOO50tuXAdXarfo4A0WXkwnC2xMDWgAAAAAWAA4LKALrYeiqcUkQ2S2CIisgIiIAiIgCIiAIiIAiIgCIiALyVlGHjcvWiw1cFM6dapWzPM1PaObecug89YG49YUCnxWspG+Qr6cyQ3y8pcgW4skG5bPS04csTX6OxyAgtBB4EXCrVKEZ6SV+nVeDJ6daVN6FAUGk+wPm9V0f+zWXuOpszb+9eCkpzWOrXyOb5Qsu1sbg/aIB3Hj6LVaekOqaicC4RBp5xksPuyVM4jTiiqp2NLugLNN8xcAjP2qGVKWVpPX/Zcozpymm4/bwfIs3RrWLBTQsY8SN2GNadqJ4HRAG+3Us0/W9S7N2l7upsTyfBQTCtAayoibIyqeC9rXWIdYXF+B617m6qcSORqzs8bB37qRZ/f/AAicaPV/Zep3aYawBVUsjI4pjttLbmJzWi4tckqLUU7mRUz4zEySPywd5Unc8t2TkLncdy9ukurmopoHyOqHP2Gl1nA2Nt/FYLAKcVdTBA++xsuvsnZJtc7wtZQcreP6JqfZKMnq9P2ZHEsVhePnE76g8GN+RpwR1Zud7UpKStrbMpoC2LdcAsjA7TmfYrc0e1ZUUYDmwsvzcNp35lTOkwVjBkB+SRoX1evj6EU8TlVoJL8/krLRTVI1pa+pPlXDMNtaFp6m8T2q06HDWxiwC9ccIC7FZjTSKUpOW5wAuURSmoREQBERAEREAREQBERAEREAREQBERAEREBjcZHQPYtWtOPX6r8Pg1bTYz6B7Fqzpx6/Vfh8GqORaoevky+9XEQNJD3bPhCmvmwtuUM1beqQ93H8IU54LZLQhqfEV1rTiAop+7f4Kl9X/wDMaf7r/Aq69a3qU/dv8FSegH8xp/uv8HLR7lqn8D+nmbQYSOgOxe9eHCfQC9ykWxTluERFk1CIiAIiIAiIgCIiAIiIAiIgCIiAIiIAiIgCIiA8OKR3YVrLp3g83+oVHyUhD9nZLWOcD0W8QOYK2mey68EmDsJvZatXJac8pgNAKJ0dLEHCxEbAQd4IaLqX8F1U9MGjJdyyjSTuyDayqF0lHMGglxjfYDMk7O5Uvq7wiY4hCTHIA1r9ouY5oGRAzI4krZqopQ8ZryxYQxpvZa5SSNSysd2HMswL1r5Y2y+luQsIiIAiIgCIiAIiIAiIgCIiAIiIAiIgCIiAIiIAiIgC5KIgOEREByuFyiA4REQBERAEREAREQBERAEREAREQH//2Q=="/>
          <p:cNvSpPr>
            <a:spLocks noChangeAspect="1" noChangeArrowheads="1"/>
          </p:cNvSpPr>
          <p:nvPr/>
        </p:nvSpPr>
        <p:spPr bwMode="auto">
          <a:xfrm>
            <a:off x="1581151" y="-749300"/>
            <a:ext cx="1552575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17418" name="AutoShape 4" descr="data:image/jpg;base64,/9j/4AAQSkZJRgABAQAAAQABAAD/2wCEAAkGBhAQEBUUEhQVFRIUFhUVFRUQExcUEBQVFBYXFBQUFhYXGyYeFxkkGRIUHy8gIycpLCwsFR4xNTAqNSYrLCkBCQoKDgwOGg8PGikkHSUsLywqLC0pLCksKikpLCwsLCwpKSwsLDQsLCwsLCwsLi0pKSktLCwtLCksLCwsLCwpLP/AABEIAOEA4QMBIgACEQEDEQH/xAAcAAEAAgIDAQAAAAAAAAAAAAAABgcFCAEDBAL/xABFEAABAwICBgUHCgUDBQEAAAABAAIDBBEFIQYHEjFBUSJhcXOxExQyNIGhsiMkQlJicoKRwdElNUOSwhXh8TNTVKLDFv/EABsBAQACAwEBAAAAAAAAAAAAAAADBAECBQYH/8QAMREAAgECBAMGBgEFAAAAAAAAAAECAxEEEiExBUFREyJxsdHwMmGBkaHBFBVCYuHx/9oADAMBAAIRAxEAPwC8EREAREQBERAEREAREQBcbS6aqbZF1XeNa26WmndE8v2mW2tljnAXFxmO1YuZUW9iy7osPguNsnja9pycAR2EXHisp5cLIasdhK42gsJj+kDKaJ0jj0WAuPYBcqJ4BrXpaqYRML9pwJbtMc0EDM2JWLmVFsshF008wcF3LJqEREAREQBERAEREAREQBERAEREAREQBERAERfL5AAgOS5eaeua3eVgdJNLYqZhc9waBvJKqDGtZ9RUuIpxsRcZZQf/AFajaSuyxRw86slGKuy19INKomMN3AdZOS16xepFTW1L2OuHA22dxs0D9CvipqnzPt8pUSfbJLR+EZBeHzp0flA9oY8WyAtb8u0KvNuS0R1KFGnQqLPJaXvbXk9LlhYDrI83iYzycp2WNFwywyFt57F7jrhk/wDHk/vZ+6xWjmq8VcTXvlkO21rrNIAFxfl1qRHUhTW3yX5+UN/Bb2kVZOiuT+6X6ZHNKNYT6mmezyUjS9pb0gLC+W8FRzAqoUs9PM4nZDXg5E7Nxb9Vn9LNV7KSCSRsknQaXWc4EZcNyh9FJM7YjhILnbRser/grSSldWLdB0cslK6TS6PW65aXL80d1h00rQGyNJ5Xz/JTOjxdj9xC1TqZJIXAVMOyeD2jZd2hwUo0d0vqKazmPM0PFrj8s0dR+l7VIp8miF4FVE5UXm+Wz+3o2bKNeCuVDNFNM4qpgLXA3/MHkRwKmEcm0FIcqUXF2Z9oiIahERAEREAREQBERAEREAREQBERAcPdZRDTLS2Okic97rAfmTwA61IMWrNhhK1o1iaTGsrCwG8URsBwLuJ/RbbK5NShdnTimLTYlP5SUkRtzay+TRzPMr04Jo/JiE3k2EtiYbPI4fZb19awtbOY49luRFiT1q9NWGjwhpo7jpEBzjzc7M+KOmv7tzs1qscPT7KG71b6/I+sN0GhpoLMYBl7T1k8VR2mUQbW1Q5bPg1bS4owCM9i1f04Hz+r/D4NS10cylNy/Pky+tW8Y80h7tnwhTcxiyhWrf1SHu4/hCm/BJKzK9TcrvWqweYz90/wVJ6CR7WIQDmx/gVd+tb1Gfun+CpTQD+Y0/3H+Dky7MsQfc99S78S0OhqIC17AQRxCo3SfAJcKqAW3MR9En4StjXYmyOLpEWtxVRaw9J6GpjfHttceGznYjdmMlnJczSqTjLNF2a2ZgsKxN8ZFRT7/wCrHweBv/FbceKvDQ/SZlVE1zTcELXXRGqcZHN+iW+y7bDwU70KxA0tb5O/yU13NHAPHpAdozVnsM1HtF4M6+MoxxOHWLgtdpePX68y+2m4XK8tDNtNBXqVM849AiIhgIiIAiIgCIiAIiIAiIgC4cVyvmTcgIDrOxs09JI4HMNIHach7ytbqI/KgOzJOftzVya8awiFreDpG39l3foqWp5PlQetWIw1j4osU5KMomXrYr53+kCeVrhbMaIOaYm23WFuzgtboabyrXXyFiB1nmrt1XY6JaaO56QAa7mHNyPgr+NwzppStpL9FrF695cydYv/ANM9i1c05Pz+r/D4NW0OKvvGexas6dn+IVX4fBq51NXXvoU6crL30NgdW/qcPdx/CFN+Cg+rb1SHu2fCFOOC0nuaT3K91reoz90/wVI6Dy2r6c8mP8HK7ta3qM/dP8FROhRvWw/cf4FTQV176ksJWVve5KtZ2lr7tp2OIBG1IW79k7m+1YrRyrY6LYsMuFhmCsXp80isfyLGflZYXDKl8cgLD+yt4Sr2NdSaunpYu4LGfxqt2tCWPpmQFxblt5ADK2dz4BeaHGHecU5uSWzMIv1nZOfYV1bTps9oX5Hh1LwYdTOdWQMGbvKs9zgT7gulj6Tp080FaL9S3i8ZeOWCtFm1mAPvGFl1iNH2WjCy683Lc4MtwiItTUIiIAiIgCIiAIiIAiIgC+Jdy+18SDJAUVr2Pycfef4lU1tWIKuzXpSkwtdwbI0/ncKkXfqrd+7cN6kppKkbDbclmNFdJjQz3J+RkPS+y763YVD6CpytyXpMpX0KOGpcRwcfD7M2ni7rLI2Qi0kjmhuHA3HArXbTl96+oPMt+Fq7cMx2emyjddn1HHL8J4LFYjM6eSSRwsXft/svI1uFV6E3FxfPw2fMiVVNGyerU/NIe7j+EKdcFVWrzSGNtNG3aFwxgyI4NCsCHHI3DeFxqkGmbuSZEda/qM/dP8FRWgAvXwj7L/hKurWlWtdRT2P9N3gqX1dn+Iw9j/hKlgrR99TOYmOsvQ6V7WzwgktBDgN5bv8AbZVQXkHl1blt/TYe2SMA8lH8R1X0cztp0LCeeyL+5RuV3uZvc1niq3A5E36laWq3QuWSZtTM0gAdAOGee959isXDtV1HE7abCwEcdnP3qYUOGNjGQU0sTPJkb0M5juoYNloC9KAIqRoEREAREQBERAEREAREQBERAFw4ZLlEBXetHAvOKSRoGZaSO0Zha0St4+wjkVuVi9GJGELWXWPos+iqXPDfkZTfdkHcR1cwrEJJxys0ejIZFIWm6zVJsyDLfyWHMV92fivqJ5ad9iurwzitTAycd4vl6EdWGdabmeNAU8wK6YMZkAzzHO11mKDEopB0iAefD9wvYUuM0aul7eJy6rq01e1zGR0Dmm7C5p+w4jwWTpsZr4/Rnfbk8ByykdMx3ouB7Cvv/TlHUoYOrq4L6aeRV/qEluYjFNIK6eJ0byxwcLGwINuS8OBfNKiKZwcQ0EO2Re1xb9SpIMNz3J/pvUqc+G4VpqN1f62NlxSxY2jWsulkAaJBtfVdk78ipvR45G/cQtfZsDY/0mg+P5716KE1lMbwTEtH9Oa7m9gdvC4OJ4PON3BqXn7+pbp8TpN2bsbGRygrtVRaNazhtCKpaYZdwDz0HfcduKsvD8VbIMiuJOnKLszqQqKS0Mki4DrrlRkgREQBERAEREAREQBERAEREAREQHDm3UV0s0Uiq4nMe0EEcs+0dala+Xsusp2NWrmpWlmhVRh8huCYr9GQcBydyKwpqOD2h3WN623xbAI5mkOaCDvBFwVUulGpZty+lPk3b9gi8Z7OLVtd/wBpDL/IrDCRsklj25/Rk4jt3L7xJ7Bvi8nJfIsNmEc134po1V0l/LQuA+uwbTO243Lpw+8oLTm0FhvxAzuPcpFiZxjkKs1aXaPY9TKR7WA7dzlls3IJzC7GV1RHzNuRI9xX1LjjonizWkDPZI/UdSydNptA7KWPZG42G0D4K1TxcOUmjnVO1tfs8yPGzSSQZO2m9Za0/os3RY+x9rgHrYc/7T+6+Yxh0oJY7P6jSQ49Vio4GRSVBbCDGOO2d1t5U38+pT1U7lXs6VdNODjbfSxPaYxSei4X5HJ35HevR/ppUM83qY7ll5Wt33by5FZfA9L89l1wRlsSf4u3j3q1DivKascuvgqiTlSd0ZeqwZkjdl7Q5p3gj39R6wucLxSfDHdNzpKXg45yQ8g76zftcOKzlFURTDLeN4O8fuOtenzVpBBzByIO4g8DzW1eVLEx136lHD8Vq4Sdne3NehNMGxhszAQbgi6y4Kp7B6t2G1TYbk00xPkSTfybt5iPVxHVccFa1BVbbQVwKkcsrH0PB4qOIpqcXdM9iIijLgREQBERAEREAREQBERAEREARF8ueAgPpdUkAK58u1ciYFDBgsZwhhacgtd9IQ2GtrQBYNbkBkA5zA0HLltlbM4oegexay6aevV3Y3wYtZysipWivfijK0Wq2WohZLHOQ5zGutI3aGYBtcdqxOJavMSgNzEJRziNz/ac1eer+EGjh7qP4QpRLhrCNwWbRZmMJNGoc8b4z02PjcNwe0jP2rM0spBMpA2ixgHLPpE+CuPWbhEYopyWg2jcRcbiATdU9RUfnUlPCC5hc2Rxc077AAC3YxQzjZpIgqxzd1++Z9S6TPkj2drybmkkFmTXX33HasdWzzB15RkbdIbll8a1e1lO0uDfLRjiwfKAfd4+xYGlxAsux93M3EHe0+1YlmRpGhGCvTS99H6khwXSExkBzja42XcR/srAoNJWuyls029Ieg7rHJU3N8m6wN2nMe1SfRfEy9hY7e3df6qjdadJZovQ43EuHQqQ7SxY+M0QqqdzAcyA6Nw+i8ZscD2+4lSDVzjxqKZhPpjovHEPb0XD81WflS22yS0ggixNsupSDVfiB85qo+cglAG75QdK34gVJSxXbSs9zHBIyo5qd7rdfLqXM05LldcJyXYrB65BERDIREQBERAEREAREQBEQoDqqJg0XUB0u1ixUjgwXfK/Jscebzfj1DrKy+m+PNpaeSQnJjSe3kPzstdqXEJJ5nTSEmRxvnwbwaOpV6tTKm0Vq9Rwi2i0v/3GJEn5q0ctuoaD7gvRR6yZYnAVUD4mk22wRJF7XN9H2rEUrPOI2vvmRY25jIr21E8QBa8tsRYtJuCOIIXnv6rVjOzSfVK55RcZrwnaUU+qVywRi7Zorgg3HBa9aZH59XdjfBineiGI+RmmpQ7aY0CSLO9o3/Rv1HL8lAdLnXrK37rfBi7qqqpFNfI9J2iqQU1zt5ovnV36nD3UfwhTJQ3V36nB3UfwBTJWo6ouU9iBa0vUKjun+BVOaEC+I0ndyeDlcmtL1Co7p/gVTego/iNJ3cng5QTfeX18ivNd/wB9DYWDDGvZmOCrXWLqyZKHSwjZmA4DJ/U791bOG+gF84pShzSp+RM4aXRqM+HaiucnRu2HDiL5j3ghd+j1Xszt6zsn2qSaf4WKarmAFmzsDxb6zXDa/dRCmZaZpG47J9+fvVWSvGSK045oSiyd1E+zn12Xv1aVxdico3DyQvbiWyWB96weIyZDt4b8lltUlPtV8zhwjaD2udf/ABVHBRtqczh9NJt+9zYGkPRC7100o6IXcuyj0K2CIiyZCIiAIiIAiIgCIiALh+5crh+5AVLrtlIo7D6UsYI4EbV7e5UgKsiUnd0rWG7NXlrqpSaIkbmSRvPYHAHxVU6L4IJq4McPReXOB4tY0n25hUas4wjKUuVytVXUz2HTTwQg7WyHkdDLaN8uO4r11NLLsbbG7bebTmOe0N6j+P4j5Ooex7tmSM3zFhnci3uXTQ427cx7jI7c2O5cXcgG/wDC5H8ec0qiS1+RyHgW+9bUzeiFS+TETYAAQOvb7w2b+26welg+d1v3WeDFZmheiL4vKVErQySYDoD6DRmGk8TfMqudMGWrK/7rPBi6kVlSXh5o6qpZaaj4eZeur0fM4O6j+AKYKIavh8zg7qP4ApertPYtJWRBNaI+YVHcyfCVTmgg/iNJ3Ung5XJrQ/l9T3MnwlU/oMP4jR91J4OUE/i99CKUe8mbH4b6AXfUjIrpw70Au2qfZpVlfCTFE654Q2anf1ytt2tBVZYf05IwL32re+4Vna2KxrquFhsQxk0hB3ejst96iurrBxNWbbh8nF0jyvfoj2my59aqqdOU3yXqU6ul/AyuM4E+nYHyneDkNzcwDnzsVJNSlBtCabg+TZb2Ri3i4rH6xnvkbHaxBJa1h3veTstsOI4/hKsrQHR8UlLHGPotF+txzcfzJVXhkpVKSnLdkODouKbZL4hYL7XAC5XcOkEREAREQBERAEREAREQBCiICMaZYM2pp5I3DJ7S0+0LXzDpnR1Hk5iWTQXic69i+I5G/MgEHraDyW0lTCHBUxrU1fvkd5zTj5Vg6TRve0cvtBVK1NSunzMOOY8o0UipK5ol2ZYquMOY57Q5okZ6TM9/RLSOeasfA9GKVmcccbT9hgB9wVR6LaUx1dP5jWOLHNINPNufE9voi53EH3Egqa4Fpi+mkFPV2ZJuY/8ApTD6zHc+bd4XOwdSUZdlW+Jflcmv2Tyo2jmjsWFVUwaw2WuemTfnuI/cZ4MV/wAuMMezI8Fr1pnN89r+trP/AJroVNdvl5ojULl8avvU4O6j+AKXqG6vn/M4O6j+AKYbYU9PYxaxB9aH8vqe5k+EqodCR/EaLuZf81bes+QeYVPcyfCVT2hctsQo3HcIpRf+5V5/F9/IyoXVzZKgPQC8WOYi2NhJIAAJJPADisbNpHHDFdzgABmSbAKpNMtN5MR2oabaEN7SS7tofVZ1daklUSiZjBt2Irj+JSYhWySMBc0/Jx8tlu4+0qdaPtioYRCLOnedp7sthrrXIOedgDkOO8qLUkzKZl22BA9I2szs5uWd0T0TnxCTykoc2my9LJ8ueY5hh481ya9OWL7m0fM3nh1H4jNaI4RJX1fnctzCw2pwRYOO50tuXAdXarfo4A0WXkwnC2xMDWgAAAAAWAA4LKALrYeiqcUkQ2S2CIisgIiIAiIgCIiAIiIAiIgCIiALyVlGHjcvWiw1cFM6dapWzPM1PaObecug89YG49YUCnxWspG+Qr6cyQ3y8pcgW4skG5bPS04csTX6OxyAgtBB4EXCrVKEZ6SV+nVeDJ6daVN6FAUGk+wPm9V0f+zWXuOpszb+9eCkpzWOrXyOb5Qsu1sbg/aIB3Hj6LVaekOqaicC4RBp5xksPuyVM4jTiiqp2NLugLNN8xcAjP2qGVKWVpPX/Zcozpymm4/bwfIs3RrWLBTQsY8SN2GNadqJ4HRAG+3Us0/W9S7N2l7upsTyfBQTCtAayoibIyqeC9rXWIdYXF+B617m6qcSORqzs8bB37qRZ/f/AAicaPV/Zep3aYawBVUsjI4pjttLbmJzWi4tckqLUU7mRUz4zEySPywd5Unc8t2TkLncdy9ukurmopoHyOqHP2Gl1nA2Nt/FYLAKcVdTBA++xsuvsnZJtc7wtZQcreP6JqfZKMnq9P2ZHEsVhePnE76g8GN+RpwR1Zud7UpKStrbMpoC2LdcAsjA7TmfYrc0e1ZUUYDmwsvzcNp35lTOkwVjBkB+SRoX1evj6EU8TlVoJL8/krLRTVI1pa+pPlXDMNtaFp6m8T2q06HDWxiwC9ccIC7FZjTSKUpOW5wAuURSmoREQBERAEREAREQBERAEREAREQBERAEREBjcZHQPYtWtOPX6r8Pg1bTYz6B7Fqzpx6/Vfh8GqORaoevky+9XEQNJD3bPhCmvmwtuUM1beqQ93H8IU54LZLQhqfEV1rTiAop+7f4Kl9X/wDMaf7r/Aq69a3qU/dv8FSegH8xp/uv8HLR7lqn8D+nmbQYSOgOxe9eHCfQC9ykWxTluERFk1CIiAIiIAiIgCIiAIiIAiIgCIiAIiIAiIgCIiA8OKR3YVrLp3g83+oVHyUhD9nZLWOcD0W8QOYK2mey68EmDsJvZatXJac8pgNAKJ0dLEHCxEbAQd4IaLqX8F1U9MGjJdyyjSTuyDayqF0lHMGglxjfYDMk7O5Uvq7wiY4hCTHIA1r9ouY5oGRAzI4krZqopQ8ZryxYQxpvZa5SSNSysd2HMswL1r5Y2y+luQsIiIAiIgCIiAIiIAiIgCIiAIiIAiIgCIiAIiIAiIgC5KIgOEREByuFyiA4REQBERAEREAREQBERAEREAREQH//2Q=="/>
          <p:cNvSpPr>
            <a:spLocks noChangeAspect="1" noChangeArrowheads="1"/>
          </p:cNvSpPr>
          <p:nvPr/>
        </p:nvSpPr>
        <p:spPr bwMode="auto">
          <a:xfrm>
            <a:off x="1733551" y="-596900"/>
            <a:ext cx="1552575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17419" name="AutoShape 6" descr="data:image/jpg;base64,/9j/4AAQSkZJRgABAQAAAQABAAD/2wCEAAkGBhAQEBUUEhQVFRIUFhUVFRUQExcUEBQVFBYXFBQUFhYXGyYeFxkkGRIUHy8gIycpLCwsFR4xNTAqNSYrLCkBCQoKDgwOGg8PGikkHSUsLywqLC0pLCksKikpLCwsLCwpKSwsLDQsLCwsLCwsLi0pKSktLCwtLCksLCwsLCwpLP/AABEIAOEA4QMBIgACEQEDEQH/xAAcAAEAAgIDAQAAAAAAAAAAAAAABgcFCAEDBAL/xABFEAABAwICBgUHCgUDBQEAAAABAAIDBBEFIQYHEjFBUSJhcXOxExQyNIGhsiMkQlJicoKRwdElNUOSwhXh8TNTVKLDFv/EABsBAQACAwEBAAAAAAAAAAAAAAADBAECBQYH/8QAMREAAgECBAMGBgEFAAAAAAAAAAECAxEEEiExBUFREyJxsdHwMmGBkaHBFBVCYuHx/9oADAMBAAIRAxEAPwC8EREAREQBERAEREAREQBcbS6aqbZF1XeNa26WmndE8v2mW2tljnAXFxmO1YuZUW9iy7osPguNsnja9pycAR2EXHisp5cLIasdhK42gsJj+kDKaJ0jj0WAuPYBcqJ4BrXpaqYRML9pwJbtMc0EDM2JWLmVFsshF008wcF3LJqEREAREQBERAEREAREQBERAEREAREQBERAERfL5AAgOS5eaeua3eVgdJNLYqZhc9waBvJKqDGtZ9RUuIpxsRcZZQf/AFajaSuyxRw86slGKuy19INKomMN3AdZOS16xepFTW1L2OuHA22dxs0D9CvipqnzPt8pUSfbJLR+EZBeHzp0flA9oY8WyAtb8u0KvNuS0R1KFGnQqLPJaXvbXk9LlhYDrI83iYzycp2WNFwywyFt57F7jrhk/wDHk/vZ+6xWjmq8VcTXvlkO21rrNIAFxfl1qRHUhTW3yX5+UN/Bb2kVZOiuT+6X6ZHNKNYT6mmezyUjS9pb0gLC+W8FRzAqoUs9PM4nZDXg5E7Nxb9Vn9LNV7KSCSRsknQaXWc4EZcNyh9FJM7YjhILnbRser/grSSldWLdB0cslK6TS6PW65aXL80d1h00rQGyNJ5Xz/JTOjxdj9xC1TqZJIXAVMOyeD2jZd2hwUo0d0vqKazmPM0PFrj8s0dR+l7VIp8miF4FVE5UXm+Wz+3o2bKNeCuVDNFNM4qpgLXA3/MHkRwKmEcm0FIcqUXF2Z9oiIahERAEREAREQBERAEREAREQBERAcPdZRDTLS2Okic97rAfmTwA61IMWrNhhK1o1iaTGsrCwG8URsBwLuJ/RbbK5NShdnTimLTYlP5SUkRtzay+TRzPMr04Jo/JiE3k2EtiYbPI4fZb19awtbOY49luRFiT1q9NWGjwhpo7jpEBzjzc7M+KOmv7tzs1qscPT7KG71b6/I+sN0GhpoLMYBl7T1k8VR2mUQbW1Q5bPg1bS4owCM9i1f04Hz+r/D4NS10cylNy/Pky+tW8Y80h7tnwhTcxiyhWrf1SHu4/hCm/BJKzK9TcrvWqweYz90/wVJ6CR7WIQDmx/gVd+tb1Gfun+CpTQD+Y0/3H+Dky7MsQfc99S78S0OhqIC17AQRxCo3SfAJcKqAW3MR9En4StjXYmyOLpEWtxVRaw9J6GpjfHttceGznYjdmMlnJczSqTjLNF2a2ZgsKxN8ZFRT7/wCrHweBv/FbceKvDQ/SZlVE1zTcELXXRGqcZHN+iW+y7bDwU70KxA0tb5O/yU13NHAPHpAdozVnsM1HtF4M6+MoxxOHWLgtdpePX68y+2m4XK8tDNtNBXqVM849AiIhgIiIAiIgCIiAIiIAiIgC4cVyvmTcgIDrOxs09JI4HMNIHach7ytbqI/KgOzJOftzVya8awiFreDpG39l3foqWp5PlQetWIw1j4osU5KMomXrYr53+kCeVrhbMaIOaYm23WFuzgtboabyrXXyFiB1nmrt1XY6JaaO56QAa7mHNyPgr+NwzppStpL9FrF695cydYv/ANM9i1c05Pz+r/D4NW0OKvvGexas6dn+IVX4fBq51NXXvoU6crL30NgdW/qcPdx/CFN+Cg+rb1SHu2fCFOOC0nuaT3K91reoz90/wVI6Dy2r6c8mP8HK7ta3qM/dP8FROhRvWw/cf4FTQV176ksJWVve5KtZ2lr7tp2OIBG1IW79k7m+1YrRyrY6LYsMuFhmCsXp80isfyLGflZYXDKl8cgLD+yt4Sr2NdSaunpYu4LGfxqt2tCWPpmQFxblt5ADK2dz4BeaHGHecU5uSWzMIv1nZOfYV1bTps9oX5Hh1LwYdTOdWQMGbvKs9zgT7gulj6Tp080FaL9S3i8ZeOWCtFm1mAPvGFl1iNH2WjCy683Lc4MtwiItTUIiIAiIgCIiAIiIAiIgC+Jdy+18SDJAUVr2Pycfef4lU1tWIKuzXpSkwtdwbI0/ncKkXfqrd+7cN6kppKkbDbclmNFdJjQz3J+RkPS+y763YVD6CpytyXpMpX0KOGpcRwcfD7M2ni7rLI2Qi0kjmhuHA3HArXbTl96+oPMt+Fq7cMx2emyjddn1HHL8J4LFYjM6eSSRwsXft/svI1uFV6E3FxfPw2fMiVVNGyerU/NIe7j+EKdcFVWrzSGNtNG3aFwxgyI4NCsCHHI3DeFxqkGmbuSZEda/qM/dP8FRWgAvXwj7L/hKurWlWtdRT2P9N3gqX1dn+Iw9j/hKlgrR99TOYmOsvQ6V7WzwgktBDgN5bv8AbZVQXkHl1blt/TYe2SMA8lH8R1X0cztp0LCeeyL+5RuV3uZvc1niq3A5E36laWq3QuWSZtTM0gAdAOGee959isXDtV1HE7abCwEcdnP3qYUOGNjGQU0sTPJkb0M5juoYNloC9KAIqRoEREAREQBERAEREAREQBERAFw4ZLlEBXetHAvOKSRoGZaSO0Zha0St4+wjkVuVi9GJGELWXWPos+iqXPDfkZTfdkHcR1cwrEJJxys0ejIZFIWm6zVJsyDLfyWHMV92fivqJ5ad9iurwzitTAycd4vl6EdWGdabmeNAU8wK6YMZkAzzHO11mKDEopB0iAefD9wvYUuM0aul7eJy6rq01e1zGR0Dmm7C5p+w4jwWTpsZr4/Rnfbk8ByykdMx3ouB7Cvv/TlHUoYOrq4L6aeRV/qEluYjFNIK6eJ0byxwcLGwINuS8OBfNKiKZwcQ0EO2Re1xb9SpIMNz3J/pvUqc+G4VpqN1f62NlxSxY2jWsulkAaJBtfVdk78ipvR45G/cQtfZsDY/0mg+P5716KE1lMbwTEtH9Oa7m9gdvC4OJ4PON3BqXn7+pbp8TpN2bsbGRygrtVRaNazhtCKpaYZdwDz0HfcduKsvD8VbIMiuJOnKLszqQqKS0Mki4DrrlRkgREQBERAEREAREQBERAEREAREQHDm3UV0s0Uiq4nMe0EEcs+0dala+Xsusp2NWrmpWlmhVRh8huCYr9GQcBydyKwpqOD2h3WN623xbAI5mkOaCDvBFwVUulGpZty+lPk3b9gi8Z7OLVtd/wBpDL/IrDCRsklj25/Rk4jt3L7xJ7Bvi8nJfIsNmEc134po1V0l/LQuA+uwbTO243Lpw+8oLTm0FhvxAzuPcpFiZxjkKs1aXaPY9TKR7WA7dzlls3IJzC7GV1RHzNuRI9xX1LjjonizWkDPZI/UdSydNptA7KWPZG42G0D4K1TxcOUmjnVO1tfs8yPGzSSQZO2m9Za0/os3RY+x9rgHrYc/7T+6+Yxh0oJY7P6jSQ49Vio4GRSVBbCDGOO2d1t5U38+pT1U7lXs6VdNODjbfSxPaYxSei4X5HJ35HevR/ppUM83qY7ll5Wt33by5FZfA9L89l1wRlsSf4u3j3q1DivKascuvgqiTlSd0ZeqwZkjdl7Q5p3gj39R6wucLxSfDHdNzpKXg45yQ8g76zftcOKzlFURTDLeN4O8fuOtenzVpBBzByIO4g8DzW1eVLEx136lHD8Vq4Sdne3NehNMGxhszAQbgi6y4Kp7B6t2G1TYbk00xPkSTfybt5iPVxHVccFa1BVbbQVwKkcsrH0PB4qOIpqcXdM9iIijLgREQBERAEREAREQBERAEREARF8ueAgPpdUkAK58u1ciYFDBgsZwhhacgtd9IQ2GtrQBYNbkBkA5zA0HLltlbM4oegexay6aevV3Y3wYtZysipWivfijK0Wq2WohZLHOQ5zGutI3aGYBtcdqxOJavMSgNzEJRziNz/ac1eer+EGjh7qP4QpRLhrCNwWbRZmMJNGoc8b4z02PjcNwe0jP2rM0spBMpA2ixgHLPpE+CuPWbhEYopyWg2jcRcbiATdU9RUfnUlPCC5hc2Rxc077AAC3YxQzjZpIgqxzd1++Z9S6TPkj2drybmkkFmTXX33HasdWzzB15RkbdIbll8a1e1lO0uDfLRjiwfKAfd4+xYGlxAsux93M3EHe0+1YlmRpGhGCvTS99H6khwXSExkBzja42XcR/srAoNJWuyls029Ieg7rHJU3N8m6wN2nMe1SfRfEy9hY7e3df6qjdadJZovQ43EuHQqQ7SxY+M0QqqdzAcyA6Nw+i8ZscD2+4lSDVzjxqKZhPpjovHEPb0XD81WflS22yS0ggixNsupSDVfiB85qo+cglAG75QdK34gVJSxXbSs9zHBIyo5qd7rdfLqXM05LldcJyXYrB65BERDIREQBERAEREAREQBEQoDqqJg0XUB0u1ixUjgwXfK/Jscebzfj1DrKy+m+PNpaeSQnJjSe3kPzstdqXEJJ5nTSEmRxvnwbwaOpV6tTKm0Vq9Rwi2i0v/3GJEn5q0ctuoaD7gvRR6yZYnAVUD4mk22wRJF7XN9H2rEUrPOI2vvmRY25jIr21E8QBa8tsRYtJuCOIIXnv6rVjOzSfVK55RcZrwnaUU+qVywRi7Zorgg3HBa9aZH59XdjfBineiGI+RmmpQ7aY0CSLO9o3/Rv1HL8lAdLnXrK37rfBi7qqqpFNfI9J2iqQU1zt5ovnV36nD3UfwhTJQ3V36nB3UfwBTJWo6ouU9iBa0vUKjun+BVOaEC+I0ndyeDlcmtL1Co7p/gVTego/iNJ3cng5QTfeX18ivNd/wB9DYWDDGvZmOCrXWLqyZKHSwjZmA4DJ/U791bOG+gF84pShzSp+RM4aXRqM+HaiucnRu2HDiL5j3ghd+j1Xszt6zsn2qSaf4WKarmAFmzsDxb6zXDa/dRCmZaZpG47J9+fvVWSvGSK045oSiyd1E+zn12Xv1aVxdico3DyQvbiWyWB96weIyZDt4b8lltUlPtV8zhwjaD2udf/ABVHBRtqczh9NJt+9zYGkPRC7100o6IXcuyj0K2CIiyZCIiAIiIAiIgCIiALh+5crh+5AVLrtlIo7D6UsYI4EbV7e5UgKsiUnd0rWG7NXlrqpSaIkbmSRvPYHAHxVU6L4IJq4McPReXOB4tY0n25hUas4wjKUuVytVXUz2HTTwQg7WyHkdDLaN8uO4r11NLLsbbG7bebTmOe0N6j+P4j5Ooex7tmSM3zFhnci3uXTQ427cx7jI7c2O5cXcgG/wDC5H8ec0qiS1+RyHgW+9bUzeiFS+TETYAAQOvb7w2b+26welg+d1v3WeDFZmheiL4vKVErQySYDoD6DRmGk8TfMqudMGWrK/7rPBi6kVlSXh5o6qpZaaj4eZeur0fM4O6j+AKYKIavh8zg7qP4ApertPYtJWRBNaI+YVHcyfCVTmgg/iNJ3Ung5XJrQ/l9T3MnwlU/oMP4jR91J4OUE/i99CKUe8mbH4b6AXfUjIrpw70Au2qfZpVlfCTFE654Q2anf1ytt2tBVZYf05IwL32re+4Vna2KxrquFhsQxk0hB3ejst96iurrBxNWbbh8nF0jyvfoj2my59aqqdOU3yXqU6ul/AyuM4E+nYHyneDkNzcwDnzsVJNSlBtCabg+TZb2Ri3i4rH6xnvkbHaxBJa1h3veTstsOI4/hKsrQHR8UlLHGPotF+txzcfzJVXhkpVKSnLdkODouKbZL4hYL7XAC5XcOkEREAREQBERAEREAREQBCiICMaZYM2pp5I3DJ7S0+0LXzDpnR1Hk5iWTQXic69i+I5G/MgEHraDyW0lTCHBUxrU1fvkd5zTj5Vg6TRve0cvtBVK1NSunzMOOY8o0UipK5ol2ZYquMOY57Q5okZ6TM9/RLSOeasfA9GKVmcccbT9hgB9wVR6LaUx1dP5jWOLHNINPNufE9voi53EH3Egqa4Fpi+mkFPV2ZJuY/8ApTD6zHc+bd4XOwdSUZdlW+Jflcmv2Tyo2jmjsWFVUwaw2WuemTfnuI/cZ4MV/wAuMMezI8Fr1pnN89r+trP/AJroVNdvl5ojULl8avvU4O6j+AKXqG6vn/M4O6j+AKYbYU9PYxaxB9aH8vqe5k+EqodCR/EaLuZf81bes+QeYVPcyfCVT2hctsQo3HcIpRf+5V5/F9/IyoXVzZKgPQC8WOYi2NhJIAAJJPADisbNpHHDFdzgABmSbAKpNMtN5MR2oabaEN7SS7tofVZ1daklUSiZjBt2Irj+JSYhWySMBc0/Jx8tlu4+0qdaPtioYRCLOnedp7sthrrXIOedgDkOO8qLUkzKZl22BA9I2szs5uWd0T0TnxCTykoc2my9LJ8ueY5hh481ya9OWL7m0fM3nh1H4jNaI4RJX1fnctzCw2pwRYOO50tuXAdXarfo4A0WXkwnC2xMDWgAAAAAWAA4LKALrYeiqcUkQ2S2CIisgIiIAiIgCIiAIiIAiIgCIiALyVlGHjcvWiw1cFM6dapWzPM1PaObecug89YG49YUCnxWspG+Qr6cyQ3y8pcgW4skG5bPS04csTX6OxyAgtBB4EXCrVKEZ6SV+nVeDJ6daVN6FAUGk+wPm9V0f+zWXuOpszb+9eCkpzWOrXyOb5Qsu1sbg/aIB3Hj6LVaekOqaicC4RBp5xksPuyVM4jTiiqp2NLugLNN8xcAjP2qGVKWVpPX/Zcozpymm4/bwfIs3RrWLBTQsY8SN2GNadqJ4HRAG+3Us0/W9S7N2l7upsTyfBQTCtAayoibIyqeC9rXWIdYXF+B617m6qcSORqzs8bB37qRZ/f/AAicaPV/Zep3aYawBVUsjI4pjttLbmJzWi4tckqLUU7mRUz4zEySPywd5Unc8t2TkLncdy9ukurmopoHyOqHP2Gl1nA2Nt/FYLAKcVdTBA++xsuvsnZJtc7wtZQcreP6JqfZKMnq9P2ZHEsVhePnE76g8GN+RpwR1Zud7UpKStrbMpoC2LdcAsjA7TmfYrc0e1ZUUYDmwsvzcNp35lTOkwVjBkB+SRoX1evj6EU8TlVoJL8/krLRTVI1pa+pPlXDMNtaFp6m8T2q06HDWxiwC9ccIC7FZjTSKUpOW5wAuURSmoREQBERAEREAREQBERAEREAREQBERAEREBjcZHQPYtWtOPX6r8Pg1bTYz6B7Fqzpx6/Vfh8GqORaoevky+9XEQNJD3bPhCmvmwtuUM1beqQ93H8IU54LZLQhqfEV1rTiAop+7f4Kl9X/wDMaf7r/Aq69a3qU/dv8FSegH8xp/uv8HLR7lqn8D+nmbQYSOgOxe9eHCfQC9ykWxTluERFk1CIiAIiIAiIgCIiAIiIAiIgCIiAIiIAiIgCIiA8OKR3YVrLp3g83+oVHyUhD9nZLWOcD0W8QOYK2mey68EmDsJvZatXJac8pgNAKJ0dLEHCxEbAQd4IaLqX8F1U9MGjJdyyjSTuyDayqF0lHMGglxjfYDMk7O5Uvq7wiY4hCTHIA1r9ouY5oGRAzI4krZqopQ8ZryxYQxpvZa5SSNSysd2HMswL1r5Y2y+luQsIiIAiIgCIiAIiIAiIgCIiAIiIAiIgCIiAIiIAiIgC5KIgOEREByuFyiA4REQBERAEREAREQBERAEREAREQH//2Q=="/>
          <p:cNvSpPr>
            <a:spLocks noChangeAspect="1" noChangeArrowheads="1"/>
          </p:cNvSpPr>
          <p:nvPr/>
        </p:nvSpPr>
        <p:spPr bwMode="auto">
          <a:xfrm>
            <a:off x="1885951" y="-444500"/>
            <a:ext cx="1552575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17420" name="AutoShape 8" descr="data:image/jpg;base64,/9j/4AAQSkZJRgABAQAAAQABAAD/2wCEAAkGBhAQEBUUEhQVFRIUFhUVFRUQExcUEBQVFBYXFBQUFhYXGyYeFxkkGRIUHy8gIycpLCwsFR4xNTAqNSYrLCkBCQoKDgwOGg8PGikkHSUsLywqLC0pLCksKikpLCwsLCwpKSwsLDQsLCwsLCwsLi0pKSktLCwtLCksLCwsLCwpLP/AABEIAOEA4QMBIgACEQEDEQH/xAAcAAEAAgIDAQAAAAAAAAAAAAAABgcFCAEDBAL/xABFEAABAwICBgUHCgUDBQEAAAABAAIDBBEFIQYHEjFBUSJhcXOxExQyNIGhsiMkQlJicoKRwdElNUOSwhXh8TNTVKLDFv/EABsBAQACAwEBAAAAAAAAAAAAAAADBAECBQYH/8QAMREAAgECBAMGBgEFAAAAAAAAAAECAxEEEiExBUFREyJxsdHwMmGBkaHBFBVCYuHx/9oADAMBAAIRAxEAPwC8EREAREQBERAEREAREQBcbS6aqbZF1XeNa26WmndE8v2mW2tljnAXFxmO1YuZUW9iy7osPguNsnja9pycAR2EXHisp5cLIasdhK42gsJj+kDKaJ0jj0WAuPYBcqJ4BrXpaqYRML9pwJbtMc0EDM2JWLmVFsshF008wcF3LJqEREAREQBERAEREAREQBERAEREAREQBERAERfL5AAgOS5eaeua3eVgdJNLYqZhc9waBvJKqDGtZ9RUuIpxsRcZZQf/AFajaSuyxRw86slGKuy19INKomMN3AdZOS16xepFTW1L2OuHA22dxs0D9CvipqnzPt8pUSfbJLR+EZBeHzp0flA9oY8WyAtb8u0KvNuS0R1KFGnQqLPJaXvbXk9LlhYDrI83iYzycp2WNFwywyFt57F7jrhk/wDHk/vZ+6xWjmq8VcTXvlkO21rrNIAFxfl1qRHUhTW3yX5+UN/Bb2kVZOiuT+6X6ZHNKNYT6mmezyUjS9pb0gLC+W8FRzAqoUs9PM4nZDXg5E7Nxb9Vn9LNV7KSCSRsknQaXWc4EZcNyh9FJM7YjhILnbRser/grSSldWLdB0cslK6TS6PW65aXL80d1h00rQGyNJ5Xz/JTOjxdj9xC1TqZJIXAVMOyeD2jZd2hwUo0d0vqKazmPM0PFrj8s0dR+l7VIp8miF4FVE5UXm+Wz+3o2bKNeCuVDNFNM4qpgLXA3/MHkRwKmEcm0FIcqUXF2Z9oiIahERAEREAREQBERAEREAREQBERAcPdZRDTLS2Okic97rAfmTwA61IMWrNhhK1o1iaTGsrCwG8URsBwLuJ/RbbK5NShdnTimLTYlP5SUkRtzay+TRzPMr04Jo/JiE3k2EtiYbPI4fZb19awtbOY49luRFiT1q9NWGjwhpo7jpEBzjzc7M+KOmv7tzs1qscPT7KG71b6/I+sN0GhpoLMYBl7T1k8VR2mUQbW1Q5bPg1bS4owCM9i1f04Hz+r/D4NS10cylNy/Pky+tW8Y80h7tnwhTcxiyhWrf1SHu4/hCm/BJKzK9TcrvWqweYz90/wVJ6CR7WIQDmx/gVd+tb1Gfun+CpTQD+Y0/3H+Dky7MsQfc99S78S0OhqIC17AQRxCo3SfAJcKqAW3MR9En4StjXYmyOLpEWtxVRaw9J6GpjfHttceGznYjdmMlnJczSqTjLNF2a2ZgsKxN8ZFRT7/wCrHweBv/FbceKvDQ/SZlVE1zTcELXXRGqcZHN+iW+y7bDwU70KxA0tb5O/yU13NHAPHpAdozVnsM1HtF4M6+MoxxOHWLgtdpePX68y+2m4XK8tDNtNBXqVM849AiIhgIiIAiIgCIiAIiIAiIgC4cVyvmTcgIDrOxs09JI4HMNIHach7ytbqI/KgOzJOftzVya8awiFreDpG39l3foqWp5PlQetWIw1j4osU5KMomXrYr53+kCeVrhbMaIOaYm23WFuzgtboabyrXXyFiB1nmrt1XY6JaaO56QAa7mHNyPgr+NwzppStpL9FrF695cydYv/ANM9i1c05Pz+r/D4NW0OKvvGexas6dn+IVX4fBq51NXXvoU6crL30NgdW/qcPdx/CFN+Cg+rb1SHu2fCFOOC0nuaT3K91reoz90/wVI6Dy2r6c8mP8HK7ta3qM/dP8FROhRvWw/cf4FTQV176ksJWVve5KtZ2lr7tp2OIBG1IW79k7m+1YrRyrY6LYsMuFhmCsXp80isfyLGflZYXDKl8cgLD+yt4Sr2NdSaunpYu4LGfxqt2tCWPpmQFxblt5ADK2dz4BeaHGHecU5uSWzMIv1nZOfYV1bTps9oX5Hh1LwYdTOdWQMGbvKs9zgT7gulj6Tp080FaL9S3i8ZeOWCtFm1mAPvGFl1iNH2WjCy683Lc4MtwiItTUIiIAiIgCIiAIiIAiIgC+Jdy+18SDJAUVr2Pycfef4lU1tWIKuzXpSkwtdwbI0/ncKkXfqrd+7cN6kppKkbDbclmNFdJjQz3J+RkPS+y763YVD6CpytyXpMpX0KOGpcRwcfD7M2ni7rLI2Qi0kjmhuHA3HArXbTl96+oPMt+Fq7cMx2emyjddn1HHL8J4LFYjM6eSSRwsXft/svI1uFV6E3FxfPw2fMiVVNGyerU/NIe7j+EKdcFVWrzSGNtNG3aFwxgyI4NCsCHHI3DeFxqkGmbuSZEda/qM/dP8FRWgAvXwj7L/hKurWlWtdRT2P9N3gqX1dn+Iw9j/hKlgrR99TOYmOsvQ6V7WzwgktBDgN5bv8AbZVQXkHl1blt/TYe2SMA8lH8R1X0cztp0LCeeyL+5RuV3uZvc1niq3A5E36laWq3QuWSZtTM0gAdAOGee959isXDtV1HE7abCwEcdnP3qYUOGNjGQU0sTPJkb0M5juoYNloC9KAIqRoEREAREQBERAEREAREQBERAFw4ZLlEBXetHAvOKSRoGZaSO0Zha0St4+wjkVuVi9GJGELWXWPos+iqXPDfkZTfdkHcR1cwrEJJxys0ejIZFIWm6zVJsyDLfyWHMV92fivqJ5ad9iurwzitTAycd4vl6EdWGdabmeNAU8wK6YMZkAzzHO11mKDEopB0iAefD9wvYUuM0aul7eJy6rq01e1zGR0Dmm7C5p+w4jwWTpsZr4/Rnfbk8ByykdMx3ouB7Cvv/TlHUoYOrq4L6aeRV/qEluYjFNIK6eJ0byxwcLGwINuS8OBfNKiKZwcQ0EO2Re1xb9SpIMNz3J/pvUqc+G4VpqN1f62NlxSxY2jWsulkAaJBtfVdk78ipvR45G/cQtfZsDY/0mg+P5716KE1lMbwTEtH9Oa7m9gdvC4OJ4PON3BqXn7+pbp8TpN2bsbGRygrtVRaNazhtCKpaYZdwDz0HfcduKsvD8VbIMiuJOnKLszqQqKS0Mki4DrrlRkgREQBERAEREAREQBERAEREAREQHDm3UV0s0Uiq4nMe0EEcs+0dala+Xsusp2NWrmpWlmhVRh8huCYr9GQcBydyKwpqOD2h3WN623xbAI5mkOaCDvBFwVUulGpZty+lPk3b9gi8Z7OLVtd/wBpDL/IrDCRsklj25/Rk4jt3L7xJ7Bvi8nJfIsNmEc134po1V0l/LQuA+uwbTO243Lpw+8oLTm0FhvxAzuPcpFiZxjkKs1aXaPY9TKR7WA7dzlls3IJzC7GV1RHzNuRI9xX1LjjonizWkDPZI/UdSydNptA7KWPZG42G0D4K1TxcOUmjnVO1tfs8yPGzSSQZO2m9Za0/os3RY+x9rgHrYc/7T+6+Yxh0oJY7P6jSQ49Vio4GRSVBbCDGOO2d1t5U38+pT1U7lXs6VdNODjbfSxPaYxSei4X5HJ35HevR/ppUM83qY7ll5Wt33by5FZfA9L89l1wRlsSf4u3j3q1DivKascuvgqiTlSd0ZeqwZkjdl7Q5p3gj39R6wucLxSfDHdNzpKXg45yQ8g76zftcOKzlFURTDLeN4O8fuOtenzVpBBzByIO4g8DzW1eVLEx136lHD8Vq4Sdne3NehNMGxhszAQbgi6y4Kp7B6t2G1TYbk00xPkSTfybt5iPVxHVccFa1BVbbQVwKkcsrH0PB4qOIpqcXdM9iIijLgREQBERAEREAREQBERAEREARF8ueAgPpdUkAK58u1ciYFDBgsZwhhacgtd9IQ2GtrQBYNbkBkA5zA0HLltlbM4oegexay6aevV3Y3wYtZysipWivfijK0Wq2WohZLHOQ5zGutI3aGYBtcdqxOJavMSgNzEJRziNz/ac1eer+EGjh7qP4QpRLhrCNwWbRZmMJNGoc8b4z02PjcNwe0jP2rM0spBMpA2ixgHLPpE+CuPWbhEYopyWg2jcRcbiATdU9RUfnUlPCC5hc2Rxc077AAC3YxQzjZpIgqxzd1++Z9S6TPkj2drybmkkFmTXX33HasdWzzB15RkbdIbll8a1e1lO0uDfLRjiwfKAfd4+xYGlxAsux93M3EHe0+1YlmRpGhGCvTS99H6khwXSExkBzja42XcR/srAoNJWuyls029Ieg7rHJU3N8m6wN2nMe1SfRfEy9hY7e3df6qjdadJZovQ43EuHQqQ7SxY+M0QqqdzAcyA6Nw+i8ZscD2+4lSDVzjxqKZhPpjovHEPb0XD81WflS22yS0ggixNsupSDVfiB85qo+cglAG75QdK34gVJSxXbSs9zHBIyo5qd7rdfLqXM05LldcJyXYrB65BERDIREQBERAEREAREQBEQoDqqJg0XUB0u1ixUjgwXfK/Jscebzfj1DrKy+m+PNpaeSQnJjSe3kPzstdqXEJJ5nTSEmRxvnwbwaOpV6tTKm0Vq9Rwi2i0v/3GJEn5q0ctuoaD7gvRR6yZYnAVUD4mk22wRJF7XN9H2rEUrPOI2vvmRY25jIr21E8QBa8tsRYtJuCOIIXnv6rVjOzSfVK55RcZrwnaUU+qVywRi7Zorgg3HBa9aZH59XdjfBineiGI+RmmpQ7aY0CSLO9o3/Rv1HL8lAdLnXrK37rfBi7qqqpFNfI9J2iqQU1zt5ovnV36nD3UfwhTJQ3V36nB3UfwBTJWo6ouU9iBa0vUKjun+BVOaEC+I0ndyeDlcmtL1Co7p/gVTego/iNJ3cng5QTfeX18ivNd/wB9DYWDDGvZmOCrXWLqyZKHSwjZmA4DJ/U791bOG+gF84pShzSp+RM4aXRqM+HaiucnRu2HDiL5j3ghd+j1Xszt6zsn2qSaf4WKarmAFmzsDxb6zXDa/dRCmZaZpG47J9+fvVWSvGSK045oSiyd1E+zn12Xv1aVxdico3DyQvbiWyWB96weIyZDt4b8lltUlPtV8zhwjaD2udf/ABVHBRtqczh9NJt+9zYGkPRC7100o6IXcuyj0K2CIiyZCIiAIiIAiIgCIiALh+5crh+5AVLrtlIo7D6UsYI4EbV7e5UgKsiUnd0rWG7NXlrqpSaIkbmSRvPYHAHxVU6L4IJq4McPReXOB4tY0n25hUas4wjKUuVytVXUz2HTTwQg7WyHkdDLaN8uO4r11NLLsbbG7bebTmOe0N6j+P4j5Ooex7tmSM3zFhnci3uXTQ427cx7jI7c2O5cXcgG/wDC5H8ec0qiS1+RyHgW+9bUzeiFS+TETYAAQOvb7w2b+26welg+d1v3WeDFZmheiL4vKVErQySYDoD6DRmGk8TfMqudMGWrK/7rPBi6kVlSXh5o6qpZaaj4eZeur0fM4O6j+AKYKIavh8zg7qP4ApertPYtJWRBNaI+YVHcyfCVTmgg/iNJ3Ung5XJrQ/l9T3MnwlU/oMP4jR91J4OUE/i99CKUe8mbH4b6AXfUjIrpw70Au2qfZpVlfCTFE654Q2anf1ytt2tBVZYf05IwL32re+4Vna2KxrquFhsQxk0hB3ejst96iurrBxNWbbh8nF0jyvfoj2my59aqqdOU3yXqU6ul/AyuM4E+nYHyneDkNzcwDnzsVJNSlBtCabg+TZb2Ri3i4rH6xnvkbHaxBJa1h3veTstsOI4/hKsrQHR8UlLHGPotF+txzcfzJVXhkpVKSnLdkODouKbZL4hYL7XAC5XcOkEREAREQBERAEREAREQBCiICMaZYM2pp5I3DJ7S0+0LXzDpnR1Hk5iWTQXic69i+I5G/MgEHraDyW0lTCHBUxrU1fvkd5zTj5Vg6TRve0cvtBVK1NSunzMOOY8o0UipK5ol2ZYquMOY57Q5okZ6TM9/RLSOeasfA9GKVmcccbT9hgB9wVR6LaUx1dP5jWOLHNINPNufE9voi53EH3Egqa4Fpi+mkFPV2ZJuY/8ApTD6zHc+bd4XOwdSUZdlW+Jflcmv2Tyo2jmjsWFVUwaw2WuemTfnuI/cZ4MV/wAuMMezI8Fr1pnN89r+trP/AJroVNdvl5ojULl8avvU4O6j+AKXqG6vn/M4O6j+AKYbYU9PYxaxB9aH8vqe5k+EqodCR/EaLuZf81bes+QeYVPcyfCVT2hctsQo3HcIpRf+5V5/F9/IyoXVzZKgPQC8WOYi2NhJIAAJJPADisbNpHHDFdzgABmSbAKpNMtN5MR2oabaEN7SS7tofVZ1daklUSiZjBt2Irj+JSYhWySMBc0/Jx8tlu4+0qdaPtioYRCLOnedp7sthrrXIOedgDkOO8qLUkzKZl22BA9I2szs5uWd0T0TnxCTykoc2my9LJ8ueY5hh481ya9OWL7m0fM3nh1H4jNaI4RJX1fnctzCw2pwRYOO50tuXAdXarfo4A0WXkwnC2xMDWgAAAAAWAA4LKALrYeiqcUkQ2S2CIisgIiIAiIgCIiAIiIAiIgCIiALyVlGHjcvWiw1cFM6dapWzPM1PaObecug89YG49YUCnxWspG+Qr6cyQ3y8pcgW4skG5bPS04csTX6OxyAgtBB4EXCrVKEZ6SV+nVeDJ6daVN6FAUGk+wPm9V0f+zWXuOpszb+9eCkpzWOrXyOb5Qsu1sbg/aIB3Hj6LVaekOqaicC4RBp5xksPuyVM4jTiiqp2NLugLNN8xcAjP2qGVKWVpPX/Zcozpymm4/bwfIs3RrWLBTQsY8SN2GNadqJ4HRAG+3Us0/W9S7N2l7upsTyfBQTCtAayoibIyqeC9rXWIdYXF+B617m6qcSORqzs8bB37qRZ/f/AAicaPV/Zep3aYawBVUsjI4pjttLbmJzWi4tckqLUU7mRUz4zEySPywd5Unc8t2TkLncdy9ukurmopoHyOqHP2Gl1nA2Nt/FYLAKcVdTBA++xsuvsnZJtc7wtZQcreP6JqfZKMnq9P2ZHEsVhePnE76g8GN+RpwR1Zud7UpKStrbMpoC2LdcAsjA7TmfYrc0e1ZUUYDmwsvzcNp35lTOkwVjBkB+SRoX1evj6EU8TlVoJL8/krLRTVI1pa+pPlXDMNtaFp6m8T2q06HDWxiwC9ccIC7FZjTSKUpOW5wAuURSmoREQBERAEREAREQBERAEREAREQBERAEREBjcZHQPYtWtOPX6r8Pg1bTYz6B7Fqzpx6/Vfh8GqORaoevky+9XEQNJD3bPhCmvmwtuUM1beqQ93H8IU54LZLQhqfEV1rTiAop+7f4Kl9X/wDMaf7r/Aq69a3qU/dv8FSegH8xp/uv8HLR7lqn8D+nmbQYSOgOxe9eHCfQC9ykWxTluERFk1CIiAIiIAiIgCIiAIiIAiIgCIiAIiIAiIgCIiA8OKR3YVrLp3g83+oVHyUhD9nZLWOcD0W8QOYK2mey68EmDsJvZatXJac8pgNAKJ0dLEHCxEbAQd4IaLqX8F1U9MGjJdyyjSTuyDayqF0lHMGglxjfYDMk7O5Uvq7wiY4hCTHIA1r9ouY5oGRAzI4krZqopQ8ZryxYQxpvZa5SSNSysd2HMswL1r5Y2y+luQsIiIAiIgCIiAIiIAiIgCIiAIiIAiIgCIiAIiIAiIgC5KIgOEREByuFyiA4REQBERAEREAREQBERAEREAREQH//2Q=="/>
          <p:cNvSpPr>
            <a:spLocks noChangeAspect="1" noChangeArrowheads="1"/>
          </p:cNvSpPr>
          <p:nvPr/>
        </p:nvSpPr>
        <p:spPr bwMode="auto">
          <a:xfrm>
            <a:off x="1581151" y="-1039813"/>
            <a:ext cx="2143125" cy="2143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17421" name="AutoShape 10" descr="data:image/jpg;base64,/9j/4AAQSkZJRgABAQAAAQABAAD/2wCEAAkGBhAQEBUUEhQVFRIUFhUVFRUQExcUEBQVFBYXFBQUFhYXGyYeFxkkGRIUHy8gIycpLCwsFR4xNTAqNSYrLCkBCQoKDgwOGg8PGikkHSUsLywqLC0pLCksKikpLCwsLCwpKSwsLDQsLCwsLCwsLi0pKSktLCwtLCksLCwsLCwpLP/AABEIAOEA4QMBIgACEQEDEQH/xAAcAAEAAgIDAQAAAAAAAAAAAAAABgcFCAEDBAL/xABFEAABAwICBgUHCgUDBQEAAAABAAIDBBEFIQYHEjFBUSJhcXOxExQyNIGhsiMkQlJicoKRwdElNUOSwhXh8TNTVKLDFv/EABsBAQACAwEBAAAAAAAAAAAAAAADBAECBQYH/8QAMREAAgECBAMGBgEFAAAAAAAAAAECAxEEEiExBUFREyJxsdHwMmGBkaHBFBVCYuHx/9oADAMBAAIRAxEAPwC8EREAREQBERAEREAREQBcbS6aqbZF1XeNa26WmndE8v2mW2tljnAXFxmO1YuZUW9iy7osPguNsnja9pycAR2EXHisp5cLIasdhK42gsJj+kDKaJ0jj0WAuPYBcqJ4BrXpaqYRML9pwJbtMc0EDM2JWLmVFsshF008wcF3LJqEREAREQBERAEREAREQBERAEREAREQBERAERfL5AAgOS5eaeua3eVgdJNLYqZhc9waBvJKqDGtZ9RUuIpxsRcZZQf/AFajaSuyxRw86slGKuy19INKomMN3AdZOS16xepFTW1L2OuHA22dxs0D9CvipqnzPt8pUSfbJLR+EZBeHzp0flA9oY8WyAtb8u0KvNuS0R1KFGnQqLPJaXvbXk9LlhYDrI83iYzycp2WNFwywyFt57F7jrhk/wDHk/vZ+6xWjmq8VcTXvlkO21rrNIAFxfl1qRHUhTW3yX5+UN/Bb2kVZOiuT+6X6ZHNKNYT6mmezyUjS9pb0gLC+W8FRzAqoUs9PM4nZDXg5E7Nxb9Vn9LNV7KSCSRsknQaXWc4EZcNyh9FJM7YjhILnbRser/grSSldWLdB0cslK6TS6PW65aXL80d1h00rQGyNJ5Xz/JTOjxdj9xC1TqZJIXAVMOyeD2jZd2hwUo0d0vqKazmPM0PFrj8s0dR+l7VIp8miF4FVE5UXm+Wz+3o2bKNeCuVDNFNM4qpgLXA3/MHkRwKmEcm0FIcqUXF2Z9oiIahERAEREAREQBERAEREAREQBERAcPdZRDTLS2Okic97rAfmTwA61IMWrNhhK1o1iaTGsrCwG8URsBwLuJ/RbbK5NShdnTimLTYlP5SUkRtzay+TRzPMr04Jo/JiE3k2EtiYbPI4fZb19awtbOY49luRFiT1q9NWGjwhpo7jpEBzjzc7M+KOmv7tzs1qscPT7KG71b6/I+sN0GhpoLMYBl7T1k8VR2mUQbW1Q5bPg1bS4owCM9i1f04Hz+r/D4NS10cylNy/Pky+tW8Y80h7tnwhTcxiyhWrf1SHu4/hCm/BJKzK9TcrvWqweYz90/wVJ6CR7WIQDmx/gVd+tb1Gfun+CpTQD+Y0/3H+Dky7MsQfc99S78S0OhqIC17AQRxCo3SfAJcKqAW3MR9En4StjXYmyOLpEWtxVRaw9J6GpjfHttceGznYjdmMlnJczSqTjLNF2a2ZgsKxN8ZFRT7/wCrHweBv/FbceKvDQ/SZlVE1zTcELXXRGqcZHN+iW+y7bDwU70KxA0tb5O/yU13NHAPHpAdozVnsM1HtF4M6+MoxxOHWLgtdpePX68y+2m4XK8tDNtNBXqVM849AiIhgIiIAiIgCIiAIiIAiIgC4cVyvmTcgIDrOxs09JI4HMNIHach7ytbqI/KgOzJOftzVya8awiFreDpG39l3foqWp5PlQetWIw1j4osU5KMomXrYr53+kCeVrhbMaIOaYm23WFuzgtboabyrXXyFiB1nmrt1XY6JaaO56QAa7mHNyPgr+NwzppStpL9FrF695cydYv/ANM9i1c05Pz+r/D4NW0OKvvGexas6dn+IVX4fBq51NXXvoU6crL30NgdW/qcPdx/CFN+Cg+rb1SHu2fCFOOC0nuaT3K91reoz90/wVI6Dy2r6c8mP8HK7ta3qM/dP8FROhRvWw/cf4FTQV176ksJWVve5KtZ2lr7tp2OIBG1IW79k7m+1YrRyrY6LYsMuFhmCsXp80isfyLGflZYXDKl8cgLD+yt4Sr2NdSaunpYu4LGfxqt2tCWPpmQFxblt5ADK2dz4BeaHGHecU5uSWzMIv1nZOfYV1bTps9oX5Hh1LwYdTOdWQMGbvKs9zgT7gulj6Tp080FaL9S3i8ZeOWCtFm1mAPvGFl1iNH2WjCy683Lc4MtwiItTUIiIAiIgCIiAIiIAiIgC+Jdy+18SDJAUVr2Pycfef4lU1tWIKuzXpSkwtdwbI0/ncKkXfqrd+7cN6kppKkbDbclmNFdJjQz3J+RkPS+y763YVD6CpytyXpMpX0KOGpcRwcfD7M2ni7rLI2Qi0kjmhuHA3HArXbTl96+oPMt+Fq7cMx2emyjddn1HHL8J4LFYjM6eSSRwsXft/svI1uFV6E3FxfPw2fMiVVNGyerU/NIe7j+EKdcFVWrzSGNtNG3aFwxgyI4NCsCHHI3DeFxqkGmbuSZEda/qM/dP8FRWgAvXwj7L/hKurWlWtdRT2P9N3gqX1dn+Iw9j/hKlgrR99TOYmOsvQ6V7WzwgktBDgN5bv8AbZVQXkHl1blt/TYe2SMA8lH8R1X0cztp0LCeeyL+5RuV3uZvc1niq3A5E36laWq3QuWSZtTM0gAdAOGee959isXDtV1HE7abCwEcdnP3qYUOGNjGQU0sTPJkb0M5juoYNloC9KAIqRoEREAREQBERAEREAREQBERAFw4ZLlEBXetHAvOKSRoGZaSO0Zha0St4+wjkVuVi9GJGELWXWPos+iqXPDfkZTfdkHcR1cwrEJJxys0ejIZFIWm6zVJsyDLfyWHMV92fivqJ5ad9iurwzitTAycd4vl6EdWGdabmeNAU8wK6YMZkAzzHO11mKDEopB0iAefD9wvYUuM0aul7eJy6rq01e1zGR0Dmm7C5p+w4jwWTpsZr4/Rnfbk8ByykdMx3ouB7Cvv/TlHUoYOrq4L6aeRV/qEluYjFNIK6eJ0byxwcLGwINuS8OBfNKiKZwcQ0EO2Re1xb9SpIMNz3J/pvUqc+G4VpqN1f62NlxSxY2jWsulkAaJBtfVdk78ipvR45G/cQtfZsDY/0mg+P5716KE1lMbwTEtH9Oa7m9gdvC4OJ4PON3BqXn7+pbp8TpN2bsbGRygrtVRaNazhtCKpaYZdwDz0HfcduKsvD8VbIMiuJOnKLszqQqKS0Mki4DrrlRkgREQBERAEREAREQBERAEREAREQHDm3UV0s0Uiq4nMe0EEcs+0dala+Xsusp2NWrmpWlmhVRh8huCYr9GQcBydyKwpqOD2h3WN623xbAI5mkOaCDvBFwVUulGpZty+lPk3b9gi8Z7OLVtd/wBpDL/IrDCRsklj25/Rk4jt3L7xJ7Bvi8nJfIsNmEc134po1V0l/LQuA+uwbTO243Lpw+8oLTm0FhvxAzuPcpFiZxjkKs1aXaPY9TKR7WA7dzlls3IJzC7GV1RHzNuRI9xX1LjjonizWkDPZI/UdSydNptA7KWPZG42G0D4K1TxcOUmjnVO1tfs8yPGzSSQZO2m9Za0/os3RY+x9rgHrYc/7T+6+Yxh0oJY7P6jSQ49Vio4GRSVBbCDGOO2d1t5U38+pT1U7lXs6VdNODjbfSxPaYxSei4X5HJ35HevR/ppUM83qY7ll5Wt33by5FZfA9L89l1wRlsSf4u3j3q1DivKascuvgqiTlSd0ZeqwZkjdl7Q5p3gj39R6wucLxSfDHdNzpKXg45yQ8g76zftcOKzlFURTDLeN4O8fuOtenzVpBBzByIO4g8DzW1eVLEx136lHD8Vq4Sdne3NehNMGxhszAQbgi6y4Kp7B6t2G1TYbk00xPkSTfybt5iPVxHVccFa1BVbbQVwKkcsrH0PB4qOIpqcXdM9iIijLgREQBERAEREAREQBERAEREARF8ueAgPpdUkAK58u1ciYFDBgsZwhhacgtd9IQ2GtrQBYNbkBkA5zA0HLltlbM4oegexay6aevV3Y3wYtZysipWivfijK0Wq2WohZLHOQ5zGutI3aGYBtcdqxOJavMSgNzEJRziNz/ac1eer+EGjh7qP4QpRLhrCNwWbRZmMJNGoc8b4z02PjcNwe0jP2rM0spBMpA2ixgHLPpE+CuPWbhEYopyWg2jcRcbiATdU9RUfnUlPCC5hc2Rxc077AAC3YxQzjZpIgqxzd1++Z9S6TPkj2drybmkkFmTXX33HasdWzzB15RkbdIbll8a1e1lO0uDfLRjiwfKAfd4+xYGlxAsux93M3EHe0+1YlmRpGhGCvTS99H6khwXSExkBzja42XcR/srAoNJWuyls029Ieg7rHJU3N8m6wN2nMe1SfRfEy9hY7e3df6qjdadJZovQ43EuHQqQ7SxY+M0QqqdzAcyA6Nw+i8ZscD2+4lSDVzjxqKZhPpjovHEPb0XD81WflS22yS0ggixNsupSDVfiB85qo+cglAG75QdK34gVJSxXbSs9zHBIyo5qd7rdfLqXM05LldcJyXYrB65BERDIREQBERAEREAREQBEQoDqqJg0XUB0u1ixUjgwXfK/Jscebzfj1DrKy+m+PNpaeSQnJjSe3kPzstdqXEJJ5nTSEmRxvnwbwaOpV6tTKm0Vq9Rwi2i0v/3GJEn5q0ctuoaD7gvRR6yZYnAVUD4mk22wRJF7XN9H2rEUrPOI2vvmRY25jIr21E8QBa8tsRYtJuCOIIXnv6rVjOzSfVK55RcZrwnaUU+qVywRi7Zorgg3HBa9aZH59XdjfBineiGI+RmmpQ7aY0CSLO9o3/Rv1HL8lAdLnXrK37rfBi7qqqpFNfI9J2iqQU1zt5ovnV36nD3UfwhTJQ3V36nB3UfwBTJWo6ouU9iBa0vUKjun+BVOaEC+I0ndyeDlcmtL1Co7p/gVTego/iNJ3cng5QTfeX18ivNd/wB9DYWDDGvZmOCrXWLqyZKHSwjZmA4DJ/U791bOG+gF84pShzSp+RM4aXRqM+HaiucnRu2HDiL5j3ghd+j1Xszt6zsn2qSaf4WKarmAFmzsDxb6zXDa/dRCmZaZpG47J9+fvVWSvGSK045oSiyd1E+zn12Xv1aVxdico3DyQvbiWyWB96weIyZDt4b8lltUlPtV8zhwjaD2udf/ABVHBRtqczh9NJt+9zYGkPRC7100o6IXcuyj0K2CIiyZCIiAIiIAiIgCIiALh+5crh+5AVLrtlIo7D6UsYI4EbV7e5UgKsiUnd0rWG7NXlrqpSaIkbmSRvPYHAHxVU6L4IJq4McPReXOB4tY0n25hUas4wjKUuVytVXUz2HTTwQg7WyHkdDLaN8uO4r11NLLsbbG7bebTmOe0N6j+P4j5Ooex7tmSM3zFhnci3uXTQ427cx7jI7c2O5cXcgG/wDC5H8ec0qiS1+RyHgW+9bUzeiFS+TETYAAQOvb7w2b+26welg+d1v3WeDFZmheiL4vKVErQySYDoD6DRmGk8TfMqudMGWrK/7rPBi6kVlSXh5o6qpZaaj4eZeur0fM4O6j+AKYKIavh8zg7qP4ApertPYtJWRBNaI+YVHcyfCVTmgg/iNJ3Ung5XJrQ/l9T3MnwlU/oMP4jR91J4OUE/i99CKUe8mbH4b6AXfUjIrpw70Au2qfZpVlfCTFE654Q2anf1ytt2tBVZYf05IwL32re+4Vna2KxrquFhsQxk0hB3ejst96iurrBxNWbbh8nF0jyvfoj2my59aqqdOU3yXqU6ul/AyuM4E+nYHyneDkNzcwDnzsVJNSlBtCabg+TZb2Ri3i4rH6xnvkbHaxBJa1h3veTstsOI4/hKsrQHR8UlLHGPotF+txzcfzJVXhkpVKSnLdkODouKbZL4hYL7XAC5XcOkEREAREQBERAEREAREQBCiICMaZYM2pp5I3DJ7S0+0LXzDpnR1Hk5iWTQXic69i+I5G/MgEHraDyW0lTCHBUxrU1fvkd5zTj5Vg6TRve0cvtBVK1NSunzMOOY8o0UipK5ol2ZYquMOY57Q5okZ6TM9/RLSOeasfA9GKVmcccbT9hgB9wVR6LaUx1dP5jWOLHNINPNufE9voi53EH3Egqa4Fpi+mkFPV2ZJuY/8ApTD6zHc+bd4XOwdSUZdlW+Jflcmv2Tyo2jmjsWFVUwaw2WuemTfnuI/cZ4MV/wAuMMezI8Fr1pnN89r+trP/AJroVNdvl5ojULl8avvU4O6j+AKXqG6vn/M4O6j+AKYbYU9PYxaxB9aH8vqe5k+EqodCR/EaLuZf81bes+QeYVPcyfCVT2hctsQo3HcIpRf+5V5/F9/IyoXVzZKgPQC8WOYi2NhJIAAJJPADisbNpHHDFdzgABmSbAKpNMtN5MR2oabaEN7SS7tofVZ1daklUSiZjBt2Irj+JSYhWySMBc0/Jx8tlu4+0qdaPtioYRCLOnedp7sthrrXIOedgDkOO8qLUkzKZl22BA9I2szs5uWd0T0TnxCTykoc2my9LJ8ueY5hh481ya9OWL7m0fM3nh1H4jNaI4RJX1fnctzCw2pwRYOO50tuXAdXarfo4A0WXkwnC2xMDWgAAAAAWAA4LKALrYeiqcUkQ2S2CIisgIiIAiIgCIiAIiIAiIgCIiALyVlGHjcvWiw1cFM6dapWzPM1PaObecug89YG49YUCnxWspG+Qr6cyQ3y8pcgW4skG5bPS04csTX6OxyAgtBB4EXCrVKEZ6SV+nVeDJ6daVN6FAUGk+wPm9V0f+zWXuOpszb+9eCkpzWOrXyOb5Qsu1sbg/aIB3Hj6LVaekOqaicC4RBp5xksPuyVM4jTiiqp2NLugLNN8xcAjP2qGVKWVpPX/Zcozpymm4/bwfIs3RrWLBTQsY8SN2GNadqJ4HRAG+3Us0/W9S7N2l7upsTyfBQTCtAayoibIyqeC9rXWIdYXF+B617m6qcSORqzs8bB37qRZ/f/AAicaPV/Zep3aYawBVUsjI4pjttLbmJzWi4tckqLUU7mRUz4zEySPywd5Unc8t2TkLncdy9ukurmopoHyOqHP2Gl1nA2Nt/FYLAKcVdTBA++xsuvsnZJtc7wtZQcreP6JqfZKMnq9P2ZHEsVhePnE76g8GN+RpwR1Zud7UpKStrbMpoC2LdcAsjA7TmfYrc0e1ZUUYDmwsvzcNp35lTOkwVjBkB+SRoX1evj6EU8TlVoJL8/krLRTVI1pa+pPlXDMNtaFp6m8T2q06HDWxiwC9ccIC7FZjTSKUpOW5wAuURSmoREQBERAEREAREQBERAEREAREQBERAEREBjcZHQPYtWtOPX6r8Pg1bTYz6B7Fqzpx6/Vfh8GqORaoevky+9XEQNJD3bPhCmvmwtuUM1beqQ93H8IU54LZLQhqfEV1rTiAop+7f4Kl9X/wDMaf7r/Aq69a3qU/dv8FSegH8xp/uv8HLR7lqn8D+nmbQYSOgOxe9eHCfQC9ykWxTluERFk1CIiAIiIAiIgCIiAIiIAiIgCIiAIiIAiIgCIiA8OKR3YVrLp3g83+oVHyUhD9nZLWOcD0W8QOYK2mey68EmDsJvZatXJac8pgNAKJ0dLEHCxEbAQd4IaLqX8F1U9MGjJdyyjSTuyDayqF0lHMGglxjfYDMk7O5Uvq7wiY4hCTHIA1r9ouY5oGRAzI4krZqopQ8ZryxYQxpvZa5SSNSysd2HMswL1r5Y2y+luQsIiIAiIgCIiAIiIAiIgCIiAIiIAiIgCIiAIiIAiIgC5KIgOEREByuFyiA4REQBERAEREAREQBERAEREAREQH//2Q=="/>
          <p:cNvSpPr>
            <a:spLocks noChangeAspect="1" noChangeArrowheads="1"/>
          </p:cNvSpPr>
          <p:nvPr/>
        </p:nvSpPr>
        <p:spPr bwMode="auto">
          <a:xfrm>
            <a:off x="1733551" y="-887413"/>
            <a:ext cx="2143125" cy="2143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</p:txBody>
      </p:sp>
      <p:pic>
        <p:nvPicPr>
          <p:cNvPr id="17422" name="Picture 12" descr="http://t1.gstatic.com/images?q=tbn:ANd9GcSWKg8b3SK_9bpAKVhAebR7sBHHk2VURFIXhzAYOCLzsgSwa3l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0650" y="2387600"/>
            <a:ext cx="1638300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23" name="TextBox 1"/>
          <p:cNvSpPr txBox="1">
            <a:spLocks noChangeArrowheads="1"/>
          </p:cNvSpPr>
          <p:nvPr/>
        </p:nvSpPr>
        <p:spPr bwMode="auto">
          <a:xfrm>
            <a:off x="1733550" y="5245101"/>
            <a:ext cx="796290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>
                <a:latin typeface="Times New Roman" panose="02020603050405020304" pitchFamily="18" charset="0"/>
              </a:rPr>
              <a:t>This is why ACT scores are so important. </a:t>
            </a:r>
            <a:r>
              <a:rPr lang="en-US" altLang="en-US" b="1">
                <a:latin typeface="Times New Roman" panose="02020603050405020304" pitchFamily="18" charset="0"/>
                <a:sym typeface="Wingdings" panose="05000000000000000000" pitchFamily="2" charset="2"/>
              </a:rPr>
              <a:t></a:t>
            </a:r>
            <a:endParaRPr lang="en-US" altLang="en-US" b="1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880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870438" y="114115"/>
            <a:ext cx="10515600" cy="1325563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solidFill>
                  <a:srgbClr val="C00000"/>
                </a:solidFill>
                <a:latin typeface="Rockwell Extra Bold" panose="02060903040505020403" pitchFamily="18" charset="0"/>
              </a:rPr>
              <a:t>Look at 3 examples using the ASU scholarship estimator 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b="1" u="sng" dirty="0" smtClean="0">
                <a:cs typeface="Times New Roman" panose="02020603050405020304" pitchFamily="18" charset="0"/>
              </a:rPr>
              <a:t>Example 1-             Example 2-        Example 3-               </a:t>
            </a:r>
          </a:p>
          <a:p>
            <a:pPr marL="0" indent="0">
              <a:buNone/>
            </a:pPr>
            <a:r>
              <a:rPr lang="en-US" altLang="en-US" b="1" dirty="0" smtClean="0">
                <a:cs typeface="Times New Roman" panose="02020603050405020304" pitchFamily="18" charset="0"/>
              </a:rPr>
              <a:t>Student has:       Student has:      Student has:  </a:t>
            </a:r>
          </a:p>
          <a:p>
            <a:pPr marL="0" indent="0">
              <a:buNone/>
            </a:pPr>
            <a:r>
              <a:rPr lang="en-US" altLang="en-US" b="1" dirty="0" smtClean="0">
                <a:cs typeface="Times New Roman" panose="02020603050405020304" pitchFamily="18" charset="0"/>
              </a:rPr>
              <a:t>3.63 GPA		3.62 GPA	       3.64 GPA</a:t>
            </a:r>
          </a:p>
          <a:p>
            <a:pPr marL="0" indent="0">
              <a:buNone/>
            </a:pPr>
            <a:r>
              <a:rPr lang="en-US" altLang="en-US" b="1" dirty="0" smtClean="0">
                <a:cs typeface="Times New Roman" panose="02020603050405020304" pitchFamily="18" charset="0"/>
              </a:rPr>
              <a:t>15 ACT		22 ACT	       27 ACT</a:t>
            </a:r>
          </a:p>
          <a:p>
            <a:pPr marL="0" indent="0">
              <a:buNone/>
            </a:pPr>
            <a:r>
              <a:rPr lang="en-US" altLang="en-US" b="1" dirty="0" smtClean="0">
                <a:cs typeface="Times New Roman" panose="02020603050405020304" pitchFamily="18" charset="0"/>
              </a:rPr>
              <a:t>Rank 49/312       Rank 48/312    Rank 50/312</a:t>
            </a:r>
          </a:p>
          <a:p>
            <a:pPr marL="0" indent="0">
              <a:buNone/>
            </a:pPr>
            <a:r>
              <a:rPr lang="en-US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 merit           	Dean’s	      Provost’s</a:t>
            </a:r>
          </a:p>
          <a:p>
            <a:pPr marL="0" indent="0">
              <a:buNone/>
            </a:pPr>
            <a:r>
              <a:rPr lang="en-US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Scholarship      	$6,000/year     $8,000/year</a:t>
            </a:r>
          </a:p>
          <a:p>
            <a:pPr marL="0" indent="0">
              <a:buNone/>
            </a:pPr>
            <a:r>
              <a:rPr lang="en-US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Awarded          	 = $24,000        = $32,000</a:t>
            </a:r>
            <a:endParaRPr lang="en-US" altLang="en-US" dirty="0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3CBC5F5-7BB9-4A1A-BC90-E744BAEFD31A}" type="slidenum">
              <a:rPr lang="en-US" altLang="en-US" sz="1200">
                <a:solidFill>
                  <a:srgbClr val="898989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200">
              <a:solidFill>
                <a:srgbClr val="898989"/>
              </a:solidFill>
              <a:latin typeface="Times New Roman" panose="02020603050405020304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463931" y="1825625"/>
            <a:ext cx="2438400" cy="4825210"/>
          </a:xfrm>
          <a:prstGeom prst="roundRect">
            <a:avLst/>
          </a:prstGeom>
          <a:solidFill>
            <a:srgbClr val="0070C0">
              <a:alpha val="4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3144716" y="1708270"/>
            <a:ext cx="2451100" cy="4760303"/>
          </a:xfrm>
          <a:prstGeom prst="roundRect">
            <a:avLst/>
          </a:prstGeom>
          <a:solidFill>
            <a:srgbClr val="B85BD1">
              <a:alpha val="3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838200" y="1667363"/>
            <a:ext cx="2438400" cy="4801210"/>
          </a:xfrm>
          <a:prstGeom prst="roundRect">
            <a:avLst/>
          </a:prstGeom>
          <a:solidFill>
            <a:srgbClr val="FFFF00">
              <a:alpha val="4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2785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1828800" y="228600"/>
            <a:ext cx="7620000" cy="1189038"/>
          </a:xfrm>
        </p:spPr>
        <p:txBody>
          <a:bodyPr/>
          <a:lstStyle/>
          <a:p>
            <a:r>
              <a:rPr lang="en-US" altLang="en-US" sz="3200" dirty="0">
                <a:solidFill>
                  <a:srgbClr val="C00000"/>
                </a:solidFill>
                <a:latin typeface="Rockwell Extra Bold" panose="02060903040505020403" pitchFamily="18" charset="0"/>
              </a:rPr>
              <a:t>How can students prepare</a:t>
            </a:r>
            <a:br>
              <a:rPr lang="en-US" altLang="en-US" sz="3200" dirty="0">
                <a:solidFill>
                  <a:srgbClr val="C00000"/>
                </a:solidFill>
                <a:latin typeface="Rockwell Extra Bold" panose="02060903040505020403" pitchFamily="18" charset="0"/>
              </a:rPr>
            </a:br>
            <a:r>
              <a:rPr lang="en-US" altLang="en-US" sz="3200" dirty="0">
                <a:solidFill>
                  <a:srgbClr val="C00000"/>
                </a:solidFill>
                <a:latin typeface="Rockwell Extra Bold" panose="02060903040505020403" pitchFamily="18" charset="0"/>
              </a:rPr>
              <a:t> for the ACT/SAT?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>
          <a:xfrm>
            <a:off x="1905000" y="1752601"/>
            <a:ext cx="8382000" cy="4373563"/>
          </a:xfrm>
        </p:spPr>
        <p:txBody>
          <a:bodyPr/>
          <a:lstStyle/>
          <a:p>
            <a:pPr>
              <a:defRPr/>
            </a:pPr>
            <a:r>
              <a:rPr lang="en-US" altLang="en-US" b="1" dirty="0" smtClean="0">
                <a:solidFill>
                  <a:srgbClr val="00B050"/>
                </a:solidFill>
              </a:rPr>
              <a:t>Challenge yourself with Honors and AP Classes</a:t>
            </a:r>
          </a:p>
          <a:p>
            <a:pPr>
              <a:defRPr/>
            </a:pPr>
            <a:r>
              <a:rPr lang="en-US" altLang="en-US" b="1" dirty="0" smtClean="0">
                <a:solidFill>
                  <a:srgbClr val="00B050"/>
                </a:solidFill>
              </a:rPr>
              <a:t>Do well in your classes.  </a:t>
            </a:r>
          </a:p>
          <a:p>
            <a:pPr>
              <a:defRPr/>
            </a:pPr>
            <a:r>
              <a:rPr lang="en-US" altLang="en-US" b="1" dirty="0" smtClean="0">
                <a:solidFill>
                  <a:srgbClr val="00B050"/>
                </a:solidFill>
              </a:rPr>
              <a:t>Take &amp; study class notes</a:t>
            </a:r>
          </a:p>
          <a:p>
            <a:pPr>
              <a:defRPr/>
            </a:pPr>
            <a:r>
              <a:rPr lang="en-US" altLang="en-US" b="1" dirty="0" smtClean="0">
                <a:solidFill>
                  <a:srgbClr val="00B050"/>
                </a:solidFill>
              </a:rPr>
              <a:t>Get ACT Study Guide (from our library, you can also buy them); TIME yourself on practice tests</a:t>
            </a:r>
          </a:p>
          <a:p>
            <a:pPr>
              <a:defRPr/>
            </a:pPr>
            <a:r>
              <a:rPr lang="en-US" altLang="en-US" b="1" dirty="0" smtClean="0">
                <a:solidFill>
                  <a:srgbClr val="00B050"/>
                </a:solidFill>
              </a:rPr>
              <a:t>Read Test-tips</a:t>
            </a:r>
          </a:p>
          <a:p>
            <a:pPr>
              <a:defRPr/>
            </a:pPr>
            <a:r>
              <a:rPr lang="en-US" altLang="en-US" b="1" dirty="0" smtClean="0">
                <a:solidFill>
                  <a:srgbClr val="00B050"/>
                </a:solidFill>
              </a:rPr>
              <a:t>Practice, Practice, Practice 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9D7E9A6-1D7E-498D-850A-B9BB70F56A87}" type="slidenum">
              <a:rPr lang="en-US" altLang="en-US" sz="1200">
                <a:solidFill>
                  <a:srgbClr val="898989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200">
              <a:solidFill>
                <a:srgbClr val="898989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410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1223962"/>
          </a:xfrm>
        </p:spPr>
        <p:txBody>
          <a:bodyPr>
            <a:normAutofit fontScale="90000"/>
          </a:bodyPr>
          <a:lstStyle/>
          <a:p>
            <a:r>
              <a:rPr lang="en-US" altLang="en-US" b="1" smtClean="0">
                <a:solidFill>
                  <a:srgbClr val="C00000"/>
                </a:solidFill>
              </a:rPr>
              <a:t>Also Important for Scholarships:</a:t>
            </a:r>
            <a:br>
              <a:rPr lang="en-US" altLang="en-US" b="1" smtClean="0">
                <a:solidFill>
                  <a:srgbClr val="C00000"/>
                </a:solidFill>
              </a:rPr>
            </a:br>
            <a:r>
              <a:rPr lang="en-US" altLang="en-US" b="1" smtClean="0">
                <a:solidFill>
                  <a:srgbClr val="7030A0"/>
                </a:solidFill>
              </a:rPr>
              <a:t>Leadership and Volunteerism </a:t>
            </a:r>
          </a:p>
        </p:txBody>
      </p:sp>
      <p:sp>
        <p:nvSpPr>
          <p:cNvPr id="33795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FB7CF14-6258-447E-A410-133B78250A08}" type="slidenum">
              <a:rPr lang="en-US" altLang="en-US" sz="1200">
                <a:solidFill>
                  <a:srgbClr val="898989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200">
              <a:solidFill>
                <a:srgbClr val="898989"/>
              </a:solidFill>
              <a:latin typeface="Times New Roman" panose="02020603050405020304" pitchFamily="18" charset="0"/>
            </a:endParaRPr>
          </a:p>
        </p:txBody>
      </p:sp>
      <p:sp>
        <p:nvSpPr>
          <p:cNvPr id="33796" name="Rectangle 5"/>
          <p:cNvSpPr>
            <a:spLocks noChangeArrowheads="1"/>
          </p:cNvSpPr>
          <p:nvPr/>
        </p:nvSpPr>
        <p:spPr bwMode="auto">
          <a:xfrm>
            <a:off x="3657600" y="4267201"/>
            <a:ext cx="4876800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The Baird $40,000+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The </a:t>
            </a:r>
            <a:r>
              <a:rPr lang="en-US" altLang="en-US" sz="240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Dorrance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4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$90,000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+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B85BD1"/>
                </a:solidFill>
                <a:latin typeface="Times New Roman" panose="02020603050405020304" pitchFamily="18" charset="0"/>
              </a:rPr>
              <a:t>Student leaders are found in clubs, sports, student groups, study groups, community service, student government, doing school projects…..</a:t>
            </a:r>
          </a:p>
        </p:txBody>
      </p:sp>
      <p:pic>
        <p:nvPicPr>
          <p:cNvPr id="33797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3263" y="1722438"/>
            <a:ext cx="2201862" cy="254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0" y="1722438"/>
            <a:ext cx="3200400" cy="187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1411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solidFill>
                  <a:srgbClr val="C00000"/>
                </a:solidFill>
                <a:latin typeface="Rockwell Extra Bold" panose="02060903040505020403" pitchFamily="18" charset="0"/>
              </a:rPr>
              <a:t>Other Scholarships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u="sng" smtClean="0">
                <a:solidFill>
                  <a:schemeClr val="accent1"/>
                </a:solidFill>
              </a:rPr>
              <a:t>Obama Scholarship </a:t>
            </a:r>
            <a:r>
              <a:rPr lang="en-US" altLang="en-US" smtClean="0"/>
              <a:t>– must qualify for a Pell Grant; report less than $42,000 on FAFSA; must meet academic requirements</a:t>
            </a:r>
          </a:p>
          <a:p>
            <a:r>
              <a:rPr lang="en-US" altLang="en-US" b="1" u="sng" dirty="0" smtClean="0">
                <a:solidFill>
                  <a:srgbClr val="FFC000"/>
                </a:solidFill>
              </a:rPr>
              <a:t>Lumberjack Scholars </a:t>
            </a:r>
            <a:r>
              <a:rPr lang="en-US" altLang="en-US" dirty="0" smtClean="0">
                <a:solidFill>
                  <a:srgbClr val="FFC000"/>
                </a:solidFill>
              </a:rPr>
              <a:t>– </a:t>
            </a:r>
            <a:r>
              <a:rPr lang="en-US" altLang="en-US" dirty="0" smtClean="0"/>
              <a:t>3.5 unweighted GPA; no C’s; pays tuition for 4 years</a:t>
            </a:r>
          </a:p>
          <a:p>
            <a:r>
              <a:rPr lang="en-US" altLang="en-US" b="1" u="sng" dirty="0" smtClean="0">
                <a:solidFill>
                  <a:srgbClr val="104BF0"/>
                </a:solidFill>
              </a:rPr>
              <a:t>Arizona Assurance </a:t>
            </a:r>
            <a:r>
              <a:rPr lang="en-US" altLang="en-US" dirty="0" smtClean="0">
                <a:solidFill>
                  <a:srgbClr val="104BF0"/>
                </a:solidFill>
              </a:rPr>
              <a:t>– </a:t>
            </a:r>
            <a:r>
              <a:rPr lang="en-US" altLang="en-US" dirty="0" smtClean="0"/>
              <a:t>3.0 GPA on required courses; family income is less than $42,000; pays room and board for first </a:t>
            </a:r>
            <a:r>
              <a:rPr lang="en-US" altLang="en-US" dirty="0" err="1" smtClean="0"/>
              <a:t>yr</a:t>
            </a:r>
            <a:r>
              <a:rPr lang="en-US" altLang="en-US" dirty="0" smtClean="0"/>
              <a:t> only</a:t>
            </a:r>
          </a:p>
          <a:p>
            <a:endParaRPr lang="en-US" altLang="en-US" dirty="0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2925432-EE77-4198-8D7D-A6DE5DFD3E16}" type="slidenum">
              <a:rPr lang="en-US" altLang="en-US" sz="1200">
                <a:solidFill>
                  <a:srgbClr val="898989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200">
              <a:solidFill>
                <a:srgbClr val="898989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313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20066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altLang="en-US" b="1" smtClean="0"/>
              <a:t/>
            </a:r>
            <a:br>
              <a:rPr lang="en-US" altLang="en-US" b="1" smtClean="0"/>
            </a:br>
            <a:r>
              <a:rPr lang="en-US" altLang="en-US" b="1" smtClean="0">
                <a:solidFill>
                  <a:srgbClr val="C00000"/>
                </a:solidFill>
                <a:latin typeface="Rockwell Extra Bold" panose="02060903040505020403" pitchFamily="18" charset="0"/>
              </a:rPr>
              <a:t>More Scholarships</a:t>
            </a:r>
            <a:r>
              <a:rPr lang="en-US" altLang="en-US" smtClean="0">
                <a:latin typeface="Rockwell Extra Bold" panose="02060903040505020403" pitchFamily="18" charset="0"/>
              </a:rPr>
              <a:t/>
            </a:r>
            <a:br>
              <a:rPr lang="en-US" altLang="en-US" smtClean="0">
                <a:latin typeface="Rockwell Extra Bold" panose="02060903040505020403" pitchFamily="18" charset="0"/>
              </a:rPr>
            </a:br>
            <a:endParaRPr lang="en-US" altLang="en-US" smtClean="0">
              <a:latin typeface="Rockwell Extra Bold" panose="02060903040505020403" pitchFamily="18" charset="0"/>
            </a:endParaRP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>
          <a:xfrm>
            <a:off x="1946275" y="1624013"/>
            <a:ext cx="8229600" cy="4525962"/>
          </a:xfrm>
        </p:spPr>
        <p:txBody>
          <a:bodyPr/>
          <a:lstStyle/>
          <a:p>
            <a:pPr>
              <a:defRPr/>
            </a:pPr>
            <a:r>
              <a:rPr lang="en-US" altLang="en-US" b="1" u="sng" dirty="0" smtClean="0">
                <a:solidFill>
                  <a:schemeClr val="bg1">
                    <a:lumMod val="50000"/>
                  </a:schemeClr>
                </a:solidFill>
              </a:rPr>
              <a:t>MCCD President’s Scholarship </a:t>
            </a:r>
            <a:r>
              <a:rPr lang="en-US" altLang="en-US" dirty="0" smtClean="0">
                <a:solidFill>
                  <a:schemeClr val="bg1">
                    <a:lumMod val="50000"/>
                  </a:schemeClr>
                </a:solidFill>
              </a:rPr>
              <a:t>– min 3.0 GPA and test into </a:t>
            </a:r>
            <a:r>
              <a:rPr lang="en-US" altLang="en-US" dirty="0" err="1" smtClean="0">
                <a:solidFill>
                  <a:schemeClr val="bg1">
                    <a:lumMod val="50000"/>
                  </a:schemeClr>
                </a:solidFill>
              </a:rPr>
              <a:t>Eng</a:t>
            </a:r>
            <a:r>
              <a:rPr lang="en-US" altLang="en-US" dirty="0" smtClean="0">
                <a:solidFill>
                  <a:schemeClr val="bg1">
                    <a:lumMod val="50000"/>
                  </a:schemeClr>
                </a:solidFill>
              </a:rPr>
              <a:t> 101, Mat 120(or higher), and min </a:t>
            </a:r>
            <a:r>
              <a:rPr lang="en-US" altLang="en-US" dirty="0" err="1" smtClean="0">
                <a:solidFill>
                  <a:schemeClr val="bg1">
                    <a:lumMod val="50000"/>
                  </a:schemeClr>
                </a:solidFill>
              </a:rPr>
              <a:t>Rdg</a:t>
            </a:r>
            <a:r>
              <a:rPr lang="en-US" altLang="en-US" dirty="0" smtClean="0">
                <a:solidFill>
                  <a:schemeClr val="bg1">
                    <a:lumMod val="50000"/>
                  </a:schemeClr>
                </a:solidFill>
              </a:rPr>
              <a:t> score of 74 in ACCUPLACER</a:t>
            </a:r>
          </a:p>
          <a:p>
            <a:pPr>
              <a:defRPr/>
            </a:pPr>
            <a:r>
              <a:rPr lang="en-US" altLang="en-US" b="1" u="sng" dirty="0" smtClean="0">
                <a:solidFill>
                  <a:schemeClr val="bg1">
                    <a:lumMod val="50000"/>
                  </a:schemeClr>
                </a:solidFill>
              </a:rPr>
              <a:t>FIRST – </a:t>
            </a:r>
            <a:r>
              <a:rPr lang="en-US" altLang="en-US" b="1" dirty="0" smtClean="0">
                <a:solidFill>
                  <a:schemeClr val="bg1">
                    <a:lumMod val="50000"/>
                  </a:schemeClr>
                </a:solidFill>
              </a:rPr>
              <a:t>Get involved in Robotics (Mr. Carlson)</a:t>
            </a:r>
            <a:endParaRPr lang="en-US" altLang="en-US" b="1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defRPr/>
            </a:pPr>
            <a:r>
              <a:rPr lang="en-US" altLang="en-US" b="1" u="sng" dirty="0" smtClean="0">
                <a:solidFill>
                  <a:schemeClr val="bg1">
                    <a:lumMod val="50000"/>
                  </a:schemeClr>
                </a:solidFill>
              </a:rPr>
              <a:t>GCU Inspiring Students- </a:t>
            </a:r>
            <a:r>
              <a:rPr lang="en-US" altLang="en-US" dirty="0" smtClean="0">
                <a:solidFill>
                  <a:schemeClr val="bg1">
                    <a:lumMod val="50000"/>
                  </a:schemeClr>
                </a:solidFill>
              </a:rPr>
              <a:t>3.5 </a:t>
            </a:r>
            <a:r>
              <a:rPr lang="en-US" altLang="en-US" dirty="0" err="1" smtClean="0">
                <a:solidFill>
                  <a:schemeClr val="bg1">
                    <a:lumMod val="50000"/>
                  </a:schemeClr>
                </a:solidFill>
              </a:rPr>
              <a:t>unweighted</a:t>
            </a:r>
            <a:r>
              <a:rPr lang="en-US" altLang="en-US" dirty="0" smtClean="0">
                <a:solidFill>
                  <a:schemeClr val="bg1">
                    <a:lumMod val="50000"/>
                  </a:schemeClr>
                </a:solidFill>
              </a:rPr>
              <a:t> GPA and 100 study hours at GCU Learning Lounge (for DREAMERS and DACA too)</a:t>
            </a:r>
          </a:p>
          <a:p>
            <a:pPr>
              <a:defRPr/>
            </a:pPr>
            <a:r>
              <a:rPr lang="en-US" altLang="en-US" dirty="0" smtClean="0">
                <a:solidFill>
                  <a:schemeClr val="bg1">
                    <a:lumMod val="50000"/>
                  </a:schemeClr>
                </a:solidFill>
              </a:rPr>
              <a:t>Many, many </a:t>
            </a:r>
            <a:r>
              <a:rPr lang="en-US" altLang="en-US" dirty="0" err="1" smtClean="0">
                <a:solidFill>
                  <a:schemeClr val="bg1">
                    <a:lumMod val="50000"/>
                  </a:schemeClr>
                </a:solidFill>
              </a:rPr>
              <a:t>many</a:t>
            </a:r>
            <a:r>
              <a:rPr lang="en-US" altLang="en-US" dirty="0" smtClean="0">
                <a:solidFill>
                  <a:schemeClr val="bg1">
                    <a:lumMod val="50000"/>
                  </a:schemeClr>
                </a:solidFill>
              </a:rPr>
              <a:t> MORE</a:t>
            </a:r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05CD1ED-0963-45F8-B772-CB64BE983070}" type="slidenum">
              <a:rPr lang="en-US" altLang="en-US" sz="1200">
                <a:solidFill>
                  <a:srgbClr val="898989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200">
              <a:solidFill>
                <a:srgbClr val="898989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7162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solidFill>
                  <a:srgbClr val="C00000"/>
                </a:solidFill>
                <a:latin typeface="Rockwell Extra Bold" panose="02060903040505020403" pitchFamily="18" charset="0"/>
              </a:rPr>
              <a:t>DACA</a:t>
            </a:r>
            <a:endParaRPr lang="en-US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Full tuition for Phoenix College, GWCC, SMCC and/or ASU</a:t>
            </a:r>
          </a:p>
          <a:p>
            <a:pPr>
              <a:defRPr/>
            </a:pPr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Min 2.5 GPA 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1BD4BC3-7B65-4B2C-A5B6-64D5FE680794}" type="slidenum">
              <a:rPr lang="en-US" altLang="en-US" sz="1200">
                <a:solidFill>
                  <a:srgbClr val="898989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200">
              <a:solidFill>
                <a:srgbClr val="898989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37893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195513"/>
            <a:ext cx="3733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2935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smtClean="0">
                <a:solidFill>
                  <a:srgbClr val="C00000"/>
                </a:solidFill>
                <a:latin typeface="Rockwell Extra Bold" panose="02060903040505020403" pitchFamily="18" charset="0"/>
              </a:rPr>
              <a:t>DACA/DREAMERS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Private and Out-of-State universities</a:t>
            </a:r>
          </a:p>
          <a:p>
            <a:pPr marL="0" indent="0">
              <a:buNone/>
              <a:defRPr/>
            </a:pPr>
            <a:r>
              <a:rPr lang="en-US" dirty="0"/>
              <a:t> </a:t>
            </a:r>
            <a:r>
              <a:rPr lang="en-US" dirty="0" smtClean="0"/>
              <a:t>	</a:t>
            </a:r>
            <a:r>
              <a:rPr lang="en-US" b="1" dirty="0" smtClean="0">
                <a:solidFill>
                  <a:srgbClr val="7030A0"/>
                </a:solidFill>
              </a:rPr>
              <a:t>GCU </a:t>
            </a:r>
            <a:r>
              <a:rPr lang="en-US" b="1" dirty="0" smtClean="0"/>
              <a:t>(ACT and GPA)</a:t>
            </a:r>
          </a:p>
          <a:p>
            <a:pPr marL="0" indent="0">
              <a:buNone/>
              <a:defRPr/>
            </a:pPr>
            <a:r>
              <a:rPr lang="en-US" b="1" dirty="0"/>
              <a:t>	</a:t>
            </a:r>
            <a:r>
              <a:rPr lang="en-US" b="1" dirty="0" smtClean="0">
                <a:solidFill>
                  <a:srgbClr val="7030A0"/>
                </a:solidFill>
              </a:rPr>
              <a:t>Western New Mexico</a:t>
            </a:r>
          </a:p>
          <a:p>
            <a:pPr marL="0" indent="0">
              <a:buNone/>
              <a:defRPr/>
            </a:pPr>
            <a:r>
              <a:rPr lang="en-US" b="1" dirty="0"/>
              <a:t>	</a:t>
            </a:r>
            <a:r>
              <a:rPr lang="en-US" b="1" dirty="0" smtClean="0">
                <a:solidFill>
                  <a:srgbClr val="104BF0"/>
                </a:solidFill>
              </a:rPr>
              <a:t>St Mary’s ( San Antonio)</a:t>
            </a:r>
          </a:p>
          <a:p>
            <a:pPr marL="0" indent="0">
              <a:buNone/>
              <a:defRPr/>
            </a:pPr>
            <a:endParaRPr lang="en-US" b="1" dirty="0">
              <a:solidFill>
                <a:srgbClr val="104BF0"/>
              </a:solidFill>
            </a:endParaRPr>
          </a:p>
          <a:p>
            <a:pPr marL="0" indent="0">
              <a:buNone/>
              <a:defRPr/>
            </a:pPr>
            <a:r>
              <a:rPr lang="en-US" b="1" dirty="0" smtClean="0">
                <a:solidFill>
                  <a:srgbClr val="C00000"/>
                </a:solidFill>
              </a:rPr>
              <a:t>Visit Metro Tech website for more information </a:t>
            </a:r>
          </a:p>
          <a:p>
            <a:pPr marL="0" indent="0">
              <a:buNone/>
              <a:defRPr/>
            </a:pPr>
            <a:endParaRPr lang="en-US" b="1" dirty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F35AFB7-4FF7-4B80-9C15-4303935338F9}" type="slidenum">
              <a:rPr lang="en-US" altLang="en-US" sz="1200">
                <a:solidFill>
                  <a:srgbClr val="898989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200">
              <a:solidFill>
                <a:srgbClr val="898989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258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 smtClean="0">
                <a:solidFill>
                  <a:srgbClr val="00B050"/>
                </a:solidFill>
                <a:latin typeface="Rockwell" panose="02060603020205020403" pitchFamily="18" charset="0"/>
              </a:rPr>
              <a:t>Make Time </a:t>
            </a:r>
            <a:r>
              <a:rPr lang="en-US" b="1" dirty="0" smtClean="0">
                <a:solidFill>
                  <a:srgbClr val="00B050"/>
                </a:solidFill>
                <a:latin typeface="Rockwell" panose="02060603020205020403" pitchFamily="18" charset="0"/>
              </a:rPr>
              <a:t>For Enrichment Opportunities!</a:t>
            </a:r>
            <a:endParaRPr lang="en-US" b="1" dirty="0">
              <a:solidFill>
                <a:srgbClr val="00B050"/>
              </a:solidFill>
              <a:latin typeface="Rockwell" panose="020606030202050204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Be A Leader Institute High School (9</a:t>
            </a:r>
            <a:r>
              <a:rPr lang="en-US" sz="4000" b="1" baseline="30000" dirty="0" smtClean="0">
                <a:solidFill>
                  <a:srgbClr val="FF0000"/>
                </a:solidFill>
              </a:rPr>
              <a:t>th</a:t>
            </a:r>
            <a:r>
              <a:rPr lang="en-US" sz="4000" b="1" dirty="0" smtClean="0">
                <a:solidFill>
                  <a:srgbClr val="FF0000"/>
                </a:solidFill>
              </a:rPr>
              <a:t>-12</a:t>
            </a:r>
            <a:r>
              <a:rPr lang="en-US" sz="4000" b="1" baseline="30000" dirty="0" smtClean="0">
                <a:solidFill>
                  <a:srgbClr val="FF0000"/>
                </a:solidFill>
              </a:rPr>
              <a:t>th</a:t>
            </a:r>
            <a:r>
              <a:rPr lang="en-US" sz="4000" b="1" dirty="0" smtClean="0">
                <a:solidFill>
                  <a:srgbClr val="FF0000"/>
                </a:solidFill>
              </a:rPr>
              <a:t>)</a:t>
            </a:r>
          </a:p>
          <a:p>
            <a:pPr marL="457200" lvl="1" indent="0">
              <a:buNone/>
            </a:pPr>
            <a:r>
              <a:rPr lang="en-US" sz="3600" b="1" dirty="0">
                <a:solidFill>
                  <a:srgbClr val="FF0000"/>
                </a:solidFill>
              </a:rPr>
              <a:t>	</a:t>
            </a:r>
            <a:r>
              <a:rPr lang="en-US" sz="2800" dirty="0" smtClean="0">
                <a:solidFill>
                  <a:srgbClr val="FF0000"/>
                </a:solidFill>
              </a:rPr>
              <a:t>Meets one Saturday/month</a:t>
            </a:r>
          </a:p>
          <a:p>
            <a:r>
              <a:rPr lang="en-US" sz="4000" b="1" dirty="0" smtClean="0">
                <a:solidFill>
                  <a:srgbClr val="FF0000"/>
                </a:solidFill>
              </a:rPr>
              <a:t>Summer Camps at College Depot</a:t>
            </a:r>
          </a:p>
          <a:p>
            <a:r>
              <a:rPr lang="en-US" sz="4000" b="1" dirty="0" smtClean="0">
                <a:solidFill>
                  <a:srgbClr val="FF0000"/>
                </a:solidFill>
              </a:rPr>
              <a:t>More summer camps next year </a:t>
            </a:r>
          </a:p>
          <a:p>
            <a:r>
              <a:rPr lang="en-US" sz="4000" b="1" dirty="0" smtClean="0">
                <a:solidFill>
                  <a:srgbClr val="FF0000"/>
                </a:solidFill>
              </a:rPr>
              <a:t>Discover/Cultivate your passion!!</a:t>
            </a:r>
          </a:p>
          <a:p>
            <a:pPr marL="457200" lvl="1" indent="0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	</a:t>
            </a:r>
            <a:r>
              <a:rPr lang="en-US" dirty="0" smtClean="0">
                <a:solidFill>
                  <a:srgbClr val="FF0000"/>
                </a:solidFill>
              </a:rPr>
              <a:t>Find ONE place/project</a:t>
            </a:r>
            <a:endParaRPr lang="en-US" sz="3600" b="1" dirty="0" smtClean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r>
              <a:rPr lang="en-US" sz="3600" b="1" dirty="0">
                <a:solidFill>
                  <a:srgbClr val="FF0000"/>
                </a:solidFill>
              </a:rPr>
              <a:t>	</a:t>
            </a:r>
            <a:r>
              <a:rPr lang="en-US" sz="3600" b="1" dirty="0" smtClean="0">
                <a:solidFill>
                  <a:srgbClr val="FF0000"/>
                </a:solidFill>
              </a:rPr>
              <a:t>		</a:t>
            </a:r>
            <a:r>
              <a:rPr lang="en-US" sz="3600" b="1" dirty="0" smtClean="0">
                <a:solidFill>
                  <a:srgbClr val="00B050"/>
                </a:solidFill>
              </a:rPr>
              <a:t>Visit our website </a:t>
            </a:r>
          </a:p>
          <a:p>
            <a:pPr lvl="1"/>
            <a:endParaRPr lang="en-US" sz="3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49098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206875"/>
          </a:xfrm>
        </p:spPr>
        <p:txBody>
          <a:bodyPr>
            <a:normAutofit/>
          </a:bodyPr>
          <a:lstStyle/>
          <a:p>
            <a:pPr algn="ctr"/>
            <a:r>
              <a:rPr lang="en-US" sz="6600" dirty="0" smtClean="0">
                <a:solidFill>
                  <a:srgbClr val="00B050"/>
                </a:solidFill>
                <a:latin typeface="Rockwell Extra Bold" panose="02060903040505020403" pitchFamily="18" charset="0"/>
              </a:rPr>
              <a:t>QUESTIONS???</a:t>
            </a:r>
            <a:endParaRPr lang="en-US" sz="6600" dirty="0">
              <a:solidFill>
                <a:srgbClr val="00B050"/>
              </a:solidFill>
              <a:latin typeface="Rockwell Extra Bold" panose="020609030405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3658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317</Words>
  <Application>Microsoft Office PowerPoint</Application>
  <PresentationFormat>Widescreen</PresentationFormat>
  <Paragraphs>63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Calibri</vt:lpstr>
      <vt:lpstr>Calibri Light</vt:lpstr>
      <vt:lpstr>Rockwell</vt:lpstr>
      <vt:lpstr>Rockwell Extra Bold</vt:lpstr>
      <vt:lpstr>Times New Roman</vt:lpstr>
      <vt:lpstr>Wingdings</vt:lpstr>
      <vt:lpstr>Office Theme</vt:lpstr>
      <vt:lpstr>How To Earn Scholarships</vt:lpstr>
      <vt:lpstr>What are Merit Scholarships?</vt:lpstr>
      <vt:lpstr>Look at 3 examples using the ASU scholarship estimator </vt:lpstr>
      <vt:lpstr>How can students prepare  for the ACT/SAT?</vt:lpstr>
      <vt:lpstr>Also Important for Scholarships: Leadership and Volunteerism </vt:lpstr>
      <vt:lpstr>Other Scholarships</vt:lpstr>
      <vt:lpstr> More Scholarships </vt:lpstr>
      <vt:lpstr>DACA</vt:lpstr>
      <vt:lpstr>DACA/DREAMERS</vt:lpstr>
      <vt:lpstr>Make Time For Enrichment Opportunities!</vt:lpstr>
      <vt:lpstr>QUESTIONS???</vt:lpstr>
    </vt:vector>
  </TitlesOfParts>
  <Company>Phoenix Union High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Earn Scholarships</dc:title>
  <dc:creator>Villa, Dora</dc:creator>
  <cp:lastModifiedBy>Villa, Dora</cp:lastModifiedBy>
  <cp:revision>16</cp:revision>
  <dcterms:created xsi:type="dcterms:W3CDTF">2017-05-02T16:15:09Z</dcterms:created>
  <dcterms:modified xsi:type="dcterms:W3CDTF">2017-05-02T20:14:44Z</dcterms:modified>
</cp:coreProperties>
</file>