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6" r:id="rId20"/>
    <p:sldId id="275" r:id="rId21"/>
    <p:sldId id="27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12CB6BCD-7620-4AEF-9174-7EBCD0B9BCE1}" type="datetimeFigureOut">
              <a:rPr lang="en-US" smtClean="0"/>
              <a:t>3/31/2014</a:t>
            </a:fld>
            <a:endParaRPr lang="en-US"/>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D34B3DBF-4992-461F-86F4-2794C5FA58C4}" type="slidenum">
              <a:rPr lang="en-US" smtClean="0"/>
              <a:t>‹#›</a:t>
            </a:fld>
            <a:endParaRPr lang="en-US"/>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CB6BCD-7620-4AEF-9174-7EBCD0B9BCE1}" type="datetimeFigureOut">
              <a:rPr lang="en-US" smtClean="0"/>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4B3DBF-4992-461F-86F4-2794C5FA58C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CB6BCD-7620-4AEF-9174-7EBCD0B9BCE1}" type="datetimeFigureOut">
              <a:rPr lang="en-US" smtClean="0"/>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4B3DBF-4992-461F-86F4-2794C5FA58C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2CB6BCD-7620-4AEF-9174-7EBCD0B9BCE1}" type="datetimeFigureOut">
              <a:rPr lang="en-US" smtClean="0"/>
              <a:t>3/31/2014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4B3DBF-4992-461F-86F4-2794C5FA58C4}" type="slidenum">
              <a:rPr lang="en-US" smtClean="0"/>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2CB6BCD-7620-4AEF-9174-7EBCD0B9BCE1}" type="datetimeFigureOut">
              <a:rPr lang="en-US" smtClean="0"/>
              <a:t>3/31/2014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4B3DBF-4992-461F-86F4-2794C5FA58C4}" type="slidenum">
              <a:rPr lang="en-US" smtClean="0"/>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CB6BCD-7620-4AEF-9174-7EBCD0B9BCE1}" type="datetimeFigureOut">
              <a:rPr lang="en-US" smtClean="0"/>
              <a:t>3/31/2014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4B3DBF-4992-461F-86F4-2794C5FA58C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CB6BCD-7620-4AEF-9174-7EBCD0B9BCE1}" type="datetimeFigureOut">
              <a:rPr lang="en-US" smtClean="0"/>
              <a:t>3/31/2014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4B3DBF-4992-461F-86F4-2794C5FA58C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CB6BCD-7620-4AEF-9174-7EBCD0B9BCE1}" type="datetimeFigureOut">
              <a:rPr lang="en-US" smtClean="0"/>
              <a:t>3/31/2014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4B3DBF-4992-461F-86F4-2794C5FA58C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CB6BCD-7620-4AEF-9174-7EBCD0B9BCE1}" type="datetimeFigureOut">
              <a:rPr lang="en-US" smtClean="0"/>
              <a:t>3/31/2014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4B3DBF-4992-461F-86F4-2794C5FA58C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CB6BCD-7620-4AEF-9174-7EBCD0B9BCE1}" type="datetimeFigureOut">
              <a:rPr lang="en-US" smtClean="0"/>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4B3DBF-4992-461F-86F4-2794C5FA58C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CB6BCD-7620-4AEF-9174-7EBCD0B9BCE1}" type="datetimeFigureOut">
              <a:rPr lang="en-US" smtClean="0"/>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4B3DBF-4992-461F-86F4-2794C5FA58C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12CB6BCD-7620-4AEF-9174-7EBCD0B9BCE1}" type="datetimeFigureOut">
              <a:rPr lang="en-US" smtClean="0"/>
              <a:t>3/31/2014</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D34B3DBF-4992-461F-86F4-2794C5FA58C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www.museumoftolerance.com/site/c.tmL6KfNVLtH/b.5759983/k.6B50/Children_of_the_Holocaust/apps/nl/newsletter2.asp" TargetMode="External"/><Relationship Id="rId13" Type="http://schemas.openxmlformats.org/officeDocument/2006/relationships/hyperlink" Target="http://www.bl.uk/learning/histcitizen/voices/holocaust.html" TargetMode="External"/><Relationship Id="rId18" Type="http://schemas.openxmlformats.org/officeDocument/2006/relationships/hyperlink" Target="http://www.jewishvirtuallibrary.org/jsource/Holocaust/autoc.html" TargetMode="External"/><Relationship Id="rId26" Type="http://schemas.openxmlformats.org/officeDocument/2006/relationships/hyperlink" Target="http://www.archives.gov/research/military/ww2/" TargetMode="External"/><Relationship Id="rId3" Type="http://schemas.openxmlformats.org/officeDocument/2006/relationships/hyperlink" Target="http://www.annefrank.org/en/" TargetMode="External"/><Relationship Id="rId21" Type="http://schemas.openxmlformats.org/officeDocument/2006/relationships/hyperlink" Target="http://www.vhec.org/nuremberg_exhibit.html" TargetMode="External"/><Relationship Id="rId7" Type="http://schemas.openxmlformats.org/officeDocument/2006/relationships/hyperlink" Target="http://www.museumoftolerance.com/site/c.tmL6KfNVLtH/b.5163189/k.340B/MOT_Partnership_with_Go_For_Broke_Foundation.htm" TargetMode="External"/><Relationship Id="rId12" Type="http://schemas.openxmlformats.org/officeDocument/2006/relationships/hyperlink" Target="http://www.yadvashem.org/" TargetMode="External"/><Relationship Id="rId17" Type="http://schemas.openxmlformats.org/officeDocument/2006/relationships/hyperlink" Target="http://www.jewishvirtuallibrary.org/jsource/Holocaust/hitler.html" TargetMode="External"/><Relationship Id="rId25" Type="http://schemas.openxmlformats.org/officeDocument/2006/relationships/hyperlink" Target="http://www.holocaustresearchproject.org/toc.html" TargetMode="External"/><Relationship Id="rId2" Type="http://schemas.openxmlformats.org/officeDocument/2006/relationships/hyperlink" Target="http://www.annefrankguide.net/en-US/index.asp" TargetMode="External"/><Relationship Id="rId16" Type="http://schemas.openxmlformats.org/officeDocument/2006/relationships/hyperlink" Target="http://www.ushmm.org/museum/exhibit/online/silentwitness/lola/flash/index.htm" TargetMode="External"/><Relationship Id="rId20" Type="http://schemas.openxmlformats.org/officeDocument/2006/relationships/hyperlink" Target="http://www.annefrank.org/en/Subsites/Home/" TargetMode="External"/><Relationship Id="rId1" Type="http://schemas.openxmlformats.org/officeDocument/2006/relationships/slideLayout" Target="../slideLayouts/slideLayout2.xml"/><Relationship Id="rId6" Type="http://schemas.openxmlformats.org/officeDocument/2006/relationships/hyperlink" Target="http://www.ushmm.org/museum/exhibit/online/" TargetMode="External"/><Relationship Id="rId11" Type="http://schemas.openxmlformats.org/officeDocument/2006/relationships/hyperlink" Target="http://dornsife.usc.edu/vhi/segmentsfortheclassroom/" TargetMode="External"/><Relationship Id="rId24" Type="http://schemas.openxmlformats.org/officeDocument/2006/relationships/hyperlink" Target="http://www.ushmm.org/education/resource/poles/poles.php" TargetMode="External"/><Relationship Id="rId5" Type="http://schemas.openxmlformats.org/officeDocument/2006/relationships/hyperlink" Target="http://ls2.annefrank.org/en/Subsites/AnneFrankTree/" TargetMode="External"/><Relationship Id="rId15" Type="http://schemas.openxmlformats.org/officeDocument/2006/relationships/hyperlink" Target="http://www.holocausthistory.net/start.htm" TargetMode="External"/><Relationship Id="rId23" Type="http://schemas.openxmlformats.org/officeDocument/2006/relationships/hyperlink" Target="http://www.ushmm.org/education/foreducators/resource/pdf/artif6photo.pdf" TargetMode="External"/><Relationship Id="rId10" Type="http://schemas.openxmlformats.org/officeDocument/2006/relationships/hyperlink" Target="http://dornsife.usc.edu/vhi/survivingauschwitz/vhfmain.htm" TargetMode="External"/><Relationship Id="rId19" Type="http://schemas.openxmlformats.org/officeDocument/2006/relationships/hyperlink" Target="http://www.historyplace.com/worldwar2/holocaust/h-statistics.htm" TargetMode="External"/><Relationship Id="rId4" Type="http://schemas.openxmlformats.org/officeDocument/2006/relationships/hyperlink" Target="http://www.youtube.com/results?search_query=ushmm.org&amp;oq=ushmm&amp;aq=1&amp;aqi=g2&amp;aql=&amp;gs_sm=1&amp;gs_upl=2522l5029l0l8283l8l8l1l0l0l0l266l1228l1.3.3l7l0" TargetMode="External"/><Relationship Id="rId9" Type="http://schemas.openxmlformats.org/officeDocument/2006/relationships/hyperlink" Target="http://college.usc.edu/vhi/" TargetMode="External"/><Relationship Id="rId14" Type="http://schemas.openxmlformats.org/officeDocument/2006/relationships/hyperlink" Target="http://www.ushmm.org/museum/exhibit/online/life_after_holocaust/" TargetMode="External"/><Relationship Id="rId22" Type="http://schemas.openxmlformats.org/officeDocument/2006/relationships/hyperlink" Target="http://www.ushmm.org/museum/exhibit/focus/map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Holocaust Research Project</a:t>
            </a:r>
            <a:endParaRPr lang="en-US" dirty="0"/>
          </a:p>
        </p:txBody>
      </p:sp>
      <p:sp>
        <p:nvSpPr>
          <p:cNvPr id="3" name="Subtitle 2"/>
          <p:cNvSpPr>
            <a:spLocks noGrp="1"/>
          </p:cNvSpPr>
          <p:nvPr>
            <p:ph type="subTitle" idx="1"/>
          </p:nvPr>
        </p:nvSpPr>
        <p:spPr/>
        <p:txBody>
          <a:bodyPr/>
          <a:lstStyle/>
          <a:p>
            <a:r>
              <a:rPr lang="en-US" dirty="0" smtClean="0"/>
              <a:t>Hurricanes Team</a:t>
            </a:r>
          </a:p>
          <a:p>
            <a:r>
              <a:rPr lang="en-US" dirty="0" smtClean="0"/>
              <a:t>2014</a:t>
            </a:r>
            <a:endParaRPr lang="en-US" dirty="0"/>
          </a:p>
        </p:txBody>
      </p:sp>
    </p:spTree>
    <p:extLst>
      <p:ext uri="{BB962C8B-B14F-4D97-AF65-F5344CB8AC3E}">
        <p14:creationId xmlns:p14="http://schemas.microsoft.com/office/powerpoint/2010/main" val="2789612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do you want me to do?</a:t>
            </a:r>
            <a:endParaRPr lang="en-US" dirty="0"/>
          </a:p>
        </p:txBody>
      </p:sp>
      <p:sp>
        <p:nvSpPr>
          <p:cNvPr id="5" name="Content Placeholder 4"/>
          <p:cNvSpPr>
            <a:spLocks noGrp="1"/>
          </p:cNvSpPr>
          <p:nvPr>
            <p:ph idx="1"/>
          </p:nvPr>
        </p:nvSpPr>
        <p:spPr/>
        <p:txBody>
          <a:bodyPr>
            <a:normAutofit fontScale="92500" lnSpcReduction="20000"/>
          </a:bodyPr>
          <a:lstStyle/>
          <a:p>
            <a:pPr lvl="0"/>
            <a:r>
              <a:rPr lang="en-US" b="1" dirty="0"/>
              <a:t>Choose a narrow topic</a:t>
            </a:r>
            <a:endParaRPr lang="en-US" dirty="0"/>
          </a:p>
          <a:p>
            <a:pPr lvl="0"/>
            <a:r>
              <a:rPr lang="en-US" b="1" dirty="0"/>
              <a:t>Research from at least three quality sources</a:t>
            </a:r>
            <a:endParaRPr lang="en-US" dirty="0"/>
          </a:p>
          <a:p>
            <a:pPr lvl="1"/>
            <a:r>
              <a:rPr lang="en-US" sz="2400" b="1" dirty="0"/>
              <a:t>At least one citation from each source</a:t>
            </a:r>
            <a:endParaRPr lang="en-US" sz="2400" dirty="0"/>
          </a:p>
          <a:p>
            <a:pPr lvl="0"/>
            <a:r>
              <a:rPr lang="en-US" b="1" dirty="0"/>
              <a:t>Create </a:t>
            </a:r>
            <a:r>
              <a:rPr lang="en-US" b="1" dirty="0" smtClean="0"/>
              <a:t>research </a:t>
            </a:r>
            <a:r>
              <a:rPr lang="en-US" b="1" dirty="0"/>
              <a:t>cards</a:t>
            </a:r>
            <a:endParaRPr lang="en-US" dirty="0"/>
          </a:p>
          <a:p>
            <a:pPr lvl="0"/>
            <a:r>
              <a:rPr lang="en-US" b="1" dirty="0"/>
              <a:t>Write </a:t>
            </a:r>
            <a:r>
              <a:rPr lang="en-US" b="1" dirty="0" smtClean="0"/>
              <a:t>outline </a:t>
            </a:r>
            <a:r>
              <a:rPr lang="en-US" b="1" dirty="0"/>
              <a:t>– typed or written</a:t>
            </a:r>
            <a:endParaRPr lang="en-US" dirty="0"/>
          </a:p>
          <a:p>
            <a:pPr lvl="0"/>
            <a:r>
              <a:rPr lang="en-US" b="1" dirty="0"/>
              <a:t>Write </a:t>
            </a:r>
            <a:r>
              <a:rPr lang="en-US" b="1" dirty="0" smtClean="0"/>
              <a:t>rough </a:t>
            </a:r>
            <a:r>
              <a:rPr lang="en-US" b="1" dirty="0"/>
              <a:t>draft – typed or written</a:t>
            </a:r>
            <a:endParaRPr lang="en-US" dirty="0"/>
          </a:p>
          <a:p>
            <a:pPr lvl="0"/>
            <a:r>
              <a:rPr lang="en-US" b="1" dirty="0"/>
              <a:t>Write </a:t>
            </a:r>
            <a:r>
              <a:rPr lang="en-US" b="1" dirty="0" smtClean="0"/>
              <a:t>final </a:t>
            </a:r>
            <a:r>
              <a:rPr lang="en-US" b="1" dirty="0"/>
              <a:t>copy – 5 – 8 paragraphs </a:t>
            </a:r>
            <a:r>
              <a:rPr lang="en-US" b="1" u="sng" dirty="0"/>
              <a:t>typed</a:t>
            </a:r>
            <a:r>
              <a:rPr lang="en-US" b="1" dirty="0"/>
              <a:t> in 12 </a:t>
            </a:r>
            <a:r>
              <a:rPr lang="en-US" b="1" dirty="0" err="1"/>
              <a:t>pt</a:t>
            </a:r>
            <a:r>
              <a:rPr lang="en-US" b="1" dirty="0"/>
              <a:t> font, double-spaced</a:t>
            </a:r>
            <a:endParaRPr lang="en-US" dirty="0"/>
          </a:p>
          <a:p>
            <a:pPr lvl="0"/>
            <a:r>
              <a:rPr lang="en-US" b="1" dirty="0"/>
              <a:t>Create </a:t>
            </a:r>
            <a:r>
              <a:rPr lang="en-US" b="1" dirty="0" smtClean="0"/>
              <a:t>works </a:t>
            </a:r>
            <a:r>
              <a:rPr lang="en-US" b="1" dirty="0"/>
              <a:t>cited – from easy bib from at least 3 sources</a:t>
            </a:r>
            <a:endParaRPr lang="en-US" dirty="0"/>
          </a:p>
          <a:p>
            <a:pPr lvl="0"/>
            <a:r>
              <a:rPr lang="en-US" b="1" dirty="0"/>
              <a:t>Create </a:t>
            </a:r>
            <a:r>
              <a:rPr lang="en-US" b="1" dirty="0" smtClean="0"/>
              <a:t>presentation </a:t>
            </a:r>
            <a:r>
              <a:rPr lang="en-US" b="1" dirty="0"/>
              <a:t>– Prepare and present a 3-5 minute presentation that includes visual aids. </a:t>
            </a:r>
            <a:endParaRPr lang="en-US" dirty="0"/>
          </a:p>
          <a:p>
            <a:endParaRPr lang="en-US" dirty="0"/>
          </a:p>
        </p:txBody>
      </p:sp>
    </p:spTree>
    <p:extLst>
      <p:ext uri="{BB962C8B-B14F-4D97-AF65-F5344CB8AC3E}">
        <p14:creationId xmlns:p14="http://schemas.microsoft.com/office/powerpoint/2010/main" val="3608291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What?</a:t>
            </a:r>
            <a:endParaRPr lang="en-US" dirty="0"/>
          </a:p>
        </p:txBody>
      </p:sp>
      <p:sp>
        <p:nvSpPr>
          <p:cNvPr id="3" name="Content Placeholder 2"/>
          <p:cNvSpPr>
            <a:spLocks noGrp="1"/>
          </p:cNvSpPr>
          <p:nvPr>
            <p:ph idx="1"/>
          </p:nvPr>
        </p:nvSpPr>
        <p:spPr>
          <a:xfrm>
            <a:off x="838200" y="1600200"/>
            <a:ext cx="7467600" cy="4724400"/>
          </a:xfrm>
        </p:spPr>
        <p:txBody>
          <a:bodyPr>
            <a:normAutofit fontScale="85000" lnSpcReduction="20000"/>
          </a:bodyPr>
          <a:lstStyle/>
          <a:p>
            <a:pPr lvl="1"/>
            <a:r>
              <a:rPr lang="en-US" sz="2400" b="1" dirty="0"/>
              <a:t>video</a:t>
            </a:r>
            <a:endParaRPr lang="en-US" sz="2400" dirty="0"/>
          </a:p>
          <a:p>
            <a:pPr lvl="1"/>
            <a:r>
              <a:rPr lang="en-US" sz="2400" b="1" dirty="0"/>
              <a:t>PowerPoint or </a:t>
            </a:r>
            <a:r>
              <a:rPr lang="en-US" sz="2400" b="1" dirty="0" err="1"/>
              <a:t>prezi</a:t>
            </a:r>
            <a:endParaRPr lang="en-US" sz="2400" dirty="0"/>
          </a:p>
          <a:p>
            <a:pPr lvl="1"/>
            <a:r>
              <a:rPr lang="en-US" sz="2400" b="1" dirty="0"/>
              <a:t>research paper</a:t>
            </a:r>
            <a:endParaRPr lang="en-US" sz="2400" dirty="0"/>
          </a:p>
          <a:p>
            <a:pPr lvl="1"/>
            <a:r>
              <a:rPr lang="en-US" sz="2400" b="1" dirty="0"/>
              <a:t>journal/diary</a:t>
            </a:r>
            <a:endParaRPr lang="en-US" sz="2400" dirty="0"/>
          </a:p>
          <a:p>
            <a:pPr lvl="1"/>
            <a:r>
              <a:rPr lang="en-US" sz="2400" b="1" dirty="0"/>
              <a:t>newspaper</a:t>
            </a:r>
            <a:endParaRPr lang="en-US" sz="2400" dirty="0"/>
          </a:p>
          <a:p>
            <a:pPr lvl="1"/>
            <a:r>
              <a:rPr lang="en-US" sz="2400" b="1" dirty="0"/>
              <a:t>collection of poems</a:t>
            </a:r>
            <a:endParaRPr lang="en-US" sz="2400" dirty="0"/>
          </a:p>
          <a:p>
            <a:pPr lvl="1"/>
            <a:r>
              <a:rPr lang="en-US" sz="2400" b="1" dirty="0"/>
              <a:t>script/screenplay</a:t>
            </a:r>
            <a:endParaRPr lang="en-US" sz="2400" dirty="0"/>
          </a:p>
          <a:p>
            <a:pPr lvl="1"/>
            <a:r>
              <a:rPr lang="en-US" sz="2400" b="1" dirty="0"/>
              <a:t>create a website</a:t>
            </a:r>
            <a:endParaRPr lang="en-US" sz="2400" dirty="0"/>
          </a:p>
          <a:p>
            <a:pPr lvl="1"/>
            <a:r>
              <a:rPr lang="en-US" sz="2400" b="1" dirty="0"/>
              <a:t>children’s story</a:t>
            </a:r>
            <a:endParaRPr lang="en-US" sz="2400" dirty="0"/>
          </a:p>
          <a:p>
            <a:pPr lvl="1"/>
            <a:r>
              <a:rPr lang="en-US" sz="2400" b="1" dirty="0"/>
              <a:t>comic book/part of graphic novel</a:t>
            </a:r>
            <a:endParaRPr lang="en-US" sz="2400" dirty="0"/>
          </a:p>
          <a:p>
            <a:pPr lvl="1"/>
            <a:r>
              <a:rPr lang="en-US" sz="2400" b="1" dirty="0"/>
              <a:t>your idea - must get approval from teacher</a:t>
            </a:r>
            <a:endParaRPr lang="en-US" sz="2400" dirty="0"/>
          </a:p>
          <a:p>
            <a:r>
              <a:rPr lang="en-US" dirty="0" smtClean="0"/>
              <a:t>You can complete your PROJECT with a partner (just one) or individually.  Your choice.  For your project, you will get the same score as your partner.  Keep that in mind when you pick your partner.  Also, you will need to be able to get together outside of school to complete.</a:t>
            </a:r>
            <a:endParaRPr lang="en-US" dirty="0"/>
          </a:p>
        </p:txBody>
      </p:sp>
    </p:spTree>
    <p:extLst>
      <p:ext uri="{BB962C8B-B14F-4D97-AF65-F5344CB8AC3E}">
        <p14:creationId xmlns:p14="http://schemas.microsoft.com/office/powerpoint/2010/main" val="3402517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do I have to do this?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90682680"/>
              </p:ext>
            </p:extLst>
          </p:nvPr>
        </p:nvGraphicFramePr>
        <p:xfrm>
          <a:off x="1524000" y="2133600"/>
          <a:ext cx="5897880" cy="3200400"/>
        </p:xfrm>
        <a:graphic>
          <a:graphicData uri="http://schemas.openxmlformats.org/drawingml/2006/table">
            <a:tbl>
              <a:tblPr firstRow="1" firstCol="1" bandRow="1">
                <a:tableStyleId>{5C22544A-7EE6-4342-B048-85BDC9FD1C3A}</a:tableStyleId>
              </a:tblPr>
              <a:tblGrid>
                <a:gridCol w="4354830"/>
                <a:gridCol w="1543050"/>
              </a:tblGrid>
              <a:tr h="457200">
                <a:tc>
                  <a:txBody>
                    <a:bodyPr/>
                    <a:lstStyle/>
                    <a:p>
                      <a:pPr marL="0" marR="0">
                        <a:spcBef>
                          <a:spcPts val="0"/>
                        </a:spcBef>
                        <a:spcAft>
                          <a:spcPts val="0"/>
                        </a:spcAft>
                      </a:pPr>
                      <a:r>
                        <a:rPr lang="en-US" sz="1000">
                          <a:effectLst/>
                        </a:rPr>
                        <a:t>Task</a:t>
                      </a:r>
                      <a:endParaRPr lang="en-US" sz="1200">
                        <a:effectLst/>
                        <a:latin typeface="Times New Roman"/>
                        <a:ea typeface="Times New Roman"/>
                      </a:endParaRPr>
                    </a:p>
                  </a:txBody>
                  <a:tcPr marL="68580" marR="68580" marT="0" marB="0"/>
                </a:tc>
                <a:tc>
                  <a:txBody>
                    <a:bodyPr/>
                    <a:lstStyle/>
                    <a:p>
                      <a:pPr marL="0" marR="0">
                        <a:spcBef>
                          <a:spcPts val="0"/>
                        </a:spcBef>
                        <a:spcAft>
                          <a:spcPts val="0"/>
                        </a:spcAft>
                      </a:pPr>
                      <a:r>
                        <a:rPr lang="en-US" sz="1000">
                          <a:effectLst/>
                        </a:rPr>
                        <a:t>Due Date</a:t>
                      </a:r>
                      <a:endParaRPr lang="en-US" sz="1200">
                        <a:effectLst/>
                        <a:latin typeface="Times New Roman"/>
                        <a:ea typeface="Times New Roman"/>
                      </a:endParaRPr>
                    </a:p>
                  </a:txBody>
                  <a:tcPr marL="68580" marR="68580" marT="0" marB="0"/>
                </a:tc>
              </a:tr>
              <a:tr h="457200">
                <a:tc>
                  <a:txBody>
                    <a:bodyPr/>
                    <a:lstStyle/>
                    <a:p>
                      <a:pPr marL="342900" marR="0" lvl="0" indent="-342900">
                        <a:spcBef>
                          <a:spcPts val="0"/>
                        </a:spcBef>
                        <a:spcAft>
                          <a:spcPts val="0"/>
                        </a:spcAft>
                        <a:buFont typeface="+mj-lt"/>
                        <a:buAutoNum type="arabicPeriod"/>
                      </a:pPr>
                      <a:r>
                        <a:rPr lang="en-US" sz="1000">
                          <a:effectLst/>
                        </a:rPr>
                        <a:t>Topic selected</a:t>
                      </a:r>
                      <a:endParaRPr lang="en-US" sz="1200">
                        <a:solidFill>
                          <a:srgbClr val="000000"/>
                        </a:solidFill>
                        <a:effectLst/>
                        <a:latin typeface="Times New Roman"/>
                        <a:ea typeface="Times New Roman"/>
                      </a:endParaRPr>
                    </a:p>
                  </a:txBody>
                  <a:tcPr marL="68580" marR="68580" marT="0" marB="0"/>
                </a:tc>
                <a:tc>
                  <a:txBody>
                    <a:bodyPr/>
                    <a:lstStyle/>
                    <a:p>
                      <a:pPr marL="0" marR="0">
                        <a:spcBef>
                          <a:spcPts val="0"/>
                        </a:spcBef>
                        <a:spcAft>
                          <a:spcPts val="0"/>
                        </a:spcAft>
                      </a:pPr>
                      <a:r>
                        <a:rPr lang="en-US" sz="1000">
                          <a:effectLst/>
                        </a:rPr>
                        <a:t>4/4 at start of class</a:t>
                      </a:r>
                      <a:endParaRPr lang="en-US" sz="1200">
                        <a:effectLst/>
                        <a:latin typeface="Times New Roman"/>
                        <a:ea typeface="Times New Roman"/>
                      </a:endParaRPr>
                    </a:p>
                  </a:txBody>
                  <a:tcPr marL="68580" marR="68580" marT="0" marB="0"/>
                </a:tc>
              </a:tr>
              <a:tr h="457200">
                <a:tc>
                  <a:txBody>
                    <a:bodyPr/>
                    <a:lstStyle/>
                    <a:p>
                      <a:pPr marL="342900" marR="0" lvl="0" indent="-342900">
                        <a:spcBef>
                          <a:spcPts val="0"/>
                        </a:spcBef>
                        <a:spcAft>
                          <a:spcPts val="0"/>
                        </a:spcAft>
                        <a:buFont typeface="+mj-lt"/>
                        <a:buAutoNum type="arabicPeriod"/>
                      </a:pPr>
                      <a:r>
                        <a:rPr lang="en-US" sz="1000">
                          <a:effectLst/>
                        </a:rPr>
                        <a:t>Outline </a:t>
                      </a:r>
                      <a:endParaRPr lang="en-US" sz="1200">
                        <a:solidFill>
                          <a:srgbClr val="000000"/>
                        </a:solidFill>
                        <a:effectLst/>
                        <a:latin typeface="Times New Roman"/>
                        <a:ea typeface="Times New Roman"/>
                      </a:endParaRPr>
                    </a:p>
                  </a:txBody>
                  <a:tcPr marL="68580" marR="68580" marT="0" marB="0"/>
                </a:tc>
                <a:tc>
                  <a:txBody>
                    <a:bodyPr/>
                    <a:lstStyle/>
                    <a:p>
                      <a:pPr marL="0" marR="0">
                        <a:spcBef>
                          <a:spcPts val="0"/>
                        </a:spcBef>
                        <a:spcAft>
                          <a:spcPts val="0"/>
                        </a:spcAft>
                      </a:pPr>
                      <a:r>
                        <a:rPr lang="en-US" sz="1000">
                          <a:effectLst/>
                        </a:rPr>
                        <a:t>4/8 at start of class</a:t>
                      </a:r>
                      <a:endParaRPr lang="en-US" sz="1200">
                        <a:effectLst/>
                        <a:latin typeface="Times New Roman"/>
                        <a:ea typeface="Times New Roman"/>
                      </a:endParaRPr>
                    </a:p>
                  </a:txBody>
                  <a:tcPr marL="68580" marR="68580" marT="0" marB="0"/>
                </a:tc>
              </a:tr>
              <a:tr h="457200">
                <a:tc>
                  <a:txBody>
                    <a:bodyPr/>
                    <a:lstStyle/>
                    <a:p>
                      <a:pPr marL="342900" marR="0" lvl="0" indent="-342900">
                        <a:spcBef>
                          <a:spcPts val="0"/>
                        </a:spcBef>
                        <a:spcAft>
                          <a:spcPts val="0"/>
                        </a:spcAft>
                        <a:buFont typeface="+mj-lt"/>
                        <a:buAutoNum type="arabicPeriod"/>
                      </a:pPr>
                      <a:r>
                        <a:rPr lang="en-US" sz="1000">
                          <a:effectLst/>
                        </a:rPr>
                        <a:t>Draft</a:t>
                      </a:r>
                      <a:endParaRPr lang="en-US" sz="1200">
                        <a:solidFill>
                          <a:srgbClr val="000000"/>
                        </a:solidFill>
                        <a:effectLst/>
                        <a:latin typeface="Times New Roman"/>
                        <a:ea typeface="Times New Roman"/>
                      </a:endParaRPr>
                    </a:p>
                  </a:txBody>
                  <a:tcPr marL="68580" marR="68580" marT="0" marB="0"/>
                </a:tc>
                <a:tc>
                  <a:txBody>
                    <a:bodyPr/>
                    <a:lstStyle/>
                    <a:p>
                      <a:pPr marL="0" marR="0">
                        <a:spcBef>
                          <a:spcPts val="0"/>
                        </a:spcBef>
                        <a:spcAft>
                          <a:spcPts val="0"/>
                        </a:spcAft>
                      </a:pPr>
                      <a:r>
                        <a:rPr lang="en-US" sz="1000">
                          <a:effectLst/>
                        </a:rPr>
                        <a:t>4/11 at end of class</a:t>
                      </a:r>
                      <a:endParaRPr lang="en-US" sz="1200">
                        <a:effectLst/>
                        <a:latin typeface="Times New Roman"/>
                        <a:ea typeface="Times New Roman"/>
                      </a:endParaRPr>
                    </a:p>
                  </a:txBody>
                  <a:tcPr marL="68580" marR="68580" marT="0" marB="0"/>
                </a:tc>
              </a:tr>
              <a:tr h="457200">
                <a:tc>
                  <a:txBody>
                    <a:bodyPr/>
                    <a:lstStyle/>
                    <a:p>
                      <a:pPr marL="342900" marR="0" lvl="0" indent="-342900">
                        <a:spcBef>
                          <a:spcPts val="0"/>
                        </a:spcBef>
                        <a:spcAft>
                          <a:spcPts val="0"/>
                        </a:spcAft>
                        <a:buFont typeface="+mj-lt"/>
                        <a:buAutoNum type="arabicPeriod"/>
                      </a:pPr>
                      <a:r>
                        <a:rPr lang="en-US" sz="1000">
                          <a:effectLst/>
                        </a:rPr>
                        <a:t>Final paper with works cited</a:t>
                      </a:r>
                      <a:endParaRPr lang="en-US" sz="1200">
                        <a:solidFill>
                          <a:srgbClr val="000000"/>
                        </a:solidFill>
                        <a:effectLst/>
                        <a:latin typeface="Times New Roman"/>
                        <a:ea typeface="Times New Roman"/>
                      </a:endParaRPr>
                    </a:p>
                  </a:txBody>
                  <a:tcPr marL="68580" marR="68580" marT="0" marB="0"/>
                </a:tc>
                <a:tc>
                  <a:txBody>
                    <a:bodyPr/>
                    <a:lstStyle/>
                    <a:p>
                      <a:pPr marL="0" marR="0">
                        <a:spcBef>
                          <a:spcPts val="0"/>
                        </a:spcBef>
                        <a:spcAft>
                          <a:spcPts val="0"/>
                        </a:spcAft>
                      </a:pPr>
                      <a:r>
                        <a:rPr lang="en-US" sz="1000">
                          <a:effectLst/>
                        </a:rPr>
                        <a:t>4/15 at end of class</a:t>
                      </a:r>
                      <a:endParaRPr lang="en-US" sz="1200">
                        <a:effectLst/>
                        <a:latin typeface="Times New Roman"/>
                        <a:ea typeface="Times New Roman"/>
                      </a:endParaRPr>
                    </a:p>
                  </a:txBody>
                  <a:tcPr marL="68580" marR="68580" marT="0" marB="0"/>
                </a:tc>
              </a:tr>
              <a:tr h="914400">
                <a:tc>
                  <a:txBody>
                    <a:bodyPr/>
                    <a:lstStyle/>
                    <a:p>
                      <a:pPr marL="342900" marR="0" lvl="0" indent="-342900">
                        <a:spcBef>
                          <a:spcPts val="0"/>
                        </a:spcBef>
                        <a:spcAft>
                          <a:spcPts val="0"/>
                        </a:spcAft>
                        <a:buFont typeface="+mj-lt"/>
                        <a:buAutoNum type="arabicPeriod"/>
                      </a:pPr>
                      <a:r>
                        <a:rPr lang="en-US" sz="1000">
                          <a:effectLst/>
                        </a:rPr>
                        <a:t>Presentation -* if you are leaving early for spring break, you will be expected to present prior to your vacation</a:t>
                      </a:r>
                      <a:endParaRPr lang="en-US" sz="1200">
                        <a:solidFill>
                          <a:srgbClr val="000000"/>
                        </a:solidFill>
                        <a:effectLst/>
                        <a:latin typeface="Times New Roman"/>
                        <a:ea typeface="Times New Roman"/>
                      </a:endParaRPr>
                    </a:p>
                  </a:txBody>
                  <a:tcPr marL="68580" marR="68580" marT="0" marB="0"/>
                </a:tc>
                <a:tc>
                  <a:txBody>
                    <a:bodyPr/>
                    <a:lstStyle/>
                    <a:p>
                      <a:pPr marL="0" marR="0">
                        <a:spcBef>
                          <a:spcPts val="0"/>
                        </a:spcBef>
                        <a:spcAft>
                          <a:spcPts val="0"/>
                        </a:spcAft>
                      </a:pPr>
                      <a:r>
                        <a:rPr lang="en-US" sz="1000" dirty="0">
                          <a:effectLst/>
                        </a:rPr>
                        <a:t>4/16 at start of class</a:t>
                      </a:r>
                      <a:endParaRPr lang="en-US" sz="12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3601194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I research?</a:t>
            </a:r>
            <a:endParaRPr lang="en-US" dirty="0"/>
          </a:p>
        </p:txBody>
      </p:sp>
      <p:sp>
        <p:nvSpPr>
          <p:cNvPr id="3" name="Content Placeholder 2"/>
          <p:cNvSpPr>
            <a:spLocks noGrp="1"/>
          </p:cNvSpPr>
          <p:nvPr>
            <p:ph idx="1"/>
          </p:nvPr>
        </p:nvSpPr>
        <p:spPr>
          <a:xfrm>
            <a:off x="838200" y="1905000"/>
            <a:ext cx="7467600" cy="4084725"/>
          </a:xfrm>
        </p:spPr>
        <p:txBody>
          <a:bodyPr/>
          <a:lstStyle/>
          <a:p>
            <a:r>
              <a:rPr lang="en-US" dirty="0" smtClean="0"/>
              <a:t>Concentration camps or ghettos</a:t>
            </a:r>
          </a:p>
          <a:p>
            <a:r>
              <a:rPr lang="en-US" dirty="0" smtClean="0"/>
              <a:t>Events</a:t>
            </a:r>
          </a:p>
          <a:p>
            <a:r>
              <a:rPr lang="en-US" dirty="0" smtClean="0"/>
              <a:t>People</a:t>
            </a:r>
          </a:p>
          <a:p>
            <a:r>
              <a:rPr lang="en-US" dirty="0" smtClean="0"/>
              <a:t>WWII</a:t>
            </a:r>
          </a:p>
          <a:p>
            <a:r>
              <a:rPr lang="en-US" dirty="0" smtClean="0"/>
              <a:t>Other</a:t>
            </a:r>
          </a:p>
          <a:p>
            <a:r>
              <a:rPr lang="en-US" dirty="0" smtClean="0"/>
              <a:t>Other </a:t>
            </a:r>
            <a:r>
              <a:rPr lang="en-US" dirty="0" err="1" smtClean="0"/>
              <a:t>other</a:t>
            </a:r>
            <a:r>
              <a:rPr lang="en-US" dirty="0" smtClean="0"/>
              <a:t> – must get teacher approval</a:t>
            </a:r>
            <a:endParaRPr lang="en-US" dirty="0"/>
          </a:p>
        </p:txBody>
      </p:sp>
    </p:spTree>
    <p:extLst>
      <p:ext uri="{BB962C8B-B14F-4D97-AF65-F5344CB8AC3E}">
        <p14:creationId xmlns:p14="http://schemas.microsoft.com/office/powerpoint/2010/main" val="2737465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I know what to research?</a:t>
            </a:r>
            <a:endParaRPr lang="en-US" dirty="0"/>
          </a:p>
        </p:txBody>
      </p:sp>
      <p:sp>
        <p:nvSpPr>
          <p:cNvPr id="3" name="Content Placeholder 2"/>
          <p:cNvSpPr>
            <a:spLocks noGrp="1"/>
          </p:cNvSpPr>
          <p:nvPr>
            <p:ph idx="1"/>
          </p:nvPr>
        </p:nvSpPr>
        <p:spPr/>
        <p:txBody>
          <a:bodyPr/>
          <a:lstStyle/>
          <a:p>
            <a:r>
              <a:rPr lang="en-US" dirty="0" smtClean="0"/>
              <a:t>Once you decide on a topic, you will need to come up with some research questions.  Once you have decided on 3-6 good questions, you can research the answers to these questions.  Each question/answer will be a body paragraph in your paper.  Brainstorm some questions here and narrow them down or group them together to have a good set of 3-6:</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712415934"/>
              </p:ext>
            </p:extLst>
          </p:nvPr>
        </p:nvGraphicFramePr>
        <p:xfrm>
          <a:off x="917575" y="4847313"/>
          <a:ext cx="7307794" cy="1750337"/>
        </p:xfrm>
        <a:graphic>
          <a:graphicData uri="http://schemas.openxmlformats.org/drawingml/2006/table">
            <a:tbl>
              <a:tblPr>
                <a:tableStyleId>{5C22544A-7EE6-4342-B048-85BDC9FD1C3A}</a:tableStyleId>
              </a:tblPr>
              <a:tblGrid>
                <a:gridCol w="6061084"/>
                <a:gridCol w="1246710"/>
              </a:tblGrid>
              <a:tr h="251377">
                <a:tc>
                  <a:txBody>
                    <a:bodyPr/>
                    <a:lstStyle/>
                    <a:p>
                      <a:pPr marL="0" marR="0" algn="ctr">
                        <a:spcBef>
                          <a:spcPts val="0"/>
                        </a:spcBef>
                        <a:spcAft>
                          <a:spcPts val="0"/>
                        </a:spcAft>
                      </a:pPr>
                      <a:r>
                        <a:rPr lang="en-US" sz="1000" dirty="0">
                          <a:effectLst/>
                        </a:rPr>
                        <a:t>Overall Topic/ Question/Thesis</a:t>
                      </a:r>
                      <a:endParaRPr lang="en-US" sz="1200" dirty="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200">
                          <a:effectLst/>
                        </a:rPr>
                        <a:t> </a:t>
                      </a:r>
                      <a:endParaRPr lang="en-US" sz="1200">
                        <a:effectLst/>
                        <a:latin typeface="Times New Roman"/>
                        <a:ea typeface="Times New Roman"/>
                      </a:endParaRPr>
                    </a:p>
                  </a:txBody>
                  <a:tcPr marL="9525" marR="9525" marT="9525" marB="9525" anchor="ctr"/>
                </a:tc>
              </a:tr>
              <a:tr h="370067">
                <a:tc rowSpan="2">
                  <a:txBody>
                    <a:bodyPr/>
                    <a:lstStyle/>
                    <a:p>
                      <a:pPr marL="0" marR="0" algn="ctr">
                        <a:spcBef>
                          <a:spcPts val="0"/>
                        </a:spcBef>
                        <a:spcAft>
                          <a:spcPts val="0"/>
                        </a:spcAft>
                      </a:pPr>
                      <a:r>
                        <a:rPr lang="en-US" sz="1000" dirty="0">
                          <a:effectLst/>
                        </a:rPr>
                        <a:t>Possible subtopics – these will be your body paragraphs</a:t>
                      </a:r>
                      <a:endParaRPr lang="en-US" sz="1200" dirty="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Times New Roman"/>
                        <a:ea typeface="Times New Roman"/>
                      </a:endParaRPr>
                    </a:p>
                  </a:txBody>
                  <a:tcPr marL="9525" marR="9525" marT="9525" marB="9525" anchor="ctr"/>
                </a:tc>
              </a:tr>
              <a:tr h="226586">
                <a:tc vMerge="1">
                  <a:txBody>
                    <a:bodyPr/>
                    <a:lstStyle/>
                    <a:p>
                      <a:endParaRPr lang="en-US"/>
                    </a:p>
                  </a:txBody>
                  <a:tcPr/>
                </a:tc>
                <a:tc>
                  <a:txBody>
                    <a:bodyPr/>
                    <a:lstStyle/>
                    <a:p>
                      <a:pPr marL="0" marR="0">
                        <a:spcBef>
                          <a:spcPts val="0"/>
                        </a:spcBef>
                        <a:spcAft>
                          <a:spcPts val="0"/>
                        </a:spcAft>
                      </a:pPr>
                      <a:r>
                        <a:rPr lang="en-US" sz="1200">
                          <a:effectLst/>
                        </a:rPr>
                        <a:t> </a:t>
                      </a:r>
                      <a:endParaRPr lang="en-US" sz="1200">
                        <a:effectLst/>
                        <a:latin typeface="Times New Roman"/>
                        <a:ea typeface="Times New Roman"/>
                      </a:endParaRPr>
                    </a:p>
                  </a:txBody>
                  <a:tcPr marL="9525" marR="9525" marT="9525" marB="9525" anchor="ctr"/>
                </a:tc>
              </a:tr>
              <a:tr h="251377">
                <a:tc>
                  <a:txBody>
                    <a:bodyPr/>
                    <a:lstStyle/>
                    <a:p>
                      <a:pPr marL="0" marR="0" algn="ctr">
                        <a:spcBef>
                          <a:spcPts val="0"/>
                        </a:spcBef>
                        <a:spcAft>
                          <a:spcPts val="0"/>
                        </a:spcAft>
                      </a:pPr>
                      <a:r>
                        <a:rPr lang="en-US" sz="1000" dirty="0">
                          <a:effectLst/>
                        </a:rPr>
                        <a:t> </a:t>
                      </a:r>
                      <a:endParaRPr lang="en-US" sz="1200" dirty="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000">
                          <a:effectLst/>
                        </a:rPr>
                        <a:t> </a:t>
                      </a:r>
                      <a:endParaRPr lang="en-US" sz="1200">
                        <a:effectLst/>
                        <a:latin typeface="Times New Roman"/>
                        <a:ea typeface="Times New Roman"/>
                      </a:endParaRPr>
                    </a:p>
                  </a:txBody>
                  <a:tcPr marL="9525" marR="9525" marT="9525" marB="9525" anchor="ctr"/>
                </a:tc>
              </a:tr>
              <a:tr h="251377">
                <a:tc>
                  <a:txBody>
                    <a:bodyPr/>
                    <a:lstStyle/>
                    <a:p>
                      <a:pPr marL="0" marR="0" algn="ctr">
                        <a:spcBef>
                          <a:spcPts val="0"/>
                        </a:spcBef>
                        <a:spcAft>
                          <a:spcPts val="0"/>
                        </a:spcAft>
                      </a:pPr>
                      <a:r>
                        <a:rPr lang="en-US" sz="1000">
                          <a:effectLst/>
                        </a:rPr>
                        <a:t> </a:t>
                      </a:r>
                      <a:endParaRPr lang="en-US" sz="120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000">
                          <a:effectLst/>
                        </a:rPr>
                        <a:t> </a:t>
                      </a:r>
                      <a:endParaRPr lang="en-US" sz="1200">
                        <a:effectLst/>
                        <a:latin typeface="Times New Roman"/>
                        <a:ea typeface="Times New Roman"/>
                      </a:endParaRPr>
                    </a:p>
                  </a:txBody>
                  <a:tcPr marL="9525" marR="9525" marT="9525" marB="9525" anchor="ctr"/>
                </a:tc>
              </a:tr>
              <a:tr h="370067">
                <a:tc>
                  <a:txBody>
                    <a:bodyPr/>
                    <a:lstStyle/>
                    <a:p>
                      <a:pPr marL="0" marR="0" algn="ctr">
                        <a:spcBef>
                          <a:spcPts val="0"/>
                        </a:spcBef>
                        <a:spcAft>
                          <a:spcPts val="0"/>
                        </a:spcAft>
                      </a:pPr>
                      <a:r>
                        <a:rPr lang="en-US" sz="1000">
                          <a:effectLst/>
                        </a:rPr>
                        <a:t> </a:t>
                      </a:r>
                      <a:endParaRPr lang="en-US" sz="120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200" dirty="0">
                          <a:effectLst/>
                        </a:rPr>
                        <a:t> </a:t>
                      </a:r>
                    </a:p>
                    <a:p>
                      <a:pPr marL="0" marR="0">
                        <a:spcBef>
                          <a:spcPts val="0"/>
                        </a:spcBef>
                        <a:spcAft>
                          <a:spcPts val="0"/>
                        </a:spcAft>
                      </a:pPr>
                      <a:r>
                        <a:rPr lang="en-US" sz="1200" dirty="0">
                          <a:effectLst/>
                        </a:rPr>
                        <a:t> </a:t>
                      </a:r>
                      <a:endParaRPr lang="en-US" sz="1200" dirty="0">
                        <a:effectLst/>
                        <a:latin typeface="Times New Roman"/>
                        <a:ea typeface="Times New Roman"/>
                      </a:endParaRPr>
                    </a:p>
                  </a:txBody>
                  <a:tcPr marL="9525" marR="9525" marT="9525" marB="9525" anchor="ctr"/>
                </a:tc>
              </a:tr>
            </a:tbl>
          </a:graphicData>
        </a:graphic>
      </p:graphicFrame>
    </p:spTree>
    <p:extLst>
      <p:ext uri="{BB962C8B-B14F-4D97-AF65-F5344CB8AC3E}">
        <p14:creationId xmlns:p14="http://schemas.microsoft.com/office/powerpoint/2010/main" val="1701169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will I record my research?</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49261714"/>
              </p:ext>
            </p:extLst>
          </p:nvPr>
        </p:nvGraphicFramePr>
        <p:xfrm>
          <a:off x="877778" y="2764314"/>
          <a:ext cx="7388443" cy="2651760"/>
        </p:xfrm>
        <a:graphic>
          <a:graphicData uri="http://schemas.openxmlformats.org/drawingml/2006/table">
            <a:tbl>
              <a:tblPr firstRow="1" firstCol="1" lastRow="1" lastCol="1" bandRow="1" bandCol="1">
                <a:tableStyleId>{5C22544A-7EE6-4342-B048-85BDC9FD1C3A}</a:tableStyleId>
              </a:tblPr>
              <a:tblGrid>
                <a:gridCol w="722422"/>
                <a:gridCol w="6666021"/>
              </a:tblGrid>
              <a:tr h="0">
                <a:tc>
                  <a:txBody>
                    <a:bodyPr/>
                    <a:lstStyle/>
                    <a:p>
                      <a:pPr marL="0" marR="0" algn="ctr">
                        <a:spcBef>
                          <a:spcPts val="0"/>
                        </a:spcBef>
                        <a:spcAft>
                          <a:spcPts val="0"/>
                        </a:spcAft>
                      </a:pPr>
                      <a:r>
                        <a:rPr lang="en-US" sz="1000">
                          <a:effectLst/>
                        </a:rPr>
                        <a:t>Question/Topic </a:t>
                      </a:r>
                      <a:endParaRPr lang="en-US" sz="1200">
                        <a:effectLst/>
                      </a:endParaRPr>
                    </a:p>
                    <a:p>
                      <a:pPr marL="0" marR="0" algn="ctr">
                        <a:spcBef>
                          <a:spcPts val="0"/>
                        </a:spcBef>
                        <a:spcAft>
                          <a:spcPts val="0"/>
                        </a:spcAft>
                      </a:pPr>
                      <a:r>
                        <a:rPr lang="en-US" sz="1000">
                          <a:effectLst/>
                        </a:rPr>
                        <a:t> </a:t>
                      </a:r>
                      <a:endParaRPr lang="en-US" sz="1200">
                        <a:effectLst/>
                        <a:latin typeface="Times New Roman"/>
                        <a:ea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a:ea typeface="Times New Roman"/>
                      </a:endParaRPr>
                    </a:p>
                  </a:txBody>
                  <a:tcPr marL="68580" marR="68580" marT="0" marB="0"/>
                </a:tc>
              </a:tr>
              <a:tr h="0">
                <a:tc>
                  <a:txBody>
                    <a:bodyPr/>
                    <a:lstStyle/>
                    <a:p>
                      <a:pPr marL="0" marR="0" algn="ctr">
                        <a:spcBef>
                          <a:spcPts val="0"/>
                        </a:spcBef>
                        <a:spcAft>
                          <a:spcPts val="0"/>
                        </a:spcAft>
                      </a:pPr>
                      <a:r>
                        <a:rPr lang="en-US" sz="1000">
                          <a:effectLst/>
                        </a:rPr>
                        <a:t> </a:t>
                      </a:r>
                      <a:endParaRPr lang="en-US" sz="1200">
                        <a:effectLst/>
                        <a:latin typeface="Times New Roman"/>
                        <a:ea typeface="Times New Roman"/>
                      </a:endParaRPr>
                    </a:p>
                  </a:txBody>
                  <a:tcPr marL="68580" marR="68580" marT="0" marB="0"/>
                </a:tc>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Times New Roman"/>
                        <a:ea typeface="Times New Roman"/>
                      </a:endParaRPr>
                    </a:p>
                  </a:txBody>
                  <a:tcPr marL="68580" marR="68580" marT="0" marB="0"/>
                </a:tc>
              </a:tr>
              <a:tr h="0">
                <a:tc rowSpan="5">
                  <a:txBody>
                    <a:bodyPr/>
                    <a:lstStyle/>
                    <a:p>
                      <a:pPr marL="0" marR="0">
                        <a:spcBef>
                          <a:spcPts val="0"/>
                        </a:spcBef>
                        <a:spcAft>
                          <a:spcPts val="0"/>
                        </a:spcAft>
                      </a:pPr>
                      <a:r>
                        <a:rPr lang="en-US" sz="1000">
                          <a:effectLst/>
                        </a:rPr>
                        <a:t>Resource Used</a:t>
                      </a:r>
                      <a:endParaRPr lang="en-US" sz="1200">
                        <a:effectLst/>
                        <a:latin typeface="Times New Roman"/>
                        <a:ea typeface="Times New Roman"/>
                      </a:endParaRPr>
                    </a:p>
                  </a:txBody>
                  <a:tcPr marL="68580" marR="68580" marT="0" marB="0"/>
                </a:tc>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Times New Roman"/>
                        <a:ea typeface="Times New Roman"/>
                      </a:endParaRPr>
                    </a:p>
                  </a:txBody>
                  <a:tcPr marL="68580" marR="68580" marT="0" marB="0"/>
                </a:tc>
              </a:tr>
              <a:tr h="0">
                <a:tc vMerge="1">
                  <a:txBody>
                    <a:bodyPr/>
                    <a:lstStyle/>
                    <a:p>
                      <a:endParaRPr lang="en-US"/>
                    </a:p>
                  </a:txBody>
                  <a:tcPr/>
                </a:tc>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Times New Roman"/>
                        <a:ea typeface="Times New Roman"/>
                      </a:endParaRPr>
                    </a:p>
                  </a:txBody>
                  <a:tcPr marL="68580" marR="68580" marT="0" marB="0"/>
                </a:tc>
              </a:tr>
              <a:tr h="0">
                <a:tc vMerge="1">
                  <a:txBody>
                    <a:bodyPr/>
                    <a:lstStyle/>
                    <a:p>
                      <a:endParaRPr lang="en-US"/>
                    </a:p>
                  </a:txBody>
                  <a:tcPr/>
                </a:tc>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Times New Roman"/>
                        <a:ea typeface="Times New Roman"/>
                      </a:endParaRPr>
                    </a:p>
                  </a:txBody>
                  <a:tcPr marL="68580" marR="68580" marT="0" marB="0"/>
                </a:tc>
              </a:tr>
              <a:tr h="0">
                <a:tc vMerge="1">
                  <a:txBody>
                    <a:bodyPr/>
                    <a:lstStyle/>
                    <a:p>
                      <a:endParaRPr lang="en-US"/>
                    </a:p>
                  </a:txBody>
                  <a:tcPr/>
                </a:tc>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Times New Roman"/>
                        <a:ea typeface="Times New Roman"/>
                      </a:endParaRPr>
                    </a:p>
                  </a:txBody>
                  <a:tcPr marL="68580" marR="68580" marT="0" marB="0"/>
                </a:tc>
              </a:tr>
              <a:tr h="0">
                <a:tc vMerge="1">
                  <a:txBody>
                    <a:bodyPr/>
                    <a:lstStyle/>
                    <a:p>
                      <a:endParaRPr lang="en-US"/>
                    </a:p>
                  </a:txBody>
                  <a:tcPr/>
                </a:tc>
                <a:tc>
                  <a:txBody>
                    <a:bodyPr/>
                    <a:lstStyle/>
                    <a:p>
                      <a:pPr marL="0" marR="0">
                        <a:spcBef>
                          <a:spcPts val="0"/>
                        </a:spcBef>
                        <a:spcAft>
                          <a:spcPts val="0"/>
                        </a:spcAft>
                      </a:pPr>
                      <a:r>
                        <a:rPr lang="en-US" sz="1200" dirty="0">
                          <a:effectLst/>
                        </a:rPr>
                        <a:t> </a:t>
                      </a:r>
                    </a:p>
                    <a:p>
                      <a:pPr marL="0" marR="0">
                        <a:spcBef>
                          <a:spcPts val="0"/>
                        </a:spcBef>
                        <a:spcAft>
                          <a:spcPts val="0"/>
                        </a:spcAft>
                      </a:pPr>
                      <a:r>
                        <a:rPr lang="en-US" sz="1200" dirty="0">
                          <a:effectLst/>
                        </a:rPr>
                        <a:t> </a:t>
                      </a:r>
                      <a:endParaRPr lang="en-US" sz="12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1152853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a:t>
            </a:r>
            <a:endParaRPr lang="en-US" dirty="0"/>
          </a:p>
        </p:txBody>
      </p:sp>
      <p:sp>
        <p:nvSpPr>
          <p:cNvPr id="3" name="Content Placeholder 2"/>
          <p:cNvSpPr>
            <a:spLocks noGrp="1"/>
          </p:cNvSpPr>
          <p:nvPr>
            <p:ph idx="1"/>
          </p:nvPr>
        </p:nvSpPr>
        <p:spPr/>
        <p:txBody>
          <a:bodyPr/>
          <a:lstStyle/>
          <a:p>
            <a:r>
              <a:rPr lang="en-US" dirty="0" smtClean="0"/>
              <a:t>Your packet contains 6 of these “cards”.  Write your research question/sub-topic on the top of each card.  Then, all of the research you collect for that sub-topic will be recorded in that card.  If you need more room, use the extras I provided, just stay organized!  Write the source (just the #, I will explain later) on the left side so you can properly cite.  You will need at least three different direct citations in your paper.</a:t>
            </a:r>
            <a:endParaRPr lang="en-US" dirty="0"/>
          </a:p>
        </p:txBody>
      </p:sp>
    </p:spTree>
    <p:extLst>
      <p:ext uri="{BB962C8B-B14F-4D97-AF65-F5344CB8AC3E}">
        <p14:creationId xmlns:p14="http://schemas.microsoft.com/office/powerpoint/2010/main" val="1650322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 go back to the resource used again…</a:t>
            </a:r>
            <a:endParaRPr lang="en-US" dirty="0"/>
          </a:p>
        </p:txBody>
      </p:sp>
      <p:sp>
        <p:nvSpPr>
          <p:cNvPr id="3" name="Content Placeholder 2"/>
          <p:cNvSpPr>
            <a:spLocks noGrp="1"/>
          </p:cNvSpPr>
          <p:nvPr>
            <p:ph idx="1"/>
          </p:nvPr>
        </p:nvSpPr>
        <p:spPr/>
        <p:txBody>
          <a:bodyPr>
            <a:normAutofit lnSpcReduction="10000"/>
          </a:bodyPr>
          <a:lstStyle/>
          <a:p>
            <a:r>
              <a:rPr lang="en-US" dirty="0" smtClean="0"/>
              <a:t>There is a bibliography page at the end of your packet.  For each source you visit and use be sure to record the necessary information in the box.  Match the number resource on this page to your research “cards” to easily refer back and cite your sources.  Be sure to record ALL information below:</a:t>
            </a:r>
            <a:endParaRPr lang="en-US" dirty="0"/>
          </a:p>
          <a:p>
            <a:r>
              <a:rPr lang="en-US" b="1" dirty="0"/>
              <a:t>How to Cite a Website in </a:t>
            </a:r>
            <a:r>
              <a:rPr lang="en-US" b="1" dirty="0" smtClean="0"/>
              <a:t>MLA</a:t>
            </a:r>
            <a:endParaRPr lang="en-US" dirty="0"/>
          </a:p>
          <a:p>
            <a:r>
              <a:rPr lang="en-US" b="1" dirty="0"/>
              <a:t>Structure:</a:t>
            </a:r>
            <a:r>
              <a:rPr lang="en-US" dirty="0"/>
              <a:t> Last name, First name. "Article Title." </a:t>
            </a:r>
            <a:r>
              <a:rPr lang="en-US" i="1" dirty="0"/>
              <a:t>Website Title.</a:t>
            </a:r>
            <a:r>
              <a:rPr lang="en-US" dirty="0"/>
              <a:t> Publisher of Website, Day Month Year article was published. Web. Day Month Year article was accessed. &lt;URL&gt;.</a:t>
            </a:r>
          </a:p>
          <a:p>
            <a:endParaRPr lang="en-US" dirty="0"/>
          </a:p>
        </p:txBody>
      </p:sp>
    </p:spTree>
    <p:extLst>
      <p:ext uri="{BB962C8B-B14F-4D97-AF65-F5344CB8AC3E}">
        <p14:creationId xmlns:p14="http://schemas.microsoft.com/office/powerpoint/2010/main" val="2327704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can I find some good information???</a:t>
            </a:r>
            <a:endParaRPr lang="en-US" dirty="0"/>
          </a:p>
        </p:txBody>
      </p:sp>
      <p:sp>
        <p:nvSpPr>
          <p:cNvPr id="3" name="Content Placeholder 2"/>
          <p:cNvSpPr>
            <a:spLocks noGrp="1"/>
          </p:cNvSpPr>
          <p:nvPr>
            <p:ph idx="1"/>
          </p:nvPr>
        </p:nvSpPr>
        <p:spPr>
          <a:xfrm>
            <a:off x="838200" y="1905000"/>
            <a:ext cx="7467600" cy="4084725"/>
          </a:xfrm>
        </p:spPr>
        <p:txBody>
          <a:bodyPr>
            <a:normAutofit fontScale="25000" lnSpcReduction="20000"/>
          </a:bodyPr>
          <a:lstStyle/>
          <a:p>
            <a:r>
              <a:rPr lang="en-US" sz="3600" dirty="0" smtClean="0"/>
              <a:t>Check out these sites.  This PPT in on my website too so you can go to this slide and click through to the hyperlinks.</a:t>
            </a:r>
          </a:p>
          <a:p>
            <a:pPr fontAlgn="base"/>
            <a:r>
              <a:rPr lang="en-US" sz="3600" b="1" dirty="0"/>
              <a:t>Approved websites for Holocaust research:</a:t>
            </a:r>
            <a:endParaRPr lang="en-US" sz="3600" dirty="0"/>
          </a:p>
          <a:p>
            <a:pPr fontAlgn="base"/>
            <a:r>
              <a:rPr lang="en-US" sz="3600" u="sng" dirty="0">
                <a:hlinkClick r:id="rId2"/>
              </a:rPr>
              <a:t>Anne Frank Guide</a:t>
            </a:r>
            <a:endParaRPr lang="en-US" sz="3600" dirty="0"/>
          </a:p>
          <a:p>
            <a:pPr fontAlgn="base"/>
            <a:r>
              <a:rPr lang="en-US" sz="3600" u="sng" dirty="0">
                <a:hlinkClick r:id="rId3"/>
              </a:rPr>
              <a:t>Anne Frank Museum</a:t>
            </a:r>
            <a:endParaRPr lang="en-US" sz="3600" dirty="0"/>
          </a:p>
          <a:p>
            <a:pPr fontAlgn="base"/>
            <a:r>
              <a:rPr lang="en-US" sz="3600" u="sng" dirty="0">
                <a:hlinkClick r:id="rId4"/>
              </a:rPr>
              <a:t>United States Holocaust Memorial Museum on YouTube</a:t>
            </a:r>
            <a:endParaRPr lang="en-US" sz="3600" dirty="0"/>
          </a:p>
          <a:p>
            <a:pPr fontAlgn="base"/>
            <a:r>
              <a:rPr lang="en-US" sz="3600" u="sng" dirty="0">
                <a:hlinkClick r:id="rId5"/>
              </a:rPr>
              <a:t>Add Your Leaf to the Anne Frank Tree</a:t>
            </a:r>
            <a:endParaRPr lang="en-US" sz="3600" dirty="0"/>
          </a:p>
          <a:p>
            <a:pPr fontAlgn="base"/>
            <a:r>
              <a:rPr lang="en-US" sz="3600" u="sng" dirty="0">
                <a:hlinkClick r:id="rId6"/>
              </a:rPr>
              <a:t>The United States Holocaust Memorial Museum</a:t>
            </a:r>
            <a:endParaRPr lang="en-US" sz="3600" dirty="0"/>
          </a:p>
          <a:p>
            <a:pPr fontAlgn="base"/>
            <a:r>
              <a:rPr lang="en-US" sz="3600" u="sng" dirty="0">
                <a:hlinkClick r:id="rId7"/>
              </a:rPr>
              <a:t>Interviews with soldiers who helped liberate Jewish survivors</a:t>
            </a:r>
            <a:endParaRPr lang="en-US" sz="3600" dirty="0"/>
          </a:p>
          <a:p>
            <a:pPr fontAlgn="base"/>
            <a:r>
              <a:rPr lang="en-US" sz="3600" u="sng" dirty="0">
                <a:hlinkClick r:id="rId8"/>
              </a:rPr>
              <a:t>Children of the Holocaust</a:t>
            </a:r>
            <a:endParaRPr lang="en-US" sz="3600" dirty="0"/>
          </a:p>
          <a:p>
            <a:pPr fontAlgn="base"/>
            <a:r>
              <a:rPr lang="en-US" sz="3600" u="sng" dirty="0">
                <a:hlinkClick r:id="rId9"/>
              </a:rPr>
              <a:t>Shoah Survivor Testimonies</a:t>
            </a:r>
            <a:endParaRPr lang="en-US" sz="3600" dirty="0"/>
          </a:p>
          <a:p>
            <a:pPr fontAlgn="base"/>
            <a:r>
              <a:rPr lang="en-US" sz="3600" u="sng" dirty="0">
                <a:hlinkClick r:id="rId10"/>
              </a:rPr>
              <a:t>Surviving Auschwitz – Five Personal Journeys</a:t>
            </a:r>
            <a:endParaRPr lang="en-US" sz="3600" dirty="0"/>
          </a:p>
          <a:p>
            <a:pPr fontAlgn="base"/>
            <a:r>
              <a:rPr lang="en-US" sz="3600" u="sng" dirty="0">
                <a:hlinkClick r:id="rId11"/>
              </a:rPr>
              <a:t>Testimony </a:t>
            </a:r>
            <a:r>
              <a:rPr lang="en-US" sz="3600" u="sng" dirty="0" err="1">
                <a:hlinkClick r:id="rId11"/>
              </a:rPr>
              <a:t>Throught</a:t>
            </a:r>
            <a:r>
              <a:rPr lang="en-US" sz="3600" u="sng" dirty="0">
                <a:hlinkClick r:id="rId11"/>
              </a:rPr>
              <a:t> the Eyes of Child Survivors (video clips and PDF)</a:t>
            </a:r>
            <a:endParaRPr lang="en-US" sz="3600" dirty="0"/>
          </a:p>
          <a:p>
            <a:pPr fontAlgn="base"/>
            <a:r>
              <a:rPr lang="en-US" sz="3600" u="sng" dirty="0" err="1">
                <a:hlinkClick r:id="rId12"/>
              </a:rPr>
              <a:t>Yad</a:t>
            </a:r>
            <a:r>
              <a:rPr lang="en-US" sz="3600" u="sng" dirty="0">
                <a:hlinkClick r:id="rId12"/>
              </a:rPr>
              <a:t> </a:t>
            </a:r>
            <a:r>
              <a:rPr lang="en-US" sz="3600" u="sng" dirty="0" err="1">
                <a:hlinkClick r:id="rId12"/>
              </a:rPr>
              <a:t>Vashem</a:t>
            </a:r>
            <a:r>
              <a:rPr lang="en-US" sz="3600" u="sng" dirty="0">
                <a:hlinkClick r:id="rId12"/>
              </a:rPr>
              <a:t> – The Holocaust Martyrs and Heroes</a:t>
            </a:r>
            <a:endParaRPr lang="en-US" sz="3600" dirty="0"/>
          </a:p>
          <a:p>
            <a:pPr fontAlgn="base"/>
            <a:r>
              <a:rPr lang="en-US" sz="3600" u="sng" dirty="0">
                <a:hlinkClick r:id="rId13"/>
              </a:rPr>
              <a:t>Voices of the Holocaust</a:t>
            </a:r>
            <a:endParaRPr lang="en-US" sz="3600" dirty="0"/>
          </a:p>
          <a:p>
            <a:pPr fontAlgn="base"/>
            <a:r>
              <a:rPr lang="en-US" sz="3600" u="sng" dirty="0">
                <a:hlinkClick r:id="rId14"/>
              </a:rPr>
              <a:t>Life After the Holocaust – The United States Holocaust Memorial Museum</a:t>
            </a:r>
            <a:endParaRPr lang="en-US" sz="3600" dirty="0"/>
          </a:p>
          <a:p>
            <a:pPr fontAlgn="base"/>
            <a:r>
              <a:rPr lang="en-US" sz="3600" u="sng" dirty="0">
                <a:hlinkClick r:id="rId15"/>
              </a:rPr>
              <a:t>The Holocaust Center Beth Shalom</a:t>
            </a:r>
            <a:endParaRPr lang="en-US" sz="3600" dirty="0"/>
          </a:p>
          <a:p>
            <a:pPr fontAlgn="base"/>
            <a:r>
              <a:rPr lang="en-US" sz="3600" u="sng" dirty="0">
                <a:hlinkClick r:id="rId16"/>
              </a:rPr>
              <a:t>Silent Witness</a:t>
            </a:r>
            <a:endParaRPr lang="en-US" sz="3600" dirty="0"/>
          </a:p>
          <a:p>
            <a:pPr fontAlgn="base"/>
            <a:r>
              <a:rPr lang="en-US" sz="3600" u="sng" dirty="0">
                <a:hlinkClick r:id="rId17"/>
              </a:rPr>
              <a:t>The Jewish Virtual Library – Hitler</a:t>
            </a:r>
            <a:endParaRPr lang="en-US" sz="3600" dirty="0"/>
          </a:p>
          <a:p>
            <a:pPr fontAlgn="base"/>
            <a:r>
              <a:rPr lang="en-US" sz="3600" u="sng" dirty="0">
                <a:hlinkClick r:id="rId18"/>
              </a:rPr>
              <a:t>The Jewish Virtual Library – concentration camps</a:t>
            </a:r>
            <a:endParaRPr lang="en-US" sz="3600" dirty="0"/>
          </a:p>
          <a:p>
            <a:pPr fontAlgn="base"/>
            <a:r>
              <a:rPr lang="en-US" sz="3600" u="sng" dirty="0">
                <a:hlinkClick r:id="rId19"/>
              </a:rPr>
              <a:t>The History Place = statistics on the Holocaust</a:t>
            </a:r>
            <a:endParaRPr lang="en-US" sz="3600" dirty="0"/>
          </a:p>
          <a:p>
            <a:pPr fontAlgn="base"/>
            <a:r>
              <a:rPr lang="en-US" sz="3600" u="sng" dirty="0">
                <a:hlinkClick r:id="rId20"/>
              </a:rPr>
              <a:t>The Annex</a:t>
            </a:r>
            <a:endParaRPr lang="en-US" sz="3600" dirty="0"/>
          </a:p>
          <a:p>
            <a:pPr fontAlgn="base"/>
            <a:r>
              <a:rPr lang="en-US" sz="3600" u="sng" dirty="0">
                <a:hlinkClick r:id="rId21"/>
              </a:rPr>
              <a:t>Nuremberg � justice in the aftermath of the Holocaust</a:t>
            </a:r>
            <a:endParaRPr lang="en-US" sz="3600" dirty="0"/>
          </a:p>
          <a:p>
            <a:pPr fontAlgn="base"/>
            <a:r>
              <a:rPr lang="en-US" sz="3600" u="sng" dirty="0">
                <a:hlinkClick r:id="rId22"/>
              </a:rPr>
              <a:t>Mapping the Holocaust – The United States Holocaust Memorial Museum</a:t>
            </a:r>
            <a:endParaRPr lang="en-US" sz="3600" dirty="0"/>
          </a:p>
          <a:p>
            <a:pPr fontAlgn="base"/>
            <a:r>
              <a:rPr lang="en-US" sz="3600" u="sng" dirty="0">
                <a:hlinkClick r:id="rId23"/>
              </a:rPr>
              <a:t>Artifacts and photos – The United States Holocaust Memorial Museum</a:t>
            </a:r>
            <a:endParaRPr lang="en-US" sz="3600" dirty="0"/>
          </a:p>
          <a:p>
            <a:pPr fontAlgn="base"/>
            <a:r>
              <a:rPr lang="en-US" sz="3600" u="sng" dirty="0">
                <a:hlinkClick r:id="rId24"/>
              </a:rPr>
              <a:t>Non-Jewish Victims – Poles</a:t>
            </a:r>
            <a:endParaRPr lang="en-US" sz="3600" dirty="0"/>
          </a:p>
          <a:p>
            <a:r>
              <a:rPr lang="en-US" sz="3600" u="sng" dirty="0">
                <a:hlinkClick r:id="rId25"/>
              </a:rPr>
              <a:t>http://www.holocaustresearchproject.org/toc.html</a:t>
            </a:r>
            <a:endParaRPr lang="en-US" sz="3600" dirty="0"/>
          </a:p>
          <a:p>
            <a:r>
              <a:rPr lang="en-US" sz="3600" u="sng" dirty="0">
                <a:hlinkClick r:id="rId26"/>
              </a:rPr>
              <a:t>http://www.archives.gov/research/military/ww2/</a:t>
            </a:r>
            <a:endParaRPr lang="en-US" sz="3600" dirty="0"/>
          </a:p>
          <a:p>
            <a:endParaRPr lang="en-US" dirty="0"/>
          </a:p>
        </p:txBody>
      </p:sp>
    </p:spTree>
    <p:extLst>
      <p:ext uri="{BB962C8B-B14F-4D97-AF65-F5344CB8AC3E}">
        <p14:creationId xmlns:p14="http://schemas.microsoft.com/office/powerpoint/2010/main" val="2137626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I do when I complete my research?</a:t>
            </a:r>
            <a:endParaRPr lang="en-US" dirty="0"/>
          </a:p>
        </p:txBody>
      </p:sp>
      <p:sp>
        <p:nvSpPr>
          <p:cNvPr id="3" name="Content Placeholder 2"/>
          <p:cNvSpPr>
            <a:spLocks noGrp="1"/>
          </p:cNvSpPr>
          <p:nvPr>
            <p:ph idx="1"/>
          </p:nvPr>
        </p:nvSpPr>
        <p:spPr/>
        <p:txBody>
          <a:bodyPr/>
          <a:lstStyle/>
          <a:p>
            <a:r>
              <a:rPr lang="en-US" dirty="0" smtClean="0"/>
              <a:t>In order to organize all of your research you will need to first complete an outline.  I will review this with you but outlines look like this:</a:t>
            </a:r>
            <a:endParaRPr lang="en-US" dirty="0"/>
          </a:p>
        </p:txBody>
      </p:sp>
    </p:spTree>
    <p:extLst>
      <p:ext uri="{BB962C8B-B14F-4D97-AF65-F5344CB8AC3E}">
        <p14:creationId xmlns:p14="http://schemas.microsoft.com/office/powerpoint/2010/main" val="3571425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04800"/>
            <a:ext cx="7467600" cy="6096000"/>
          </a:xfrm>
        </p:spPr>
        <p:txBody>
          <a:bodyPr>
            <a:normAutofit fontScale="55000" lnSpcReduction="20000"/>
          </a:bodyPr>
          <a:lstStyle/>
          <a:p>
            <a:pPr lvl="0"/>
            <a:r>
              <a:rPr lang="en-US" dirty="0" smtClean="0"/>
              <a:t>I. Hurricane </a:t>
            </a:r>
            <a:r>
              <a:rPr lang="en-US" dirty="0"/>
              <a:t>Ivan and a handful of other killer storms pummeled the eastern U.S. and many Caribbean Islands in one year.</a:t>
            </a:r>
            <a:endParaRPr lang="en-US" sz="2000" dirty="0"/>
          </a:p>
          <a:p>
            <a:pPr lvl="0"/>
            <a:r>
              <a:rPr lang="en-US" dirty="0" smtClean="0"/>
              <a:t>II. One </a:t>
            </a:r>
            <a:r>
              <a:rPr lang="en-US" dirty="0"/>
              <a:t>Right After the Other</a:t>
            </a:r>
            <a:endParaRPr lang="en-US" sz="2000" dirty="0"/>
          </a:p>
          <a:p>
            <a:pPr lvl="2"/>
            <a:r>
              <a:rPr lang="en-US" dirty="0" smtClean="0"/>
              <a:t>A. Between </a:t>
            </a:r>
            <a:r>
              <a:rPr lang="en-US" dirty="0"/>
              <a:t>mid-August and late September five storms hit.</a:t>
            </a:r>
            <a:endParaRPr lang="en-US" sz="1800" dirty="0"/>
          </a:p>
          <a:p>
            <a:pPr lvl="2"/>
            <a:r>
              <a:rPr lang="en-US" dirty="0" smtClean="0"/>
              <a:t>B. Charley </a:t>
            </a:r>
            <a:endParaRPr lang="en-US" sz="1800" dirty="0"/>
          </a:p>
          <a:p>
            <a:pPr lvl="3"/>
            <a:r>
              <a:rPr lang="en-US" dirty="0" smtClean="0"/>
              <a:t>1. Leveled </a:t>
            </a:r>
            <a:r>
              <a:rPr lang="en-US" dirty="0"/>
              <a:t>Punta </a:t>
            </a:r>
            <a:r>
              <a:rPr lang="en-US" dirty="0" err="1"/>
              <a:t>Gorda</a:t>
            </a:r>
            <a:r>
              <a:rPr lang="en-US" dirty="0"/>
              <a:t> and other Florida communities</a:t>
            </a:r>
            <a:endParaRPr lang="en-US" sz="1400" dirty="0"/>
          </a:p>
          <a:p>
            <a:pPr lvl="3"/>
            <a:r>
              <a:rPr lang="en-US" dirty="0" smtClean="0"/>
              <a:t>2. Hit </a:t>
            </a:r>
            <a:r>
              <a:rPr lang="en-US" dirty="0"/>
              <a:t>Florida in August</a:t>
            </a:r>
            <a:endParaRPr lang="en-US" sz="1400" dirty="0"/>
          </a:p>
          <a:p>
            <a:pPr lvl="2"/>
            <a:r>
              <a:rPr lang="en-US" dirty="0" smtClean="0"/>
              <a:t>C. Gaston</a:t>
            </a:r>
            <a:endParaRPr lang="en-US" sz="1800" dirty="0"/>
          </a:p>
          <a:p>
            <a:pPr lvl="3"/>
            <a:r>
              <a:rPr lang="en-US" dirty="0" smtClean="0"/>
              <a:t>1. Hit </a:t>
            </a:r>
            <a:r>
              <a:rPr lang="en-US" dirty="0"/>
              <a:t>late August</a:t>
            </a:r>
            <a:endParaRPr lang="en-US" sz="1400" dirty="0"/>
          </a:p>
          <a:p>
            <a:pPr lvl="3"/>
            <a:r>
              <a:rPr lang="en-US" dirty="0" smtClean="0"/>
              <a:t>2. Sent </a:t>
            </a:r>
            <a:r>
              <a:rPr lang="en-US" dirty="0"/>
              <a:t>a 10 foot wall of water through Richmond Virginia</a:t>
            </a:r>
            <a:endParaRPr lang="en-US" sz="1400" dirty="0"/>
          </a:p>
          <a:p>
            <a:pPr lvl="3"/>
            <a:r>
              <a:rPr lang="en-US" dirty="0" smtClean="0"/>
              <a:t>3. Killed </a:t>
            </a:r>
            <a:r>
              <a:rPr lang="en-US" dirty="0"/>
              <a:t>5 people</a:t>
            </a:r>
            <a:endParaRPr lang="en-US" sz="1400" dirty="0"/>
          </a:p>
          <a:p>
            <a:pPr lvl="2"/>
            <a:r>
              <a:rPr lang="en-US" dirty="0" smtClean="0"/>
              <a:t>D. Frances</a:t>
            </a:r>
            <a:endParaRPr lang="en-US" sz="1800" dirty="0"/>
          </a:p>
          <a:p>
            <a:pPr lvl="3"/>
            <a:r>
              <a:rPr lang="en-US" dirty="0" smtClean="0"/>
              <a:t>1. Hit </a:t>
            </a:r>
            <a:r>
              <a:rPr lang="en-US" dirty="0"/>
              <a:t>Florida Labor Day weekend</a:t>
            </a:r>
            <a:endParaRPr lang="en-US" sz="1400" dirty="0"/>
          </a:p>
          <a:p>
            <a:pPr lvl="3"/>
            <a:r>
              <a:rPr lang="en-US" dirty="0" smtClean="0"/>
              <a:t>2. Shut </a:t>
            </a:r>
            <a:r>
              <a:rPr lang="en-US" dirty="0"/>
              <a:t>down Walt Disney world for several days</a:t>
            </a:r>
            <a:endParaRPr lang="en-US" sz="1400" dirty="0"/>
          </a:p>
          <a:p>
            <a:pPr lvl="3"/>
            <a:r>
              <a:rPr lang="en-US" dirty="0" smtClean="0"/>
              <a:t>3. Schools </a:t>
            </a:r>
            <a:r>
              <a:rPr lang="en-US" dirty="0"/>
              <a:t>closed for weeks</a:t>
            </a:r>
            <a:endParaRPr lang="en-US" sz="1400" dirty="0"/>
          </a:p>
          <a:p>
            <a:pPr lvl="2"/>
            <a:r>
              <a:rPr lang="en-US" dirty="0" smtClean="0"/>
              <a:t>E. Ivan</a:t>
            </a:r>
            <a:endParaRPr lang="en-US" sz="1800" dirty="0"/>
          </a:p>
          <a:p>
            <a:pPr lvl="3"/>
            <a:r>
              <a:rPr lang="en-US" dirty="0" smtClean="0"/>
              <a:t>1. Hit </a:t>
            </a:r>
            <a:r>
              <a:rPr lang="en-US" dirty="0"/>
              <a:t>Florida in September</a:t>
            </a:r>
            <a:endParaRPr lang="en-US" sz="1400" dirty="0"/>
          </a:p>
          <a:p>
            <a:pPr lvl="3"/>
            <a:r>
              <a:rPr lang="en-US" dirty="0" smtClean="0"/>
              <a:t>2. 130 </a:t>
            </a:r>
            <a:r>
              <a:rPr lang="en-US" dirty="0"/>
              <a:t>mph winds and 16 foot waves</a:t>
            </a:r>
            <a:endParaRPr lang="en-US" sz="1400" dirty="0"/>
          </a:p>
          <a:p>
            <a:pPr lvl="2"/>
            <a:r>
              <a:rPr lang="en-US" dirty="0" smtClean="0"/>
              <a:t>F. Jeanne</a:t>
            </a:r>
            <a:endParaRPr lang="en-US" sz="1800" dirty="0"/>
          </a:p>
          <a:p>
            <a:pPr lvl="3"/>
            <a:r>
              <a:rPr lang="en-US" dirty="0" smtClean="0"/>
              <a:t>1. Hit </a:t>
            </a:r>
            <a:r>
              <a:rPr lang="en-US" dirty="0"/>
              <a:t>Florida in September</a:t>
            </a:r>
            <a:endParaRPr lang="en-US" sz="1400" dirty="0"/>
          </a:p>
          <a:p>
            <a:pPr lvl="3"/>
            <a:r>
              <a:rPr lang="en-US" dirty="0" smtClean="0"/>
              <a:t>2. Turned </a:t>
            </a:r>
            <a:r>
              <a:rPr lang="en-US" dirty="0"/>
              <a:t>into a tropical storm</a:t>
            </a:r>
            <a:endParaRPr lang="en-US" sz="1400" dirty="0"/>
          </a:p>
          <a:p>
            <a:pPr lvl="0"/>
            <a:r>
              <a:rPr lang="en-US" dirty="0" smtClean="0"/>
              <a:t>III. Hurricane </a:t>
            </a:r>
            <a:r>
              <a:rPr lang="en-US" dirty="0"/>
              <a:t>Science</a:t>
            </a:r>
            <a:endParaRPr lang="en-US" sz="2000" dirty="0"/>
          </a:p>
          <a:p>
            <a:pPr lvl="2"/>
            <a:r>
              <a:rPr lang="en-US" dirty="0" smtClean="0"/>
              <a:t>A. This </a:t>
            </a:r>
            <a:r>
              <a:rPr lang="en-US" dirty="0"/>
              <a:t>was not a typical season</a:t>
            </a:r>
            <a:endParaRPr lang="en-US" sz="1800" dirty="0"/>
          </a:p>
          <a:p>
            <a:pPr lvl="3"/>
            <a:r>
              <a:rPr lang="en-US" dirty="0" smtClean="0"/>
              <a:t>1. Season </a:t>
            </a:r>
            <a:r>
              <a:rPr lang="en-US" dirty="0"/>
              <a:t>runs June 1-November 30</a:t>
            </a:r>
            <a:endParaRPr lang="en-US" sz="1400" dirty="0"/>
          </a:p>
          <a:p>
            <a:pPr lvl="3"/>
            <a:r>
              <a:rPr lang="en-US" dirty="0" smtClean="0"/>
              <a:t>2. Usually </a:t>
            </a:r>
            <a:r>
              <a:rPr lang="en-US" dirty="0"/>
              <a:t>just 6 major storms</a:t>
            </a:r>
            <a:endParaRPr lang="en-US" sz="1400" dirty="0"/>
          </a:p>
          <a:p>
            <a:pPr lvl="3"/>
            <a:r>
              <a:rPr lang="en-US" dirty="0" smtClean="0"/>
              <a:t>3. 12 </a:t>
            </a:r>
            <a:r>
              <a:rPr lang="en-US" dirty="0"/>
              <a:t>storms this year</a:t>
            </a:r>
            <a:endParaRPr lang="en-US" sz="1400" dirty="0"/>
          </a:p>
          <a:p>
            <a:pPr lvl="2"/>
            <a:r>
              <a:rPr lang="en-US" dirty="0" smtClean="0"/>
              <a:t>B. Hurricanes </a:t>
            </a:r>
            <a:r>
              <a:rPr lang="en-US" dirty="0"/>
              <a:t>begin as tropical storms</a:t>
            </a:r>
            <a:endParaRPr lang="en-US" sz="1800" dirty="0"/>
          </a:p>
          <a:p>
            <a:pPr lvl="3"/>
            <a:r>
              <a:rPr lang="en-US" dirty="0" smtClean="0"/>
              <a:t>1. Form </a:t>
            </a:r>
            <a:r>
              <a:rPr lang="en-US" dirty="0"/>
              <a:t>when low pressure meets warm, moist air</a:t>
            </a:r>
            <a:endParaRPr lang="en-US" sz="1400" dirty="0"/>
          </a:p>
          <a:p>
            <a:pPr lvl="3"/>
            <a:r>
              <a:rPr lang="en-US" dirty="0" smtClean="0"/>
              <a:t>2. Rotational </a:t>
            </a:r>
            <a:r>
              <a:rPr lang="en-US" dirty="0"/>
              <a:t>movement of Earth causes the air to spiral upward</a:t>
            </a:r>
            <a:endParaRPr lang="en-US" sz="1400" dirty="0"/>
          </a:p>
          <a:p>
            <a:pPr lvl="3"/>
            <a:r>
              <a:rPr lang="en-US" dirty="0" smtClean="0"/>
              <a:t>3. Moist </a:t>
            </a:r>
            <a:r>
              <a:rPr lang="en-US" dirty="0"/>
              <a:t>air rises, cools and condenses causing rain to form</a:t>
            </a:r>
            <a:endParaRPr lang="en-US" sz="1400" dirty="0"/>
          </a:p>
          <a:p>
            <a:pPr lvl="3"/>
            <a:r>
              <a:rPr lang="en-US" dirty="0" smtClean="0"/>
              <a:t>4. Number </a:t>
            </a:r>
            <a:r>
              <a:rPr lang="en-US" dirty="0"/>
              <a:t>of hurricanes increasing since 1995</a:t>
            </a:r>
            <a:endParaRPr lang="en-US" sz="1400" dirty="0"/>
          </a:p>
          <a:p>
            <a:pPr lvl="0"/>
            <a:r>
              <a:rPr lang="en-US" dirty="0" smtClean="0"/>
              <a:t>IV. Heavy </a:t>
            </a:r>
            <a:r>
              <a:rPr lang="en-US" dirty="0"/>
              <a:t>Price</a:t>
            </a:r>
            <a:endParaRPr lang="en-US" sz="2000" dirty="0"/>
          </a:p>
          <a:p>
            <a:pPr lvl="2"/>
            <a:r>
              <a:rPr lang="en-US" dirty="0" smtClean="0"/>
              <a:t>A. These </a:t>
            </a:r>
            <a:r>
              <a:rPr lang="en-US" dirty="0"/>
              <a:t>storms caused $20 billion in damage</a:t>
            </a:r>
            <a:endParaRPr lang="en-US" sz="1800" dirty="0"/>
          </a:p>
          <a:p>
            <a:pPr lvl="2"/>
            <a:r>
              <a:rPr lang="en-US" dirty="0" smtClean="0"/>
              <a:t>B. Left </a:t>
            </a:r>
            <a:r>
              <a:rPr lang="en-US" dirty="0"/>
              <a:t>millions without electricity or drinking water</a:t>
            </a:r>
            <a:endParaRPr lang="en-US" sz="1800" dirty="0"/>
          </a:p>
          <a:p>
            <a:pPr lvl="2"/>
            <a:r>
              <a:rPr lang="en-US" dirty="0" smtClean="0"/>
              <a:t>C. Recovery </a:t>
            </a:r>
            <a:r>
              <a:rPr lang="en-US" dirty="0"/>
              <a:t>will take </a:t>
            </a:r>
            <a:r>
              <a:rPr lang="en-US" dirty="0" smtClean="0"/>
              <a:t>years</a:t>
            </a:r>
          </a:p>
          <a:p>
            <a:pPr lvl="0"/>
            <a:r>
              <a:rPr lang="en-US" dirty="0" smtClean="0"/>
              <a:t>V. </a:t>
            </a:r>
            <a:r>
              <a:rPr lang="en-US" dirty="0"/>
              <a:t>Hurricane Ivan and a handful of other killer storms pummeled the eastern U.S. and many Caribbean Islands in one year.</a:t>
            </a:r>
            <a:endParaRPr lang="en-US" sz="2000" dirty="0"/>
          </a:p>
          <a:p>
            <a:endParaRPr lang="en-US" dirty="0"/>
          </a:p>
          <a:p>
            <a:endParaRPr lang="en-US" dirty="0"/>
          </a:p>
        </p:txBody>
      </p:sp>
    </p:spTree>
    <p:extLst>
      <p:ext uri="{BB962C8B-B14F-4D97-AF65-F5344CB8AC3E}">
        <p14:creationId xmlns:p14="http://schemas.microsoft.com/office/powerpoint/2010/main" val="3451765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structure</a:t>
            </a:r>
            <a:endParaRPr lang="en-US" dirty="0"/>
          </a:p>
        </p:txBody>
      </p:sp>
      <p:sp>
        <p:nvSpPr>
          <p:cNvPr id="3" name="Content Placeholder 2"/>
          <p:cNvSpPr>
            <a:spLocks noGrp="1"/>
          </p:cNvSpPr>
          <p:nvPr>
            <p:ph idx="1"/>
          </p:nvPr>
        </p:nvSpPr>
        <p:spPr/>
        <p:txBody>
          <a:bodyPr/>
          <a:lstStyle/>
          <a:p>
            <a:r>
              <a:rPr lang="en-US" dirty="0" smtClean="0"/>
              <a:t>Roman numerals used for thesis and each topic of your body paragraphs (I, II, III, IV,…)</a:t>
            </a:r>
          </a:p>
          <a:p>
            <a:r>
              <a:rPr lang="en-US" dirty="0" smtClean="0"/>
              <a:t>Capital</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564332699"/>
              </p:ext>
            </p:extLst>
          </p:nvPr>
        </p:nvGraphicFramePr>
        <p:xfrm>
          <a:off x="838200" y="1905000"/>
          <a:ext cx="7239000" cy="3886200"/>
        </p:xfrm>
        <a:graphic>
          <a:graphicData uri="http://schemas.openxmlformats.org/drawingml/2006/table">
            <a:tbl>
              <a:tblPr>
                <a:tableStyleId>{5C22544A-7EE6-4342-B048-85BDC9FD1C3A}</a:tableStyleId>
              </a:tblPr>
              <a:tblGrid>
                <a:gridCol w="3619500"/>
                <a:gridCol w="3619500"/>
              </a:tblGrid>
              <a:tr h="215900">
                <a:tc>
                  <a:txBody>
                    <a:bodyPr/>
                    <a:lstStyle/>
                    <a:p>
                      <a:pPr marL="0" marR="0">
                        <a:spcBef>
                          <a:spcPts val="0"/>
                        </a:spcBef>
                        <a:spcAft>
                          <a:spcPts val="0"/>
                        </a:spcAft>
                      </a:pPr>
                      <a:r>
                        <a:rPr lang="en-US" sz="1200">
                          <a:effectLst/>
                        </a:rPr>
                        <a:t>OUTLINE</a:t>
                      </a:r>
                      <a:endParaRPr lang="en-US" sz="1200">
                        <a:effectLst/>
                        <a:latin typeface="Times New Roman"/>
                        <a:ea typeface="Times New Roman"/>
                      </a:endParaRPr>
                    </a:p>
                  </a:txBody>
                  <a:tcPr marL="68580" marR="68580" marT="0" marB="0"/>
                </a:tc>
                <a:tc>
                  <a:txBody>
                    <a:bodyPr/>
                    <a:lstStyle/>
                    <a:p>
                      <a:pPr marL="0" marR="0">
                        <a:spcBef>
                          <a:spcPts val="0"/>
                        </a:spcBef>
                        <a:spcAft>
                          <a:spcPts val="0"/>
                        </a:spcAft>
                      </a:pPr>
                      <a:r>
                        <a:rPr lang="en-US" sz="1200">
                          <a:effectLst/>
                        </a:rPr>
                        <a:t>NOTES</a:t>
                      </a:r>
                      <a:endParaRPr lang="en-US" sz="1200">
                        <a:effectLst/>
                        <a:latin typeface="Times New Roman"/>
                        <a:ea typeface="Times New Roman"/>
                      </a:endParaRPr>
                    </a:p>
                  </a:txBody>
                  <a:tcPr marL="68580" marR="68580" marT="0" marB="0"/>
                </a:tc>
              </a:tr>
              <a:tr h="431800">
                <a:tc>
                  <a:txBody>
                    <a:bodyPr/>
                    <a:lstStyle/>
                    <a:p>
                      <a:pPr marL="0" marR="0">
                        <a:spcBef>
                          <a:spcPts val="0"/>
                        </a:spcBef>
                        <a:spcAft>
                          <a:spcPts val="0"/>
                        </a:spcAft>
                      </a:pPr>
                      <a:r>
                        <a:rPr lang="en-US" sz="1200">
                          <a:effectLst/>
                        </a:rPr>
                        <a:t>I.  Thesis:  </a:t>
                      </a:r>
                      <a:endParaRPr lang="en-US" sz="1200">
                        <a:effectLst/>
                        <a:latin typeface="Times New Roman"/>
                        <a:ea typeface="Times New Roman"/>
                      </a:endParaRPr>
                    </a:p>
                  </a:txBody>
                  <a:tcPr marL="68580" marR="68580" marT="0" marB="0"/>
                </a:tc>
                <a:tc>
                  <a:txBody>
                    <a:bodyPr/>
                    <a:lstStyle/>
                    <a:p>
                      <a:pPr marL="0" marR="0">
                        <a:spcBef>
                          <a:spcPts val="0"/>
                        </a:spcBef>
                        <a:spcAft>
                          <a:spcPts val="0"/>
                        </a:spcAft>
                      </a:pPr>
                      <a:r>
                        <a:rPr lang="en-US" sz="1200">
                          <a:effectLst/>
                        </a:rPr>
                        <a:t>The thesis is stated in the first section, which is the introduction.</a:t>
                      </a:r>
                      <a:endParaRPr lang="en-US" sz="1200">
                        <a:effectLst/>
                        <a:latin typeface="Times New Roman"/>
                        <a:ea typeface="Times New Roman"/>
                      </a:endParaRPr>
                    </a:p>
                  </a:txBody>
                  <a:tcPr marL="68580" marR="68580" marT="0" marB="0"/>
                </a:tc>
              </a:tr>
              <a:tr h="647700">
                <a:tc>
                  <a:txBody>
                    <a:bodyPr/>
                    <a:lstStyle/>
                    <a:p>
                      <a:pPr marL="0" marR="0">
                        <a:spcBef>
                          <a:spcPts val="0"/>
                        </a:spcBef>
                        <a:spcAft>
                          <a:spcPts val="0"/>
                        </a:spcAft>
                      </a:pPr>
                      <a:r>
                        <a:rPr lang="en-US" sz="1200" dirty="0">
                          <a:effectLst/>
                        </a:rPr>
                        <a:t>II</a:t>
                      </a:r>
                      <a:r>
                        <a:rPr lang="en-US" sz="1200" dirty="0" smtClean="0">
                          <a:effectLst/>
                        </a:rPr>
                        <a:t>. Topic of Body Paragraph</a:t>
                      </a:r>
                      <a:r>
                        <a:rPr lang="en-US" sz="1200" baseline="0" dirty="0" smtClean="0">
                          <a:effectLst/>
                        </a:rPr>
                        <a:t> 1</a:t>
                      </a:r>
                      <a:endParaRPr lang="en-US" sz="1200" dirty="0">
                        <a:effectLst/>
                      </a:endParaRPr>
                    </a:p>
                    <a:p>
                      <a:pPr marL="0" marR="0">
                        <a:spcBef>
                          <a:spcPts val="0"/>
                        </a:spcBef>
                        <a:spcAft>
                          <a:spcPts val="0"/>
                        </a:spcAft>
                      </a:pPr>
                      <a:r>
                        <a:rPr lang="en-US" sz="1200" dirty="0">
                          <a:effectLst/>
                        </a:rPr>
                        <a:t>     A</a:t>
                      </a:r>
                      <a:r>
                        <a:rPr lang="en-US" sz="1200" dirty="0" smtClean="0">
                          <a:effectLst/>
                        </a:rPr>
                        <a:t>. One</a:t>
                      </a:r>
                      <a:r>
                        <a:rPr lang="en-US" sz="1200" baseline="0" dirty="0" smtClean="0">
                          <a:effectLst/>
                        </a:rPr>
                        <a:t> supporting idea for this topic</a:t>
                      </a:r>
                      <a:endParaRPr lang="en-US" sz="1200" dirty="0">
                        <a:effectLst/>
                      </a:endParaRPr>
                    </a:p>
                    <a:p>
                      <a:pPr marL="0" marR="0">
                        <a:spcBef>
                          <a:spcPts val="0"/>
                        </a:spcBef>
                        <a:spcAft>
                          <a:spcPts val="0"/>
                        </a:spcAft>
                      </a:pPr>
                      <a:r>
                        <a:rPr lang="en-US" sz="1200" dirty="0">
                          <a:effectLst/>
                        </a:rPr>
                        <a:t>     B</a:t>
                      </a:r>
                      <a:r>
                        <a:rPr lang="en-US" sz="1200" dirty="0" smtClean="0">
                          <a:effectLst/>
                        </a:rPr>
                        <a:t>. Another supporting idea for this topic</a:t>
                      </a:r>
                      <a:endParaRPr lang="en-US" sz="1200" dirty="0">
                        <a:effectLst/>
                        <a:latin typeface="Times New Roman"/>
                        <a:ea typeface="Times New Roman"/>
                      </a:endParaRPr>
                    </a:p>
                  </a:txBody>
                  <a:tcPr marL="68580" marR="68580" marT="0" marB="0"/>
                </a:tc>
                <a:tc>
                  <a:txBody>
                    <a:bodyPr/>
                    <a:lstStyle/>
                    <a:p>
                      <a:pPr marL="0" marR="0"/>
                      <a:r>
                        <a:rPr lang="en-US" sz="1000">
                          <a:effectLst/>
                        </a:rPr>
                        <a:t>The body follows the introduction, and breaks down the points the author wishes to make. </a:t>
                      </a:r>
                      <a:endParaRPr lang="en-US" sz="1000">
                        <a:effectLst/>
                        <a:latin typeface="Times New Roman"/>
                      </a:endParaRPr>
                    </a:p>
                  </a:txBody>
                  <a:tcPr marL="68580" marR="68580" marT="0" marB="0"/>
                </a:tc>
              </a:tr>
              <a:tr h="863600">
                <a:tc>
                  <a:txBody>
                    <a:bodyPr/>
                    <a:lstStyle/>
                    <a:p>
                      <a:pPr marL="0" marR="0">
                        <a:spcBef>
                          <a:spcPts val="0"/>
                        </a:spcBef>
                        <a:spcAft>
                          <a:spcPts val="0"/>
                        </a:spcAft>
                      </a:pPr>
                      <a:r>
                        <a:rPr lang="en-US" sz="1200" dirty="0">
                          <a:effectLst/>
                        </a:rPr>
                        <a:t>III</a:t>
                      </a:r>
                      <a:r>
                        <a:rPr lang="en-US" sz="1200" dirty="0" smtClean="0">
                          <a:effectLst/>
                        </a:rPr>
                        <a:t>. Topic of Body Paragraph</a:t>
                      </a:r>
                      <a:r>
                        <a:rPr lang="en-US" sz="1200" baseline="0" dirty="0" smtClean="0">
                          <a:effectLst/>
                        </a:rPr>
                        <a:t> 2</a:t>
                      </a:r>
                      <a:endParaRPr lang="en-US" sz="1200" dirty="0">
                        <a:effectLst/>
                      </a:endParaRPr>
                    </a:p>
                    <a:p>
                      <a:pPr marL="0" marR="0">
                        <a:spcBef>
                          <a:spcPts val="0"/>
                        </a:spcBef>
                        <a:spcAft>
                          <a:spcPts val="0"/>
                        </a:spcAft>
                      </a:pPr>
                      <a:r>
                        <a:rPr lang="en-US" sz="1200" dirty="0">
                          <a:effectLst/>
                        </a:rPr>
                        <a:t>     A</a:t>
                      </a:r>
                      <a:r>
                        <a:rPr lang="en-US" sz="1200" dirty="0" smtClean="0">
                          <a:effectLst/>
                        </a:rPr>
                        <a:t>. One supporting idea</a:t>
                      </a:r>
                      <a:endParaRPr lang="en-US" sz="1200" dirty="0">
                        <a:effectLst/>
                      </a:endParaRPr>
                    </a:p>
                    <a:p>
                      <a:pPr marL="0" marR="0">
                        <a:spcBef>
                          <a:spcPts val="0"/>
                        </a:spcBef>
                        <a:spcAft>
                          <a:spcPts val="0"/>
                        </a:spcAft>
                      </a:pPr>
                      <a:r>
                        <a:rPr lang="en-US" sz="1200" dirty="0">
                          <a:effectLst/>
                        </a:rPr>
                        <a:t>          1</a:t>
                      </a:r>
                      <a:r>
                        <a:rPr lang="en-US" sz="1200" dirty="0" smtClean="0">
                          <a:effectLst/>
                        </a:rPr>
                        <a:t>. More information,</a:t>
                      </a:r>
                      <a:r>
                        <a:rPr lang="en-US" sz="1200" baseline="0" dirty="0" smtClean="0">
                          <a:effectLst/>
                        </a:rPr>
                        <a:t> probably a citation</a:t>
                      </a:r>
                      <a:endParaRPr lang="en-US" sz="1200" dirty="0">
                        <a:effectLst/>
                      </a:endParaRPr>
                    </a:p>
                    <a:p>
                      <a:pPr marL="0" marR="0">
                        <a:spcBef>
                          <a:spcPts val="0"/>
                        </a:spcBef>
                        <a:spcAft>
                          <a:spcPts val="0"/>
                        </a:spcAft>
                      </a:pPr>
                      <a:r>
                        <a:rPr lang="en-US" sz="1200" dirty="0">
                          <a:effectLst/>
                        </a:rPr>
                        <a:t>          2</a:t>
                      </a:r>
                      <a:r>
                        <a:rPr lang="en-US" sz="1200" dirty="0" smtClean="0">
                          <a:effectLst/>
                        </a:rPr>
                        <a:t>. Explanation of your citation</a:t>
                      </a:r>
                      <a:endParaRPr lang="en-US" sz="1200" dirty="0">
                        <a:effectLst/>
                        <a:latin typeface="Times New Roman"/>
                        <a:ea typeface="Times New Roman"/>
                      </a:endParaRPr>
                    </a:p>
                  </a:txBody>
                  <a:tcPr marL="68580" marR="68580" marT="0" marB="0"/>
                </a:tc>
                <a:tc>
                  <a:txBody>
                    <a:bodyPr/>
                    <a:lstStyle/>
                    <a:p>
                      <a:pPr marL="0" marR="0"/>
                      <a:r>
                        <a:rPr lang="en-US" sz="1000">
                          <a:effectLst/>
                        </a:rPr>
                        <a:t>Note that some section have subdivisions, others do not, depending on the demands of the paper. </a:t>
                      </a:r>
                      <a:endParaRPr lang="en-US" sz="1000">
                        <a:effectLst/>
                        <a:latin typeface="Times New Roman"/>
                      </a:endParaRPr>
                    </a:p>
                  </a:txBody>
                  <a:tcPr marL="68580" marR="68580" marT="0" marB="0"/>
                </a:tc>
              </a:tr>
              <a:tr h="1295400">
                <a:tc>
                  <a:txBody>
                    <a:bodyPr/>
                    <a:lstStyle/>
                    <a:p>
                      <a:pPr marL="0" marR="0">
                        <a:spcBef>
                          <a:spcPts val="0"/>
                        </a:spcBef>
                        <a:spcAft>
                          <a:spcPts val="0"/>
                        </a:spcAft>
                      </a:pPr>
                      <a:r>
                        <a:rPr lang="en-US" sz="1200" dirty="0">
                          <a:effectLst/>
                        </a:rPr>
                        <a:t>IV.</a:t>
                      </a:r>
                    </a:p>
                    <a:p>
                      <a:pPr marL="0" marR="0">
                        <a:spcBef>
                          <a:spcPts val="0"/>
                        </a:spcBef>
                        <a:spcAft>
                          <a:spcPts val="0"/>
                        </a:spcAft>
                      </a:pPr>
                      <a:r>
                        <a:rPr lang="en-US" sz="1200" dirty="0">
                          <a:effectLst/>
                        </a:rPr>
                        <a:t>     A.</a:t>
                      </a:r>
                    </a:p>
                    <a:p>
                      <a:pPr marL="0" marR="0">
                        <a:spcBef>
                          <a:spcPts val="0"/>
                        </a:spcBef>
                        <a:spcAft>
                          <a:spcPts val="0"/>
                        </a:spcAft>
                      </a:pPr>
                      <a:r>
                        <a:rPr lang="en-US" sz="1200" dirty="0">
                          <a:effectLst/>
                        </a:rPr>
                        <a:t>          1.</a:t>
                      </a:r>
                    </a:p>
                    <a:p>
                      <a:pPr marL="0" marR="0">
                        <a:spcBef>
                          <a:spcPts val="0"/>
                        </a:spcBef>
                        <a:spcAft>
                          <a:spcPts val="0"/>
                        </a:spcAft>
                      </a:pPr>
                      <a:r>
                        <a:rPr lang="en-US" sz="1200" dirty="0">
                          <a:effectLst/>
                        </a:rPr>
                        <a:t>     B.</a:t>
                      </a:r>
                    </a:p>
                    <a:p>
                      <a:pPr marL="0" marR="0">
                        <a:spcBef>
                          <a:spcPts val="0"/>
                        </a:spcBef>
                        <a:spcAft>
                          <a:spcPts val="0"/>
                        </a:spcAft>
                      </a:pPr>
                      <a:r>
                        <a:rPr lang="en-US" sz="1200" dirty="0">
                          <a:effectLst/>
                        </a:rPr>
                        <a:t>          1.</a:t>
                      </a:r>
                    </a:p>
                    <a:p>
                      <a:pPr marL="0" marR="0">
                        <a:spcBef>
                          <a:spcPts val="0"/>
                        </a:spcBef>
                        <a:spcAft>
                          <a:spcPts val="0"/>
                        </a:spcAft>
                      </a:pPr>
                      <a:r>
                        <a:rPr lang="en-US" sz="1200" dirty="0">
                          <a:effectLst/>
                        </a:rPr>
                        <a:t>          2.</a:t>
                      </a:r>
                      <a:endParaRPr lang="en-US" sz="1200" dirty="0">
                        <a:effectLst/>
                        <a:latin typeface="Times New Roman"/>
                        <a:ea typeface="Times New Roman"/>
                      </a:endParaRPr>
                    </a:p>
                  </a:txBody>
                  <a:tcPr marL="68580" marR="68580" marT="0" marB="0"/>
                </a:tc>
                <a:tc>
                  <a:txBody>
                    <a:bodyPr/>
                    <a:lstStyle/>
                    <a:p>
                      <a:pPr marL="0" marR="0"/>
                      <a:r>
                        <a:rPr lang="en-US" sz="1000">
                          <a:effectLst/>
                        </a:rPr>
                        <a:t>In this outline, II, III, &amp; IV all have similar structure, but this will not necessarily be true for all papers. Some may only have three major sections, others more than the five given here. </a:t>
                      </a:r>
                      <a:endParaRPr lang="en-US" sz="1000">
                        <a:effectLst/>
                        <a:latin typeface="Times New Roman"/>
                      </a:endParaRPr>
                    </a:p>
                  </a:txBody>
                  <a:tcPr marL="68580" marR="68580" marT="0" marB="0"/>
                </a:tc>
              </a:tr>
              <a:tr h="431800">
                <a:tc>
                  <a:txBody>
                    <a:bodyPr/>
                    <a:lstStyle/>
                    <a:p>
                      <a:pPr marL="0" marR="0">
                        <a:spcBef>
                          <a:spcPts val="0"/>
                        </a:spcBef>
                        <a:spcAft>
                          <a:spcPts val="0"/>
                        </a:spcAft>
                      </a:pPr>
                      <a:r>
                        <a:rPr lang="en-US" sz="1200">
                          <a:effectLst/>
                        </a:rPr>
                        <a:t>V.  Conclusion:</a:t>
                      </a:r>
                      <a:endParaRPr lang="en-US" sz="1200">
                        <a:effectLst/>
                        <a:latin typeface="Times New Roman"/>
                        <a:ea typeface="Times New Roman"/>
                      </a:endParaRPr>
                    </a:p>
                  </a:txBody>
                  <a:tcPr marL="68580" marR="68580" marT="0" marB="0"/>
                </a:tc>
                <a:tc>
                  <a:txBody>
                    <a:bodyPr/>
                    <a:lstStyle/>
                    <a:p>
                      <a:pPr marL="0" marR="0">
                        <a:spcBef>
                          <a:spcPts val="0"/>
                        </a:spcBef>
                        <a:spcAft>
                          <a:spcPts val="0"/>
                        </a:spcAft>
                      </a:pPr>
                      <a:r>
                        <a:rPr lang="en-US" sz="1200" dirty="0">
                          <a:effectLst/>
                        </a:rPr>
                        <a:t>Your conclusion should restate your thesis.</a:t>
                      </a:r>
                      <a:endParaRPr lang="en-US" sz="12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3726064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3000" y="889843"/>
            <a:ext cx="6934200" cy="5355312"/>
          </a:xfrm>
          <a:prstGeom prst="rect">
            <a:avLst/>
          </a:prstGeom>
        </p:spPr>
        <p:txBody>
          <a:bodyPr wrap="square">
            <a:spAutoFit/>
          </a:bodyPr>
          <a:lstStyle/>
          <a:p>
            <a:r>
              <a:rPr lang="en-US" b="1" dirty="0"/>
              <a:t>Helpful Hints - Follow these guidelines to complete your outline:</a:t>
            </a:r>
            <a:endParaRPr lang="en-US" dirty="0"/>
          </a:p>
          <a:p>
            <a:pPr>
              <a:lnSpc>
                <a:spcPct val="150000"/>
              </a:lnSpc>
            </a:pPr>
            <a:r>
              <a:rPr lang="en-US" dirty="0"/>
              <a:t>1. Title the outline - write the title of your paper at the top of the page. </a:t>
            </a:r>
          </a:p>
          <a:p>
            <a:pPr>
              <a:lnSpc>
                <a:spcPct val="150000"/>
              </a:lnSpc>
            </a:pPr>
            <a:r>
              <a:rPr lang="en-US" dirty="0"/>
              <a:t>2. Follow the sample outline format for numbering and lettering. Main ideas are chief </a:t>
            </a:r>
            <a:r>
              <a:rPr lang="en-US" dirty="0" smtClean="0"/>
              <a:t>points and will turn into paragraphs. </a:t>
            </a:r>
            <a:r>
              <a:rPr lang="en-US" dirty="0"/>
              <a:t>Label them </a:t>
            </a:r>
            <a:r>
              <a:rPr lang="en-US" dirty="0" smtClean="0"/>
              <a:t>II</a:t>
            </a:r>
            <a:r>
              <a:rPr lang="en-US" dirty="0"/>
              <a:t>, III, etc. Each main topic must include at least two subtopics. </a:t>
            </a:r>
          </a:p>
          <a:p>
            <a:pPr>
              <a:lnSpc>
                <a:spcPct val="150000"/>
              </a:lnSpc>
            </a:pPr>
            <a:r>
              <a:rPr lang="en-US" dirty="0"/>
              <a:t>3. Subtopics for each main topic are labeled A, B, C, etc. </a:t>
            </a:r>
          </a:p>
          <a:p>
            <a:pPr>
              <a:lnSpc>
                <a:spcPct val="150000"/>
              </a:lnSpc>
            </a:pPr>
            <a:r>
              <a:rPr lang="en-US" dirty="0"/>
              <a:t>4. Details for subtopics are labeled 1, 2, 3, etc. </a:t>
            </a:r>
          </a:p>
          <a:p>
            <a:pPr>
              <a:lnSpc>
                <a:spcPct val="150000"/>
              </a:lnSpc>
            </a:pPr>
            <a:r>
              <a:rPr lang="en-US" dirty="0"/>
              <a:t>5. Sub details or examples for details are labeled a, b, c, etc.  </a:t>
            </a:r>
          </a:p>
          <a:p>
            <a:pPr>
              <a:lnSpc>
                <a:spcPct val="150000"/>
              </a:lnSpc>
            </a:pPr>
            <a:r>
              <a:rPr lang="en-US" dirty="0"/>
              <a:t>7. Begin the main topic, subtopics, and details with capital letters.  </a:t>
            </a:r>
          </a:p>
          <a:p>
            <a:pPr>
              <a:lnSpc>
                <a:spcPct val="150000"/>
              </a:lnSpc>
            </a:pPr>
            <a:r>
              <a:rPr lang="en-US" dirty="0" smtClean="0"/>
              <a:t>8. </a:t>
            </a:r>
            <a:r>
              <a:rPr lang="en-US" dirty="0"/>
              <a:t>Indent as shown in the example. </a:t>
            </a:r>
            <a:endParaRPr lang="en-US" dirty="0" smtClean="0"/>
          </a:p>
          <a:p>
            <a:pPr>
              <a:lnSpc>
                <a:spcPct val="150000"/>
              </a:lnSpc>
            </a:pPr>
            <a:r>
              <a:rPr lang="en-US" dirty="0"/>
              <a:t>9</a:t>
            </a:r>
            <a:r>
              <a:rPr lang="en-US" dirty="0" smtClean="0"/>
              <a:t>. Every time you go to a new roman numeral, you start the alphabet and numbering over again (back to A and 1 etc…)</a:t>
            </a:r>
            <a:endParaRPr lang="en-US" dirty="0"/>
          </a:p>
        </p:txBody>
      </p:sp>
    </p:spTree>
    <p:extLst>
      <p:ext uri="{BB962C8B-B14F-4D97-AF65-F5344CB8AC3E}">
        <p14:creationId xmlns:p14="http://schemas.microsoft.com/office/powerpoint/2010/main" val="1233835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1544637"/>
          </a:xfrm>
        </p:spPr>
        <p:txBody>
          <a:bodyPr/>
          <a:lstStyle/>
          <a:p>
            <a:r>
              <a:rPr lang="en-US" dirty="0" smtClean="0"/>
              <a:t>Ok, so we will do that in class together, no big deal.  Then what?</a:t>
            </a:r>
            <a:endParaRPr lang="en-US" dirty="0"/>
          </a:p>
        </p:txBody>
      </p:sp>
      <p:sp>
        <p:nvSpPr>
          <p:cNvPr id="3" name="Content Placeholder 2"/>
          <p:cNvSpPr>
            <a:spLocks noGrp="1"/>
          </p:cNvSpPr>
          <p:nvPr>
            <p:ph idx="1"/>
          </p:nvPr>
        </p:nvSpPr>
        <p:spPr/>
        <p:txBody>
          <a:bodyPr/>
          <a:lstStyle/>
          <a:p>
            <a:endParaRPr lang="en-US" dirty="0" smtClean="0"/>
          </a:p>
          <a:p>
            <a:r>
              <a:rPr lang="en-US" dirty="0" smtClean="0"/>
              <a:t>Then, your paper is pretty much complete!  The outline is the hard part believe it or not. You just have to take your outline and elaborate and put your points into sentences and paragraphs.</a:t>
            </a:r>
          </a:p>
          <a:p>
            <a:r>
              <a:rPr lang="en-US" dirty="0" smtClean="0"/>
              <a:t>You will need to write your rough draft and submit by due date.</a:t>
            </a:r>
          </a:p>
          <a:p>
            <a:r>
              <a:rPr lang="en-US" dirty="0" smtClean="0"/>
              <a:t>After that, we will edit, make revisions and complete a final copy.</a:t>
            </a:r>
            <a:endParaRPr lang="en-US" dirty="0"/>
          </a:p>
        </p:txBody>
      </p:sp>
    </p:spTree>
    <p:extLst>
      <p:ext uri="{BB962C8B-B14F-4D97-AF65-F5344CB8AC3E}">
        <p14:creationId xmlns:p14="http://schemas.microsoft.com/office/powerpoint/2010/main" val="1996701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Once I finish the writing, what do I do?</a:t>
            </a:r>
            <a:endParaRPr lang="en-US" dirty="0"/>
          </a:p>
        </p:txBody>
      </p:sp>
      <p:sp>
        <p:nvSpPr>
          <p:cNvPr id="3" name="Content Placeholder 2"/>
          <p:cNvSpPr>
            <a:spLocks noGrp="1"/>
          </p:cNvSpPr>
          <p:nvPr>
            <p:ph idx="1"/>
          </p:nvPr>
        </p:nvSpPr>
        <p:spPr/>
        <p:txBody>
          <a:bodyPr>
            <a:normAutofit fontScale="92500" lnSpcReduction="20000"/>
          </a:bodyPr>
          <a:lstStyle/>
          <a:p>
            <a:pPr lvl="1"/>
            <a:r>
              <a:rPr lang="en-US" sz="2400" b="1" dirty="0"/>
              <a:t>video</a:t>
            </a:r>
            <a:endParaRPr lang="en-US" sz="2400" dirty="0"/>
          </a:p>
          <a:p>
            <a:pPr lvl="1"/>
            <a:r>
              <a:rPr lang="en-US" sz="2400" b="1" dirty="0"/>
              <a:t>PowerPoint or </a:t>
            </a:r>
            <a:r>
              <a:rPr lang="en-US" sz="2400" b="1" dirty="0" err="1"/>
              <a:t>prezi</a:t>
            </a:r>
            <a:endParaRPr lang="en-US" sz="2400" dirty="0"/>
          </a:p>
          <a:p>
            <a:pPr lvl="1"/>
            <a:r>
              <a:rPr lang="en-US" sz="2400" b="1" dirty="0"/>
              <a:t>research paper</a:t>
            </a:r>
            <a:endParaRPr lang="en-US" sz="2400" dirty="0"/>
          </a:p>
          <a:p>
            <a:pPr lvl="1"/>
            <a:r>
              <a:rPr lang="en-US" sz="2400" b="1" dirty="0"/>
              <a:t>journal/diary</a:t>
            </a:r>
            <a:endParaRPr lang="en-US" sz="2400" dirty="0"/>
          </a:p>
          <a:p>
            <a:pPr lvl="1"/>
            <a:r>
              <a:rPr lang="en-US" sz="2400" b="1" dirty="0"/>
              <a:t>newspaper</a:t>
            </a:r>
            <a:endParaRPr lang="en-US" sz="2400" dirty="0"/>
          </a:p>
          <a:p>
            <a:pPr lvl="1"/>
            <a:r>
              <a:rPr lang="en-US" sz="2400" b="1" dirty="0"/>
              <a:t>collection of poems</a:t>
            </a:r>
            <a:endParaRPr lang="en-US" sz="2400" dirty="0"/>
          </a:p>
          <a:p>
            <a:pPr lvl="1"/>
            <a:r>
              <a:rPr lang="en-US" sz="2400" b="1" dirty="0"/>
              <a:t>script/screenplay</a:t>
            </a:r>
            <a:endParaRPr lang="en-US" sz="2400" dirty="0"/>
          </a:p>
          <a:p>
            <a:pPr lvl="1"/>
            <a:r>
              <a:rPr lang="en-US" sz="2400" b="1" dirty="0"/>
              <a:t>create a website</a:t>
            </a:r>
            <a:endParaRPr lang="en-US" sz="2400" dirty="0"/>
          </a:p>
          <a:p>
            <a:pPr lvl="1"/>
            <a:r>
              <a:rPr lang="en-US" sz="2400" b="1" dirty="0"/>
              <a:t>children’s story</a:t>
            </a:r>
            <a:endParaRPr lang="en-US" sz="2400" dirty="0"/>
          </a:p>
          <a:p>
            <a:pPr lvl="1"/>
            <a:r>
              <a:rPr lang="en-US" sz="2400" b="1" dirty="0"/>
              <a:t>comic book/part of graphic novel</a:t>
            </a:r>
            <a:endParaRPr lang="en-US" sz="2400" dirty="0"/>
          </a:p>
          <a:p>
            <a:pPr lvl="1"/>
            <a:r>
              <a:rPr lang="en-US" sz="2400" b="1" dirty="0"/>
              <a:t>your idea - must get approval from teacher</a:t>
            </a:r>
            <a:endParaRPr lang="en-US" sz="2400" dirty="0"/>
          </a:p>
          <a:p>
            <a:endParaRPr lang="en-US" dirty="0"/>
          </a:p>
        </p:txBody>
      </p:sp>
    </p:spTree>
    <p:extLst>
      <p:ext uri="{BB962C8B-B14F-4D97-AF65-F5344CB8AC3E}">
        <p14:creationId xmlns:p14="http://schemas.microsoft.com/office/powerpoint/2010/main" val="2399743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Guidelines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You can work with a partner if you have similar topics.</a:t>
            </a:r>
          </a:p>
          <a:p>
            <a:r>
              <a:rPr lang="en-US" dirty="0" smtClean="0"/>
              <a:t>You both have to be done with your final copy paper.</a:t>
            </a:r>
          </a:p>
          <a:p>
            <a:r>
              <a:rPr lang="en-US" dirty="0" smtClean="0"/>
              <a:t>You will be given equal grades.  Choose wisely!</a:t>
            </a:r>
          </a:p>
          <a:p>
            <a:r>
              <a:rPr lang="en-US" dirty="0" smtClean="0"/>
              <a:t>You will both have to present to class.</a:t>
            </a:r>
          </a:p>
          <a:p>
            <a:r>
              <a:rPr lang="en-US" dirty="0" smtClean="0"/>
              <a:t>Choose a project that is “presentable”.</a:t>
            </a:r>
          </a:p>
          <a:p>
            <a:r>
              <a:rPr lang="en-US" dirty="0" smtClean="0"/>
              <a:t>You will have a couple of class days to work on the project but you will need time after school or outside of school.</a:t>
            </a:r>
          </a:p>
          <a:p>
            <a:r>
              <a:rPr lang="en-US" dirty="0" smtClean="0"/>
              <a:t>Make sure when we are working on this in class, you have all necessary materials and/or technology.</a:t>
            </a:r>
          </a:p>
          <a:p>
            <a:r>
              <a:rPr lang="en-US" dirty="0" smtClean="0"/>
              <a:t>Make arrangements to stay early on, not the night before project is due.</a:t>
            </a:r>
          </a:p>
          <a:p>
            <a:endParaRPr lang="en-US" dirty="0"/>
          </a:p>
        </p:txBody>
      </p:sp>
    </p:spTree>
    <p:extLst>
      <p:ext uri="{BB962C8B-B14F-4D97-AF65-F5344CB8AC3E}">
        <p14:creationId xmlns:p14="http://schemas.microsoft.com/office/powerpoint/2010/main" val="535492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will I be scored?</a:t>
            </a:r>
            <a:endParaRPr lang="en-US" dirty="0"/>
          </a:p>
        </p:txBody>
      </p:sp>
      <p:sp>
        <p:nvSpPr>
          <p:cNvPr id="3" name="Content Placeholder 2"/>
          <p:cNvSpPr>
            <a:spLocks noGrp="1"/>
          </p:cNvSpPr>
          <p:nvPr>
            <p:ph idx="1"/>
          </p:nvPr>
        </p:nvSpPr>
        <p:spPr/>
        <p:txBody>
          <a:bodyPr/>
          <a:lstStyle/>
          <a:p>
            <a:r>
              <a:rPr lang="en-US" dirty="0" smtClean="0"/>
              <a:t>For the writing, you will be scored using a research writing rubric. For the project, you will be scored on the following project rubric.</a:t>
            </a:r>
          </a:p>
          <a:p>
            <a:r>
              <a:rPr lang="en-US" dirty="0" smtClean="0"/>
              <a:t>Both scores will be individual test scores for the fourth quarter.</a:t>
            </a:r>
            <a:endParaRPr lang="en-US" dirty="0"/>
          </a:p>
        </p:txBody>
      </p:sp>
    </p:spTree>
    <p:extLst>
      <p:ext uri="{BB962C8B-B14F-4D97-AF65-F5344CB8AC3E}">
        <p14:creationId xmlns:p14="http://schemas.microsoft.com/office/powerpoint/2010/main" val="4233026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325437"/>
          </a:xfrm>
        </p:spPr>
        <p:txBody>
          <a:bodyPr/>
          <a:lstStyle/>
          <a:p>
            <a:r>
              <a:rPr lang="en-US" sz="2000" dirty="0" smtClean="0"/>
              <a:t>Writing Rubric</a:t>
            </a: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1987397"/>
              </p:ext>
            </p:extLst>
          </p:nvPr>
        </p:nvGraphicFramePr>
        <p:xfrm>
          <a:off x="533400" y="914400"/>
          <a:ext cx="8077201" cy="5372317"/>
        </p:xfrm>
        <a:graphic>
          <a:graphicData uri="http://schemas.openxmlformats.org/drawingml/2006/table">
            <a:tbl>
              <a:tblPr firstRow="1" firstCol="1" bandRow="1">
                <a:tableStyleId>{5C22544A-7EE6-4342-B048-85BDC9FD1C3A}</a:tableStyleId>
              </a:tblPr>
              <a:tblGrid>
                <a:gridCol w="948961"/>
                <a:gridCol w="1544820"/>
                <a:gridCol w="2069568"/>
                <a:gridCol w="1295932"/>
                <a:gridCol w="993098"/>
                <a:gridCol w="662066"/>
                <a:gridCol w="562756"/>
              </a:tblGrid>
              <a:tr h="0">
                <a:tc>
                  <a:txBody>
                    <a:bodyPr/>
                    <a:lstStyle/>
                    <a:p>
                      <a:pPr marL="0" marR="0">
                        <a:lnSpc>
                          <a:spcPct val="115000"/>
                        </a:lnSpc>
                        <a:spcBef>
                          <a:spcPts val="0"/>
                        </a:spcBef>
                        <a:spcAft>
                          <a:spcPts val="0"/>
                        </a:spcAft>
                      </a:pPr>
                      <a:r>
                        <a:rPr lang="en-US" sz="900">
                          <a:effectLst/>
                        </a:rPr>
                        <a:t>Performance Element</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900">
                          <a:effectLst/>
                        </a:rPr>
                        <a:t>Distinguished</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900" dirty="0">
                          <a:effectLst/>
                        </a:rPr>
                        <a:t>Proficient</a:t>
                      </a:r>
                      <a:endParaRPr lang="en-US" sz="900" dirty="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900">
                          <a:effectLst/>
                        </a:rPr>
                        <a:t>Intermediate</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900">
                          <a:effectLst/>
                        </a:rPr>
                        <a:t>Novice</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900">
                          <a:effectLst/>
                        </a:rPr>
                        <a:t>Possible Points</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900">
                          <a:effectLst/>
                        </a:rPr>
                        <a:t>Earned Points</a:t>
                      </a:r>
                      <a:endParaRPr lang="en-US" sz="900">
                        <a:effectLst/>
                        <a:latin typeface="Calibri"/>
                        <a:ea typeface="Calibri"/>
                        <a:cs typeface="Times New Roman"/>
                      </a:endParaRPr>
                    </a:p>
                  </a:txBody>
                  <a:tcPr marL="55756" marR="55756" marT="0" marB="0"/>
                </a:tc>
              </a:tr>
              <a:tr h="911922">
                <a:tc>
                  <a:txBody>
                    <a:bodyPr/>
                    <a:lstStyle/>
                    <a:p>
                      <a:pPr marL="0" marR="0">
                        <a:lnSpc>
                          <a:spcPct val="115000"/>
                        </a:lnSpc>
                        <a:spcBef>
                          <a:spcPts val="0"/>
                        </a:spcBef>
                        <a:spcAft>
                          <a:spcPts val="0"/>
                        </a:spcAft>
                      </a:pPr>
                      <a:r>
                        <a:rPr lang="en-US" sz="700">
                          <a:effectLst/>
                        </a:rPr>
                        <a:t>Developing Topic  - elaboration and support</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Proficiency plus – </a:t>
                      </a:r>
                      <a:endParaRPr lang="en-US" sz="900">
                        <a:effectLst/>
                      </a:endParaRPr>
                    </a:p>
                    <a:p>
                      <a:pPr marL="0" marR="0">
                        <a:lnSpc>
                          <a:spcPct val="115000"/>
                        </a:lnSpc>
                        <a:spcBef>
                          <a:spcPts val="0"/>
                        </a:spcBef>
                        <a:spcAft>
                          <a:spcPts val="0"/>
                        </a:spcAft>
                      </a:pPr>
                      <a:r>
                        <a:rPr lang="en-US" sz="700">
                          <a:effectLst/>
                        </a:rPr>
                        <a:t>-introduction is creative and original</a:t>
                      </a:r>
                      <a:endParaRPr lang="en-US" sz="900">
                        <a:effectLst/>
                      </a:endParaRPr>
                    </a:p>
                    <a:p>
                      <a:pPr marL="0" marR="0">
                        <a:lnSpc>
                          <a:spcPct val="115000"/>
                        </a:lnSpc>
                        <a:spcBef>
                          <a:spcPts val="0"/>
                        </a:spcBef>
                        <a:spcAft>
                          <a:spcPts val="0"/>
                        </a:spcAft>
                      </a:pPr>
                      <a:r>
                        <a:rPr lang="en-US" sz="700">
                          <a:effectLst/>
                        </a:rPr>
                        <a:t>-makes frequent and appropriate reference to research</a:t>
                      </a:r>
                      <a:endParaRPr lang="en-US" sz="900">
                        <a:effectLst/>
                      </a:endParaRPr>
                    </a:p>
                    <a:p>
                      <a:pPr marL="0" marR="0">
                        <a:lnSpc>
                          <a:spcPct val="115000"/>
                        </a:lnSpc>
                        <a:spcBef>
                          <a:spcPts val="0"/>
                        </a:spcBef>
                        <a:spcAft>
                          <a:spcPts val="0"/>
                        </a:spcAft>
                      </a:pPr>
                      <a:r>
                        <a:rPr lang="en-US" sz="700">
                          <a:effectLst/>
                        </a:rPr>
                        <a:t>-makes insightful references</a:t>
                      </a:r>
                      <a:endParaRPr lang="en-US" sz="900">
                        <a:effectLst/>
                      </a:endParaRPr>
                    </a:p>
                    <a:p>
                      <a:pPr marL="0" marR="0">
                        <a:lnSpc>
                          <a:spcPct val="115000"/>
                        </a:lnSpc>
                        <a:spcBef>
                          <a:spcPts val="0"/>
                        </a:spcBef>
                        <a:spcAft>
                          <a:spcPts val="0"/>
                        </a:spcAft>
                      </a:pPr>
                      <a:r>
                        <a:rPr lang="en-US" sz="700">
                          <a:effectLst/>
                        </a:rPr>
                        <a:t>-concluding statement makes insightful connections to world</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dirty="0">
                          <a:effectLst/>
                        </a:rPr>
                        <a:t>-Introduction previews what will follow and grabs reader. Clearly states focus using important words from  topic</a:t>
                      </a:r>
                      <a:endParaRPr lang="en-US" sz="900" dirty="0">
                        <a:effectLst/>
                      </a:endParaRPr>
                    </a:p>
                    <a:p>
                      <a:pPr marL="0" marR="0">
                        <a:lnSpc>
                          <a:spcPct val="115000"/>
                        </a:lnSpc>
                        <a:spcBef>
                          <a:spcPts val="0"/>
                        </a:spcBef>
                        <a:spcAft>
                          <a:spcPts val="0"/>
                        </a:spcAft>
                      </a:pPr>
                      <a:r>
                        <a:rPr lang="en-US" sz="700" dirty="0">
                          <a:effectLst/>
                        </a:rPr>
                        <a:t>-Well-developed ideas with relevant well-chosen facts, research and text citations</a:t>
                      </a:r>
                      <a:endParaRPr lang="en-US" sz="900" dirty="0">
                        <a:effectLst/>
                      </a:endParaRPr>
                    </a:p>
                    <a:p>
                      <a:pPr marL="0" marR="0">
                        <a:lnSpc>
                          <a:spcPct val="115000"/>
                        </a:lnSpc>
                        <a:spcBef>
                          <a:spcPts val="0"/>
                        </a:spcBef>
                        <a:spcAft>
                          <a:spcPts val="0"/>
                        </a:spcAft>
                      </a:pPr>
                      <a:r>
                        <a:rPr lang="en-US" sz="700" dirty="0">
                          <a:effectLst/>
                        </a:rPr>
                        <a:t>-Provides concluding statement or section that ties ideas together and relates back to main idea</a:t>
                      </a:r>
                      <a:endParaRPr lang="en-US" sz="900" dirty="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dirty="0">
                          <a:effectLst/>
                        </a:rPr>
                        <a:t>-Focus may be lacking clarity</a:t>
                      </a:r>
                      <a:endParaRPr lang="en-US" sz="900" dirty="0">
                        <a:effectLst/>
                      </a:endParaRPr>
                    </a:p>
                    <a:p>
                      <a:pPr marL="0" marR="0">
                        <a:lnSpc>
                          <a:spcPct val="115000"/>
                        </a:lnSpc>
                        <a:spcBef>
                          <a:spcPts val="0"/>
                        </a:spcBef>
                        <a:spcAft>
                          <a:spcPts val="0"/>
                        </a:spcAft>
                      </a:pPr>
                      <a:r>
                        <a:rPr lang="en-US" sz="700" dirty="0">
                          <a:effectLst/>
                        </a:rPr>
                        <a:t>-Development of ideas attempted but lacking full explanation. Not backed by much research or text citations</a:t>
                      </a:r>
                      <a:endParaRPr lang="en-US" sz="900" dirty="0">
                        <a:effectLst/>
                      </a:endParaRPr>
                    </a:p>
                    <a:p>
                      <a:pPr marL="0" marR="0">
                        <a:lnSpc>
                          <a:spcPct val="115000"/>
                        </a:lnSpc>
                        <a:spcBef>
                          <a:spcPts val="0"/>
                        </a:spcBef>
                        <a:spcAft>
                          <a:spcPts val="0"/>
                        </a:spcAft>
                      </a:pPr>
                      <a:r>
                        <a:rPr lang="en-US" sz="700" dirty="0">
                          <a:effectLst/>
                        </a:rPr>
                        <a:t>-Concluding statement is not specific</a:t>
                      </a:r>
                      <a:endParaRPr lang="en-US" sz="900" dirty="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-introduction or conclusion missing or off-topic</a:t>
                      </a:r>
                      <a:endParaRPr lang="en-US" sz="900">
                        <a:effectLst/>
                      </a:endParaRPr>
                    </a:p>
                    <a:p>
                      <a:pPr marL="0" marR="0">
                        <a:lnSpc>
                          <a:spcPct val="115000"/>
                        </a:lnSpc>
                        <a:spcBef>
                          <a:spcPts val="0"/>
                        </a:spcBef>
                        <a:spcAft>
                          <a:spcPts val="0"/>
                        </a:spcAft>
                      </a:pPr>
                      <a:r>
                        <a:rPr lang="en-US" sz="700">
                          <a:effectLst/>
                        </a:rPr>
                        <a:t>-ideas stated but lack research, text citations or explanation</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35</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 </a:t>
                      </a:r>
                      <a:endParaRPr lang="en-US" sz="900">
                        <a:effectLst/>
                        <a:latin typeface="Calibri"/>
                        <a:ea typeface="Calibri"/>
                        <a:cs typeface="Times New Roman"/>
                      </a:endParaRPr>
                    </a:p>
                  </a:txBody>
                  <a:tcPr marL="55756" marR="55756" marT="0" marB="0"/>
                </a:tc>
              </a:tr>
              <a:tr h="1025912">
                <a:tc>
                  <a:txBody>
                    <a:bodyPr/>
                    <a:lstStyle/>
                    <a:p>
                      <a:pPr marL="0" marR="0">
                        <a:lnSpc>
                          <a:spcPct val="115000"/>
                        </a:lnSpc>
                        <a:spcBef>
                          <a:spcPts val="0"/>
                        </a:spcBef>
                        <a:spcAft>
                          <a:spcPts val="0"/>
                        </a:spcAft>
                      </a:pPr>
                      <a:r>
                        <a:rPr lang="en-US" sz="700">
                          <a:effectLst/>
                        </a:rPr>
                        <a:t>Organization</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Achieved all Proficient criteria plus:</a:t>
                      </a:r>
                      <a:endParaRPr lang="en-US" sz="900">
                        <a:effectLst/>
                      </a:endParaRPr>
                    </a:p>
                    <a:p>
                      <a:pPr marL="0" marR="0">
                        <a:lnSpc>
                          <a:spcPct val="115000"/>
                        </a:lnSpc>
                        <a:spcBef>
                          <a:spcPts val="0"/>
                        </a:spcBef>
                        <a:spcAft>
                          <a:spcPts val="0"/>
                        </a:spcAft>
                      </a:pPr>
                      <a:r>
                        <a:rPr lang="en-US" sz="700">
                          <a:effectLst/>
                        </a:rPr>
                        <a:t>__Effectively uses a variety of transitional words and/or phrases to  make insightful connections between ideas and concepts</a:t>
                      </a:r>
                      <a:endParaRPr lang="en-US" sz="900">
                        <a:effectLst/>
                      </a:endParaRPr>
                    </a:p>
                    <a:p>
                      <a:pPr marL="0" marR="0">
                        <a:lnSpc>
                          <a:spcPct val="115000"/>
                        </a:lnSpc>
                        <a:spcBef>
                          <a:spcPts val="0"/>
                        </a:spcBef>
                        <a:spcAft>
                          <a:spcPts val="0"/>
                        </a:spcAft>
                      </a:pPr>
                      <a:r>
                        <a:rPr lang="en-US" sz="700">
                          <a:effectLst/>
                        </a:rPr>
                        <a:t>__Creative formatting that enhances comprehension</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__Clearly organizes ideas, concepts, and  information with extended examples that broaden categories and deepen understanding</a:t>
                      </a:r>
                      <a:endParaRPr lang="en-US" sz="900">
                        <a:effectLst/>
                      </a:endParaRPr>
                    </a:p>
                    <a:p>
                      <a:pPr marL="0" marR="0">
                        <a:lnSpc>
                          <a:spcPct val="115000"/>
                        </a:lnSpc>
                        <a:spcBef>
                          <a:spcPts val="0"/>
                        </a:spcBef>
                        <a:spcAft>
                          <a:spcPts val="0"/>
                        </a:spcAft>
                      </a:pPr>
                      <a:r>
                        <a:rPr lang="en-US" sz="700">
                          <a:effectLst/>
                        </a:rPr>
                        <a:t>__Uses formatting (headings, graphics, charts, tables)  appropriate to purpose that aids comprehension</a:t>
                      </a:r>
                      <a:endParaRPr lang="en-US" sz="900">
                        <a:effectLst/>
                      </a:endParaRPr>
                    </a:p>
                    <a:p>
                      <a:pPr marL="0" marR="0">
                        <a:lnSpc>
                          <a:spcPct val="115000"/>
                        </a:lnSpc>
                        <a:spcBef>
                          <a:spcPts val="0"/>
                        </a:spcBef>
                        <a:spcAft>
                          <a:spcPts val="0"/>
                        </a:spcAft>
                      </a:pPr>
                      <a:r>
                        <a:rPr lang="en-US" sz="700">
                          <a:effectLst/>
                        </a:rPr>
                        <a:t>__Frequently uses a variety of  appropriate transitions to create cohesion and clarify the relationships among ideas and concepts</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dirty="0">
                          <a:effectLst/>
                        </a:rPr>
                        <a:t>__Ideas are somewhat organized</a:t>
                      </a:r>
                      <a:endParaRPr lang="en-US" sz="900" dirty="0">
                        <a:effectLst/>
                      </a:endParaRPr>
                    </a:p>
                    <a:p>
                      <a:pPr marL="0" marR="0">
                        <a:lnSpc>
                          <a:spcPct val="115000"/>
                        </a:lnSpc>
                        <a:spcBef>
                          <a:spcPts val="0"/>
                        </a:spcBef>
                        <a:spcAft>
                          <a:spcPts val="0"/>
                        </a:spcAft>
                      </a:pPr>
                      <a:r>
                        <a:rPr lang="en-US" sz="700" dirty="0">
                          <a:effectLst/>
                        </a:rPr>
                        <a:t>__ Formatting distracts from purpose</a:t>
                      </a:r>
                      <a:endParaRPr lang="en-US" sz="900" dirty="0">
                        <a:effectLst/>
                      </a:endParaRPr>
                    </a:p>
                    <a:p>
                      <a:pPr marL="0" marR="0">
                        <a:lnSpc>
                          <a:spcPct val="115000"/>
                        </a:lnSpc>
                        <a:spcBef>
                          <a:spcPts val="0"/>
                        </a:spcBef>
                        <a:spcAft>
                          <a:spcPts val="0"/>
                        </a:spcAft>
                      </a:pPr>
                      <a:r>
                        <a:rPr lang="en-US" sz="700" dirty="0">
                          <a:effectLst/>
                        </a:rPr>
                        <a:t>__Transitions used but lack variety, specificity to writing task or used inappropriately</a:t>
                      </a:r>
                      <a:endParaRPr lang="en-US" sz="900" dirty="0">
                        <a:effectLst/>
                      </a:endParaRPr>
                    </a:p>
                    <a:p>
                      <a:pPr marL="0" marR="0">
                        <a:lnSpc>
                          <a:spcPct val="115000"/>
                        </a:lnSpc>
                        <a:spcBef>
                          <a:spcPts val="0"/>
                        </a:spcBef>
                        <a:spcAft>
                          <a:spcPts val="0"/>
                        </a:spcAft>
                      </a:pPr>
                      <a:r>
                        <a:rPr lang="en-US" sz="700" dirty="0">
                          <a:effectLst/>
                        </a:rPr>
                        <a:t> </a:t>
                      </a:r>
                      <a:endParaRPr lang="en-US" sz="900" dirty="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__Writing lacks organization</a:t>
                      </a:r>
                      <a:endParaRPr lang="en-US" sz="900">
                        <a:effectLst/>
                      </a:endParaRPr>
                    </a:p>
                    <a:p>
                      <a:pPr marL="0" marR="0">
                        <a:lnSpc>
                          <a:spcPct val="115000"/>
                        </a:lnSpc>
                        <a:spcBef>
                          <a:spcPts val="0"/>
                        </a:spcBef>
                        <a:spcAft>
                          <a:spcPts val="0"/>
                        </a:spcAft>
                      </a:pPr>
                      <a:r>
                        <a:rPr lang="en-US" sz="700">
                          <a:effectLst/>
                        </a:rPr>
                        <a:t>__No formatting has been attempted</a:t>
                      </a:r>
                      <a:endParaRPr lang="en-US" sz="900">
                        <a:effectLst/>
                      </a:endParaRPr>
                    </a:p>
                    <a:p>
                      <a:pPr marL="0" marR="0">
                        <a:lnSpc>
                          <a:spcPct val="115000"/>
                        </a:lnSpc>
                        <a:spcBef>
                          <a:spcPts val="0"/>
                        </a:spcBef>
                        <a:spcAft>
                          <a:spcPts val="0"/>
                        </a:spcAft>
                      </a:pPr>
                      <a:r>
                        <a:rPr lang="en-US" sz="700">
                          <a:effectLst/>
                        </a:rPr>
                        <a:t>__ Few or no transitions used</a:t>
                      </a:r>
                      <a:endParaRPr lang="en-US" sz="900">
                        <a:effectLst/>
                      </a:endParaRPr>
                    </a:p>
                    <a:p>
                      <a:pPr marL="0" marR="0">
                        <a:lnSpc>
                          <a:spcPct val="115000"/>
                        </a:lnSpc>
                        <a:spcBef>
                          <a:spcPts val="0"/>
                        </a:spcBef>
                        <a:spcAft>
                          <a:spcPts val="0"/>
                        </a:spcAft>
                      </a:pPr>
                      <a:r>
                        <a:rPr lang="en-US" sz="700">
                          <a:effectLst/>
                        </a:rPr>
                        <a:t> </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20</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 </a:t>
                      </a:r>
                      <a:endParaRPr lang="en-US" sz="900">
                        <a:effectLst/>
                        <a:latin typeface="Calibri"/>
                        <a:ea typeface="Calibri"/>
                        <a:cs typeface="Times New Roman"/>
                      </a:endParaRPr>
                    </a:p>
                  </a:txBody>
                  <a:tcPr marL="55756" marR="55756" marT="0" marB="0"/>
                </a:tc>
              </a:tr>
              <a:tr h="911922">
                <a:tc>
                  <a:txBody>
                    <a:bodyPr/>
                    <a:lstStyle/>
                    <a:p>
                      <a:pPr marL="0" marR="0">
                        <a:lnSpc>
                          <a:spcPct val="115000"/>
                        </a:lnSpc>
                        <a:spcBef>
                          <a:spcPts val="0"/>
                        </a:spcBef>
                        <a:spcAft>
                          <a:spcPts val="0"/>
                        </a:spcAft>
                      </a:pPr>
                      <a:r>
                        <a:rPr lang="en-US" sz="700">
                          <a:effectLst/>
                        </a:rPr>
                        <a:t>References and Citations</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-More than 3 sources used and cited</a:t>
                      </a:r>
                      <a:endParaRPr lang="en-US" sz="900">
                        <a:effectLst/>
                      </a:endParaRPr>
                    </a:p>
                    <a:p>
                      <a:pPr marL="0" marR="0">
                        <a:lnSpc>
                          <a:spcPct val="115000"/>
                        </a:lnSpc>
                        <a:spcBef>
                          <a:spcPts val="0"/>
                        </a:spcBef>
                        <a:spcAft>
                          <a:spcPts val="0"/>
                        </a:spcAft>
                      </a:pPr>
                      <a:r>
                        <a:rPr lang="en-US" sz="700">
                          <a:effectLst/>
                        </a:rPr>
                        <a:t>-more than 3 sources used and cited appropriately in easy bib</a:t>
                      </a:r>
                      <a:endParaRPr lang="en-US" sz="900">
                        <a:effectLst/>
                      </a:endParaRPr>
                    </a:p>
                    <a:p>
                      <a:pPr marL="0" marR="0">
                        <a:lnSpc>
                          <a:spcPct val="115000"/>
                        </a:lnSpc>
                        <a:spcBef>
                          <a:spcPts val="0"/>
                        </a:spcBef>
                        <a:spcAft>
                          <a:spcPts val="0"/>
                        </a:spcAft>
                      </a:pPr>
                      <a:r>
                        <a:rPr lang="en-US" sz="700">
                          <a:effectLst/>
                        </a:rPr>
                        <a:t>-makes insightful inferences and connections about citations to topic</a:t>
                      </a:r>
                      <a:endParaRPr lang="en-US" sz="900">
                        <a:effectLst/>
                      </a:endParaRPr>
                    </a:p>
                    <a:p>
                      <a:pPr marL="0" marR="0">
                        <a:lnSpc>
                          <a:spcPct val="115000"/>
                        </a:lnSpc>
                        <a:spcBef>
                          <a:spcPts val="0"/>
                        </a:spcBef>
                        <a:spcAft>
                          <a:spcPts val="0"/>
                        </a:spcAft>
                      </a:pPr>
                      <a:r>
                        <a:rPr lang="en-US" sz="700">
                          <a:effectLst/>
                        </a:rPr>
                        <a:t> </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-3 sources used and cited appropriately in text</a:t>
                      </a:r>
                      <a:endParaRPr lang="en-US" sz="900">
                        <a:effectLst/>
                      </a:endParaRPr>
                    </a:p>
                    <a:p>
                      <a:pPr marL="0" marR="0">
                        <a:lnSpc>
                          <a:spcPct val="115000"/>
                        </a:lnSpc>
                        <a:spcBef>
                          <a:spcPts val="0"/>
                        </a:spcBef>
                        <a:spcAft>
                          <a:spcPts val="0"/>
                        </a:spcAft>
                      </a:pPr>
                      <a:r>
                        <a:rPr lang="en-US" sz="700">
                          <a:effectLst/>
                        </a:rPr>
                        <a:t>-3 sources used and cited appropriately in easy bib</a:t>
                      </a:r>
                      <a:endParaRPr lang="en-US" sz="900">
                        <a:effectLst/>
                      </a:endParaRPr>
                    </a:p>
                    <a:p>
                      <a:pPr marL="0" marR="0">
                        <a:lnSpc>
                          <a:spcPct val="115000"/>
                        </a:lnSpc>
                        <a:spcBef>
                          <a:spcPts val="0"/>
                        </a:spcBef>
                        <a:spcAft>
                          <a:spcPts val="0"/>
                        </a:spcAft>
                      </a:pPr>
                      <a:r>
                        <a:rPr lang="en-US" sz="700">
                          <a:effectLst/>
                        </a:rPr>
                        <a:t>-citations explained in detail and connected to topic</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-only used 2 sources or may not have formatted sources accurately</a:t>
                      </a:r>
                      <a:endParaRPr lang="en-US" sz="900">
                        <a:effectLst/>
                      </a:endParaRPr>
                    </a:p>
                    <a:p>
                      <a:pPr marL="0" marR="0">
                        <a:lnSpc>
                          <a:spcPct val="115000"/>
                        </a:lnSpc>
                        <a:spcBef>
                          <a:spcPts val="0"/>
                        </a:spcBef>
                        <a:spcAft>
                          <a:spcPts val="0"/>
                        </a:spcAft>
                      </a:pPr>
                      <a:r>
                        <a:rPr lang="en-US" sz="700">
                          <a:effectLst/>
                        </a:rPr>
                        <a:t>-does not connect citations to research and topic</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-minimal citations used</a:t>
                      </a:r>
                      <a:endParaRPr lang="en-US" sz="900">
                        <a:effectLst/>
                      </a:endParaRPr>
                    </a:p>
                    <a:p>
                      <a:pPr marL="0" marR="0">
                        <a:lnSpc>
                          <a:spcPct val="115000"/>
                        </a:lnSpc>
                        <a:spcBef>
                          <a:spcPts val="0"/>
                        </a:spcBef>
                        <a:spcAft>
                          <a:spcPts val="0"/>
                        </a:spcAft>
                      </a:pPr>
                      <a:r>
                        <a:rPr lang="en-US" sz="700">
                          <a:effectLst/>
                        </a:rPr>
                        <a:t>-not properly formatted citations</a:t>
                      </a:r>
                      <a:endParaRPr lang="en-US" sz="900">
                        <a:effectLst/>
                      </a:endParaRPr>
                    </a:p>
                    <a:p>
                      <a:pPr marL="0" marR="0">
                        <a:lnSpc>
                          <a:spcPct val="115000"/>
                        </a:lnSpc>
                        <a:spcBef>
                          <a:spcPts val="0"/>
                        </a:spcBef>
                        <a:spcAft>
                          <a:spcPts val="0"/>
                        </a:spcAft>
                      </a:pPr>
                      <a:r>
                        <a:rPr lang="en-US" sz="700">
                          <a:effectLst/>
                        </a:rPr>
                        <a:t>-does not connect research and topic to citations</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20</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 </a:t>
                      </a:r>
                      <a:endParaRPr lang="en-US" sz="900">
                        <a:effectLst/>
                        <a:latin typeface="Calibri"/>
                        <a:ea typeface="Calibri"/>
                        <a:cs typeface="Times New Roman"/>
                      </a:endParaRPr>
                    </a:p>
                  </a:txBody>
                  <a:tcPr marL="55756" marR="55756" marT="0" marB="0"/>
                </a:tc>
              </a:tr>
              <a:tr h="569951">
                <a:tc>
                  <a:txBody>
                    <a:bodyPr/>
                    <a:lstStyle/>
                    <a:p>
                      <a:pPr marL="0" marR="0">
                        <a:lnSpc>
                          <a:spcPct val="115000"/>
                        </a:lnSpc>
                        <a:spcBef>
                          <a:spcPts val="0"/>
                        </a:spcBef>
                        <a:spcAft>
                          <a:spcPts val="0"/>
                        </a:spcAft>
                      </a:pPr>
                      <a:r>
                        <a:rPr lang="en-US" sz="700">
                          <a:effectLst/>
                        </a:rPr>
                        <a:t>Formatting/Style</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Proficiency plus:</a:t>
                      </a:r>
                      <a:endParaRPr lang="en-US" sz="900">
                        <a:effectLst/>
                      </a:endParaRPr>
                    </a:p>
                    <a:p>
                      <a:pPr marL="0" marR="0">
                        <a:lnSpc>
                          <a:spcPct val="115000"/>
                        </a:lnSpc>
                        <a:spcBef>
                          <a:spcPts val="0"/>
                        </a:spcBef>
                        <a:spcAft>
                          <a:spcPts val="0"/>
                        </a:spcAft>
                      </a:pPr>
                      <a:r>
                        <a:rPr lang="en-US" sz="700">
                          <a:effectLst/>
                        </a:rPr>
                        <a:t>-writing conveys strong command of subject</a:t>
                      </a:r>
                      <a:endParaRPr lang="en-US" sz="900">
                        <a:effectLst/>
                      </a:endParaRPr>
                    </a:p>
                    <a:p>
                      <a:pPr marL="0" marR="0">
                        <a:lnSpc>
                          <a:spcPct val="115000"/>
                        </a:lnSpc>
                        <a:spcBef>
                          <a:spcPts val="0"/>
                        </a:spcBef>
                        <a:spcAft>
                          <a:spcPts val="0"/>
                        </a:spcAft>
                      </a:pPr>
                      <a:r>
                        <a:rPr lang="en-US" sz="700">
                          <a:effectLst/>
                        </a:rPr>
                        <a:t>-uses sophisticated vocabulary</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-typed, double-spaced paper in paragraph form</a:t>
                      </a:r>
                      <a:endParaRPr lang="en-US" sz="900">
                        <a:effectLst/>
                      </a:endParaRPr>
                    </a:p>
                    <a:p>
                      <a:pPr marL="0" marR="0">
                        <a:lnSpc>
                          <a:spcPct val="115000"/>
                        </a:lnSpc>
                        <a:spcBef>
                          <a:spcPts val="0"/>
                        </a:spcBef>
                        <a:spcAft>
                          <a:spcPts val="0"/>
                        </a:spcAft>
                      </a:pPr>
                      <a:r>
                        <a:rPr lang="en-US" sz="700">
                          <a:effectLst/>
                        </a:rPr>
                        <a:t>-includes works cited page</a:t>
                      </a:r>
                      <a:endParaRPr lang="en-US" sz="900">
                        <a:effectLst/>
                      </a:endParaRPr>
                    </a:p>
                    <a:p>
                      <a:pPr marL="0" marR="0">
                        <a:lnSpc>
                          <a:spcPct val="115000"/>
                        </a:lnSpc>
                        <a:spcBef>
                          <a:spcPts val="0"/>
                        </a:spcBef>
                        <a:spcAft>
                          <a:spcPts val="0"/>
                        </a:spcAft>
                      </a:pPr>
                      <a:r>
                        <a:rPr lang="en-US" sz="700">
                          <a:effectLst/>
                        </a:rPr>
                        <a:t>-uses grade-appropriate and topic-relevant vocabulary</a:t>
                      </a:r>
                      <a:endParaRPr lang="en-US" sz="900">
                        <a:effectLst/>
                      </a:endParaRPr>
                    </a:p>
                    <a:p>
                      <a:pPr marL="0" marR="0">
                        <a:lnSpc>
                          <a:spcPct val="115000"/>
                        </a:lnSpc>
                        <a:spcBef>
                          <a:spcPts val="0"/>
                        </a:spcBef>
                        <a:spcAft>
                          <a:spcPts val="0"/>
                        </a:spcAft>
                      </a:pPr>
                      <a:r>
                        <a:rPr lang="en-US" sz="700">
                          <a:effectLst/>
                        </a:rPr>
                        <a:t>- uses a variety of sentences structures</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-paper not formatted properly</a:t>
                      </a:r>
                      <a:endParaRPr lang="en-US" sz="900">
                        <a:effectLst/>
                      </a:endParaRPr>
                    </a:p>
                    <a:p>
                      <a:pPr marL="0" marR="0">
                        <a:lnSpc>
                          <a:spcPct val="115000"/>
                        </a:lnSpc>
                        <a:spcBef>
                          <a:spcPts val="0"/>
                        </a:spcBef>
                        <a:spcAft>
                          <a:spcPts val="0"/>
                        </a:spcAft>
                      </a:pPr>
                      <a:r>
                        <a:rPr lang="en-US" sz="700">
                          <a:effectLst/>
                        </a:rPr>
                        <a:t>-limited vocabulary</a:t>
                      </a:r>
                      <a:endParaRPr lang="en-US" sz="900">
                        <a:effectLst/>
                      </a:endParaRPr>
                    </a:p>
                    <a:p>
                      <a:pPr marL="0" marR="0">
                        <a:lnSpc>
                          <a:spcPct val="115000"/>
                        </a:lnSpc>
                        <a:spcBef>
                          <a:spcPts val="0"/>
                        </a:spcBef>
                        <a:spcAft>
                          <a:spcPts val="0"/>
                        </a:spcAft>
                      </a:pPr>
                      <a:r>
                        <a:rPr lang="en-US" sz="700">
                          <a:effectLst/>
                        </a:rPr>
                        <a:t>-minimal use of sentence structure</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-paper not in final copy form</a:t>
                      </a:r>
                      <a:endParaRPr lang="en-US" sz="900">
                        <a:effectLst/>
                      </a:endParaRPr>
                    </a:p>
                    <a:p>
                      <a:pPr marL="0" marR="0">
                        <a:lnSpc>
                          <a:spcPct val="115000"/>
                        </a:lnSpc>
                        <a:spcBef>
                          <a:spcPts val="0"/>
                        </a:spcBef>
                        <a:spcAft>
                          <a:spcPts val="0"/>
                        </a:spcAft>
                      </a:pPr>
                      <a:r>
                        <a:rPr lang="en-US" sz="700">
                          <a:effectLst/>
                        </a:rPr>
                        <a:t>-lacks topic specific vocabulary</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15</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 </a:t>
                      </a:r>
                      <a:endParaRPr lang="en-US" sz="900">
                        <a:effectLst/>
                        <a:latin typeface="Calibri"/>
                        <a:ea typeface="Calibri"/>
                        <a:cs typeface="Times New Roman"/>
                      </a:endParaRPr>
                    </a:p>
                  </a:txBody>
                  <a:tcPr marL="55756" marR="55756" marT="0" marB="0"/>
                </a:tc>
              </a:tr>
              <a:tr h="1367883">
                <a:tc>
                  <a:txBody>
                    <a:bodyPr/>
                    <a:lstStyle/>
                    <a:p>
                      <a:pPr marL="0" marR="0">
                        <a:lnSpc>
                          <a:spcPct val="115000"/>
                        </a:lnSpc>
                        <a:spcBef>
                          <a:spcPts val="0"/>
                        </a:spcBef>
                        <a:spcAft>
                          <a:spcPts val="0"/>
                        </a:spcAft>
                      </a:pPr>
                      <a:r>
                        <a:rPr lang="en-US" sz="700">
                          <a:effectLst/>
                        </a:rPr>
                        <a:t>Conventions</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__Few to no spelling errors</a:t>
                      </a:r>
                      <a:endParaRPr lang="en-US" sz="900">
                        <a:effectLst/>
                      </a:endParaRPr>
                    </a:p>
                    <a:p>
                      <a:pPr marL="0" marR="0">
                        <a:lnSpc>
                          <a:spcPct val="115000"/>
                        </a:lnSpc>
                        <a:spcBef>
                          <a:spcPts val="0"/>
                        </a:spcBef>
                        <a:spcAft>
                          <a:spcPts val="0"/>
                        </a:spcAft>
                      </a:pPr>
                      <a:r>
                        <a:rPr lang="en-US" sz="700">
                          <a:effectLst/>
                        </a:rPr>
                        <a:t>__Consistently demonstrates  control of conventions </a:t>
                      </a:r>
                      <a:endParaRPr lang="en-US" sz="900">
                        <a:effectLst/>
                      </a:endParaRPr>
                    </a:p>
                    <a:p>
                      <a:pPr marL="0" marR="0">
                        <a:lnSpc>
                          <a:spcPct val="115000"/>
                        </a:lnSpc>
                        <a:spcBef>
                          <a:spcPts val="0"/>
                        </a:spcBef>
                        <a:spcAft>
                          <a:spcPts val="0"/>
                        </a:spcAft>
                      </a:pPr>
                      <a:r>
                        <a:rPr lang="en-US" sz="700">
                          <a:effectLst/>
                        </a:rPr>
                        <a:t>__Sentence length and structure create a sophisticated style</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__Spells most words correctly</a:t>
                      </a:r>
                      <a:endParaRPr lang="en-US" sz="900">
                        <a:effectLst/>
                      </a:endParaRPr>
                    </a:p>
                    <a:p>
                      <a:pPr marL="0" marR="0">
                        <a:lnSpc>
                          <a:spcPct val="115000"/>
                        </a:lnSpc>
                        <a:spcBef>
                          <a:spcPts val="0"/>
                        </a:spcBef>
                        <a:spcAft>
                          <a:spcPts val="0"/>
                        </a:spcAft>
                      </a:pPr>
                      <a:r>
                        <a:rPr lang="en-US" sz="700">
                          <a:effectLst/>
                        </a:rPr>
                        <a:t>__Uses grade-appropriate capitalization and punctuation  with few errors </a:t>
                      </a:r>
                      <a:endParaRPr lang="en-US" sz="900">
                        <a:effectLst/>
                      </a:endParaRPr>
                    </a:p>
                    <a:p>
                      <a:pPr marL="0" marR="0">
                        <a:lnSpc>
                          <a:spcPct val="115000"/>
                        </a:lnSpc>
                        <a:spcBef>
                          <a:spcPts val="0"/>
                        </a:spcBef>
                        <a:spcAft>
                          <a:spcPts val="0"/>
                        </a:spcAft>
                      </a:pPr>
                      <a:r>
                        <a:rPr lang="en-US" sz="700">
                          <a:effectLst/>
                        </a:rPr>
                        <a:t>__Demonstrates control of grade-appropriate grammar and conventions </a:t>
                      </a:r>
                      <a:endParaRPr lang="en-US" sz="900">
                        <a:effectLst/>
                      </a:endParaRPr>
                    </a:p>
                    <a:p>
                      <a:pPr marL="0" marR="0">
                        <a:lnSpc>
                          <a:spcPct val="115000"/>
                        </a:lnSpc>
                        <a:spcBef>
                          <a:spcPts val="0"/>
                        </a:spcBef>
                        <a:spcAft>
                          <a:spcPts val="0"/>
                        </a:spcAft>
                      </a:pPr>
                      <a:r>
                        <a:rPr lang="en-US" sz="700">
                          <a:effectLst/>
                        </a:rPr>
                        <a:t>__Appropriate pronoun/antecedent agreement</a:t>
                      </a:r>
                      <a:endParaRPr lang="en-US" sz="900">
                        <a:effectLst/>
                      </a:endParaRPr>
                    </a:p>
                    <a:p>
                      <a:pPr marL="0" marR="0">
                        <a:lnSpc>
                          <a:spcPct val="115000"/>
                        </a:lnSpc>
                        <a:spcBef>
                          <a:spcPts val="0"/>
                        </a:spcBef>
                        <a:spcAft>
                          <a:spcPts val="0"/>
                        </a:spcAft>
                      </a:pPr>
                      <a:r>
                        <a:rPr lang="en-US" sz="700">
                          <a:effectLst/>
                        </a:rPr>
                        <a:t>__No fragments or run-ons</a:t>
                      </a:r>
                      <a:endParaRPr lang="en-US" sz="900">
                        <a:effectLst/>
                      </a:endParaRPr>
                    </a:p>
                    <a:p>
                      <a:pPr marL="0" marR="0">
                        <a:lnSpc>
                          <a:spcPct val="115000"/>
                        </a:lnSpc>
                        <a:spcBef>
                          <a:spcPts val="0"/>
                        </a:spcBef>
                        <a:spcAft>
                          <a:spcPts val="0"/>
                        </a:spcAft>
                      </a:pPr>
                      <a:r>
                        <a:rPr lang="en-US" sz="700">
                          <a:effectLst/>
                        </a:rPr>
                        <a:t> </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__ Multiple spelling errors</a:t>
                      </a:r>
                      <a:endParaRPr lang="en-US" sz="900">
                        <a:effectLst/>
                      </a:endParaRPr>
                    </a:p>
                    <a:p>
                      <a:pPr marL="0" marR="0">
                        <a:lnSpc>
                          <a:spcPct val="115000"/>
                        </a:lnSpc>
                        <a:spcBef>
                          <a:spcPts val="0"/>
                        </a:spcBef>
                        <a:spcAft>
                          <a:spcPts val="0"/>
                        </a:spcAft>
                      </a:pPr>
                      <a:r>
                        <a:rPr lang="en-US" sz="700">
                          <a:effectLst/>
                        </a:rPr>
                        <a:t>__ Multiple errors in capitalization or punctuation</a:t>
                      </a:r>
                      <a:endParaRPr lang="en-US" sz="900">
                        <a:effectLst/>
                      </a:endParaRPr>
                    </a:p>
                    <a:p>
                      <a:pPr marL="0" marR="0">
                        <a:lnSpc>
                          <a:spcPct val="115000"/>
                        </a:lnSpc>
                        <a:spcBef>
                          <a:spcPts val="0"/>
                        </a:spcBef>
                        <a:spcAft>
                          <a:spcPts val="0"/>
                        </a:spcAft>
                      </a:pPr>
                      <a:r>
                        <a:rPr lang="en-US" sz="700">
                          <a:effectLst/>
                        </a:rPr>
                        <a:t>__Multiple errors in grammar and conventions</a:t>
                      </a:r>
                      <a:endParaRPr lang="en-US" sz="900">
                        <a:effectLst/>
                      </a:endParaRPr>
                    </a:p>
                    <a:p>
                      <a:pPr marL="0" marR="0">
                        <a:lnSpc>
                          <a:spcPct val="115000"/>
                        </a:lnSpc>
                        <a:spcBef>
                          <a:spcPts val="0"/>
                        </a:spcBef>
                        <a:spcAft>
                          <a:spcPts val="0"/>
                        </a:spcAft>
                      </a:pPr>
                      <a:r>
                        <a:rPr lang="en-US" sz="700">
                          <a:effectLst/>
                        </a:rPr>
                        <a:t>__Vague pronoun/antecedent agreement</a:t>
                      </a:r>
                      <a:endParaRPr lang="en-US" sz="900">
                        <a:effectLst/>
                      </a:endParaRPr>
                    </a:p>
                    <a:p>
                      <a:pPr marL="0" marR="0">
                        <a:lnSpc>
                          <a:spcPct val="115000"/>
                        </a:lnSpc>
                        <a:spcBef>
                          <a:spcPts val="0"/>
                        </a:spcBef>
                        <a:spcAft>
                          <a:spcPts val="0"/>
                        </a:spcAft>
                      </a:pPr>
                      <a:r>
                        <a:rPr lang="en-US" sz="700">
                          <a:effectLst/>
                        </a:rPr>
                        <a:t>__ Some fragments and/or run-ons</a:t>
                      </a:r>
                      <a:endParaRPr lang="en-US" sz="900">
                        <a:effectLst/>
                      </a:endParaRPr>
                    </a:p>
                    <a:p>
                      <a:pPr marL="0" marR="0">
                        <a:lnSpc>
                          <a:spcPct val="115000"/>
                        </a:lnSpc>
                        <a:spcBef>
                          <a:spcPts val="0"/>
                        </a:spcBef>
                        <a:spcAft>
                          <a:spcPts val="0"/>
                        </a:spcAft>
                      </a:pPr>
                      <a:r>
                        <a:rPr lang="en-US" sz="700">
                          <a:effectLst/>
                        </a:rPr>
                        <a:t> </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__ Serious errors in capitalization and punctuation</a:t>
                      </a:r>
                      <a:endParaRPr lang="en-US" sz="900">
                        <a:effectLst/>
                      </a:endParaRPr>
                    </a:p>
                    <a:p>
                      <a:pPr marL="0" marR="0">
                        <a:lnSpc>
                          <a:spcPct val="115000"/>
                        </a:lnSpc>
                        <a:spcBef>
                          <a:spcPts val="0"/>
                        </a:spcBef>
                        <a:spcAft>
                          <a:spcPts val="0"/>
                        </a:spcAft>
                      </a:pPr>
                      <a:r>
                        <a:rPr lang="en-US" sz="700">
                          <a:effectLst/>
                        </a:rPr>
                        <a:t>__Serious errors in grammar and conventions</a:t>
                      </a:r>
                      <a:endParaRPr lang="en-US" sz="900">
                        <a:effectLst/>
                      </a:endParaRPr>
                    </a:p>
                    <a:p>
                      <a:pPr marL="0" marR="0">
                        <a:lnSpc>
                          <a:spcPct val="115000"/>
                        </a:lnSpc>
                        <a:spcBef>
                          <a:spcPts val="0"/>
                        </a:spcBef>
                        <a:spcAft>
                          <a:spcPts val="0"/>
                        </a:spcAft>
                      </a:pPr>
                      <a:r>
                        <a:rPr lang="en-US" sz="700">
                          <a:effectLst/>
                        </a:rPr>
                        <a:t>__Serious errors in pronoun/antecedent agreement</a:t>
                      </a:r>
                      <a:endParaRPr lang="en-US" sz="900">
                        <a:effectLst/>
                      </a:endParaRPr>
                    </a:p>
                    <a:p>
                      <a:pPr marL="0" marR="0">
                        <a:lnSpc>
                          <a:spcPct val="115000"/>
                        </a:lnSpc>
                        <a:spcBef>
                          <a:spcPts val="0"/>
                        </a:spcBef>
                        <a:spcAft>
                          <a:spcPts val="0"/>
                        </a:spcAft>
                      </a:pPr>
                      <a:r>
                        <a:rPr lang="en-US" sz="700">
                          <a:effectLst/>
                        </a:rPr>
                        <a:t>__Multiple fragments and/or run-ons</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10</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700">
                          <a:effectLst/>
                        </a:rPr>
                        <a:t> </a:t>
                      </a:r>
                      <a:endParaRPr lang="en-US" sz="900">
                        <a:effectLst/>
                        <a:latin typeface="Calibri"/>
                        <a:ea typeface="Calibri"/>
                        <a:cs typeface="Times New Roman"/>
                      </a:endParaRPr>
                    </a:p>
                  </a:txBody>
                  <a:tcPr marL="55756" marR="55756" marT="0" marB="0"/>
                </a:tc>
              </a:tr>
              <a:tr h="156737">
                <a:tc>
                  <a:txBody>
                    <a:bodyPr/>
                    <a:lstStyle/>
                    <a:p>
                      <a:pPr marL="0" marR="0">
                        <a:lnSpc>
                          <a:spcPct val="115000"/>
                        </a:lnSpc>
                        <a:spcBef>
                          <a:spcPts val="0"/>
                        </a:spcBef>
                        <a:spcAft>
                          <a:spcPts val="0"/>
                        </a:spcAft>
                      </a:pPr>
                      <a:r>
                        <a:rPr lang="en-US" sz="900">
                          <a:effectLst/>
                        </a:rPr>
                        <a:t> </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900">
                          <a:effectLst/>
                        </a:rPr>
                        <a:t> </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900" dirty="0">
                          <a:effectLst/>
                        </a:rPr>
                        <a:t> </a:t>
                      </a:r>
                      <a:endParaRPr lang="en-US" sz="900" dirty="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900">
                          <a:effectLst/>
                        </a:rPr>
                        <a:t> </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900">
                          <a:effectLst/>
                        </a:rPr>
                        <a:t> </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900">
                          <a:effectLst/>
                        </a:rPr>
                        <a:t> </a:t>
                      </a:r>
                      <a:endParaRPr lang="en-US" sz="900">
                        <a:effectLst/>
                        <a:latin typeface="Calibri"/>
                        <a:ea typeface="Calibri"/>
                        <a:cs typeface="Times New Roman"/>
                      </a:endParaRPr>
                    </a:p>
                  </a:txBody>
                  <a:tcPr marL="55756" marR="55756" marT="0" marB="0"/>
                </a:tc>
                <a:tc>
                  <a:txBody>
                    <a:bodyPr/>
                    <a:lstStyle/>
                    <a:p>
                      <a:pPr marL="0" marR="0">
                        <a:lnSpc>
                          <a:spcPct val="115000"/>
                        </a:lnSpc>
                        <a:spcBef>
                          <a:spcPts val="0"/>
                        </a:spcBef>
                        <a:spcAft>
                          <a:spcPts val="0"/>
                        </a:spcAft>
                      </a:pPr>
                      <a:r>
                        <a:rPr lang="en-US" sz="900" dirty="0">
                          <a:effectLst/>
                        </a:rPr>
                        <a:t> </a:t>
                      </a:r>
                      <a:endParaRPr lang="en-US" sz="900" dirty="0">
                        <a:effectLst/>
                        <a:latin typeface="Calibri"/>
                        <a:ea typeface="Calibri"/>
                        <a:cs typeface="Times New Roman"/>
                      </a:endParaRPr>
                    </a:p>
                  </a:txBody>
                  <a:tcPr marL="55756" marR="55756" marT="0" marB="0"/>
                </a:tc>
              </a:tr>
            </a:tbl>
          </a:graphicData>
        </a:graphic>
      </p:graphicFrame>
    </p:spTree>
    <p:extLst>
      <p:ext uri="{BB962C8B-B14F-4D97-AF65-F5344CB8AC3E}">
        <p14:creationId xmlns:p14="http://schemas.microsoft.com/office/powerpoint/2010/main" val="912334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Rubric</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42144145"/>
              </p:ext>
            </p:extLst>
          </p:nvPr>
        </p:nvGraphicFramePr>
        <p:xfrm>
          <a:off x="838200" y="1752600"/>
          <a:ext cx="7467600" cy="4419600"/>
        </p:xfrm>
        <a:graphic>
          <a:graphicData uri="http://schemas.openxmlformats.org/drawingml/2006/table">
            <a:tbl>
              <a:tblPr firstRow="1" firstCol="1" bandRow="1">
                <a:tableStyleId>{5C22544A-7EE6-4342-B048-85BDC9FD1C3A}</a:tableStyleId>
              </a:tblPr>
              <a:tblGrid>
                <a:gridCol w="877341"/>
                <a:gridCol w="1377221"/>
                <a:gridCol w="1989320"/>
                <a:gridCol w="1326213"/>
                <a:gridCol w="1020164"/>
                <a:gridCol w="459074"/>
                <a:gridCol w="418267"/>
              </a:tblGrid>
              <a:tr h="441959">
                <a:tc>
                  <a:txBody>
                    <a:bodyPr/>
                    <a:lstStyle/>
                    <a:p>
                      <a:pPr marL="0" marR="0">
                        <a:lnSpc>
                          <a:spcPct val="115000"/>
                        </a:lnSpc>
                        <a:spcBef>
                          <a:spcPts val="0"/>
                        </a:spcBef>
                        <a:spcAft>
                          <a:spcPts val="0"/>
                        </a:spcAft>
                      </a:pPr>
                      <a:r>
                        <a:rPr lang="en-US" sz="700">
                          <a:effectLst/>
                        </a:rPr>
                        <a:t>Performance Element</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Distinguished</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Proficient</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Intermediate</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Novice</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Possible Points</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Earned Points</a:t>
                      </a:r>
                      <a:endParaRPr lang="en-US" sz="1000">
                        <a:effectLst/>
                        <a:latin typeface="Calibri"/>
                        <a:ea typeface="Calibri"/>
                        <a:cs typeface="Times New Roman"/>
                      </a:endParaRPr>
                    </a:p>
                  </a:txBody>
                  <a:tcPr marL="61210" marR="61210" marT="0" marB="0"/>
                </a:tc>
              </a:tr>
              <a:tr h="1325881">
                <a:tc>
                  <a:txBody>
                    <a:bodyPr/>
                    <a:lstStyle/>
                    <a:p>
                      <a:pPr marL="0" marR="0">
                        <a:lnSpc>
                          <a:spcPct val="115000"/>
                        </a:lnSpc>
                        <a:spcBef>
                          <a:spcPts val="0"/>
                        </a:spcBef>
                        <a:spcAft>
                          <a:spcPts val="0"/>
                        </a:spcAft>
                      </a:pPr>
                      <a:r>
                        <a:rPr lang="en-US" sz="700">
                          <a:effectLst/>
                        </a:rPr>
                        <a:t>Developing Topic  - elaboration and support – </a:t>
                      </a:r>
                      <a:endParaRPr lang="en-US" sz="1000">
                        <a:effectLst/>
                      </a:endParaRPr>
                    </a:p>
                    <a:p>
                      <a:pPr marL="0" marR="0">
                        <a:lnSpc>
                          <a:spcPct val="115000"/>
                        </a:lnSpc>
                        <a:spcBef>
                          <a:spcPts val="0"/>
                        </a:spcBef>
                        <a:spcAft>
                          <a:spcPts val="0"/>
                        </a:spcAft>
                      </a:pPr>
                      <a:r>
                        <a:rPr lang="en-US" sz="700">
                          <a:effectLst/>
                        </a:rPr>
                        <a:t>What will you teach us?</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Proficiency plus – </a:t>
                      </a:r>
                      <a:endParaRPr lang="en-US" sz="1000">
                        <a:effectLst/>
                      </a:endParaRPr>
                    </a:p>
                    <a:p>
                      <a:pPr marL="0" marR="0">
                        <a:lnSpc>
                          <a:spcPct val="115000"/>
                        </a:lnSpc>
                        <a:spcBef>
                          <a:spcPts val="0"/>
                        </a:spcBef>
                        <a:spcAft>
                          <a:spcPts val="0"/>
                        </a:spcAft>
                      </a:pPr>
                      <a:r>
                        <a:rPr lang="en-US" sz="700">
                          <a:effectLst/>
                        </a:rPr>
                        <a:t>-introduction is creative and original</a:t>
                      </a:r>
                      <a:endParaRPr lang="en-US" sz="1000">
                        <a:effectLst/>
                      </a:endParaRPr>
                    </a:p>
                    <a:p>
                      <a:pPr marL="0" marR="0">
                        <a:lnSpc>
                          <a:spcPct val="115000"/>
                        </a:lnSpc>
                        <a:spcBef>
                          <a:spcPts val="0"/>
                        </a:spcBef>
                        <a:spcAft>
                          <a:spcPts val="0"/>
                        </a:spcAft>
                      </a:pPr>
                      <a:r>
                        <a:rPr lang="en-US" sz="700">
                          <a:effectLst/>
                        </a:rPr>
                        <a:t>-makes insightful references</a:t>
                      </a:r>
                      <a:endParaRPr lang="en-US" sz="1000">
                        <a:effectLst/>
                      </a:endParaRPr>
                    </a:p>
                    <a:p>
                      <a:pPr marL="0" marR="0">
                        <a:lnSpc>
                          <a:spcPct val="115000"/>
                        </a:lnSpc>
                        <a:spcBef>
                          <a:spcPts val="0"/>
                        </a:spcBef>
                        <a:spcAft>
                          <a:spcPts val="0"/>
                        </a:spcAft>
                      </a:pPr>
                      <a:r>
                        <a:rPr lang="en-US" sz="700">
                          <a:effectLst/>
                        </a:rPr>
                        <a:t>-concluding statement makes insightful connections to world</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-Introduction previews what will follow and grabs reader. Clearly states focus using important words from  topic</a:t>
                      </a:r>
                      <a:endParaRPr lang="en-US" sz="1000">
                        <a:effectLst/>
                      </a:endParaRPr>
                    </a:p>
                    <a:p>
                      <a:pPr marL="0" marR="0">
                        <a:lnSpc>
                          <a:spcPct val="115000"/>
                        </a:lnSpc>
                        <a:spcBef>
                          <a:spcPts val="0"/>
                        </a:spcBef>
                        <a:spcAft>
                          <a:spcPts val="0"/>
                        </a:spcAft>
                      </a:pPr>
                      <a:r>
                        <a:rPr lang="en-US" sz="700">
                          <a:effectLst/>
                        </a:rPr>
                        <a:t>-Well-developed ideas </a:t>
                      </a:r>
                      <a:endParaRPr lang="en-US" sz="1000">
                        <a:effectLst/>
                      </a:endParaRPr>
                    </a:p>
                    <a:p>
                      <a:pPr marL="0" marR="0">
                        <a:lnSpc>
                          <a:spcPct val="115000"/>
                        </a:lnSpc>
                        <a:spcBef>
                          <a:spcPts val="0"/>
                        </a:spcBef>
                        <a:spcAft>
                          <a:spcPts val="0"/>
                        </a:spcAft>
                      </a:pPr>
                      <a:r>
                        <a:rPr lang="en-US" sz="700">
                          <a:effectLst/>
                        </a:rPr>
                        <a:t>-Provides concluding statement or section that ties ideas together and relates back to main idea</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-Focus may be lacking clarity</a:t>
                      </a:r>
                      <a:endParaRPr lang="en-US" sz="1000">
                        <a:effectLst/>
                      </a:endParaRPr>
                    </a:p>
                    <a:p>
                      <a:pPr marL="0" marR="0">
                        <a:lnSpc>
                          <a:spcPct val="115000"/>
                        </a:lnSpc>
                        <a:spcBef>
                          <a:spcPts val="0"/>
                        </a:spcBef>
                        <a:spcAft>
                          <a:spcPts val="0"/>
                        </a:spcAft>
                      </a:pPr>
                      <a:r>
                        <a:rPr lang="en-US" sz="700">
                          <a:effectLst/>
                        </a:rPr>
                        <a:t>-Development of ideas attempted but lacking full explanation. </a:t>
                      </a:r>
                      <a:endParaRPr lang="en-US" sz="1000">
                        <a:effectLst/>
                      </a:endParaRPr>
                    </a:p>
                    <a:p>
                      <a:pPr marL="0" marR="0">
                        <a:lnSpc>
                          <a:spcPct val="115000"/>
                        </a:lnSpc>
                        <a:spcBef>
                          <a:spcPts val="0"/>
                        </a:spcBef>
                        <a:spcAft>
                          <a:spcPts val="0"/>
                        </a:spcAft>
                      </a:pPr>
                      <a:r>
                        <a:rPr lang="en-US" sz="700">
                          <a:effectLst/>
                        </a:rPr>
                        <a:t>-Concluding statement is not specific</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-introduction or conclusion missing or off-topic</a:t>
                      </a:r>
                      <a:endParaRPr lang="en-US" sz="1000">
                        <a:effectLst/>
                      </a:endParaRPr>
                    </a:p>
                    <a:p>
                      <a:pPr marL="0" marR="0">
                        <a:lnSpc>
                          <a:spcPct val="115000"/>
                        </a:lnSpc>
                        <a:spcBef>
                          <a:spcPts val="0"/>
                        </a:spcBef>
                        <a:spcAft>
                          <a:spcPts val="0"/>
                        </a:spcAft>
                      </a:pPr>
                      <a:r>
                        <a:rPr lang="en-US" sz="700">
                          <a:effectLst/>
                        </a:rPr>
                        <a:t>-ideas stated but lack research, text citations or explanation</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40</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 </a:t>
                      </a:r>
                      <a:endParaRPr lang="en-US" sz="1000">
                        <a:effectLst/>
                        <a:latin typeface="Calibri"/>
                        <a:ea typeface="Calibri"/>
                        <a:cs typeface="Times New Roman"/>
                      </a:endParaRPr>
                    </a:p>
                  </a:txBody>
                  <a:tcPr marL="61210" marR="61210" marT="0" marB="0"/>
                </a:tc>
              </a:tr>
              <a:tr h="1325881">
                <a:tc>
                  <a:txBody>
                    <a:bodyPr/>
                    <a:lstStyle/>
                    <a:p>
                      <a:pPr marL="0" marR="0">
                        <a:lnSpc>
                          <a:spcPct val="115000"/>
                        </a:lnSpc>
                        <a:spcBef>
                          <a:spcPts val="0"/>
                        </a:spcBef>
                        <a:spcAft>
                          <a:spcPts val="0"/>
                        </a:spcAft>
                      </a:pPr>
                      <a:r>
                        <a:rPr lang="en-US" sz="700">
                          <a:effectLst/>
                        </a:rPr>
                        <a:t>Project – What have you created?</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Achieved all Proficient criteria plus:</a:t>
                      </a:r>
                      <a:endParaRPr lang="en-US" sz="1000">
                        <a:effectLst/>
                      </a:endParaRPr>
                    </a:p>
                    <a:p>
                      <a:pPr marL="0" marR="0">
                        <a:lnSpc>
                          <a:spcPct val="115000"/>
                        </a:lnSpc>
                        <a:spcBef>
                          <a:spcPts val="0"/>
                        </a:spcBef>
                        <a:spcAft>
                          <a:spcPts val="0"/>
                        </a:spcAft>
                      </a:pPr>
                      <a:r>
                        <a:rPr lang="en-US" sz="700">
                          <a:effectLst/>
                        </a:rPr>
                        <a:t>-very original and creative idea</a:t>
                      </a:r>
                      <a:endParaRPr lang="en-US" sz="1000">
                        <a:effectLst/>
                      </a:endParaRPr>
                    </a:p>
                    <a:p>
                      <a:pPr marL="0" marR="0">
                        <a:lnSpc>
                          <a:spcPct val="115000"/>
                        </a:lnSpc>
                        <a:spcBef>
                          <a:spcPts val="0"/>
                        </a:spcBef>
                        <a:spcAft>
                          <a:spcPts val="0"/>
                        </a:spcAft>
                      </a:pPr>
                      <a:r>
                        <a:rPr lang="en-US" sz="700">
                          <a:effectLst/>
                        </a:rPr>
                        <a:t>-is exceptionally presentable to class</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-project is relative to topic chosen</a:t>
                      </a:r>
                      <a:endParaRPr lang="en-US" sz="1000">
                        <a:effectLst/>
                      </a:endParaRPr>
                    </a:p>
                    <a:p>
                      <a:pPr marL="0" marR="0">
                        <a:lnSpc>
                          <a:spcPct val="115000"/>
                        </a:lnSpc>
                        <a:spcBef>
                          <a:spcPts val="0"/>
                        </a:spcBef>
                        <a:spcAft>
                          <a:spcPts val="0"/>
                        </a:spcAft>
                      </a:pPr>
                      <a:r>
                        <a:rPr lang="en-US" sz="700">
                          <a:effectLst/>
                        </a:rPr>
                        <a:t>-project is creative, organized and presentable</a:t>
                      </a:r>
                      <a:endParaRPr lang="en-US" sz="1000">
                        <a:effectLst/>
                      </a:endParaRPr>
                    </a:p>
                    <a:p>
                      <a:pPr marL="0" marR="0">
                        <a:lnSpc>
                          <a:spcPct val="115000"/>
                        </a:lnSpc>
                        <a:spcBef>
                          <a:spcPts val="0"/>
                        </a:spcBef>
                        <a:spcAft>
                          <a:spcPts val="0"/>
                        </a:spcAft>
                      </a:pPr>
                      <a:r>
                        <a:rPr lang="en-US" sz="700">
                          <a:effectLst/>
                        </a:rPr>
                        <a:t>-project thoroughly includes details related to topic</a:t>
                      </a:r>
                      <a:endParaRPr lang="en-US" sz="1000">
                        <a:effectLst/>
                      </a:endParaRPr>
                    </a:p>
                    <a:p>
                      <a:pPr marL="0" marR="0">
                        <a:lnSpc>
                          <a:spcPct val="115000"/>
                        </a:lnSpc>
                        <a:spcBef>
                          <a:spcPts val="0"/>
                        </a:spcBef>
                        <a:spcAft>
                          <a:spcPts val="0"/>
                        </a:spcAft>
                      </a:pPr>
                      <a:r>
                        <a:rPr lang="en-US" sz="700">
                          <a:effectLst/>
                        </a:rPr>
                        <a:t> </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--project has minimal connection to topic</a:t>
                      </a:r>
                      <a:endParaRPr lang="en-US" sz="1000">
                        <a:effectLst/>
                      </a:endParaRPr>
                    </a:p>
                    <a:p>
                      <a:pPr marL="0" marR="0">
                        <a:lnSpc>
                          <a:spcPct val="115000"/>
                        </a:lnSpc>
                        <a:spcBef>
                          <a:spcPts val="0"/>
                        </a:spcBef>
                        <a:spcAft>
                          <a:spcPts val="0"/>
                        </a:spcAft>
                      </a:pPr>
                      <a:r>
                        <a:rPr lang="en-US" sz="700">
                          <a:effectLst/>
                        </a:rPr>
                        <a:t>-does not provide much information to the audience</a:t>
                      </a:r>
                      <a:endParaRPr lang="en-US" sz="1000">
                        <a:effectLst/>
                      </a:endParaRPr>
                    </a:p>
                    <a:p>
                      <a:pPr marL="0" marR="0">
                        <a:lnSpc>
                          <a:spcPct val="115000"/>
                        </a:lnSpc>
                        <a:spcBef>
                          <a:spcPts val="0"/>
                        </a:spcBef>
                        <a:spcAft>
                          <a:spcPts val="0"/>
                        </a:spcAft>
                      </a:pPr>
                      <a:r>
                        <a:rPr lang="en-US" sz="700">
                          <a:effectLst/>
                        </a:rPr>
                        <a:t>-may not be best work of student(s)</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-project is incomplete</a:t>
                      </a:r>
                      <a:endParaRPr lang="en-US" sz="1000">
                        <a:effectLst/>
                      </a:endParaRPr>
                    </a:p>
                    <a:p>
                      <a:pPr marL="0" marR="0">
                        <a:lnSpc>
                          <a:spcPct val="115000"/>
                        </a:lnSpc>
                        <a:spcBef>
                          <a:spcPts val="0"/>
                        </a:spcBef>
                        <a:spcAft>
                          <a:spcPts val="0"/>
                        </a:spcAft>
                      </a:pPr>
                      <a:r>
                        <a:rPr lang="en-US" sz="700">
                          <a:effectLst/>
                        </a:rPr>
                        <a:t>-not related to topic</a:t>
                      </a:r>
                      <a:endParaRPr lang="en-US" sz="1000">
                        <a:effectLst/>
                      </a:endParaRPr>
                    </a:p>
                    <a:p>
                      <a:pPr marL="0" marR="0">
                        <a:lnSpc>
                          <a:spcPct val="115000"/>
                        </a:lnSpc>
                        <a:spcBef>
                          <a:spcPts val="0"/>
                        </a:spcBef>
                        <a:spcAft>
                          <a:spcPts val="0"/>
                        </a:spcAft>
                      </a:pPr>
                      <a:r>
                        <a:rPr lang="en-US" sz="700">
                          <a:effectLst/>
                        </a:rPr>
                        <a:t>-does not present well to audience</a:t>
                      </a:r>
                      <a:endParaRPr lang="en-US" sz="1000">
                        <a:effectLst/>
                      </a:endParaRPr>
                    </a:p>
                    <a:p>
                      <a:pPr marL="0" marR="0">
                        <a:lnSpc>
                          <a:spcPct val="115000"/>
                        </a:lnSpc>
                        <a:spcBef>
                          <a:spcPts val="0"/>
                        </a:spcBef>
                        <a:spcAft>
                          <a:spcPts val="0"/>
                        </a:spcAft>
                      </a:pPr>
                      <a:r>
                        <a:rPr lang="en-US" sz="700">
                          <a:effectLst/>
                        </a:rPr>
                        <a:t> </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40</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 </a:t>
                      </a:r>
                      <a:endParaRPr lang="en-US" sz="1000">
                        <a:effectLst/>
                        <a:latin typeface="Calibri"/>
                        <a:ea typeface="Calibri"/>
                        <a:cs typeface="Times New Roman"/>
                      </a:endParaRPr>
                    </a:p>
                  </a:txBody>
                  <a:tcPr marL="61210" marR="61210" marT="0" marB="0"/>
                </a:tc>
              </a:tr>
              <a:tr h="1104900">
                <a:tc>
                  <a:txBody>
                    <a:bodyPr/>
                    <a:lstStyle/>
                    <a:p>
                      <a:pPr marL="0" marR="0">
                        <a:lnSpc>
                          <a:spcPct val="115000"/>
                        </a:lnSpc>
                        <a:spcBef>
                          <a:spcPts val="0"/>
                        </a:spcBef>
                        <a:spcAft>
                          <a:spcPts val="0"/>
                        </a:spcAft>
                      </a:pPr>
                      <a:r>
                        <a:rPr lang="en-US" sz="700">
                          <a:effectLst/>
                        </a:rPr>
                        <a:t>Presentation and Delivery – How does it look and how do you sound?</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--excellent delivery</a:t>
                      </a:r>
                      <a:endParaRPr lang="en-US" sz="1000">
                        <a:effectLst/>
                      </a:endParaRPr>
                    </a:p>
                    <a:p>
                      <a:pPr marL="0" marR="0">
                        <a:lnSpc>
                          <a:spcPct val="115000"/>
                        </a:lnSpc>
                        <a:spcBef>
                          <a:spcPts val="0"/>
                        </a:spcBef>
                        <a:spcAft>
                          <a:spcPts val="0"/>
                        </a:spcAft>
                      </a:pPr>
                      <a:r>
                        <a:rPr lang="en-US" sz="700">
                          <a:effectLst/>
                        </a:rPr>
                        <a:t>-has complete engagement of audience</a:t>
                      </a:r>
                      <a:endParaRPr lang="en-US" sz="1000">
                        <a:effectLst/>
                      </a:endParaRPr>
                    </a:p>
                    <a:p>
                      <a:pPr marL="0" marR="0">
                        <a:lnSpc>
                          <a:spcPct val="115000"/>
                        </a:lnSpc>
                        <a:spcBef>
                          <a:spcPts val="0"/>
                        </a:spcBef>
                        <a:spcAft>
                          <a:spcPts val="0"/>
                        </a:spcAft>
                      </a:pPr>
                      <a:r>
                        <a:rPr lang="en-US" sz="700">
                          <a:effectLst/>
                        </a:rPr>
                        <a:t>-creative approach to delivering presentation</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--presenters have full attention of audience</a:t>
                      </a:r>
                      <a:endParaRPr lang="en-US" sz="1000">
                        <a:effectLst/>
                      </a:endParaRPr>
                    </a:p>
                    <a:p>
                      <a:pPr marL="0" marR="0">
                        <a:lnSpc>
                          <a:spcPct val="115000"/>
                        </a:lnSpc>
                        <a:spcBef>
                          <a:spcPts val="0"/>
                        </a:spcBef>
                        <a:spcAft>
                          <a:spcPts val="0"/>
                        </a:spcAft>
                      </a:pPr>
                      <a:r>
                        <a:rPr lang="en-US" sz="700">
                          <a:effectLst/>
                        </a:rPr>
                        <a:t>-clearly audible</a:t>
                      </a:r>
                      <a:endParaRPr lang="en-US" sz="1000">
                        <a:effectLst/>
                      </a:endParaRPr>
                    </a:p>
                    <a:p>
                      <a:pPr marL="0" marR="0">
                        <a:lnSpc>
                          <a:spcPct val="115000"/>
                        </a:lnSpc>
                        <a:spcBef>
                          <a:spcPts val="0"/>
                        </a:spcBef>
                        <a:spcAft>
                          <a:spcPts val="0"/>
                        </a:spcAft>
                      </a:pPr>
                      <a:r>
                        <a:rPr lang="en-US" sz="700">
                          <a:effectLst/>
                        </a:rPr>
                        <a:t>-well-rehearsed</a:t>
                      </a:r>
                      <a:endParaRPr lang="en-US" sz="1000">
                        <a:effectLst/>
                      </a:endParaRPr>
                    </a:p>
                    <a:p>
                      <a:pPr marL="0" marR="0">
                        <a:lnSpc>
                          <a:spcPct val="115000"/>
                        </a:lnSpc>
                        <a:spcBef>
                          <a:spcPts val="0"/>
                        </a:spcBef>
                        <a:spcAft>
                          <a:spcPts val="0"/>
                        </a:spcAft>
                      </a:pPr>
                      <a:r>
                        <a:rPr lang="en-US" sz="700">
                          <a:effectLst/>
                        </a:rPr>
                        <a:t>-good pacing</a:t>
                      </a:r>
                      <a:endParaRPr lang="en-US" sz="1000">
                        <a:effectLst/>
                      </a:endParaRPr>
                    </a:p>
                    <a:p>
                      <a:pPr marL="0" marR="0">
                        <a:lnSpc>
                          <a:spcPct val="115000"/>
                        </a:lnSpc>
                        <a:spcBef>
                          <a:spcPts val="0"/>
                        </a:spcBef>
                        <a:spcAft>
                          <a:spcPts val="0"/>
                        </a:spcAft>
                      </a:pPr>
                      <a:r>
                        <a:rPr lang="en-US" sz="700">
                          <a:effectLst/>
                        </a:rPr>
                        <a:t>-makes frequent eye contact</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-may be too loud or soft</a:t>
                      </a:r>
                      <a:endParaRPr lang="en-US" sz="1000">
                        <a:effectLst/>
                      </a:endParaRPr>
                    </a:p>
                    <a:p>
                      <a:pPr marL="0" marR="0">
                        <a:lnSpc>
                          <a:spcPct val="115000"/>
                        </a:lnSpc>
                        <a:spcBef>
                          <a:spcPts val="0"/>
                        </a:spcBef>
                        <a:spcAft>
                          <a:spcPts val="0"/>
                        </a:spcAft>
                      </a:pPr>
                      <a:r>
                        <a:rPr lang="en-US" sz="700">
                          <a:effectLst/>
                        </a:rPr>
                        <a:t>-minimal eye-contact</a:t>
                      </a:r>
                      <a:endParaRPr lang="en-US" sz="1000">
                        <a:effectLst/>
                      </a:endParaRPr>
                    </a:p>
                    <a:p>
                      <a:pPr marL="0" marR="0">
                        <a:lnSpc>
                          <a:spcPct val="115000"/>
                        </a:lnSpc>
                        <a:spcBef>
                          <a:spcPts val="0"/>
                        </a:spcBef>
                        <a:spcAft>
                          <a:spcPts val="0"/>
                        </a:spcAft>
                      </a:pPr>
                      <a:r>
                        <a:rPr lang="en-US" sz="700">
                          <a:effectLst/>
                        </a:rPr>
                        <a:t>-not fully prepared</a:t>
                      </a:r>
                      <a:endParaRPr lang="en-US" sz="1000">
                        <a:effectLst/>
                      </a:endParaRPr>
                    </a:p>
                    <a:p>
                      <a:pPr marL="0" marR="0">
                        <a:lnSpc>
                          <a:spcPct val="115000"/>
                        </a:lnSpc>
                        <a:spcBef>
                          <a:spcPts val="0"/>
                        </a:spcBef>
                        <a:spcAft>
                          <a:spcPts val="0"/>
                        </a:spcAft>
                      </a:pPr>
                      <a:r>
                        <a:rPr lang="en-US" sz="700">
                          <a:effectLst/>
                        </a:rPr>
                        <a:t> </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-does not engage audience</a:t>
                      </a:r>
                      <a:endParaRPr lang="en-US" sz="1000">
                        <a:effectLst/>
                      </a:endParaRPr>
                    </a:p>
                    <a:p>
                      <a:pPr marL="0" marR="0">
                        <a:lnSpc>
                          <a:spcPct val="115000"/>
                        </a:lnSpc>
                        <a:spcBef>
                          <a:spcPts val="0"/>
                        </a:spcBef>
                        <a:spcAft>
                          <a:spcPts val="0"/>
                        </a:spcAft>
                      </a:pPr>
                      <a:r>
                        <a:rPr lang="en-US" sz="700">
                          <a:effectLst/>
                        </a:rPr>
                        <a:t>-not prepared</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20</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 </a:t>
                      </a:r>
                      <a:endParaRPr lang="en-US" sz="1000">
                        <a:effectLst/>
                        <a:latin typeface="Calibri"/>
                        <a:ea typeface="Calibri"/>
                        <a:cs typeface="Times New Roman"/>
                      </a:endParaRPr>
                    </a:p>
                  </a:txBody>
                  <a:tcPr marL="61210" marR="61210" marT="0" marB="0"/>
                </a:tc>
              </a:tr>
              <a:tr h="220979">
                <a:tc>
                  <a:txBody>
                    <a:bodyPr/>
                    <a:lstStyle/>
                    <a:p>
                      <a:pPr marL="0" marR="0">
                        <a:lnSpc>
                          <a:spcPct val="115000"/>
                        </a:lnSpc>
                        <a:spcBef>
                          <a:spcPts val="0"/>
                        </a:spcBef>
                        <a:spcAft>
                          <a:spcPts val="0"/>
                        </a:spcAft>
                      </a:pPr>
                      <a:r>
                        <a:rPr lang="en-US" sz="700">
                          <a:effectLst/>
                        </a:rPr>
                        <a:t> </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 </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 </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 </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 </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a:effectLst/>
                        </a:rPr>
                        <a:t> </a:t>
                      </a:r>
                      <a:endParaRPr lang="en-US" sz="1000">
                        <a:effectLst/>
                        <a:latin typeface="Calibri"/>
                        <a:ea typeface="Calibri"/>
                        <a:cs typeface="Times New Roman"/>
                      </a:endParaRPr>
                    </a:p>
                  </a:txBody>
                  <a:tcPr marL="61210" marR="61210" marT="0" marB="0"/>
                </a:tc>
                <a:tc>
                  <a:txBody>
                    <a:bodyPr/>
                    <a:lstStyle/>
                    <a:p>
                      <a:pPr marL="0" marR="0">
                        <a:lnSpc>
                          <a:spcPct val="115000"/>
                        </a:lnSpc>
                        <a:spcBef>
                          <a:spcPts val="0"/>
                        </a:spcBef>
                        <a:spcAft>
                          <a:spcPts val="0"/>
                        </a:spcAft>
                      </a:pPr>
                      <a:r>
                        <a:rPr lang="en-US" sz="700" dirty="0">
                          <a:effectLst/>
                        </a:rPr>
                        <a:t> </a:t>
                      </a:r>
                      <a:endParaRPr lang="en-US" sz="1000" dirty="0">
                        <a:effectLst/>
                        <a:latin typeface="Calibri"/>
                        <a:ea typeface="Calibri"/>
                        <a:cs typeface="Times New Roman"/>
                      </a:endParaRPr>
                    </a:p>
                  </a:txBody>
                  <a:tcPr marL="61210" marR="61210" marT="0" marB="0"/>
                </a:tc>
              </a:tr>
            </a:tbl>
          </a:graphicData>
        </a:graphic>
      </p:graphicFrame>
    </p:spTree>
    <p:extLst>
      <p:ext uri="{BB962C8B-B14F-4D97-AF65-F5344CB8AC3E}">
        <p14:creationId xmlns:p14="http://schemas.microsoft.com/office/powerpoint/2010/main" val="3085526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thoughts…</a:t>
            </a:r>
            <a:endParaRPr lang="en-US" dirty="0"/>
          </a:p>
        </p:txBody>
      </p:sp>
      <p:sp>
        <p:nvSpPr>
          <p:cNvPr id="3" name="Content Placeholder 2"/>
          <p:cNvSpPr>
            <a:spLocks noGrp="1"/>
          </p:cNvSpPr>
          <p:nvPr>
            <p:ph idx="1"/>
          </p:nvPr>
        </p:nvSpPr>
        <p:spPr/>
        <p:txBody>
          <a:bodyPr>
            <a:normAutofit fontScale="92500"/>
          </a:bodyPr>
          <a:lstStyle/>
          <a:p>
            <a:r>
              <a:rPr lang="en-US" dirty="0" smtClean="0"/>
              <a:t>Good luck!</a:t>
            </a:r>
          </a:p>
          <a:p>
            <a:r>
              <a:rPr lang="en-US" dirty="0" smtClean="0"/>
              <a:t>Be sure to pick a topic that you will enjoy finding out information about.  Don’t just pick a topic similar to what your friend picked just so you can do the project together.</a:t>
            </a:r>
          </a:p>
          <a:p>
            <a:r>
              <a:rPr lang="en-US" dirty="0" smtClean="0"/>
              <a:t>Be creative with the project.  Remember you will have to present to the class so your project should be neat and visually or orally appealing.  </a:t>
            </a:r>
            <a:r>
              <a:rPr lang="en-US" dirty="0" err="1" smtClean="0"/>
              <a:t>Oooh</a:t>
            </a:r>
            <a:r>
              <a:rPr lang="en-US" dirty="0" smtClean="0"/>
              <a:t> and </a:t>
            </a:r>
            <a:r>
              <a:rPr lang="en-US" dirty="0" err="1" smtClean="0"/>
              <a:t>aaah</a:t>
            </a:r>
            <a:r>
              <a:rPr lang="en-US" dirty="0" smtClean="0"/>
              <a:t> us.</a:t>
            </a:r>
          </a:p>
          <a:p>
            <a:r>
              <a:rPr lang="en-US" dirty="0" smtClean="0"/>
              <a:t>You will not be able to work on the project portion in class until you have submitted the final copy of your paper and it is deemed acceptable grade 8 (really grade 9) work. </a:t>
            </a:r>
            <a:endParaRPr lang="en-US" dirty="0"/>
          </a:p>
        </p:txBody>
      </p:sp>
    </p:spTree>
    <p:extLst>
      <p:ext uri="{BB962C8B-B14F-4D97-AF65-F5344CB8AC3E}">
        <p14:creationId xmlns:p14="http://schemas.microsoft.com/office/powerpoint/2010/main" val="166312331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1486</TotalTime>
  <Words>2614</Words>
  <Application>Microsoft Office PowerPoint</Application>
  <PresentationFormat>On-screen Show (4:3)</PresentationFormat>
  <Paragraphs>383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Sketchbook</vt:lpstr>
      <vt:lpstr>Holocaust Research Project</vt:lpstr>
      <vt:lpstr>What do you want me to do?</vt:lpstr>
      <vt:lpstr>Presentation? What?</vt:lpstr>
      <vt:lpstr>WHEN do I have to do this?</vt:lpstr>
      <vt:lpstr>What can I research?</vt:lpstr>
      <vt:lpstr>HOW do I know what to research?</vt:lpstr>
      <vt:lpstr>HOW will I record my research?</vt:lpstr>
      <vt:lpstr>WHAT?</vt:lpstr>
      <vt:lpstr>Ok, go back to the resource used again…</vt:lpstr>
      <vt:lpstr>Where can I find some good information???</vt:lpstr>
      <vt:lpstr>What do I do when I complete my research?</vt:lpstr>
      <vt:lpstr>PowerPoint Presentation</vt:lpstr>
      <vt:lpstr>Outline structure</vt:lpstr>
      <vt:lpstr>PowerPoint Presentation</vt:lpstr>
      <vt:lpstr>Ok, so we will do that in class together, no big deal.  Then what?</vt:lpstr>
      <vt:lpstr>Once I finish the writing, what do I do?</vt:lpstr>
      <vt:lpstr>Project Guidelines</vt:lpstr>
      <vt:lpstr>How will I be scored?</vt:lpstr>
      <vt:lpstr>Writing Rubric</vt:lpstr>
      <vt:lpstr>Project Rubric</vt:lpstr>
      <vt:lpstr>Final thoughts…</vt:lpstr>
    </vt:vector>
  </TitlesOfParts>
  <Company>Westerly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Holocaust Research Project</dc:title>
  <dc:creator>Hicks-Russell Susan</dc:creator>
  <cp:lastModifiedBy>Hicks-Russell Susan</cp:lastModifiedBy>
  <cp:revision>14</cp:revision>
  <dcterms:created xsi:type="dcterms:W3CDTF">2014-03-31T18:11:24Z</dcterms:created>
  <dcterms:modified xsi:type="dcterms:W3CDTF">2014-04-01T18:58:08Z</dcterms:modified>
</cp:coreProperties>
</file>