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handoutMasterIdLst>
    <p:handoutMasterId r:id="rId11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7" r:id="rId102"/>
    <p:sldId id="358" r:id="rId103"/>
    <p:sldId id="359" r:id="rId104"/>
    <p:sldId id="356" r:id="rId105"/>
    <p:sldId id="360" r:id="rId106"/>
    <p:sldId id="361" r:id="rId107"/>
    <p:sldId id="362" r:id="rId108"/>
    <p:sldId id="363" r:id="rId109"/>
    <p:sldId id="364" r:id="rId110"/>
    <p:sldId id="365" r:id="rId111"/>
    <p:sldId id="366" r:id="rId112"/>
    <p:sldId id="367" r:id="rId1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390" y="-84"/>
      </p:cViewPr>
      <p:guideLst>
        <p:guide orient="horz" pos="2160"/>
        <p:guide pos="2880"/>
      </p:guideLst>
    </p:cSldViewPr>
  </p:slideViewPr>
  <p:notesTextViewPr>
    <p:cViewPr>
      <p:scale>
        <a:sx n="1" d="1"/>
        <a:sy n="1" d="1"/>
      </p:scale>
      <p:origin x="0" y="0"/>
    </p:cViewPr>
  </p:notesTextViewPr>
  <p:sorterViewPr>
    <p:cViewPr>
      <p:scale>
        <a:sx n="100" d="100"/>
        <a:sy n="100" d="100"/>
      </p:scale>
      <p:origin x="0" y="2488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87B100C-3954-4D11-A4F0-59EDC49B8325}" type="datetimeFigureOut">
              <a:rPr lang="en-US" smtClean="0"/>
              <a:t>4/21/2016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C8E6AD0-4FCB-405D-BAD2-897D2DF1E20B}" type="slidenum">
              <a:rPr lang="en-US" smtClean="0"/>
              <a:t>‹#›</a:t>
            </a:fld>
            <a:endParaRPr lang="en-US"/>
          </a:p>
        </p:txBody>
      </p:sp>
    </p:spTree>
    <p:extLst>
      <p:ext uri="{BB962C8B-B14F-4D97-AF65-F5344CB8AC3E}">
        <p14:creationId xmlns:p14="http://schemas.microsoft.com/office/powerpoint/2010/main" val="37549944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D556222-D2FF-46CC-A17B-2D9E17E93765}" type="datetimeFigureOut">
              <a:rPr lang="en-US" smtClean="0"/>
              <a:t>4/21/2016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308F752-C4A8-4480-8665-516A7D78E7F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D556222-D2FF-46CC-A17B-2D9E17E93765}" type="datetimeFigureOut">
              <a:rPr lang="en-US" smtClean="0"/>
              <a:t>4/21/2016</a:t>
            </a:fld>
            <a:endParaRPr lang="en-US"/>
          </a:p>
        </p:txBody>
      </p:sp>
      <p:sp>
        <p:nvSpPr>
          <p:cNvPr id="9" name="Slide Number Placeholder 8"/>
          <p:cNvSpPr>
            <a:spLocks noGrp="1"/>
          </p:cNvSpPr>
          <p:nvPr>
            <p:ph type="sldNum" sz="quarter" idx="15"/>
          </p:nvPr>
        </p:nvSpPr>
        <p:spPr/>
        <p:txBody>
          <a:bodyPr rtlCol="0"/>
          <a:lstStyle/>
          <a:p>
            <a:fld id="{E308F752-C4A8-4480-8665-516A7D78E7FC}"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D556222-D2FF-46CC-A17B-2D9E17E93765}" type="datetimeFigureOut">
              <a:rPr lang="en-US" smtClean="0"/>
              <a:t>4/21/2016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308F752-C4A8-4480-8665-516A7D78E7F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D556222-D2FF-46CC-A17B-2D9E17E93765}"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8F752-C4A8-4480-8665-516A7D78E7FC}"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D556222-D2FF-46CC-A17B-2D9E17E93765}" type="datetimeFigureOut">
              <a:rPr lang="en-US" smtClean="0"/>
              <a:t>4/21/2016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8F752-C4A8-4480-8665-516A7D78E7FC}"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D556222-D2FF-46CC-A17B-2D9E17E93765}" type="datetimeFigureOut">
              <a:rPr lang="en-US" smtClean="0"/>
              <a:t>4/21/2016</a:t>
            </a:fld>
            <a:endParaRPr lang="en-US"/>
          </a:p>
        </p:txBody>
      </p:sp>
      <p:sp>
        <p:nvSpPr>
          <p:cNvPr id="7" name="Slide Number Placeholder 6"/>
          <p:cNvSpPr>
            <a:spLocks noGrp="1"/>
          </p:cNvSpPr>
          <p:nvPr>
            <p:ph type="sldNum" sz="quarter" idx="11"/>
          </p:nvPr>
        </p:nvSpPr>
        <p:spPr/>
        <p:txBody>
          <a:bodyPr rtlCol="0"/>
          <a:lstStyle/>
          <a:p>
            <a:fld id="{E308F752-C4A8-4480-8665-516A7D78E7FC}"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56222-D2FF-46CC-A17B-2D9E17E93765}" type="datetimeFigureOut">
              <a:rPr lang="en-US" smtClean="0"/>
              <a:t>4/21/2016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8F752-C4A8-4480-8665-516A7D78E7F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D556222-D2FF-46CC-A17B-2D9E17E93765}" type="datetimeFigureOut">
              <a:rPr lang="en-US" smtClean="0"/>
              <a:t>4/21/2016</a:t>
            </a:fld>
            <a:endParaRPr lang="en-US"/>
          </a:p>
        </p:txBody>
      </p:sp>
      <p:sp>
        <p:nvSpPr>
          <p:cNvPr id="22" name="Slide Number Placeholder 21"/>
          <p:cNvSpPr>
            <a:spLocks noGrp="1"/>
          </p:cNvSpPr>
          <p:nvPr>
            <p:ph type="sldNum" sz="quarter" idx="15"/>
          </p:nvPr>
        </p:nvSpPr>
        <p:spPr/>
        <p:txBody>
          <a:bodyPr rtlCol="0"/>
          <a:lstStyle/>
          <a:p>
            <a:fld id="{E308F752-C4A8-4480-8665-516A7D78E7FC}"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D556222-D2FF-46CC-A17B-2D9E17E93765}" type="datetimeFigureOut">
              <a:rPr lang="en-US" smtClean="0"/>
              <a:t>4/21/2016</a:t>
            </a:fld>
            <a:endParaRPr lang="en-US"/>
          </a:p>
        </p:txBody>
      </p:sp>
      <p:sp>
        <p:nvSpPr>
          <p:cNvPr id="18" name="Slide Number Placeholder 17"/>
          <p:cNvSpPr>
            <a:spLocks noGrp="1"/>
          </p:cNvSpPr>
          <p:nvPr>
            <p:ph type="sldNum" sz="quarter" idx="11"/>
          </p:nvPr>
        </p:nvSpPr>
        <p:spPr/>
        <p:txBody>
          <a:bodyPr rtlCol="0"/>
          <a:lstStyle/>
          <a:p>
            <a:fld id="{E308F752-C4A8-4480-8665-516A7D78E7FC}"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556222-D2FF-46CC-A17B-2D9E17E93765}"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8F752-C4A8-4480-8665-516A7D78E7F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556222-D2FF-46CC-A17B-2D9E17E93765}"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8F752-C4A8-4480-8665-516A7D78E7F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D556222-D2FF-46CC-A17B-2D9E17E93765}" type="datetimeFigureOut">
              <a:rPr lang="en-US" smtClean="0"/>
              <a:t>4/21/2016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308F752-C4A8-4480-8665-516A7D78E7F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www.dictionary.com/browse/culture" TargetMode="External"/><Relationship Id="rId2" Type="http://schemas.openxmlformats.org/officeDocument/2006/relationships/hyperlink" Target="http://www.dictionary.com/browse/native--americans"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C00000"/>
          </a:solidFill>
        </p:spPr>
        <p:txBody>
          <a:bodyPr/>
          <a:lstStyle/>
          <a:p>
            <a:r>
              <a:rPr lang="en-US" dirty="0" smtClean="0">
                <a:solidFill>
                  <a:schemeClr val="bg1"/>
                </a:solidFill>
              </a:rPr>
              <a:t>What we learned in 8</a:t>
            </a:r>
            <a:r>
              <a:rPr lang="en-US" baseline="30000" dirty="0" smtClean="0">
                <a:solidFill>
                  <a:schemeClr val="bg1"/>
                </a:solidFill>
              </a:rPr>
              <a:t>th</a:t>
            </a:r>
            <a:r>
              <a:rPr lang="en-US" dirty="0" smtClean="0">
                <a:solidFill>
                  <a:schemeClr val="bg1"/>
                </a:solidFill>
              </a:rPr>
              <a:t> grade US History</a:t>
            </a:r>
            <a:endParaRPr lang="en-US" dirty="0">
              <a:solidFill>
                <a:schemeClr val="bg1"/>
              </a:solidFill>
            </a:endParaRPr>
          </a:p>
        </p:txBody>
      </p:sp>
      <p:sp>
        <p:nvSpPr>
          <p:cNvPr id="3" name="Subtitle 2"/>
          <p:cNvSpPr>
            <a:spLocks noGrp="1"/>
          </p:cNvSpPr>
          <p:nvPr>
            <p:ph type="subTitle" idx="1"/>
          </p:nvPr>
        </p:nvSpPr>
        <p:spPr/>
        <p:txBody>
          <a:bodyPr/>
          <a:lstStyle/>
          <a:p>
            <a:r>
              <a:rPr lang="en-US" dirty="0" smtClean="0"/>
              <a:t>Review and Preview of this year</a:t>
            </a:r>
            <a:endParaRPr lang="en-US" dirty="0"/>
          </a:p>
        </p:txBody>
      </p:sp>
    </p:spTree>
    <p:extLst>
      <p:ext uri="{BB962C8B-B14F-4D97-AF65-F5344CB8AC3E}">
        <p14:creationId xmlns:p14="http://schemas.microsoft.com/office/powerpoint/2010/main" val="3735195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Read the passage and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428307721"/>
              </p:ext>
            </p:extLst>
          </p:nvPr>
        </p:nvGraphicFramePr>
        <p:xfrm>
          <a:off x="457200" y="1600200"/>
          <a:ext cx="7467600" cy="4206240"/>
        </p:xfrm>
        <a:graphic>
          <a:graphicData uri="http://schemas.openxmlformats.org/drawingml/2006/table">
            <a:tbl>
              <a:tblPr firstRow="1" bandRow="1">
                <a:tableStyleId>{F5AB1C69-6EDB-4FF4-983F-18BD219EF322}</a:tableStyleId>
              </a:tblPr>
              <a:tblGrid>
                <a:gridCol w="7467600"/>
              </a:tblGrid>
              <a:tr h="370840">
                <a:tc>
                  <a:txBody>
                    <a:bodyPr/>
                    <a:lstStyle/>
                    <a:p>
                      <a:r>
                        <a:rPr lang="en-US" dirty="0" smtClean="0"/>
                        <a:t>Benjamin Franklin appeared before the Parliament of Great Britain in 1766 to explain reasons why American colonists opposed the Stamp Act. [Member of Parliament]: Do the Americans pay any considerable taxes among themselves? [Franklin]: Certainly many, and very heavy taxes . . . . [Member of Parliament]: For what purposes are those taxes laid? [Franklin]: For the support of the civil and military establishment of the country, and to discharge the heavy debt contracted in the last war [the Seven Years’ War] . . . . [Member of Parliament]: Was it an opinion in America before 1763 that the Parliament had no right to lay taxes and duties there? [Franklin]: I have never heard any objection to the right of laying duties to regulate commerce; but a right to lay internal taxes was never supposed to be in Parliament, as we are not represented there . . . .</a:t>
                      </a:r>
                      <a:endParaRPr lang="en-US" dirty="0"/>
                    </a:p>
                  </a:txBody>
                  <a:tcPr>
                    <a:solidFill>
                      <a:srgbClr val="C00000"/>
                    </a:solidFill>
                  </a:tcPr>
                </a:tc>
              </a:tr>
            </a:tbl>
          </a:graphicData>
        </a:graphic>
      </p:graphicFrame>
    </p:spTree>
    <p:extLst>
      <p:ext uri="{BB962C8B-B14F-4D97-AF65-F5344CB8AC3E}">
        <p14:creationId xmlns:p14="http://schemas.microsoft.com/office/powerpoint/2010/main" val="4256753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According to Benjamin Franklin, taxes were only legitimate under what condition? </a:t>
            </a:r>
          </a:p>
        </p:txBody>
      </p:sp>
      <p:sp>
        <p:nvSpPr>
          <p:cNvPr id="3" name="Content Placeholder 2"/>
          <p:cNvSpPr>
            <a:spLocks noGrp="1"/>
          </p:cNvSpPr>
          <p:nvPr>
            <p:ph sz="quarter" idx="1"/>
          </p:nvPr>
        </p:nvSpPr>
        <p:spPr>
          <a:xfrm>
            <a:off x="457200" y="1600200"/>
            <a:ext cx="8077200" cy="4873752"/>
          </a:xfrm>
        </p:spPr>
        <p:txBody>
          <a:bodyPr/>
          <a:lstStyle/>
          <a:p>
            <a:r>
              <a:rPr lang="en-US" b="1" dirty="0"/>
              <a:t>A. if Parliament set them at a lower rate </a:t>
            </a:r>
            <a:endParaRPr lang="en-US" b="1" dirty="0" smtClean="0"/>
          </a:p>
          <a:p>
            <a:r>
              <a:rPr lang="en-US" b="1" dirty="0" smtClean="0"/>
              <a:t>B</a:t>
            </a:r>
            <a:r>
              <a:rPr lang="en-US" b="1" dirty="0"/>
              <a:t>. if they were needed to pay off war debts </a:t>
            </a:r>
            <a:endParaRPr lang="en-US" b="1" dirty="0" smtClean="0"/>
          </a:p>
          <a:p>
            <a:r>
              <a:rPr lang="en-US" b="1" dirty="0" smtClean="0"/>
              <a:t>C</a:t>
            </a:r>
            <a:r>
              <a:rPr lang="en-US" b="1" dirty="0"/>
              <a:t>. if the king issued a decree requiring </a:t>
            </a:r>
            <a:r>
              <a:rPr lang="en-US" b="1" dirty="0" smtClean="0"/>
              <a:t>them </a:t>
            </a:r>
          </a:p>
          <a:p>
            <a:r>
              <a:rPr lang="en-US" b="1" dirty="0" smtClean="0"/>
              <a:t>D</a:t>
            </a:r>
            <a:r>
              <a:rPr lang="en-US" b="1" dirty="0"/>
              <a:t>. if taxpayers’ representatives agreed to them </a:t>
            </a:r>
          </a:p>
        </p:txBody>
      </p:sp>
    </p:spTree>
    <p:extLst>
      <p:ext uri="{BB962C8B-B14F-4D97-AF65-F5344CB8AC3E}">
        <p14:creationId xmlns:p14="http://schemas.microsoft.com/office/powerpoint/2010/main" val="2784775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b="1" dirty="0"/>
              <a:t>D. if taxpayers’ representatives agreed to them </a:t>
            </a:r>
          </a:p>
          <a:p>
            <a:endParaRPr lang="en-US" dirty="0"/>
          </a:p>
        </p:txBody>
      </p:sp>
    </p:spTree>
    <p:extLst>
      <p:ext uri="{BB962C8B-B14F-4D97-AF65-F5344CB8AC3E}">
        <p14:creationId xmlns:p14="http://schemas.microsoft.com/office/powerpoint/2010/main" val="436356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passage to answer the question.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534499035"/>
              </p:ext>
            </p:extLst>
          </p:nvPr>
        </p:nvGraphicFramePr>
        <p:xfrm>
          <a:off x="457200" y="1600200"/>
          <a:ext cx="7467600" cy="25603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In the first draft of the Declaration of Independence, Thomas Jefferson criticized the King for allowing the slave trade to continue. He wrote: He has waged cruel war against human nature itself, violating its most sacred rights of life and liberty in the persons of a distant people who never offended him, captivating and carrying them into slavery in another hemisphere, or to incur miserable death in their transportation thither. The Continental Congress eliminated the statement before signing the Declaration. </a:t>
                      </a:r>
                      <a:endParaRPr lang="en-US" dirty="0"/>
                    </a:p>
                  </a:txBody>
                  <a:tcPr>
                    <a:solidFill>
                      <a:srgbClr val="C00000"/>
                    </a:solidFill>
                  </a:tcPr>
                </a:tc>
              </a:tr>
            </a:tbl>
          </a:graphicData>
        </a:graphic>
      </p:graphicFrame>
    </p:spTree>
    <p:extLst>
      <p:ext uri="{BB962C8B-B14F-4D97-AF65-F5344CB8AC3E}">
        <p14:creationId xmlns:p14="http://schemas.microsoft.com/office/powerpoint/2010/main" val="2018156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Which reason BEST explains the Congress’s decision to eliminate the statement?</a:t>
            </a:r>
          </a:p>
        </p:txBody>
      </p:sp>
      <p:sp>
        <p:nvSpPr>
          <p:cNvPr id="3" name="Content Placeholder 2"/>
          <p:cNvSpPr>
            <a:spLocks noGrp="1"/>
          </p:cNvSpPr>
          <p:nvPr>
            <p:ph sz="quarter" idx="1"/>
          </p:nvPr>
        </p:nvSpPr>
        <p:spPr/>
        <p:txBody>
          <a:bodyPr/>
          <a:lstStyle/>
          <a:p>
            <a:r>
              <a:rPr lang="en-US" dirty="0" smtClean="0"/>
              <a:t>A</a:t>
            </a:r>
            <a:r>
              <a:rPr lang="en-US" dirty="0"/>
              <a:t>. The Congress knew that some colonies profited in the slave trade. </a:t>
            </a:r>
            <a:endParaRPr lang="en-US" dirty="0" smtClean="0"/>
          </a:p>
          <a:p>
            <a:r>
              <a:rPr lang="en-US" dirty="0" smtClean="0"/>
              <a:t>B</a:t>
            </a:r>
            <a:r>
              <a:rPr lang="en-US" dirty="0"/>
              <a:t>. The Congress worried that the passage would inflame tensions with American Indians. </a:t>
            </a:r>
            <a:endParaRPr lang="en-US" dirty="0" smtClean="0"/>
          </a:p>
          <a:p>
            <a:r>
              <a:rPr lang="en-US" dirty="0" smtClean="0"/>
              <a:t>C</a:t>
            </a:r>
            <a:r>
              <a:rPr lang="en-US" dirty="0"/>
              <a:t>. The Congress knew that Jefferson owned slaves and found the passage contradictory. </a:t>
            </a:r>
            <a:endParaRPr lang="en-US" dirty="0" smtClean="0"/>
          </a:p>
          <a:p>
            <a:r>
              <a:rPr lang="en-US" dirty="0" smtClean="0"/>
              <a:t>D</a:t>
            </a:r>
            <a:r>
              <a:rPr lang="en-US" dirty="0"/>
              <a:t>. The Congress thought that the passage would make it hard to win support from France. </a:t>
            </a:r>
          </a:p>
        </p:txBody>
      </p:sp>
    </p:spTree>
    <p:extLst>
      <p:ext uri="{BB962C8B-B14F-4D97-AF65-F5344CB8AC3E}">
        <p14:creationId xmlns:p14="http://schemas.microsoft.com/office/powerpoint/2010/main" val="293081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The Congress knew that some colonies profited in the slave trade. </a:t>
            </a:r>
          </a:p>
          <a:p>
            <a:endParaRPr lang="en-US" dirty="0"/>
          </a:p>
        </p:txBody>
      </p:sp>
    </p:spTree>
    <p:extLst>
      <p:ext uri="{BB962C8B-B14F-4D97-AF65-F5344CB8AC3E}">
        <p14:creationId xmlns:p14="http://schemas.microsoft.com/office/powerpoint/2010/main" val="321342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goal did George Washington have for the new nation?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86267683"/>
              </p:ext>
            </p:extLst>
          </p:nvPr>
        </p:nvGraphicFramePr>
        <p:xfrm>
          <a:off x="457200" y="1600200"/>
          <a:ext cx="7467600" cy="31089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During the Revolutionary War, George Washington was a great military leader. He was also a great political leader. His actions as the head of the army supported his long-term goals for the new nation. He understood that military leaders must always listen to Congress, even if the leaders disagreed with Congress. Washington also understood that the army needed to show respect to the citizens it was serving. Some armies force the citizens to give them food. Washington commanded his men to ask for food. He knew that the army might be able to get more supplies by force, but then the people would not trust him or his soldiers. </a:t>
                      </a:r>
                      <a:endParaRPr lang="en-US" dirty="0"/>
                    </a:p>
                  </a:txBody>
                  <a:tcPr>
                    <a:solidFill>
                      <a:srgbClr val="C00000"/>
                    </a:solidFill>
                  </a:tcPr>
                </a:tc>
              </a:tr>
            </a:tbl>
          </a:graphicData>
        </a:graphic>
      </p:graphicFrame>
      <p:sp>
        <p:nvSpPr>
          <p:cNvPr id="5" name="Rectangle 4"/>
          <p:cNvSpPr/>
          <p:nvPr/>
        </p:nvSpPr>
        <p:spPr>
          <a:xfrm>
            <a:off x="457200" y="4724400"/>
            <a:ext cx="7467600" cy="1200329"/>
          </a:xfrm>
          <a:prstGeom prst="rect">
            <a:avLst/>
          </a:prstGeom>
        </p:spPr>
        <p:txBody>
          <a:bodyPr wrap="square">
            <a:spAutoFit/>
          </a:bodyPr>
          <a:lstStyle/>
          <a:p>
            <a:pPr marL="342900" indent="-342900">
              <a:buAutoNum type="alphaUcPeriod"/>
            </a:pPr>
            <a:r>
              <a:rPr lang="en-US" dirty="0" smtClean="0"/>
              <a:t>Military leaders would disagree with Congress. </a:t>
            </a:r>
          </a:p>
          <a:p>
            <a:pPr marL="342900" indent="-342900">
              <a:buAutoNum type="alphaUcPeriod"/>
            </a:pPr>
            <a:r>
              <a:rPr lang="en-US" dirty="0" smtClean="0"/>
              <a:t>The United States would be ruled by its citizens. </a:t>
            </a:r>
          </a:p>
          <a:p>
            <a:pPr marL="342900" indent="-342900">
              <a:buAutoNum type="alphaUcPeriod"/>
            </a:pPr>
            <a:r>
              <a:rPr lang="en-US" dirty="0" smtClean="0"/>
              <a:t>The United States would recognize his leadership.</a:t>
            </a:r>
          </a:p>
          <a:p>
            <a:pPr marL="342900" indent="-342900">
              <a:buAutoNum type="alphaUcPeriod"/>
            </a:pPr>
            <a:r>
              <a:rPr lang="en-US" dirty="0" smtClean="0"/>
              <a:t>The military would have the right to take supplies by force. </a:t>
            </a:r>
            <a:endParaRPr lang="en-US" dirty="0"/>
          </a:p>
        </p:txBody>
      </p:sp>
    </p:spTree>
    <p:extLst>
      <p:ext uri="{BB962C8B-B14F-4D97-AF65-F5344CB8AC3E}">
        <p14:creationId xmlns:p14="http://schemas.microsoft.com/office/powerpoint/2010/main" val="337406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 The </a:t>
            </a:r>
            <a:r>
              <a:rPr lang="en-US" dirty="0"/>
              <a:t>United States would be ruled by its citizens. </a:t>
            </a:r>
          </a:p>
          <a:p>
            <a:endParaRPr lang="en-US" dirty="0"/>
          </a:p>
        </p:txBody>
      </p:sp>
    </p:spTree>
    <p:extLst>
      <p:ext uri="{BB962C8B-B14F-4D97-AF65-F5344CB8AC3E}">
        <p14:creationId xmlns:p14="http://schemas.microsoft.com/office/powerpoint/2010/main" val="1469325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excerpt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114160463"/>
              </p:ext>
            </p:extLst>
          </p:nvPr>
        </p:nvGraphicFramePr>
        <p:xfrm>
          <a:off x="457200" y="1600200"/>
          <a:ext cx="7467600" cy="338328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Our Debts being unfunded and </a:t>
                      </a:r>
                      <a:r>
                        <a:rPr lang="en-US" dirty="0" err="1" smtClean="0"/>
                        <a:t>unprovided</a:t>
                      </a:r>
                      <a:r>
                        <a:rPr lang="en-US" dirty="0" smtClean="0"/>
                        <a:t> for, the Interest cannot be paid . . .. The United States have </a:t>
                      </a:r>
                      <a:r>
                        <a:rPr lang="en-US" dirty="0" err="1" smtClean="0"/>
                        <a:t>call’d</a:t>
                      </a:r>
                      <a:r>
                        <a:rPr lang="en-US" dirty="0" smtClean="0"/>
                        <a:t> for eight Million of Dollars early in November last, of which the first quarterly Payment was to have been made on the first Day of April. But I cannot find a single State has laid the Taxes . . . . [L]et the several States be ever so negligent, the Confederation has given no Power to compel [force]. While it confers on Congress the Privilege of asking everything, it has secured to each State the Prerogative of granting nothing. —Robert Morris, Secretary of the Treasury, to John Hanson, president of the Continental Congress, February 11, 1782</a:t>
                      </a:r>
                      <a:endParaRPr lang="en-US" dirty="0"/>
                    </a:p>
                  </a:txBody>
                  <a:tcPr>
                    <a:solidFill>
                      <a:srgbClr val="C00000"/>
                    </a:solidFill>
                  </a:tcPr>
                </a:tc>
              </a:tr>
            </a:tbl>
          </a:graphicData>
        </a:graphic>
      </p:graphicFrame>
    </p:spTree>
    <p:extLst>
      <p:ext uri="{BB962C8B-B14F-4D97-AF65-F5344CB8AC3E}">
        <p14:creationId xmlns:p14="http://schemas.microsoft.com/office/powerpoint/2010/main" val="55254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normAutofit fontScale="90000"/>
          </a:bodyPr>
          <a:lstStyle/>
          <a:p>
            <a:r>
              <a:rPr lang="en-US" b="1" dirty="0"/>
              <a:t>The author of this excerpt is expressing concern about what weakness in the Articles of Confederation?</a:t>
            </a:r>
          </a:p>
        </p:txBody>
      </p:sp>
      <p:sp>
        <p:nvSpPr>
          <p:cNvPr id="3" name="Content Placeholder 2"/>
          <p:cNvSpPr>
            <a:spLocks noGrp="1"/>
          </p:cNvSpPr>
          <p:nvPr>
            <p:ph sz="quarter" idx="1"/>
          </p:nvPr>
        </p:nvSpPr>
        <p:spPr>
          <a:xfrm>
            <a:off x="304800" y="1600200"/>
            <a:ext cx="8153400" cy="4873752"/>
          </a:xfrm>
        </p:spPr>
        <p:txBody>
          <a:bodyPr/>
          <a:lstStyle/>
          <a:p>
            <a:r>
              <a:rPr lang="en-US" dirty="0" smtClean="0"/>
              <a:t>A</a:t>
            </a:r>
            <a:r>
              <a:rPr lang="en-US" dirty="0"/>
              <a:t>. The national government had no army. </a:t>
            </a:r>
            <a:endParaRPr lang="en-US" dirty="0" smtClean="0"/>
          </a:p>
          <a:p>
            <a:r>
              <a:rPr lang="en-US" dirty="0" smtClean="0"/>
              <a:t>B</a:t>
            </a:r>
            <a:r>
              <a:rPr lang="en-US" dirty="0"/>
              <a:t>. The national government had no power to tax. </a:t>
            </a:r>
            <a:endParaRPr lang="en-US" dirty="0" smtClean="0"/>
          </a:p>
          <a:p>
            <a:r>
              <a:rPr lang="en-US" dirty="0" smtClean="0"/>
              <a:t>C</a:t>
            </a:r>
            <a:r>
              <a:rPr lang="en-US" dirty="0"/>
              <a:t>. The national government had no system of courts. </a:t>
            </a:r>
            <a:endParaRPr lang="en-US" dirty="0" smtClean="0"/>
          </a:p>
          <a:p>
            <a:r>
              <a:rPr lang="en-US" dirty="0" smtClean="0"/>
              <a:t>D</a:t>
            </a:r>
            <a:r>
              <a:rPr lang="en-US" dirty="0"/>
              <a:t>. The national government had no executive branch. </a:t>
            </a:r>
          </a:p>
        </p:txBody>
      </p:sp>
    </p:spTree>
    <p:extLst>
      <p:ext uri="{BB962C8B-B14F-4D97-AF65-F5344CB8AC3E}">
        <p14:creationId xmlns:p14="http://schemas.microsoft.com/office/powerpoint/2010/main" val="1821161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The national government had no power to tax. </a:t>
            </a:r>
          </a:p>
          <a:p>
            <a:endParaRPr lang="en-US" dirty="0"/>
          </a:p>
        </p:txBody>
      </p:sp>
    </p:spTree>
    <p:extLst>
      <p:ext uri="{BB962C8B-B14F-4D97-AF65-F5344CB8AC3E}">
        <p14:creationId xmlns:p14="http://schemas.microsoft.com/office/powerpoint/2010/main" val="3231183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excerpt to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84787628"/>
              </p:ext>
            </p:extLst>
          </p:nvPr>
        </p:nvGraphicFramePr>
        <p:xfrm>
          <a:off x="457200" y="1600200"/>
          <a:ext cx="7467600" cy="44805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[T]he establishment of a productive system of revenue, expressly appropriated for the discharge of the national debt, would, we trust, give success to </a:t>
                      </a:r>
                      <a:r>
                        <a:rPr lang="en-US" dirty="0" err="1" smtClean="0"/>
                        <a:t>negociations</a:t>
                      </a:r>
                      <a:r>
                        <a:rPr lang="en-US" dirty="0" smtClean="0"/>
                        <a:t> for making the future annual payments more adequate to the resources of the union, than they are at present . . . . By the union of the several states they have rescued themselves from the tyranny of a powerful nation, and established constitutions on the free consent of the people . . . . But these constitutions cannot long outlive the fate of the general union; and this union cannot exist without adequate funds to defray the </a:t>
                      </a:r>
                      <a:r>
                        <a:rPr lang="en-US" dirty="0" err="1" smtClean="0"/>
                        <a:t>expences</a:t>
                      </a:r>
                      <a:r>
                        <a:rPr lang="en-US" dirty="0" smtClean="0"/>
                        <a:t> of the government, and to discharge those engagements which have been entered into with the concurrence of the citizens of all these states, for their common benefit. —An </a:t>
                      </a:r>
                      <a:r>
                        <a:rPr lang="en-US" dirty="0" err="1" smtClean="0"/>
                        <a:t>addres</a:t>
                      </a:r>
                      <a:r>
                        <a:rPr lang="en-US" dirty="0" smtClean="0"/>
                        <a:t>[s] from the United States in Congress assembled to the legislatures of the several states, 1786 </a:t>
                      </a:r>
                      <a:endParaRPr lang="en-US" dirty="0"/>
                    </a:p>
                  </a:txBody>
                  <a:tcPr>
                    <a:solidFill>
                      <a:srgbClr val="C00000"/>
                    </a:solidFill>
                  </a:tcPr>
                </a:tc>
              </a:tr>
            </a:tbl>
          </a:graphicData>
        </a:graphic>
      </p:graphicFrame>
    </p:spTree>
    <p:extLst>
      <p:ext uri="{BB962C8B-B14F-4D97-AF65-F5344CB8AC3E}">
        <p14:creationId xmlns:p14="http://schemas.microsoft.com/office/powerpoint/2010/main" val="1772192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This excerpt reflects concern with what national issue?</a:t>
            </a:r>
          </a:p>
        </p:txBody>
      </p:sp>
      <p:sp>
        <p:nvSpPr>
          <p:cNvPr id="3" name="Content Placeholder 2"/>
          <p:cNvSpPr>
            <a:spLocks noGrp="1"/>
          </p:cNvSpPr>
          <p:nvPr>
            <p:ph sz="quarter" idx="1"/>
          </p:nvPr>
        </p:nvSpPr>
        <p:spPr/>
        <p:txBody>
          <a:bodyPr/>
          <a:lstStyle/>
          <a:p>
            <a:r>
              <a:rPr lang="en-US" dirty="0" smtClean="0"/>
              <a:t>A</a:t>
            </a:r>
            <a:r>
              <a:rPr lang="en-US" dirty="0"/>
              <a:t>. the constitutionality of establishing a national bank </a:t>
            </a:r>
            <a:endParaRPr lang="en-US" dirty="0" smtClean="0"/>
          </a:p>
          <a:p>
            <a:r>
              <a:rPr lang="en-US" dirty="0" smtClean="0"/>
              <a:t>B</a:t>
            </a:r>
            <a:r>
              <a:rPr lang="en-US" dirty="0"/>
              <a:t>. the consequences of government intervention to promote employment </a:t>
            </a:r>
            <a:endParaRPr lang="en-US" dirty="0" smtClean="0"/>
          </a:p>
          <a:p>
            <a:r>
              <a:rPr lang="en-US" dirty="0" smtClean="0"/>
              <a:t>C</a:t>
            </a:r>
            <a:r>
              <a:rPr lang="en-US" dirty="0"/>
              <a:t>. the costs and benefits of raising tariffs to protect the domestic economy </a:t>
            </a:r>
            <a:endParaRPr lang="en-US" dirty="0" smtClean="0"/>
          </a:p>
          <a:p>
            <a:r>
              <a:rPr lang="en-US" dirty="0" smtClean="0"/>
              <a:t>D</a:t>
            </a:r>
            <a:r>
              <a:rPr lang="en-US" dirty="0"/>
              <a:t>. the difficulties of paying the national debt under the Articles of Confederation </a:t>
            </a:r>
          </a:p>
        </p:txBody>
      </p:sp>
    </p:spTree>
    <p:extLst>
      <p:ext uri="{BB962C8B-B14F-4D97-AF65-F5344CB8AC3E}">
        <p14:creationId xmlns:p14="http://schemas.microsoft.com/office/powerpoint/2010/main" val="2236467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 the difficulties of paying the national debt under the Articles of Confederation </a:t>
            </a:r>
          </a:p>
          <a:p>
            <a:endParaRPr lang="en-US" dirty="0"/>
          </a:p>
        </p:txBody>
      </p:sp>
    </p:spTree>
    <p:extLst>
      <p:ext uri="{BB962C8B-B14F-4D97-AF65-F5344CB8AC3E}">
        <p14:creationId xmlns:p14="http://schemas.microsoft.com/office/powerpoint/2010/main" val="1959897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434579760"/>
              </p:ext>
            </p:extLst>
          </p:nvPr>
        </p:nvGraphicFramePr>
        <p:xfrm>
          <a:off x="457200" y="1600200"/>
          <a:ext cx="7467600" cy="39319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Delegates met in Philadelphia in 1787 to create a new government. Soon after the convention began, two competing plans for representation developed. Large states supported a plan that created a strong national government. Their plan would base representation by the size of population. Small states supported a plan for a weaker national government that would have a one-house legislature represent all states equally. Disputes between big states and small states nearly broke up the convention. The delegates finally compromised on a plan that created a powerful national government. The legislature would have two houses. The number of representatives to the lower house would be based on population. Each state would send two representatives to the upper house. </a:t>
                      </a:r>
                      <a:endParaRPr lang="en-US" dirty="0"/>
                    </a:p>
                  </a:txBody>
                  <a:tcPr>
                    <a:solidFill>
                      <a:srgbClr val="C00000"/>
                    </a:solidFill>
                  </a:tcPr>
                </a:tc>
              </a:tr>
            </a:tbl>
          </a:graphicData>
        </a:graphic>
      </p:graphicFrame>
    </p:spTree>
    <p:extLst>
      <p:ext uri="{BB962C8B-B14F-4D97-AF65-F5344CB8AC3E}">
        <p14:creationId xmlns:p14="http://schemas.microsoft.com/office/powerpoint/2010/main" val="503596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did small states gain in the compromise plan?</a:t>
            </a:r>
          </a:p>
        </p:txBody>
      </p:sp>
      <p:sp>
        <p:nvSpPr>
          <p:cNvPr id="3" name="Content Placeholder 2"/>
          <p:cNvSpPr>
            <a:spLocks noGrp="1"/>
          </p:cNvSpPr>
          <p:nvPr>
            <p:ph sz="quarter" idx="1"/>
          </p:nvPr>
        </p:nvSpPr>
        <p:spPr/>
        <p:txBody>
          <a:bodyPr/>
          <a:lstStyle/>
          <a:p>
            <a:r>
              <a:rPr lang="en-US" dirty="0" smtClean="0"/>
              <a:t>A</a:t>
            </a:r>
            <a:r>
              <a:rPr lang="en-US" dirty="0"/>
              <a:t>. a powerful national government to protect their interests against big states </a:t>
            </a:r>
            <a:endParaRPr lang="en-US" dirty="0" smtClean="0"/>
          </a:p>
          <a:p>
            <a:r>
              <a:rPr lang="en-US" dirty="0" smtClean="0"/>
              <a:t>B</a:t>
            </a:r>
            <a:r>
              <a:rPr lang="en-US" dirty="0"/>
              <a:t>. some ability in the upper house to check large states' power in the lower house </a:t>
            </a:r>
            <a:endParaRPr lang="en-US" dirty="0" smtClean="0"/>
          </a:p>
          <a:p>
            <a:r>
              <a:rPr lang="en-US" dirty="0" smtClean="0"/>
              <a:t>C</a:t>
            </a:r>
            <a:r>
              <a:rPr lang="en-US" dirty="0"/>
              <a:t>. the right to elect some members to the upper house based on their populations </a:t>
            </a:r>
            <a:endParaRPr lang="en-US" dirty="0" smtClean="0"/>
          </a:p>
          <a:p>
            <a:r>
              <a:rPr lang="en-US" dirty="0" smtClean="0"/>
              <a:t>D</a:t>
            </a:r>
            <a:r>
              <a:rPr lang="en-US" dirty="0"/>
              <a:t>. the right to have two representatives per state in the upper house, rather than just one per state</a:t>
            </a:r>
          </a:p>
        </p:txBody>
      </p:sp>
    </p:spTree>
    <p:extLst>
      <p:ext uri="{BB962C8B-B14F-4D97-AF65-F5344CB8AC3E}">
        <p14:creationId xmlns:p14="http://schemas.microsoft.com/office/powerpoint/2010/main" val="2328093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some ability in the upper house to check large states' power in the lower house </a:t>
            </a:r>
          </a:p>
          <a:p>
            <a:endParaRPr lang="en-US" dirty="0"/>
          </a:p>
        </p:txBody>
      </p:sp>
    </p:spTree>
    <p:extLst>
      <p:ext uri="{BB962C8B-B14F-4D97-AF65-F5344CB8AC3E}">
        <p14:creationId xmlns:p14="http://schemas.microsoft.com/office/powerpoint/2010/main" val="2953835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information below to answer the question.</a:t>
            </a:r>
          </a:p>
        </p:txBody>
      </p:sp>
      <p:sp>
        <p:nvSpPr>
          <p:cNvPr id="3" name="Content Placeholder 2"/>
          <p:cNvSpPr>
            <a:spLocks noGrp="1"/>
          </p:cNvSpPr>
          <p:nvPr>
            <p:ph sz="quarter" idx="1"/>
          </p:nvPr>
        </p:nvSpPr>
        <p:spPr/>
        <p:txBody>
          <a:bodyPr/>
          <a:lstStyle/>
          <a:p>
            <a:pPr algn="ctr"/>
            <a:r>
              <a:rPr lang="en-US" b="1" dirty="0"/>
              <a:t>Great Compromise </a:t>
            </a:r>
            <a:endParaRPr lang="en-US" b="1" dirty="0" smtClean="0"/>
          </a:p>
          <a:p>
            <a:pPr algn="ct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681387911"/>
              </p:ext>
            </p:extLst>
          </p:nvPr>
        </p:nvGraphicFramePr>
        <p:xfrm>
          <a:off x="609600" y="2286000"/>
          <a:ext cx="3276600" cy="914400"/>
        </p:xfrm>
        <a:graphic>
          <a:graphicData uri="http://schemas.openxmlformats.org/drawingml/2006/table">
            <a:tbl>
              <a:tblPr firstRow="1" bandRow="1">
                <a:tableStyleId>{5C22544A-7EE6-4342-B048-85BDC9FD1C3A}</a:tableStyleId>
              </a:tblPr>
              <a:tblGrid>
                <a:gridCol w="3276600"/>
              </a:tblGrid>
              <a:tr h="218440">
                <a:tc>
                  <a:txBody>
                    <a:bodyPr/>
                    <a:lstStyle/>
                    <a:p>
                      <a:r>
                        <a:rPr lang="en-US" dirty="0" smtClean="0"/>
                        <a:t>House of Representatives Representation based upon state population </a:t>
                      </a:r>
                      <a:endParaRPr lang="en-US" dirty="0"/>
                    </a:p>
                  </a:txBody>
                  <a:tcPr>
                    <a:solidFill>
                      <a:srgbClr val="C00000"/>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76107451"/>
              </p:ext>
            </p:extLst>
          </p:nvPr>
        </p:nvGraphicFramePr>
        <p:xfrm>
          <a:off x="4343400" y="2286000"/>
          <a:ext cx="3657600" cy="914400"/>
        </p:xfrm>
        <a:graphic>
          <a:graphicData uri="http://schemas.openxmlformats.org/drawingml/2006/table">
            <a:tbl>
              <a:tblPr firstRow="1" bandRow="1">
                <a:tableStyleId>{5C22544A-7EE6-4342-B048-85BDC9FD1C3A}</a:tableStyleId>
              </a:tblPr>
              <a:tblGrid>
                <a:gridCol w="3657600"/>
              </a:tblGrid>
              <a:tr h="370840">
                <a:tc>
                  <a:txBody>
                    <a:bodyPr/>
                    <a:lstStyle/>
                    <a:p>
                      <a:r>
                        <a:rPr lang="en-US" dirty="0" smtClean="0"/>
                        <a:t>Senate Equal representation for each state: 2 Senators per state </a:t>
                      </a:r>
                      <a:endParaRPr lang="en-US" dirty="0"/>
                    </a:p>
                  </a:txBody>
                  <a:tcPr>
                    <a:solidFill>
                      <a:srgbClr val="C00000"/>
                    </a:solidFill>
                  </a:tcPr>
                </a:tc>
              </a:tr>
            </a:tbl>
          </a:graphicData>
        </a:graphic>
      </p:graphicFrame>
      <p:sp>
        <p:nvSpPr>
          <p:cNvPr id="6" name="Rectangle 5"/>
          <p:cNvSpPr/>
          <p:nvPr/>
        </p:nvSpPr>
        <p:spPr>
          <a:xfrm>
            <a:off x="609600" y="3200400"/>
            <a:ext cx="7391400" cy="2862322"/>
          </a:xfrm>
          <a:prstGeom prst="rect">
            <a:avLst/>
          </a:prstGeom>
        </p:spPr>
        <p:txBody>
          <a:bodyPr wrap="square">
            <a:spAutoFit/>
          </a:bodyPr>
          <a:lstStyle/>
          <a:p>
            <a:r>
              <a:rPr lang="en-US" b="1" dirty="0" smtClean="0"/>
              <a:t>Why was this compromise important for the functioning of the U.S. government? </a:t>
            </a:r>
          </a:p>
          <a:p>
            <a:pPr marL="342900" indent="-342900">
              <a:buAutoNum type="alphaUcPeriod"/>
            </a:pPr>
            <a:r>
              <a:rPr lang="en-US" dirty="0" smtClean="0"/>
              <a:t>It meant that smaller states had a greater voice than larger states in the federal government. </a:t>
            </a:r>
          </a:p>
          <a:p>
            <a:pPr marL="342900" indent="-342900">
              <a:buAutoNum type="alphaUcPeriod"/>
            </a:pPr>
            <a:r>
              <a:rPr lang="en-US" dirty="0" smtClean="0"/>
              <a:t>It permitted governors of smaller states an opportunity to exert pressure on Congress. </a:t>
            </a:r>
          </a:p>
          <a:p>
            <a:pPr marL="342900" indent="-342900">
              <a:buAutoNum type="alphaUcPeriod"/>
            </a:pPr>
            <a:r>
              <a:rPr lang="en-US" dirty="0" smtClean="0"/>
              <a:t>It gave smaller states more input than larger states in the selection of presidential candidates. </a:t>
            </a:r>
          </a:p>
          <a:p>
            <a:pPr marL="342900" indent="-342900">
              <a:buAutoNum type="alphaUcPeriod"/>
            </a:pPr>
            <a:r>
              <a:rPr lang="en-US" dirty="0" smtClean="0"/>
              <a:t>It allowed smaller states to have as much power as larger states in one house of Congress. </a:t>
            </a:r>
            <a:endParaRPr lang="en-US" dirty="0"/>
          </a:p>
        </p:txBody>
      </p:sp>
    </p:spTree>
    <p:extLst>
      <p:ext uri="{BB962C8B-B14F-4D97-AF65-F5344CB8AC3E}">
        <p14:creationId xmlns:p14="http://schemas.microsoft.com/office/powerpoint/2010/main" val="1522267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D. It </a:t>
            </a:r>
            <a:r>
              <a:rPr lang="en-US" dirty="0"/>
              <a:t>allowed smaller states to have as much power as larger states in one house of Congress. </a:t>
            </a:r>
          </a:p>
          <a:p>
            <a:endParaRPr lang="en-US" dirty="0"/>
          </a:p>
        </p:txBody>
      </p:sp>
    </p:spTree>
    <p:extLst>
      <p:ext uri="{BB962C8B-B14F-4D97-AF65-F5344CB8AC3E}">
        <p14:creationId xmlns:p14="http://schemas.microsoft.com/office/powerpoint/2010/main" val="1259880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458200" cy="1143000"/>
          </a:xfrm>
        </p:spPr>
        <p:txBody>
          <a:bodyPr>
            <a:normAutofit fontScale="90000"/>
          </a:bodyPr>
          <a:lstStyle/>
          <a:p>
            <a:r>
              <a:rPr lang="en-US" b="1" dirty="0"/>
              <a:t>Based on the excerpt, which statement BEST supports these ideas in Federalist 51?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927496193"/>
              </p:ext>
            </p:extLst>
          </p:nvPr>
        </p:nvGraphicFramePr>
        <p:xfrm>
          <a:off x="457200" y="1600200"/>
          <a:ext cx="7467600" cy="17373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If men were angels, no government would be necessary. If angels were to govern men, neither external nor internal controls on government would be necessary. . . . [T]he great difficulty lies in this: you must first enable the government to control the governed; and in the next place oblige it to control itself. —James Madison, Federalist 51 </a:t>
                      </a:r>
                      <a:endParaRPr lang="en-US" dirty="0"/>
                    </a:p>
                  </a:txBody>
                  <a:tcPr>
                    <a:solidFill>
                      <a:srgbClr val="C00000"/>
                    </a:solidFill>
                  </a:tcPr>
                </a:tc>
              </a:tr>
            </a:tbl>
          </a:graphicData>
        </a:graphic>
      </p:graphicFrame>
      <p:sp>
        <p:nvSpPr>
          <p:cNvPr id="5" name="Rectangle 4"/>
          <p:cNvSpPr/>
          <p:nvPr/>
        </p:nvSpPr>
        <p:spPr>
          <a:xfrm>
            <a:off x="457200" y="3657600"/>
            <a:ext cx="7543800" cy="1200329"/>
          </a:xfrm>
          <a:prstGeom prst="rect">
            <a:avLst/>
          </a:prstGeom>
        </p:spPr>
        <p:txBody>
          <a:bodyPr wrap="square">
            <a:spAutoFit/>
          </a:bodyPr>
          <a:lstStyle/>
          <a:p>
            <a:pPr marL="342900" indent="-342900">
              <a:buAutoNum type="alphaUcPeriod"/>
            </a:pPr>
            <a:r>
              <a:rPr lang="en-US" dirty="0" smtClean="0"/>
              <a:t>Government should keep citizens from having any control over it. </a:t>
            </a:r>
          </a:p>
          <a:p>
            <a:pPr marL="342900" indent="-342900">
              <a:buAutoNum type="alphaUcPeriod"/>
            </a:pPr>
            <a:r>
              <a:rPr lang="en-US" dirty="0" smtClean="0"/>
              <a:t>Government should be designed to function with limited power. </a:t>
            </a:r>
          </a:p>
          <a:p>
            <a:pPr marL="342900" indent="-342900">
              <a:buAutoNum type="alphaUcPeriod"/>
            </a:pPr>
            <a:r>
              <a:rPr lang="en-US" dirty="0" smtClean="0"/>
              <a:t>Government should set clear limits on citizens’ rights. </a:t>
            </a:r>
          </a:p>
          <a:p>
            <a:pPr marL="342900" indent="-342900">
              <a:buAutoNum type="alphaUcPeriod"/>
            </a:pPr>
            <a:r>
              <a:rPr lang="en-US" dirty="0" smtClean="0"/>
              <a:t>Government should stay out of religious matters. </a:t>
            </a:r>
            <a:endParaRPr lang="en-US" dirty="0"/>
          </a:p>
        </p:txBody>
      </p:sp>
    </p:spTree>
    <p:extLst>
      <p:ext uri="{BB962C8B-B14F-4D97-AF65-F5344CB8AC3E}">
        <p14:creationId xmlns:p14="http://schemas.microsoft.com/office/powerpoint/2010/main" val="2287905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Government should be designed to function with limited power.</a:t>
            </a:r>
          </a:p>
        </p:txBody>
      </p:sp>
    </p:spTree>
    <p:extLst>
      <p:ext uri="{BB962C8B-B14F-4D97-AF65-F5344CB8AC3E}">
        <p14:creationId xmlns:p14="http://schemas.microsoft.com/office/powerpoint/2010/main" val="287705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Use the excerpt to answer the question that follows.</a:t>
            </a:r>
            <a:endParaRPr lang="en-US" b="1"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587919004"/>
              </p:ext>
            </p:extLst>
          </p:nvPr>
        </p:nvGraphicFramePr>
        <p:xfrm>
          <a:off x="457200" y="1600200"/>
          <a:ext cx="7467600" cy="365760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The great rule of conduct for us in regard to foreign nations is in extending our commercial relations, to have with them as little political connection as possible. So far as we have already formed engagements, let them be fulfilled with perfect good faith. Here let us stop. Europe has a set of primary interests, which to us have none, or a very remote relation. Hence she must be engaged in frequent controversies, the causes of which are essentially foreign to our concerns. Hence, therefore, it must be unwise in us to implicate [entangle] ourselves by artificial ties in the ordinary vicissitudes [fluctuations] of her politics, or the ordinary combinations and collisions of her friendships or enmities. —George Washington, Farewell Address, 1796 </a:t>
                      </a:r>
                      <a:endParaRPr lang="en-US" dirty="0"/>
                    </a:p>
                  </a:txBody>
                  <a:tcPr>
                    <a:solidFill>
                      <a:srgbClr val="C00000"/>
                    </a:solidFill>
                  </a:tcPr>
                </a:tc>
              </a:tr>
            </a:tbl>
          </a:graphicData>
        </a:graphic>
      </p:graphicFrame>
    </p:spTree>
    <p:extLst>
      <p:ext uri="{BB962C8B-B14F-4D97-AF65-F5344CB8AC3E}">
        <p14:creationId xmlns:p14="http://schemas.microsoft.com/office/powerpoint/2010/main" val="3335366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467600" cy="1143000"/>
          </a:xfrm>
        </p:spPr>
        <p:txBody>
          <a:bodyPr>
            <a:normAutofit fontScale="90000"/>
          </a:bodyPr>
          <a:lstStyle/>
          <a:p>
            <a:r>
              <a:rPr lang="en-US" b="1" dirty="0"/>
              <a:t>Which statement BEST explains why George Washington proposed this foreign policy position?</a:t>
            </a:r>
          </a:p>
        </p:txBody>
      </p:sp>
      <p:sp>
        <p:nvSpPr>
          <p:cNvPr id="3" name="Content Placeholder 2"/>
          <p:cNvSpPr>
            <a:spLocks noGrp="1"/>
          </p:cNvSpPr>
          <p:nvPr>
            <p:ph sz="quarter" idx="1"/>
          </p:nvPr>
        </p:nvSpPr>
        <p:spPr/>
        <p:txBody>
          <a:bodyPr/>
          <a:lstStyle/>
          <a:p>
            <a:r>
              <a:rPr lang="en-US" dirty="0" smtClean="0"/>
              <a:t>A</a:t>
            </a:r>
            <a:r>
              <a:rPr lang="en-US" dirty="0"/>
              <a:t>. Involvement in other countries’ affairs could draw the U.S. into wars. </a:t>
            </a:r>
            <a:endParaRPr lang="en-US" dirty="0" smtClean="0"/>
          </a:p>
          <a:p>
            <a:r>
              <a:rPr lang="en-US" dirty="0" smtClean="0"/>
              <a:t>B</a:t>
            </a:r>
            <a:r>
              <a:rPr lang="en-US" dirty="0"/>
              <a:t>. He wanted the U.S. to take over the European colonies in Latin America. </a:t>
            </a:r>
            <a:endParaRPr lang="en-US" dirty="0" smtClean="0"/>
          </a:p>
          <a:p>
            <a:r>
              <a:rPr lang="en-US" dirty="0" smtClean="0"/>
              <a:t>C</a:t>
            </a:r>
            <a:r>
              <a:rPr lang="en-US" dirty="0"/>
              <a:t>. The U.S. was forced to choose sides in a war between two of its military allies. </a:t>
            </a:r>
            <a:endParaRPr lang="en-US" dirty="0" smtClean="0"/>
          </a:p>
          <a:p>
            <a:r>
              <a:rPr lang="en-US" dirty="0" smtClean="0"/>
              <a:t>D</a:t>
            </a:r>
            <a:r>
              <a:rPr lang="en-US" dirty="0"/>
              <a:t>. He believed that the U.S. could help to negotiate an end to the war among Europeans. </a:t>
            </a:r>
          </a:p>
        </p:txBody>
      </p:sp>
    </p:spTree>
    <p:extLst>
      <p:ext uri="{BB962C8B-B14F-4D97-AF65-F5344CB8AC3E}">
        <p14:creationId xmlns:p14="http://schemas.microsoft.com/office/powerpoint/2010/main" val="2435668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Involvement in other countries’ affairs could draw the U.S. into wars. </a:t>
            </a:r>
          </a:p>
          <a:p>
            <a:endParaRPr lang="en-US" dirty="0"/>
          </a:p>
        </p:txBody>
      </p:sp>
    </p:spTree>
    <p:extLst>
      <p:ext uri="{BB962C8B-B14F-4D97-AF65-F5344CB8AC3E}">
        <p14:creationId xmlns:p14="http://schemas.microsoft.com/office/powerpoint/2010/main" val="2866711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the passage and answer the question that follows.</a:t>
            </a:r>
            <a:endParaRPr lang="en-US" b="1"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69995356"/>
              </p:ext>
            </p:extLst>
          </p:nvPr>
        </p:nvGraphicFramePr>
        <p:xfrm>
          <a:off x="457200" y="1371600"/>
          <a:ext cx="7467600" cy="2590800"/>
        </p:xfrm>
        <a:graphic>
          <a:graphicData uri="http://schemas.openxmlformats.org/drawingml/2006/table">
            <a:tbl>
              <a:tblPr firstRow="1" bandRow="1">
                <a:tableStyleId>{5C22544A-7EE6-4342-B048-85BDC9FD1C3A}</a:tableStyleId>
              </a:tblPr>
              <a:tblGrid>
                <a:gridCol w="7467600"/>
              </a:tblGrid>
              <a:tr h="2590800">
                <a:tc>
                  <a:txBody>
                    <a:bodyPr/>
                    <a:lstStyle/>
                    <a:p>
                      <a:r>
                        <a:rPr lang="en-US" dirty="0" smtClean="0"/>
                        <a:t>On December 2, 1823, President James Monroe delivered his annual message to Congress in which he claimed as a matter of U.S. interests that the recently independent countries in the Americas could no longer “be considered as subjects for future colonization by any European powers.” Monroe described it as “impossible” that any European powers “should extend their political system to any portion of either continent without endangering our independence and happiness.” </a:t>
                      </a:r>
                      <a:endParaRPr lang="en-US" dirty="0"/>
                    </a:p>
                  </a:txBody>
                  <a:tcPr>
                    <a:solidFill>
                      <a:srgbClr val="C00000"/>
                    </a:solidFill>
                  </a:tcPr>
                </a:tc>
              </a:tr>
            </a:tbl>
          </a:graphicData>
        </a:graphic>
      </p:graphicFrame>
      <p:sp>
        <p:nvSpPr>
          <p:cNvPr id="5" name="Rectangle 4"/>
          <p:cNvSpPr/>
          <p:nvPr/>
        </p:nvSpPr>
        <p:spPr>
          <a:xfrm>
            <a:off x="503808" y="3995678"/>
            <a:ext cx="7543800" cy="2862322"/>
          </a:xfrm>
          <a:prstGeom prst="rect">
            <a:avLst/>
          </a:prstGeom>
        </p:spPr>
        <p:txBody>
          <a:bodyPr wrap="square">
            <a:spAutoFit/>
          </a:bodyPr>
          <a:lstStyle/>
          <a:p>
            <a:r>
              <a:rPr lang="en-US" b="1" dirty="0" smtClean="0"/>
              <a:t>What BEST describes the justification used by President Monroe to explain this doctrine? </a:t>
            </a:r>
          </a:p>
          <a:p>
            <a:pPr marL="342900" indent="-342900">
              <a:buAutoNum type="alphaUcPeriod"/>
            </a:pPr>
            <a:r>
              <a:rPr lang="en-US" dirty="0" smtClean="0"/>
              <a:t>The U.S. wanted to expand its own territory in the western hemisphere. </a:t>
            </a:r>
          </a:p>
          <a:p>
            <a:pPr marL="342900" indent="-342900">
              <a:buAutoNum type="alphaUcPeriod"/>
            </a:pPr>
            <a:r>
              <a:rPr lang="en-US" dirty="0" smtClean="0"/>
              <a:t> The U.S. economy relied on developing markets throughout Latin America. </a:t>
            </a:r>
          </a:p>
          <a:p>
            <a:pPr marL="342900" indent="-342900">
              <a:buAutoNum type="alphaUcPeriod"/>
            </a:pPr>
            <a:r>
              <a:rPr lang="en-US" dirty="0" smtClean="0"/>
              <a:t>The U.S. shared political values with other independent American countries. </a:t>
            </a:r>
          </a:p>
          <a:p>
            <a:pPr marL="342900" indent="-342900">
              <a:buAutoNum type="alphaUcPeriod"/>
            </a:pPr>
            <a:r>
              <a:rPr lang="en-US" dirty="0" smtClean="0"/>
              <a:t>The U.S. had signed treaties to defend other American countries from invasion. </a:t>
            </a:r>
            <a:endParaRPr lang="en-US" dirty="0"/>
          </a:p>
        </p:txBody>
      </p:sp>
    </p:spTree>
    <p:extLst>
      <p:ext uri="{BB962C8B-B14F-4D97-AF65-F5344CB8AC3E}">
        <p14:creationId xmlns:p14="http://schemas.microsoft.com/office/powerpoint/2010/main" val="3322143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 The </a:t>
            </a:r>
            <a:r>
              <a:rPr lang="en-US" dirty="0"/>
              <a:t>U.S. shared political values with other independent American countries. </a:t>
            </a:r>
          </a:p>
          <a:p>
            <a:endParaRPr lang="en-US" dirty="0"/>
          </a:p>
        </p:txBody>
      </p:sp>
    </p:spTree>
    <p:extLst>
      <p:ext uri="{BB962C8B-B14F-4D97-AF65-F5344CB8AC3E}">
        <p14:creationId xmlns:p14="http://schemas.microsoft.com/office/powerpoint/2010/main" val="1714562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table below to answer the question.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331740205"/>
              </p:ext>
            </p:extLst>
          </p:nvPr>
        </p:nvGraphicFramePr>
        <p:xfrm>
          <a:off x="457200" y="1600200"/>
          <a:ext cx="7467600" cy="2169160"/>
        </p:xfrm>
        <a:graphic>
          <a:graphicData uri="http://schemas.openxmlformats.org/drawingml/2006/table">
            <a:tbl>
              <a:tblPr firstRow="1" bandRow="1">
                <a:tableStyleId>{5C22544A-7EE6-4342-B048-85BDC9FD1C3A}</a:tableStyleId>
              </a:tblPr>
              <a:tblGrid>
                <a:gridCol w="3733800"/>
                <a:gridCol w="3733800"/>
              </a:tblGrid>
              <a:tr h="370840">
                <a:tc>
                  <a:txBody>
                    <a:bodyPr/>
                    <a:lstStyle/>
                    <a:p>
                      <a:pPr algn="ctr"/>
                      <a:r>
                        <a:rPr lang="en-US" dirty="0" smtClean="0"/>
                        <a:t>Federalists</a:t>
                      </a:r>
                      <a:endParaRPr lang="en-US" dirty="0"/>
                    </a:p>
                  </a:txBody>
                  <a:tcPr>
                    <a:solidFill>
                      <a:srgbClr val="C00000"/>
                    </a:solidFill>
                  </a:tcPr>
                </a:tc>
                <a:tc>
                  <a:txBody>
                    <a:bodyPr/>
                    <a:lstStyle/>
                    <a:p>
                      <a:r>
                        <a:rPr lang="en-US" dirty="0" smtClean="0"/>
                        <a:t>Democratic-Republicans</a:t>
                      </a:r>
                      <a:endParaRPr lang="en-US" dirty="0"/>
                    </a:p>
                  </a:txBody>
                  <a:tcPr>
                    <a:solidFill>
                      <a:srgbClr val="C00000"/>
                    </a:solidFill>
                  </a:tcPr>
                </a:tc>
              </a:tr>
              <a:tr h="370840">
                <a:tc>
                  <a:txBody>
                    <a:bodyPr/>
                    <a:lstStyle/>
                    <a:p>
                      <a:r>
                        <a:rPr lang="en-US" sz="1600" dirty="0" smtClean="0"/>
                        <a:t>• Strongest support in New England </a:t>
                      </a:r>
                    </a:p>
                    <a:p>
                      <a:r>
                        <a:rPr lang="en-US" sz="1600" dirty="0" smtClean="0"/>
                        <a:t>• Favored a strong central government </a:t>
                      </a:r>
                    </a:p>
                    <a:p>
                      <a:r>
                        <a:rPr lang="en-US" sz="1600" dirty="0" smtClean="0"/>
                        <a:t>• Supported by bankers and big business owners </a:t>
                      </a:r>
                    </a:p>
                    <a:p>
                      <a:r>
                        <a:rPr lang="en-US" sz="1600" dirty="0" smtClean="0"/>
                        <a:t>• Led by Alexander Hamilton and John Adams</a:t>
                      </a:r>
                      <a:endParaRPr lang="en-US" sz="1600" dirty="0"/>
                    </a:p>
                  </a:txBody>
                  <a:tcPr/>
                </a:tc>
                <a:tc>
                  <a:txBody>
                    <a:bodyPr/>
                    <a:lstStyle/>
                    <a:p>
                      <a:r>
                        <a:rPr lang="en-US" sz="1600" dirty="0" smtClean="0"/>
                        <a:t>• Strongest support in the South </a:t>
                      </a:r>
                    </a:p>
                    <a:p>
                      <a:r>
                        <a:rPr lang="en-US" sz="1600" dirty="0" smtClean="0"/>
                        <a:t>• Favored states’ rights </a:t>
                      </a:r>
                    </a:p>
                    <a:p>
                      <a:r>
                        <a:rPr lang="en-US" sz="1600" dirty="0" smtClean="0"/>
                        <a:t>• Supported by farmers and    shopkeepers </a:t>
                      </a:r>
                    </a:p>
                    <a:p>
                      <a:r>
                        <a:rPr lang="en-US" sz="1600" dirty="0" smtClean="0"/>
                        <a:t>• Led by Thomas Jefferson and James Madison </a:t>
                      </a:r>
                      <a:endParaRPr lang="en-US" sz="1600" dirty="0"/>
                    </a:p>
                  </a:txBody>
                  <a:tcPr/>
                </a:tc>
              </a:tr>
            </a:tbl>
          </a:graphicData>
        </a:graphic>
      </p:graphicFrame>
      <p:sp>
        <p:nvSpPr>
          <p:cNvPr id="5" name="Rectangle 4"/>
          <p:cNvSpPr/>
          <p:nvPr/>
        </p:nvSpPr>
        <p:spPr>
          <a:xfrm>
            <a:off x="381000" y="3810000"/>
            <a:ext cx="7467600" cy="2031325"/>
          </a:xfrm>
          <a:prstGeom prst="rect">
            <a:avLst/>
          </a:prstGeom>
        </p:spPr>
        <p:txBody>
          <a:bodyPr wrap="square">
            <a:spAutoFit/>
          </a:bodyPr>
          <a:lstStyle/>
          <a:p>
            <a:r>
              <a:rPr lang="en-US" b="1" dirty="0" smtClean="0"/>
              <a:t>Which of the following individuals would have been MOST supportive of the Federalist Party in 1800?</a:t>
            </a:r>
          </a:p>
          <a:p>
            <a:endParaRPr lang="en-US" b="1" dirty="0" smtClean="0"/>
          </a:p>
          <a:p>
            <a:r>
              <a:rPr lang="en-US" dirty="0" smtClean="0"/>
              <a:t>A. a large plantation owner in Virginia </a:t>
            </a:r>
          </a:p>
          <a:p>
            <a:r>
              <a:rPr lang="en-US" dirty="0" smtClean="0"/>
              <a:t>B. a small grocery store owner in Georgia </a:t>
            </a:r>
          </a:p>
          <a:p>
            <a:r>
              <a:rPr lang="en-US" dirty="0" smtClean="0"/>
              <a:t>C. a small farmer in rural Pennsylvania</a:t>
            </a:r>
          </a:p>
          <a:p>
            <a:r>
              <a:rPr lang="en-US" dirty="0" smtClean="0"/>
              <a:t>D. a large shipping company owner in Massachusetts </a:t>
            </a:r>
            <a:endParaRPr lang="en-US" dirty="0"/>
          </a:p>
        </p:txBody>
      </p:sp>
    </p:spTree>
    <p:extLst>
      <p:ext uri="{BB962C8B-B14F-4D97-AF65-F5344CB8AC3E}">
        <p14:creationId xmlns:p14="http://schemas.microsoft.com/office/powerpoint/2010/main" val="1656192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 a large shipping company owner in Massachusetts </a:t>
            </a:r>
          </a:p>
          <a:p>
            <a:endParaRPr lang="en-US" dirty="0"/>
          </a:p>
        </p:txBody>
      </p:sp>
    </p:spTree>
    <p:extLst>
      <p:ext uri="{BB962C8B-B14F-4D97-AF65-F5344CB8AC3E}">
        <p14:creationId xmlns:p14="http://schemas.microsoft.com/office/powerpoint/2010/main" val="3161111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Read the passage and answer the question that follows</a:t>
            </a:r>
            <a:r>
              <a:rPr lang="en-US" dirty="0"/>
              <a:t>.</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818674407"/>
              </p:ext>
            </p:extLst>
          </p:nvPr>
        </p:nvGraphicFramePr>
        <p:xfrm>
          <a:off x="457200" y="1371600"/>
          <a:ext cx="7467600" cy="2011680"/>
        </p:xfrm>
        <a:graphic>
          <a:graphicData uri="http://schemas.openxmlformats.org/drawingml/2006/table">
            <a:tbl>
              <a:tblPr firstRow="1" bandRow="1">
                <a:tableStyleId>{5C22544A-7EE6-4342-B048-85BDC9FD1C3A}</a:tableStyleId>
              </a:tblPr>
              <a:tblGrid>
                <a:gridCol w="7467600"/>
              </a:tblGrid>
              <a:tr h="1981200">
                <a:tc>
                  <a:txBody>
                    <a:bodyPr/>
                    <a:lstStyle/>
                    <a:p>
                      <a:r>
                        <a:rPr lang="en-US" dirty="0" smtClean="0"/>
                        <a:t>Article III of the United States Constitution created the judicial branch of the federal government. The Judiciary Act of 1789 created a system of courts and established the jurisdiction of the Supreme Court. In 1803, the Marbury v. Madison decision asserted the Supreme Court’s authority to determine whether or not acts of Congress or the president were unconstitutional.</a:t>
                      </a:r>
                      <a:endParaRPr lang="en-US" dirty="0"/>
                    </a:p>
                  </a:txBody>
                  <a:tcPr>
                    <a:solidFill>
                      <a:srgbClr val="C00000"/>
                    </a:solidFill>
                  </a:tcPr>
                </a:tc>
              </a:tr>
            </a:tbl>
          </a:graphicData>
        </a:graphic>
      </p:graphicFrame>
      <p:sp>
        <p:nvSpPr>
          <p:cNvPr id="5" name="Rectangle 4"/>
          <p:cNvSpPr/>
          <p:nvPr/>
        </p:nvSpPr>
        <p:spPr>
          <a:xfrm>
            <a:off x="489749" y="3429000"/>
            <a:ext cx="7467599" cy="3139321"/>
          </a:xfrm>
          <a:prstGeom prst="rect">
            <a:avLst/>
          </a:prstGeom>
        </p:spPr>
        <p:txBody>
          <a:bodyPr wrap="square">
            <a:spAutoFit/>
          </a:bodyPr>
          <a:lstStyle/>
          <a:p>
            <a:r>
              <a:rPr lang="en-US" b="1" dirty="0" smtClean="0"/>
              <a:t>Which statement BEST explains the lasting impact of these turning points in United States history?</a:t>
            </a:r>
            <a:r>
              <a:rPr lang="en-US" dirty="0" smtClean="0"/>
              <a:t> </a:t>
            </a:r>
          </a:p>
          <a:p>
            <a:endParaRPr lang="en-US" dirty="0" smtClean="0"/>
          </a:p>
          <a:p>
            <a:pPr marL="342900" indent="-342900">
              <a:buAutoNum type="alphaUcPeriod"/>
            </a:pPr>
            <a:r>
              <a:rPr lang="en-US" dirty="0" smtClean="0"/>
              <a:t>They made the judicial branch the most powerful branch of government. </a:t>
            </a:r>
          </a:p>
          <a:p>
            <a:pPr marL="342900" indent="-342900">
              <a:buAutoNum type="alphaUcPeriod"/>
            </a:pPr>
            <a:r>
              <a:rPr lang="en-US" dirty="0" smtClean="0"/>
              <a:t>They guaranteed the specific individual rights that all citizens should enjoy. </a:t>
            </a:r>
          </a:p>
          <a:p>
            <a:pPr marL="342900" indent="-342900">
              <a:buAutoNum type="alphaUcPeriod"/>
            </a:pPr>
            <a:r>
              <a:rPr lang="en-US" dirty="0" smtClean="0"/>
              <a:t>They specified the powers that could be exercised by the federal government. </a:t>
            </a:r>
          </a:p>
          <a:p>
            <a:pPr marL="342900" indent="-342900">
              <a:buAutoNum type="alphaUcPeriod"/>
            </a:pPr>
            <a:r>
              <a:rPr lang="en-US" dirty="0" smtClean="0"/>
              <a:t>They ensured the role of the judicial branch in the system of checks and balances.</a:t>
            </a:r>
            <a:endParaRPr lang="en-US" dirty="0"/>
          </a:p>
        </p:txBody>
      </p:sp>
    </p:spTree>
    <p:extLst>
      <p:ext uri="{BB962C8B-B14F-4D97-AF65-F5344CB8AC3E}">
        <p14:creationId xmlns:p14="http://schemas.microsoft.com/office/powerpoint/2010/main" val="4246215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D. They </a:t>
            </a:r>
            <a:r>
              <a:rPr lang="en-US" dirty="0"/>
              <a:t>ensured the role of the judicial branch in the system of checks and balances.</a:t>
            </a:r>
          </a:p>
          <a:p>
            <a:endParaRPr lang="en-US" dirty="0"/>
          </a:p>
        </p:txBody>
      </p:sp>
    </p:spTree>
    <p:extLst>
      <p:ext uri="{BB962C8B-B14F-4D97-AF65-F5344CB8AC3E}">
        <p14:creationId xmlns:p14="http://schemas.microsoft.com/office/powerpoint/2010/main" val="2643233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information below to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303412072"/>
              </p:ext>
            </p:extLst>
          </p:nvPr>
        </p:nvGraphicFramePr>
        <p:xfrm>
          <a:off x="457200" y="1600200"/>
          <a:ext cx="7467600" cy="25603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The soil and climate in this region led to the settlement of small farms rather than large plantations. As industry grew, one quarter of the population lived in urban areas by 1860. Between 1800 and 1860, the percentage of the population working in agriculture dropped from 70% to only 40%. The large majority of immigrants settled in this region, providing much of the labor in cities and factories. More than two-thirds of the nation’s railroad tracks were located in the region by 1860.</a:t>
                      </a:r>
                      <a:endParaRPr lang="en-US" dirty="0"/>
                    </a:p>
                  </a:txBody>
                  <a:tcPr>
                    <a:solidFill>
                      <a:srgbClr val="C00000"/>
                    </a:solidFill>
                  </a:tcPr>
                </a:tc>
              </a:tr>
            </a:tbl>
          </a:graphicData>
        </a:graphic>
      </p:graphicFrame>
      <p:sp>
        <p:nvSpPr>
          <p:cNvPr id="5" name="Rectangle 4"/>
          <p:cNvSpPr/>
          <p:nvPr/>
        </p:nvSpPr>
        <p:spPr>
          <a:xfrm>
            <a:off x="457200" y="4267200"/>
            <a:ext cx="7467600" cy="2031325"/>
          </a:xfrm>
          <a:prstGeom prst="rect">
            <a:avLst/>
          </a:prstGeom>
        </p:spPr>
        <p:txBody>
          <a:bodyPr wrap="square">
            <a:spAutoFit/>
          </a:bodyPr>
          <a:lstStyle/>
          <a:p>
            <a:r>
              <a:rPr lang="en-US" b="1" dirty="0" smtClean="0"/>
              <a:t>This paragraph describes the characteristics of what region in the United States? </a:t>
            </a:r>
          </a:p>
          <a:p>
            <a:endParaRPr lang="en-US" b="1" dirty="0" smtClean="0"/>
          </a:p>
          <a:p>
            <a:pPr marL="342900" indent="-342900">
              <a:buAutoNum type="alphaUcPeriod"/>
            </a:pPr>
            <a:r>
              <a:rPr lang="en-US" dirty="0" smtClean="0"/>
              <a:t>the West </a:t>
            </a:r>
          </a:p>
          <a:p>
            <a:pPr marL="342900" indent="-342900">
              <a:buAutoNum type="alphaUcPeriod"/>
            </a:pPr>
            <a:r>
              <a:rPr lang="en-US" dirty="0" smtClean="0"/>
              <a:t>the North </a:t>
            </a:r>
          </a:p>
          <a:p>
            <a:pPr marL="342900" indent="-342900">
              <a:buAutoNum type="alphaUcPeriod"/>
            </a:pPr>
            <a:r>
              <a:rPr lang="en-US" dirty="0" smtClean="0"/>
              <a:t>the South </a:t>
            </a:r>
          </a:p>
          <a:p>
            <a:pPr marL="342900" indent="-342900">
              <a:buAutoNum type="alphaUcPeriod"/>
            </a:pPr>
            <a:r>
              <a:rPr lang="en-US" dirty="0" smtClean="0"/>
              <a:t>the Midwest</a:t>
            </a:r>
            <a:endParaRPr lang="en-US" dirty="0"/>
          </a:p>
        </p:txBody>
      </p:sp>
    </p:spTree>
    <p:extLst>
      <p:ext uri="{BB962C8B-B14F-4D97-AF65-F5344CB8AC3E}">
        <p14:creationId xmlns:p14="http://schemas.microsoft.com/office/powerpoint/2010/main" val="2256111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 the </a:t>
            </a:r>
            <a:r>
              <a:rPr lang="en-US" dirty="0"/>
              <a:t>North </a:t>
            </a:r>
          </a:p>
          <a:p>
            <a:endParaRPr lang="en-US" dirty="0"/>
          </a:p>
        </p:txBody>
      </p:sp>
    </p:spTree>
    <p:extLst>
      <p:ext uri="{BB962C8B-B14F-4D97-AF65-F5344CB8AC3E}">
        <p14:creationId xmlns:p14="http://schemas.microsoft.com/office/powerpoint/2010/main" val="2786990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Which change is described in this excerpt?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73223792"/>
              </p:ext>
            </p:extLst>
          </p:nvPr>
        </p:nvGraphicFramePr>
        <p:xfrm>
          <a:off x="457200" y="1600200"/>
          <a:ext cx="7467600" cy="201168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But from the establishment of the Spinning Machines in many Counties . . . no Hand Work could be had, the consequence of which is the whole maintenance of the family [depends on] the father, and instead of six or seven shillings a week, which a wife and four children could add by their wheels, his weekly pay is all they have to depend upon . . . . —Observations on the Loss of </a:t>
                      </a:r>
                      <a:r>
                        <a:rPr lang="en-US" dirty="0" err="1" smtClean="0"/>
                        <a:t>Woollen</a:t>
                      </a:r>
                      <a:r>
                        <a:rPr lang="en-US" dirty="0" smtClean="0"/>
                        <a:t> Spinning, 1794 </a:t>
                      </a:r>
                      <a:endParaRPr lang="en-US" dirty="0"/>
                    </a:p>
                  </a:txBody>
                  <a:tcPr>
                    <a:solidFill>
                      <a:srgbClr val="C00000"/>
                    </a:solidFill>
                  </a:tcPr>
                </a:tc>
              </a:tr>
            </a:tbl>
          </a:graphicData>
        </a:graphic>
      </p:graphicFrame>
      <p:sp>
        <p:nvSpPr>
          <p:cNvPr id="5" name="Rectangle 4"/>
          <p:cNvSpPr/>
          <p:nvPr/>
        </p:nvSpPr>
        <p:spPr>
          <a:xfrm>
            <a:off x="457200" y="3886200"/>
            <a:ext cx="7391399" cy="1200329"/>
          </a:xfrm>
          <a:prstGeom prst="rect">
            <a:avLst/>
          </a:prstGeom>
        </p:spPr>
        <p:txBody>
          <a:bodyPr wrap="square">
            <a:spAutoFit/>
          </a:bodyPr>
          <a:lstStyle/>
          <a:p>
            <a:pPr marL="342900" indent="-342900">
              <a:buAutoNum type="alphaUcPeriod"/>
            </a:pPr>
            <a:r>
              <a:rPr lang="en-US" dirty="0" smtClean="0"/>
              <a:t>the importance of luxury products </a:t>
            </a:r>
          </a:p>
          <a:p>
            <a:pPr marL="342900" indent="-342900">
              <a:buAutoNum type="alphaUcPeriod"/>
            </a:pPr>
            <a:r>
              <a:rPr lang="en-US" dirty="0" smtClean="0"/>
              <a:t>the formation of commodity exchanges </a:t>
            </a:r>
          </a:p>
          <a:p>
            <a:pPr marL="342900" indent="-342900">
              <a:buAutoNum type="alphaUcPeriod"/>
            </a:pPr>
            <a:r>
              <a:rPr lang="en-US" dirty="0" smtClean="0"/>
              <a:t>the industrialization of textile manufacturing </a:t>
            </a:r>
          </a:p>
          <a:p>
            <a:pPr marL="342900" indent="-342900">
              <a:buAutoNum type="alphaUcPeriod"/>
            </a:pPr>
            <a:r>
              <a:rPr lang="en-US" dirty="0" smtClean="0"/>
              <a:t>the formation of labor unions </a:t>
            </a:r>
            <a:endParaRPr lang="en-US" dirty="0"/>
          </a:p>
        </p:txBody>
      </p:sp>
    </p:spTree>
    <p:extLst>
      <p:ext uri="{BB962C8B-B14F-4D97-AF65-F5344CB8AC3E}">
        <p14:creationId xmlns:p14="http://schemas.microsoft.com/office/powerpoint/2010/main" val="3531557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 the </a:t>
            </a:r>
            <a:r>
              <a:rPr lang="en-US" dirty="0"/>
              <a:t>industrialization of textile manufacturing </a:t>
            </a:r>
          </a:p>
          <a:p>
            <a:endParaRPr lang="en-US" dirty="0"/>
          </a:p>
        </p:txBody>
      </p:sp>
    </p:spTree>
    <p:extLst>
      <p:ext uri="{BB962C8B-B14F-4D97-AF65-F5344CB8AC3E}">
        <p14:creationId xmlns:p14="http://schemas.microsoft.com/office/powerpoint/2010/main" val="840542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excerpt below to answer the question.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21691592"/>
              </p:ext>
            </p:extLst>
          </p:nvPr>
        </p:nvGraphicFramePr>
        <p:xfrm>
          <a:off x="457200" y="1600200"/>
          <a:ext cx="7467600" cy="11887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Slavery, it appears, is of great antiquity. It has existed in the world, in some form or other, even from the times immediately following, if not before the flood. —George Freeman, The Rights and Duties of Slaveholders, 1836 </a:t>
                      </a:r>
                      <a:endParaRPr lang="en-US" dirty="0"/>
                    </a:p>
                  </a:txBody>
                  <a:tcPr>
                    <a:solidFill>
                      <a:srgbClr val="C00000"/>
                    </a:solidFill>
                  </a:tcPr>
                </a:tc>
              </a:tr>
            </a:tbl>
          </a:graphicData>
        </a:graphic>
      </p:graphicFrame>
      <p:sp>
        <p:nvSpPr>
          <p:cNvPr id="5" name="Rectangle 4"/>
          <p:cNvSpPr/>
          <p:nvPr/>
        </p:nvSpPr>
        <p:spPr>
          <a:xfrm>
            <a:off x="457200" y="2819400"/>
            <a:ext cx="7467599" cy="3293209"/>
          </a:xfrm>
          <a:prstGeom prst="rect">
            <a:avLst/>
          </a:prstGeom>
        </p:spPr>
        <p:txBody>
          <a:bodyPr wrap="square">
            <a:spAutoFit/>
          </a:bodyPr>
          <a:lstStyle/>
          <a:p>
            <a:r>
              <a:rPr lang="en-US" sz="1400" b="1" dirty="0" smtClean="0"/>
              <a:t>(Antiquity - the </a:t>
            </a:r>
            <a:r>
              <a:rPr lang="en-US" sz="1400" b="1" dirty="0"/>
              <a:t>ancient past, especially the period before the Middle </a:t>
            </a:r>
            <a:r>
              <a:rPr lang="en-US" sz="1400" b="1" dirty="0" smtClean="0"/>
              <a:t>Ages)</a:t>
            </a:r>
          </a:p>
          <a:p>
            <a:endParaRPr lang="en-US" sz="1400" b="1" dirty="0" smtClean="0"/>
          </a:p>
          <a:p>
            <a:r>
              <a:rPr lang="en-US" b="1" dirty="0" smtClean="0"/>
              <a:t>What impact did the views of religious leaders such as George Freeman have on the economic development of the United States? </a:t>
            </a:r>
          </a:p>
          <a:p>
            <a:pPr marL="342900" indent="-342900">
              <a:buAutoNum type="alphaUcPeriod"/>
            </a:pPr>
            <a:r>
              <a:rPr lang="en-US" dirty="0" smtClean="0"/>
              <a:t>They provided support for the protection of the plantation system of the South. </a:t>
            </a:r>
          </a:p>
          <a:p>
            <a:pPr marL="342900" indent="-342900">
              <a:buAutoNum type="alphaUcPeriod"/>
            </a:pPr>
            <a:r>
              <a:rPr lang="en-US" dirty="0" smtClean="0"/>
              <a:t>They demonstrated that wage labor should be the basis of a capitalist society. </a:t>
            </a:r>
          </a:p>
          <a:p>
            <a:pPr marL="342900" indent="-342900">
              <a:buAutoNum type="alphaUcPeriod"/>
            </a:pPr>
            <a:r>
              <a:rPr lang="en-US" dirty="0" smtClean="0"/>
              <a:t>They provided support for the use of child labor in factories. </a:t>
            </a:r>
          </a:p>
          <a:p>
            <a:pPr marL="342900" indent="-342900">
              <a:buAutoNum type="alphaUcPeriod"/>
            </a:pPr>
            <a:r>
              <a:rPr lang="en-US" dirty="0" smtClean="0"/>
              <a:t>They encouraged the development of large-scale factory production. </a:t>
            </a:r>
            <a:endParaRPr lang="en-US" dirty="0"/>
          </a:p>
        </p:txBody>
      </p:sp>
    </p:spTree>
    <p:extLst>
      <p:ext uri="{BB962C8B-B14F-4D97-AF65-F5344CB8AC3E}">
        <p14:creationId xmlns:p14="http://schemas.microsoft.com/office/powerpoint/2010/main" val="1291659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A. They </a:t>
            </a:r>
            <a:r>
              <a:rPr lang="en-US" dirty="0"/>
              <a:t>provided support for the protection of the plantation system of the South. </a:t>
            </a:r>
          </a:p>
          <a:p>
            <a:endParaRPr lang="en-US" dirty="0"/>
          </a:p>
        </p:txBody>
      </p:sp>
    </p:spTree>
    <p:extLst>
      <p:ext uri="{BB962C8B-B14F-4D97-AF65-F5344CB8AC3E}">
        <p14:creationId xmlns:p14="http://schemas.microsoft.com/office/powerpoint/2010/main" val="1903233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list to answer the question that follows. </a:t>
            </a:r>
          </a:p>
        </p:txBody>
      </p:sp>
      <p:sp>
        <p:nvSpPr>
          <p:cNvPr id="3" name="Content Placeholder 2"/>
          <p:cNvSpPr>
            <a:spLocks noGrp="1"/>
          </p:cNvSpPr>
          <p:nvPr>
            <p:ph sz="quarter" idx="1"/>
          </p:nvPr>
        </p:nvSpPr>
        <p:spPr/>
        <p:txBody>
          <a:bodyPr>
            <a:normAutofit fontScale="92500"/>
          </a:bodyPr>
          <a:lstStyle/>
          <a:p>
            <a:r>
              <a:rPr lang="en-US" b="1" dirty="0"/>
              <a:t>United States Treaties &amp; Agreements </a:t>
            </a:r>
            <a:endParaRPr lang="en-US" b="1" dirty="0" smtClean="0"/>
          </a:p>
          <a:p>
            <a:endParaRPr lang="en-US" b="1" dirty="0" smtClean="0"/>
          </a:p>
          <a:p>
            <a:endParaRPr lang="en-US" dirty="0" smtClean="0"/>
          </a:p>
          <a:p>
            <a:endParaRPr lang="en-US" dirty="0"/>
          </a:p>
          <a:p>
            <a:endParaRPr lang="en-US" dirty="0" smtClean="0"/>
          </a:p>
          <a:p>
            <a:r>
              <a:rPr lang="en-US" b="1" dirty="0" smtClean="0"/>
              <a:t>What </a:t>
            </a:r>
            <a:r>
              <a:rPr lang="en-US" b="1" dirty="0"/>
              <a:t>was a consequence of each of these treaties and agreements? </a:t>
            </a:r>
            <a:endParaRPr lang="en-US" b="1" dirty="0" smtClean="0"/>
          </a:p>
          <a:p>
            <a:r>
              <a:rPr lang="en-US" dirty="0" smtClean="0"/>
              <a:t>A</a:t>
            </a:r>
            <a:r>
              <a:rPr lang="en-US" dirty="0"/>
              <a:t>. The United States joined a free-trade zone. </a:t>
            </a:r>
            <a:endParaRPr lang="en-US" dirty="0" smtClean="0"/>
          </a:p>
          <a:p>
            <a:r>
              <a:rPr lang="en-US" dirty="0" smtClean="0"/>
              <a:t>B. The </a:t>
            </a:r>
            <a:r>
              <a:rPr lang="en-US" dirty="0"/>
              <a:t>United States gained additional territory. </a:t>
            </a:r>
            <a:endParaRPr lang="en-US" dirty="0" smtClean="0"/>
          </a:p>
          <a:p>
            <a:r>
              <a:rPr lang="en-US" dirty="0" smtClean="0"/>
              <a:t>C. The </a:t>
            </a:r>
            <a:r>
              <a:rPr lang="en-US" dirty="0"/>
              <a:t>United States ended a war with a neighbor. </a:t>
            </a:r>
            <a:endParaRPr lang="en-US" dirty="0" smtClean="0"/>
          </a:p>
          <a:p>
            <a:r>
              <a:rPr lang="en-US" dirty="0" smtClean="0"/>
              <a:t>D. </a:t>
            </a:r>
            <a:r>
              <a:rPr lang="en-US" dirty="0"/>
              <a:t>The United States became part of a military alliance. </a:t>
            </a:r>
          </a:p>
        </p:txBody>
      </p:sp>
      <p:graphicFrame>
        <p:nvGraphicFramePr>
          <p:cNvPr id="4" name="Table 3"/>
          <p:cNvGraphicFramePr>
            <a:graphicFrameLocks noGrp="1"/>
          </p:cNvGraphicFramePr>
          <p:nvPr>
            <p:extLst>
              <p:ext uri="{D42A27DB-BD31-4B8C-83A1-F6EECF244321}">
                <p14:modId xmlns:p14="http://schemas.microsoft.com/office/powerpoint/2010/main" val="1188269817"/>
              </p:ext>
            </p:extLst>
          </p:nvPr>
        </p:nvGraphicFramePr>
        <p:xfrm>
          <a:off x="914400" y="2057400"/>
          <a:ext cx="6096000" cy="1463040"/>
        </p:xfrm>
        <a:graphic>
          <a:graphicData uri="http://schemas.openxmlformats.org/drawingml/2006/table">
            <a:tbl>
              <a:tblPr firstRow="1" bandRow="1">
                <a:tableStyleId>{5C22544A-7EE6-4342-B048-85BDC9FD1C3A}</a:tableStyleId>
              </a:tblPr>
              <a:tblGrid>
                <a:gridCol w="6096000"/>
              </a:tblGrid>
              <a:tr h="370840">
                <a:tc>
                  <a:txBody>
                    <a:bodyPr/>
                    <a:lstStyle/>
                    <a:p>
                      <a:r>
                        <a:rPr lang="en-US" dirty="0" smtClean="0"/>
                        <a:t>• Louisiana Purchase (1803) </a:t>
                      </a:r>
                    </a:p>
                    <a:p>
                      <a:r>
                        <a:rPr lang="en-US" dirty="0" smtClean="0"/>
                        <a:t>• Adams-Onis Treaty (1819) </a:t>
                      </a:r>
                    </a:p>
                    <a:p>
                      <a:r>
                        <a:rPr lang="en-US" dirty="0" smtClean="0"/>
                        <a:t>• Treaty of Guadalupe Hidalgo (1848) </a:t>
                      </a:r>
                    </a:p>
                    <a:p>
                      <a:r>
                        <a:rPr lang="en-US" dirty="0" smtClean="0"/>
                        <a:t>• Gadsden Purchase (1853–54) </a:t>
                      </a:r>
                    </a:p>
                    <a:p>
                      <a:endParaRPr lang="en-US" dirty="0"/>
                    </a:p>
                  </a:txBody>
                  <a:tcPr>
                    <a:solidFill>
                      <a:srgbClr val="C00000"/>
                    </a:solidFill>
                  </a:tcPr>
                </a:tc>
              </a:tr>
            </a:tbl>
          </a:graphicData>
        </a:graphic>
      </p:graphicFrame>
    </p:spTree>
    <p:extLst>
      <p:ext uri="{BB962C8B-B14F-4D97-AF65-F5344CB8AC3E}">
        <p14:creationId xmlns:p14="http://schemas.microsoft.com/office/powerpoint/2010/main" val="368556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The United States gained additional territory. </a:t>
            </a:r>
          </a:p>
          <a:p>
            <a:endParaRPr lang="en-US" dirty="0"/>
          </a:p>
        </p:txBody>
      </p:sp>
    </p:spTree>
    <p:extLst>
      <p:ext uri="{BB962C8B-B14F-4D97-AF65-F5344CB8AC3E}">
        <p14:creationId xmlns:p14="http://schemas.microsoft.com/office/powerpoint/2010/main" val="1720014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2895600"/>
            <a:ext cx="8305800" cy="3578352"/>
          </a:xfrm>
        </p:spPr>
        <p:txBody>
          <a:bodyPr>
            <a:normAutofit fontScale="92500"/>
          </a:bodyPr>
          <a:lstStyle/>
          <a:p>
            <a:r>
              <a:rPr lang="en-US" b="1" dirty="0" smtClean="0"/>
              <a:t>How </a:t>
            </a:r>
            <a:r>
              <a:rPr lang="en-US" b="1" dirty="0"/>
              <a:t>did this invention affect United States society? </a:t>
            </a:r>
            <a:endParaRPr lang="en-US" b="1" dirty="0" smtClean="0"/>
          </a:p>
          <a:p>
            <a:endParaRPr lang="en-US" b="1" dirty="0" smtClean="0"/>
          </a:p>
          <a:p>
            <a:r>
              <a:rPr lang="en-US" dirty="0" smtClean="0"/>
              <a:t>A</a:t>
            </a:r>
            <a:r>
              <a:rPr lang="en-US" dirty="0"/>
              <a:t>. Fewer immigrants arrived as demand for labor decreased. </a:t>
            </a:r>
            <a:endParaRPr lang="en-US" dirty="0" smtClean="0"/>
          </a:p>
          <a:p>
            <a:r>
              <a:rPr lang="en-US" dirty="0" smtClean="0"/>
              <a:t>B</a:t>
            </a:r>
            <a:r>
              <a:rPr lang="en-US" dirty="0"/>
              <a:t>. The number of slaves grew as cotton production increased. </a:t>
            </a:r>
            <a:endParaRPr lang="en-US" dirty="0" smtClean="0"/>
          </a:p>
          <a:p>
            <a:r>
              <a:rPr lang="en-US" dirty="0" smtClean="0"/>
              <a:t>C</a:t>
            </a:r>
            <a:r>
              <a:rPr lang="en-US" dirty="0"/>
              <a:t>. Farms in the South became smaller as fewer workers were needed. </a:t>
            </a:r>
            <a:endParaRPr lang="en-US" dirty="0" smtClean="0"/>
          </a:p>
          <a:p>
            <a:r>
              <a:rPr lang="en-US" dirty="0" smtClean="0"/>
              <a:t>D</a:t>
            </a:r>
            <a:r>
              <a:rPr lang="en-US" dirty="0"/>
              <a:t>. The population in the South decreased as workers migrated to the North. </a:t>
            </a:r>
          </a:p>
        </p:txBody>
      </p:sp>
      <p:graphicFrame>
        <p:nvGraphicFramePr>
          <p:cNvPr id="4" name="Table 3"/>
          <p:cNvGraphicFramePr>
            <a:graphicFrameLocks noGrp="1"/>
          </p:cNvGraphicFramePr>
          <p:nvPr>
            <p:extLst>
              <p:ext uri="{D42A27DB-BD31-4B8C-83A1-F6EECF244321}">
                <p14:modId xmlns:p14="http://schemas.microsoft.com/office/powerpoint/2010/main" val="3370855568"/>
              </p:ext>
            </p:extLst>
          </p:nvPr>
        </p:nvGraphicFramePr>
        <p:xfrm>
          <a:off x="685800" y="685800"/>
          <a:ext cx="7239000" cy="2011680"/>
        </p:xfrm>
        <a:graphic>
          <a:graphicData uri="http://schemas.openxmlformats.org/drawingml/2006/table">
            <a:tbl>
              <a:tblPr firstRow="1" bandRow="1">
                <a:tableStyleId>{5C22544A-7EE6-4342-B048-85BDC9FD1C3A}</a:tableStyleId>
              </a:tblPr>
              <a:tblGrid>
                <a:gridCol w="7239000"/>
              </a:tblGrid>
              <a:tr h="17526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1793, Eli Whitney wrote a petition requesting a patent for his new invention, the cotton gin. He wrote that “if turned with horses or by water, two persons will clean as much cotton in one Day, as a Hundred persons could </a:t>
                      </a:r>
                      <a:r>
                        <a:rPr lang="en-US" dirty="0" err="1" smtClean="0"/>
                        <a:t>cleane</a:t>
                      </a:r>
                      <a:r>
                        <a:rPr lang="en-US" dirty="0" smtClean="0"/>
                        <a:t> [clean] in the same time with the </a:t>
                      </a:r>
                      <a:r>
                        <a:rPr lang="en-US" dirty="0" err="1" smtClean="0"/>
                        <a:t>ginns</a:t>
                      </a:r>
                      <a:r>
                        <a:rPr lang="en-US" dirty="0" smtClean="0"/>
                        <a:t> [gins] now in common use.” </a:t>
                      </a:r>
                    </a:p>
                    <a:p>
                      <a:endParaRPr lang="en-US" dirty="0"/>
                    </a:p>
                  </a:txBody>
                  <a:tcPr>
                    <a:solidFill>
                      <a:srgbClr val="C00000"/>
                    </a:solidFill>
                  </a:tcPr>
                </a:tc>
              </a:tr>
            </a:tbl>
          </a:graphicData>
        </a:graphic>
      </p:graphicFrame>
    </p:spTree>
    <p:extLst>
      <p:ext uri="{BB962C8B-B14F-4D97-AF65-F5344CB8AC3E}">
        <p14:creationId xmlns:p14="http://schemas.microsoft.com/office/powerpoint/2010/main" val="2345352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The number of slaves grew as cotton production increased. </a:t>
            </a:r>
          </a:p>
          <a:p>
            <a:endParaRPr lang="en-US" dirty="0"/>
          </a:p>
        </p:txBody>
      </p:sp>
    </p:spTree>
    <p:extLst>
      <p:ext uri="{BB962C8B-B14F-4D97-AF65-F5344CB8AC3E}">
        <p14:creationId xmlns:p14="http://schemas.microsoft.com/office/powerpoint/2010/main" val="20684381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Use the information in the table to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875904027"/>
              </p:ext>
            </p:extLst>
          </p:nvPr>
        </p:nvGraphicFramePr>
        <p:xfrm>
          <a:off x="457200" y="1600200"/>
          <a:ext cx="7467600" cy="4394200"/>
        </p:xfrm>
        <a:graphic>
          <a:graphicData uri="http://schemas.openxmlformats.org/drawingml/2006/table">
            <a:tbl>
              <a:tblPr firstRow="1" bandRow="1">
                <a:tableStyleId>{5C22544A-7EE6-4342-B048-85BDC9FD1C3A}</a:tableStyleId>
              </a:tblPr>
              <a:tblGrid>
                <a:gridCol w="3733800"/>
                <a:gridCol w="3733800"/>
              </a:tblGrid>
              <a:tr h="370840">
                <a:tc>
                  <a:txBody>
                    <a:bodyPr/>
                    <a:lstStyle/>
                    <a:p>
                      <a:pPr algn="ctr"/>
                      <a:r>
                        <a:rPr lang="en-US" dirty="0" smtClean="0"/>
                        <a:t>Reformer</a:t>
                      </a:r>
                      <a:endParaRPr lang="en-US" dirty="0"/>
                    </a:p>
                  </a:txBody>
                  <a:tcPr>
                    <a:solidFill>
                      <a:srgbClr val="C00000"/>
                    </a:solidFill>
                  </a:tcPr>
                </a:tc>
                <a:tc>
                  <a:txBody>
                    <a:bodyPr/>
                    <a:lstStyle/>
                    <a:p>
                      <a:pPr algn="ctr"/>
                      <a:r>
                        <a:rPr lang="en-US" dirty="0" smtClean="0"/>
                        <a:t>Achievements</a:t>
                      </a:r>
                      <a:endParaRPr lang="en-US" dirty="0"/>
                    </a:p>
                  </a:txBody>
                  <a:tcPr>
                    <a:solidFill>
                      <a:srgbClr val="C00000"/>
                    </a:solidFill>
                  </a:tcPr>
                </a:tc>
              </a:tr>
              <a:tr h="370840">
                <a:tc>
                  <a:txBody>
                    <a:bodyPr/>
                    <a:lstStyle/>
                    <a:p>
                      <a:r>
                        <a:rPr lang="en-US" dirty="0" smtClean="0"/>
                        <a:t>Thomas Gallaudet (1787–1851)</a:t>
                      </a:r>
                      <a:endParaRPr lang="en-US" dirty="0"/>
                    </a:p>
                  </a:txBody>
                  <a:tcPr/>
                </a:tc>
                <a:tc>
                  <a:txBody>
                    <a:bodyPr/>
                    <a:lstStyle/>
                    <a:p>
                      <a:r>
                        <a:rPr lang="en-US" dirty="0" smtClean="0"/>
                        <a:t>Pioneered the education of deaf students in the United States </a:t>
                      </a:r>
                      <a:endParaRPr lang="en-US" dirty="0"/>
                    </a:p>
                  </a:txBody>
                  <a:tcPr/>
                </a:tc>
              </a:tr>
              <a:tr h="370840">
                <a:tc>
                  <a:txBody>
                    <a:bodyPr/>
                    <a:lstStyle/>
                    <a:p>
                      <a:r>
                        <a:rPr lang="en-US" dirty="0" smtClean="0"/>
                        <a:t>Horace Mann (1796–1859)</a:t>
                      </a:r>
                      <a:endParaRPr lang="en-US" dirty="0"/>
                    </a:p>
                  </a:txBody>
                  <a:tcPr/>
                </a:tc>
                <a:tc>
                  <a:txBody>
                    <a:bodyPr/>
                    <a:lstStyle/>
                    <a:p>
                      <a:r>
                        <a:rPr lang="en-US" dirty="0" smtClean="0"/>
                        <a:t>Campaigned for publicly funded education and professional training for teachers </a:t>
                      </a:r>
                      <a:endParaRPr lang="en-US" dirty="0"/>
                    </a:p>
                  </a:txBody>
                  <a:tcPr/>
                </a:tc>
              </a:tr>
              <a:tr h="370840">
                <a:tc>
                  <a:txBody>
                    <a:bodyPr/>
                    <a:lstStyle/>
                    <a:p>
                      <a:r>
                        <a:rPr lang="en-US" dirty="0" smtClean="0"/>
                        <a:t>Catharine Beecher (1800–1878)</a:t>
                      </a:r>
                      <a:endParaRPr lang="en-US" dirty="0"/>
                    </a:p>
                  </a:txBody>
                  <a:tcPr/>
                </a:tc>
                <a:tc>
                  <a:txBody>
                    <a:bodyPr/>
                    <a:lstStyle/>
                    <a:p>
                      <a:r>
                        <a:rPr lang="en-US" dirty="0" smtClean="0"/>
                        <a:t>Advocated for women’s education and the role of women as teachers</a:t>
                      </a:r>
                      <a:endParaRPr lang="en-US" dirty="0"/>
                    </a:p>
                  </a:txBody>
                  <a:tcPr/>
                </a:tc>
              </a:tr>
              <a:tr h="370840">
                <a:tc>
                  <a:txBody>
                    <a:bodyPr/>
                    <a:lstStyle/>
                    <a:p>
                      <a:r>
                        <a:rPr lang="en-US" dirty="0" smtClean="0"/>
                        <a:t>Samuel Howe (1801–1876)</a:t>
                      </a:r>
                      <a:endParaRPr lang="en-US" dirty="0"/>
                    </a:p>
                  </a:txBody>
                  <a:tcPr/>
                </a:tc>
                <a:tc>
                  <a:txBody>
                    <a:bodyPr/>
                    <a:lstStyle/>
                    <a:p>
                      <a:r>
                        <a:rPr lang="en-US" dirty="0" smtClean="0"/>
                        <a:t>Developed methods used for the education of blind students across the United States </a:t>
                      </a:r>
                      <a:endParaRPr lang="en-US" dirty="0"/>
                    </a:p>
                  </a:txBody>
                  <a:tcPr/>
                </a:tc>
              </a:tr>
              <a:tr h="370840">
                <a:tc>
                  <a:txBody>
                    <a:bodyPr/>
                    <a:lstStyle/>
                    <a:p>
                      <a:r>
                        <a:rPr lang="en-US" dirty="0" smtClean="0"/>
                        <a:t>Charlotte </a:t>
                      </a:r>
                      <a:r>
                        <a:rPr lang="en-US" dirty="0" err="1" smtClean="0"/>
                        <a:t>Forten</a:t>
                      </a:r>
                      <a:r>
                        <a:rPr lang="en-US" dirty="0" smtClean="0"/>
                        <a:t> (1837–1914)</a:t>
                      </a:r>
                      <a:endParaRPr lang="en-US" dirty="0"/>
                    </a:p>
                  </a:txBody>
                  <a:tcPr/>
                </a:tc>
                <a:tc>
                  <a:txBody>
                    <a:bodyPr/>
                    <a:lstStyle/>
                    <a:p>
                      <a:r>
                        <a:rPr lang="en-US" dirty="0" smtClean="0"/>
                        <a:t>Traveled to the South to educate former slaves </a:t>
                      </a:r>
                      <a:endParaRPr lang="en-US" dirty="0"/>
                    </a:p>
                  </a:txBody>
                  <a:tcPr/>
                </a:tc>
              </a:tr>
            </a:tbl>
          </a:graphicData>
        </a:graphic>
      </p:graphicFrame>
    </p:spTree>
    <p:extLst>
      <p:ext uri="{BB962C8B-B14F-4D97-AF65-F5344CB8AC3E}">
        <p14:creationId xmlns:p14="http://schemas.microsoft.com/office/powerpoint/2010/main" val="1983475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normAutofit fontScale="90000"/>
          </a:bodyPr>
          <a:lstStyle/>
          <a:p>
            <a:r>
              <a:rPr lang="en-US" b="1" dirty="0"/>
              <a:t>The reformers on this list would MOST likely agree with which statement?</a:t>
            </a:r>
          </a:p>
        </p:txBody>
      </p:sp>
      <p:sp>
        <p:nvSpPr>
          <p:cNvPr id="3" name="Content Placeholder 2"/>
          <p:cNvSpPr>
            <a:spLocks noGrp="1"/>
          </p:cNvSpPr>
          <p:nvPr>
            <p:ph sz="quarter" idx="1"/>
          </p:nvPr>
        </p:nvSpPr>
        <p:spPr/>
        <p:txBody>
          <a:bodyPr/>
          <a:lstStyle/>
          <a:p>
            <a:r>
              <a:rPr lang="en-US" dirty="0" smtClean="0"/>
              <a:t>A</a:t>
            </a:r>
            <a:r>
              <a:rPr lang="en-US" dirty="0"/>
              <a:t>. It is more valuable to have an education than political rights. </a:t>
            </a:r>
            <a:endParaRPr lang="en-US" dirty="0" smtClean="0"/>
          </a:p>
          <a:p>
            <a:r>
              <a:rPr lang="en-US" dirty="0" smtClean="0"/>
              <a:t>B. </a:t>
            </a:r>
            <a:r>
              <a:rPr lang="en-US" dirty="0"/>
              <a:t>Traditional approaches are the most effective basis for education. </a:t>
            </a:r>
            <a:endParaRPr lang="en-US" dirty="0" smtClean="0"/>
          </a:p>
          <a:p>
            <a:r>
              <a:rPr lang="en-US" dirty="0" smtClean="0"/>
              <a:t>C</a:t>
            </a:r>
            <a:r>
              <a:rPr lang="en-US" dirty="0"/>
              <a:t>. Education is intended to preserve the power of the wealthiest citizens. </a:t>
            </a:r>
            <a:endParaRPr lang="en-US" dirty="0" smtClean="0"/>
          </a:p>
          <a:p>
            <a:r>
              <a:rPr lang="en-US" dirty="0" smtClean="0"/>
              <a:t>D</a:t>
            </a:r>
            <a:r>
              <a:rPr lang="en-US" dirty="0"/>
              <a:t>. An education can improve people’s social and economic opportunities.</a:t>
            </a:r>
          </a:p>
        </p:txBody>
      </p:sp>
    </p:spTree>
    <p:extLst>
      <p:ext uri="{BB962C8B-B14F-4D97-AF65-F5344CB8AC3E}">
        <p14:creationId xmlns:p14="http://schemas.microsoft.com/office/powerpoint/2010/main" val="606177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 An education can improve people’s social and economic opportunities.</a:t>
            </a:r>
          </a:p>
          <a:p>
            <a:endParaRPr lang="en-US" dirty="0"/>
          </a:p>
        </p:txBody>
      </p:sp>
    </p:spTree>
    <p:extLst>
      <p:ext uri="{BB962C8B-B14F-4D97-AF65-F5344CB8AC3E}">
        <p14:creationId xmlns:p14="http://schemas.microsoft.com/office/powerpoint/2010/main" val="19425673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list of events to answer the question that follows.</a:t>
            </a:r>
            <a:endParaRPr lang="en-US" dirty="0"/>
          </a:p>
        </p:txBody>
      </p:sp>
      <p:sp>
        <p:nvSpPr>
          <p:cNvPr id="3" name="Content Placeholder 2"/>
          <p:cNvSpPr>
            <a:spLocks noGrp="1"/>
          </p:cNvSpPr>
          <p:nvPr>
            <p:ph sz="quarter" idx="1"/>
          </p:nvPr>
        </p:nvSpPr>
        <p:spPr/>
        <p:txBody>
          <a:bodyPr>
            <a:normAutofit lnSpcReduction="10000"/>
          </a:bodyPr>
          <a:lstStyle/>
          <a:p>
            <a:endParaRPr lang="en-US" dirty="0" smtClean="0"/>
          </a:p>
          <a:p>
            <a:endParaRPr lang="en-US" dirty="0"/>
          </a:p>
          <a:p>
            <a:endParaRPr lang="en-US" dirty="0" smtClean="0"/>
          </a:p>
          <a:p>
            <a:endParaRPr lang="en-US" dirty="0"/>
          </a:p>
          <a:p>
            <a:endParaRPr lang="en-US" dirty="0" smtClean="0"/>
          </a:p>
          <a:p>
            <a:endParaRPr lang="en-US" dirty="0"/>
          </a:p>
          <a:p>
            <a:r>
              <a:rPr lang="en-US" b="1" dirty="0" smtClean="0"/>
              <a:t>This </a:t>
            </a:r>
            <a:r>
              <a:rPr lang="en-US" b="1" dirty="0"/>
              <a:t>list identifies events that were important in the movement for what goal? </a:t>
            </a:r>
            <a:endParaRPr lang="en-US" b="1" dirty="0" smtClean="0"/>
          </a:p>
          <a:p>
            <a:r>
              <a:rPr lang="en-US" dirty="0" smtClean="0"/>
              <a:t>A</a:t>
            </a:r>
            <a:r>
              <a:rPr lang="en-US" dirty="0"/>
              <a:t>. to annex Texas </a:t>
            </a:r>
            <a:endParaRPr lang="en-US" dirty="0" smtClean="0"/>
          </a:p>
          <a:p>
            <a:r>
              <a:rPr lang="en-US" dirty="0" smtClean="0"/>
              <a:t>B</a:t>
            </a:r>
            <a:r>
              <a:rPr lang="en-US" dirty="0"/>
              <a:t>. to organize labor </a:t>
            </a:r>
            <a:endParaRPr lang="en-US" dirty="0" smtClean="0"/>
          </a:p>
          <a:p>
            <a:r>
              <a:rPr lang="en-US" dirty="0" smtClean="0"/>
              <a:t>C</a:t>
            </a:r>
            <a:r>
              <a:rPr lang="en-US" dirty="0"/>
              <a:t>. to abolish slavery </a:t>
            </a:r>
            <a:endParaRPr lang="en-US" dirty="0" smtClean="0"/>
          </a:p>
          <a:p>
            <a:r>
              <a:rPr lang="en-US" dirty="0" smtClean="0"/>
              <a:t>D</a:t>
            </a:r>
            <a:r>
              <a:rPr lang="en-US" dirty="0"/>
              <a:t>. to limit immigration </a:t>
            </a:r>
          </a:p>
        </p:txBody>
      </p:sp>
      <p:graphicFrame>
        <p:nvGraphicFramePr>
          <p:cNvPr id="4" name="Table 3"/>
          <p:cNvGraphicFramePr>
            <a:graphicFrameLocks noGrp="1"/>
          </p:cNvGraphicFramePr>
          <p:nvPr>
            <p:extLst>
              <p:ext uri="{D42A27DB-BD31-4B8C-83A1-F6EECF244321}">
                <p14:modId xmlns:p14="http://schemas.microsoft.com/office/powerpoint/2010/main" val="2830268344"/>
              </p:ext>
            </p:extLst>
          </p:nvPr>
        </p:nvGraphicFramePr>
        <p:xfrm>
          <a:off x="533400" y="1397000"/>
          <a:ext cx="7086600" cy="2560320"/>
        </p:xfrm>
        <a:graphic>
          <a:graphicData uri="http://schemas.openxmlformats.org/drawingml/2006/table">
            <a:tbl>
              <a:tblPr firstRow="1" bandRow="1">
                <a:tableStyleId>{5C22544A-7EE6-4342-B048-85BDC9FD1C3A}</a:tableStyleId>
              </a:tblPr>
              <a:tblGrid>
                <a:gridCol w="7086600"/>
              </a:tblGrid>
              <a:tr h="370840">
                <a:tc>
                  <a:txBody>
                    <a:bodyPr/>
                    <a:lstStyle/>
                    <a:p>
                      <a:r>
                        <a:rPr lang="en-US" dirty="0" smtClean="0"/>
                        <a:t>1831 – William Lloyd Garrison began publishing The Liberator </a:t>
                      </a:r>
                    </a:p>
                    <a:p>
                      <a:r>
                        <a:rPr lang="en-US" dirty="0" smtClean="0"/>
                        <a:t>1845 – Narrative of the Life of Frederick Douglass published </a:t>
                      </a:r>
                    </a:p>
                    <a:p>
                      <a:r>
                        <a:rPr lang="en-US" dirty="0" smtClean="0"/>
                        <a:t>1852 – Uncle Tom’s Cabin published by Harriet Beecher Stowe </a:t>
                      </a:r>
                    </a:p>
                    <a:p>
                      <a:r>
                        <a:rPr lang="en-US" dirty="0" smtClean="0"/>
                        <a:t>1859 – John Brown arrested after leading a raid at Harper’s Ferry, Virginia </a:t>
                      </a:r>
                    </a:p>
                    <a:p>
                      <a:endParaRPr lang="en-US" dirty="0"/>
                    </a:p>
                  </a:txBody>
                  <a:tcPr>
                    <a:solidFill>
                      <a:srgbClr val="C00000"/>
                    </a:solidFill>
                  </a:tcPr>
                </a:tc>
              </a:tr>
            </a:tbl>
          </a:graphicData>
        </a:graphic>
      </p:graphicFrame>
    </p:spTree>
    <p:extLst>
      <p:ext uri="{BB962C8B-B14F-4D97-AF65-F5344CB8AC3E}">
        <p14:creationId xmlns:p14="http://schemas.microsoft.com/office/powerpoint/2010/main" val="2570179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C. to abolish slavery </a:t>
            </a:r>
          </a:p>
          <a:p>
            <a:endParaRPr lang="en-US" dirty="0"/>
          </a:p>
        </p:txBody>
      </p:sp>
    </p:spTree>
    <p:extLst>
      <p:ext uri="{BB962C8B-B14F-4D97-AF65-F5344CB8AC3E}">
        <p14:creationId xmlns:p14="http://schemas.microsoft.com/office/powerpoint/2010/main" val="2392616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Read the passage and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68152113"/>
              </p:ext>
            </p:extLst>
          </p:nvPr>
        </p:nvGraphicFramePr>
        <p:xfrm>
          <a:off x="457200" y="1600200"/>
          <a:ext cx="7467600" cy="201168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In July 1848, hundreds of reformers gathered in Seneca Falls, NY, in order to organize and act in support of women’s rights. Participants included Elizabeth Cady Stanton, Lucretia Mott, and Frederick Douglass. They signed a Declaration of Sentiments that stated in part, “We hold these truths to be self-evident, that all men and women are created equal . . . .”</a:t>
                      </a:r>
                      <a:endParaRPr lang="en-US" dirty="0"/>
                    </a:p>
                  </a:txBody>
                  <a:tcPr>
                    <a:solidFill>
                      <a:srgbClr val="C00000"/>
                    </a:solidFill>
                  </a:tcPr>
                </a:tc>
              </a:tr>
            </a:tbl>
          </a:graphicData>
        </a:graphic>
      </p:graphicFrame>
      <p:sp>
        <p:nvSpPr>
          <p:cNvPr id="5" name="Rectangle 4"/>
          <p:cNvSpPr/>
          <p:nvPr/>
        </p:nvSpPr>
        <p:spPr>
          <a:xfrm>
            <a:off x="476435" y="3810000"/>
            <a:ext cx="7467600" cy="2031325"/>
          </a:xfrm>
          <a:prstGeom prst="rect">
            <a:avLst/>
          </a:prstGeom>
        </p:spPr>
        <p:txBody>
          <a:bodyPr wrap="square">
            <a:spAutoFit/>
          </a:bodyPr>
          <a:lstStyle/>
          <a:p>
            <a:r>
              <a:rPr lang="en-US" b="1" dirty="0" smtClean="0"/>
              <a:t>The Seneca Falls Convention’s Declaration of Sentiments illustrates the lasting impact of which of the following?</a:t>
            </a:r>
            <a:r>
              <a:rPr lang="en-US" dirty="0" smtClean="0"/>
              <a:t> </a:t>
            </a:r>
          </a:p>
          <a:p>
            <a:endParaRPr lang="en-US" dirty="0" smtClean="0"/>
          </a:p>
          <a:p>
            <a:pPr marL="342900" indent="-342900">
              <a:buAutoNum type="alphaUcPeriod"/>
            </a:pPr>
            <a:r>
              <a:rPr lang="en-US" dirty="0" smtClean="0"/>
              <a:t>the values expressed in the Declaration of Independence </a:t>
            </a:r>
          </a:p>
          <a:p>
            <a:pPr marL="342900" indent="-342900">
              <a:buAutoNum type="alphaUcPeriod"/>
            </a:pPr>
            <a:r>
              <a:rPr lang="en-US" dirty="0" smtClean="0"/>
              <a:t>the principle of judicial review upheld in Marbury v. Madison </a:t>
            </a:r>
          </a:p>
          <a:p>
            <a:pPr marL="342900" indent="-342900">
              <a:buAutoNum type="alphaUcPeriod"/>
            </a:pPr>
            <a:r>
              <a:rPr lang="en-US" dirty="0" smtClean="0"/>
              <a:t>the system of checks and balances included in the Constitution </a:t>
            </a:r>
          </a:p>
          <a:p>
            <a:pPr marL="342900" indent="-342900">
              <a:buAutoNum type="alphaUcPeriod"/>
            </a:pPr>
            <a:r>
              <a:rPr lang="en-US" dirty="0" smtClean="0"/>
              <a:t>the resistance to federal power evidenced in the Nullification Cri</a:t>
            </a:r>
            <a:endParaRPr lang="en-US" dirty="0"/>
          </a:p>
        </p:txBody>
      </p:sp>
    </p:spTree>
    <p:extLst>
      <p:ext uri="{BB962C8B-B14F-4D97-AF65-F5344CB8AC3E}">
        <p14:creationId xmlns:p14="http://schemas.microsoft.com/office/powerpoint/2010/main" val="3096736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A. the </a:t>
            </a:r>
            <a:r>
              <a:rPr lang="en-US" dirty="0"/>
              <a:t>values expressed in the Declaration of Independence </a:t>
            </a:r>
          </a:p>
          <a:p>
            <a:endParaRPr lang="en-US" dirty="0"/>
          </a:p>
        </p:txBody>
      </p:sp>
    </p:spTree>
    <p:extLst>
      <p:ext uri="{BB962C8B-B14F-4D97-AF65-F5344CB8AC3E}">
        <p14:creationId xmlns:p14="http://schemas.microsoft.com/office/powerpoint/2010/main" val="4060935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information to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45372998"/>
              </p:ext>
            </p:extLst>
          </p:nvPr>
        </p:nvGraphicFramePr>
        <p:xfrm>
          <a:off x="457200" y="1600200"/>
          <a:ext cx="7467600" cy="11887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In 1851, the state of Maine passed laws that prohibited the sale of all alcohol except what was used for medicinal, mechanical, or manufacturing purposes. Fourteen other states passed their own “Maine Laws” during the 1850s. </a:t>
                      </a:r>
                      <a:endParaRPr lang="en-US" dirty="0"/>
                    </a:p>
                  </a:txBody>
                  <a:tcPr>
                    <a:solidFill>
                      <a:srgbClr val="C00000"/>
                    </a:solidFill>
                  </a:tcPr>
                </a:tc>
              </a:tr>
            </a:tbl>
          </a:graphicData>
        </a:graphic>
      </p:graphicFrame>
      <p:sp>
        <p:nvSpPr>
          <p:cNvPr id="5" name="Rectangle 4"/>
          <p:cNvSpPr/>
          <p:nvPr/>
        </p:nvSpPr>
        <p:spPr>
          <a:xfrm>
            <a:off x="914400" y="2828836"/>
            <a:ext cx="6477000" cy="2369880"/>
          </a:xfrm>
          <a:prstGeom prst="rect">
            <a:avLst/>
          </a:prstGeom>
        </p:spPr>
        <p:txBody>
          <a:bodyPr wrap="square">
            <a:spAutoFit/>
          </a:bodyPr>
          <a:lstStyle/>
          <a:p>
            <a:r>
              <a:rPr lang="en-US" sz="2400" b="1" dirty="0" smtClean="0"/>
              <a:t>The passage of “Maine Laws” was due to the influence of what movement? </a:t>
            </a:r>
          </a:p>
          <a:p>
            <a:endParaRPr lang="en-US" sz="2000" b="1" dirty="0" smtClean="0"/>
          </a:p>
          <a:p>
            <a:pPr marL="342900" indent="-342900">
              <a:buAutoNum type="alphaUcPeriod"/>
            </a:pPr>
            <a:r>
              <a:rPr lang="en-US" sz="2000" dirty="0" smtClean="0"/>
              <a:t>suffrage </a:t>
            </a:r>
          </a:p>
          <a:p>
            <a:pPr marL="342900" indent="-342900">
              <a:buAutoNum type="alphaUcPeriod"/>
            </a:pPr>
            <a:r>
              <a:rPr lang="en-US" sz="2000" dirty="0" smtClean="0"/>
              <a:t>nativism </a:t>
            </a:r>
          </a:p>
          <a:p>
            <a:pPr marL="342900" indent="-342900">
              <a:buAutoNum type="alphaUcPeriod"/>
            </a:pPr>
            <a:r>
              <a:rPr lang="en-US" sz="2000" dirty="0" smtClean="0"/>
              <a:t>temperance </a:t>
            </a:r>
          </a:p>
          <a:p>
            <a:pPr marL="342900" indent="-342900">
              <a:buAutoNum type="alphaUcPeriod"/>
            </a:pPr>
            <a:r>
              <a:rPr lang="en-US" sz="2000" dirty="0" smtClean="0"/>
              <a:t>abolitionism</a:t>
            </a:r>
            <a:endParaRPr lang="en-US" sz="2000" dirty="0"/>
          </a:p>
        </p:txBody>
      </p:sp>
    </p:spTree>
    <p:extLst>
      <p:ext uri="{BB962C8B-B14F-4D97-AF65-F5344CB8AC3E}">
        <p14:creationId xmlns:p14="http://schemas.microsoft.com/office/powerpoint/2010/main" val="39480693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temperance </a:t>
            </a:r>
          </a:p>
          <a:p>
            <a:endParaRPr lang="en-US" dirty="0"/>
          </a:p>
        </p:txBody>
      </p:sp>
    </p:spTree>
    <p:extLst>
      <p:ext uri="{BB962C8B-B14F-4D97-AF65-F5344CB8AC3E}">
        <p14:creationId xmlns:p14="http://schemas.microsoft.com/office/powerpoint/2010/main" val="2517606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2562464558"/>
              </p:ext>
            </p:extLst>
          </p:nvPr>
        </p:nvGraphicFramePr>
        <p:xfrm>
          <a:off x="457200" y="304800"/>
          <a:ext cx="7543800" cy="3108960"/>
        </p:xfrm>
        <a:graphic>
          <a:graphicData uri="http://schemas.openxmlformats.org/drawingml/2006/table">
            <a:tbl>
              <a:tblPr firstRow="1" bandRow="1">
                <a:tableStyleId>{5C22544A-7EE6-4342-B048-85BDC9FD1C3A}</a:tableStyleId>
              </a:tblPr>
              <a:tblGrid>
                <a:gridCol w="7543800"/>
              </a:tblGrid>
              <a:tr h="370840">
                <a:tc>
                  <a:txBody>
                    <a:bodyPr/>
                    <a:lstStyle/>
                    <a:p>
                      <a:r>
                        <a:rPr lang="en-US" dirty="0" smtClean="0"/>
                        <a:t>During the mid-1700s, several religious leaders rose to prominence throughout the American colonies. Preachers like George Whitefield (1714–1770), Jonathan Edwards (1703–1758), and Gilbert Tennent (1703–1764) delivered dramatic and emotional sermons at revivals that attracted large crowds. Sometimes these audiences brought together a social mixture of men and women, whites and African Americans. The revivalist preachers often challenged the authority of ministers who did not demonstrate sufficient piety and passion, which caused tensions within denominations that sometimes led new religious groups to arise.</a:t>
                      </a:r>
                      <a:endParaRPr lang="en-US" dirty="0"/>
                    </a:p>
                  </a:txBody>
                  <a:tcPr>
                    <a:solidFill>
                      <a:srgbClr val="C00000"/>
                    </a:solidFill>
                  </a:tcPr>
                </a:tc>
              </a:tr>
            </a:tbl>
          </a:graphicData>
        </a:graphic>
      </p:graphicFrame>
      <p:sp>
        <p:nvSpPr>
          <p:cNvPr id="5" name="Rectangle 4"/>
          <p:cNvSpPr/>
          <p:nvPr/>
        </p:nvSpPr>
        <p:spPr>
          <a:xfrm>
            <a:off x="533400" y="3733800"/>
            <a:ext cx="7467600" cy="2585323"/>
          </a:xfrm>
          <a:prstGeom prst="rect">
            <a:avLst/>
          </a:prstGeom>
        </p:spPr>
        <p:txBody>
          <a:bodyPr wrap="square">
            <a:spAutoFit/>
          </a:bodyPr>
          <a:lstStyle/>
          <a:p>
            <a:r>
              <a:rPr lang="en-US" b="1" dirty="0" smtClean="0"/>
              <a:t>What was a consequence of the religious movement described in this passage? </a:t>
            </a:r>
          </a:p>
          <a:p>
            <a:endParaRPr lang="en-US" b="1" dirty="0" smtClean="0"/>
          </a:p>
          <a:p>
            <a:pPr marL="342900" indent="-342900">
              <a:buAutoNum type="alphaUcPeriod"/>
            </a:pPr>
            <a:r>
              <a:rPr lang="en-US" dirty="0" smtClean="0"/>
              <a:t>Religious diversity increased in American society. </a:t>
            </a:r>
          </a:p>
          <a:p>
            <a:pPr marL="342900" indent="-342900">
              <a:buAutoNum type="alphaUcPeriod"/>
            </a:pPr>
            <a:r>
              <a:rPr lang="en-US" dirty="0" smtClean="0"/>
              <a:t>Enlightenment ideas became less appealing in colonial culture. </a:t>
            </a:r>
          </a:p>
          <a:p>
            <a:pPr marL="342900" indent="-342900">
              <a:buAutoNum type="alphaUcPeriod"/>
            </a:pPr>
            <a:r>
              <a:rPr lang="en-US" dirty="0" smtClean="0"/>
              <a:t>People began to settle western territories to practice religious freedom. </a:t>
            </a:r>
          </a:p>
          <a:p>
            <a:pPr marL="342900" indent="-342900">
              <a:buAutoNum type="alphaUcPeriod"/>
            </a:pPr>
            <a:r>
              <a:rPr lang="en-US" dirty="0" smtClean="0"/>
              <a:t>Colonial authorities enforced laws to protect established religious institutions. </a:t>
            </a:r>
            <a:endParaRPr lang="en-US" dirty="0"/>
          </a:p>
        </p:txBody>
      </p:sp>
    </p:spTree>
    <p:extLst>
      <p:ext uri="{BB962C8B-B14F-4D97-AF65-F5344CB8AC3E}">
        <p14:creationId xmlns:p14="http://schemas.microsoft.com/office/powerpoint/2010/main" val="32402113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A. Religious </a:t>
            </a:r>
            <a:r>
              <a:rPr lang="en-US" dirty="0"/>
              <a:t>diversity increased in American society</a:t>
            </a:r>
          </a:p>
        </p:txBody>
      </p:sp>
    </p:spTree>
    <p:extLst>
      <p:ext uri="{BB962C8B-B14F-4D97-AF65-F5344CB8AC3E}">
        <p14:creationId xmlns:p14="http://schemas.microsoft.com/office/powerpoint/2010/main" val="1603515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487362"/>
          </a:xfrm>
        </p:spPr>
        <p:txBody>
          <a:bodyPr>
            <a:normAutofit/>
          </a:bodyPr>
          <a:lstStyle/>
          <a:p>
            <a:r>
              <a:rPr lang="en-US" sz="2400" b="1" dirty="0"/>
              <a:t>Use the list below to answer the question.</a:t>
            </a:r>
            <a:endParaRPr lang="en-US" sz="2400" dirty="0"/>
          </a:p>
        </p:txBody>
      </p:sp>
      <p:sp>
        <p:nvSpPr>
          <p:cNvPr id="3" name="Content Placeholder 2"/>
          <p:cNvSpPr>
            <a:spLocks noGrp="1"/>
          </p:cNvSpPr>
          <p:nvPr>
            <p:ph sz="quarter" idx="1"/>
          </p:nvPr>
        </p:nvSpPr>
        <p:spPr>
          <a:xfrm>
            <a:off x="457200" y="762000"/>
            <a:ext cx="7467600" cy="5559552"/>
          </a:xfrm>
        </p:spPr>
        <p:txBody>
          <a:bodyPr>
            <a:normAutofit fontScale="92500"/>
          </a:bodyPr>
          <a:lstStyle/>
          <a:p>
            <a:r>
              <a:rPr lang="en-US" b="1" dirty="0" smtClean="0"/>
              <a:t>Southern </a:t>
            </a:r>
            <a:r>
              <a:rPr lang="en-US" b="1" dirty="0"/>
              <a:t>Black Codes, 1830s </a:t>
            </a:r>
            <a:endParaRPr lang="en-US" b="1" dirty="0" smtClean="0"/>
          </a:p>
          <a:p>
            <a:endParaRPr lang="en-US" dirty="0" smtClean="0"/>
          </a:p>
          <a:p>
            <a:endParaRPr lang="en-US" dirty="0"/>
          </a:p>
          <a:p>
            <a:endParaRPr lang="en-US" dirty="0" smtClean="0"/>
          </a:p>
          <a:p>
            <a:r>
              <a:rPr lang="en-US" b="1" dirty="0" smtClean="0"/>
              <a:t>What </a:t>
            </a:r>
            <a:r>
              <a:rPr lang="en-US" b="1" dirty="0"/>
              <a:t>conclusion can be drawn from the information in the list?</a:t>
            </a:r>
            <a:r>
              <a:rPr lang="en-US" dirty="0"/>
              <a:t> </a:t>
            </a:r>
            <a:endParaRPr lang="en-US" dirty="0" smtClean="0"/>
          </a:p>
          <a:p>
            <a:endParaRPr lang="en-US" dirty="0" smtClean="0"/>
          </a:p>
          <a:p>
            <a:r>
              <a:rPr lang="en-US" dirty="0" smtClean="0"/>
              <a:t>A</a:t>
            </a:r>
            <a:r>
              <a:rPr lang="en-US" dirty="0"/>
              <a:t>. Southern states restricted the civil rights of free blacks. </a:t>
            </a:r>
            <a:endParaRPr lang="en-US" dirty="0" smtClean="0"/>
          </a:p>
          <a:p>
            <a:r>
              <a:rPr lang="en-US" dirty="0" smtClean="0"/>
              <a:t>B</a:t>
            </a:r>
            <a:r>
              <a:rPr lang="en-US" dirty="0"/>
              <a:t>. Free blacks often held political office in the South. </a:t>
            </a:r>
            <a:endParaRPr lang="en-US" dirty="0" smtClean="0"/>
          </a:p>
          <a:p>
            <a:r>
              <a:rPr lang="en-US" dirty="0" smtClean="0"/>
              <a:t>C</a:t>
            </a:r>
            <a:r>
              <a:rPr lang="en-US" dirty="0"/>
              <a:t>. Southern governments encouraged the education of free blacks. </a:t>
            </a:r>
            <a:endParaRPr lang="en-US" dirty="0" smtClean="0"/>
          </a:p>
          <a:p>
            <a:r>
              <a:rPr lang="en-US" dirty="0" smtClean="0"/>
              <a:t>D</a:t>
            </a:r>
            <a:r>
              <a:rPr lang="en-US" dirty="0"/>
              <a:t>. Free blacks received the same legal recognition as non-slaveholding white citizens.</a:t>
            </a:r>
          </a:p>
        </p:txBody>
      </p:sp>
      <p:graphicFrame>
        <p:nvGraphicFramePr>
          <p:cNvPr id="4" name="Table 3"/>
          <p:cNvGraphicFramePr>
            <a:graphicFrameLocks noGrp="1"/>
          </p:cNvGraphicFramePr>
          <p:nvPr>
            <p:extLst>
              <p:ext uri="{D42A27DB-BD31-4B8C-83A1-F6EECF244321}">
                <p14:modId xmlns:p14="http://schemas.microsoft.com/office/powerpoint/2010/main" val="3317415674"/>
              </p:ext>
            </p:extLst>
          </p:nvPr>
        </p:nvGraphicFramePr>
        <p:xfrm>
          <a:off x="457200" y="1219200"/>
          <a:ext cx="6934200" cy="914400"/>
        </p:xfrm>
        <a:graphic>
          <a:graphicData uri="http://schemas.openxmlformats.org/drawingml/2006/table">
            <a:tbl>
              <a:tblPr firstRow="1" bandRow="1">
                <a:tableStyleId>{5C22544A-7EE6-4342-B048-85BDC9FD1C3A}</a:tableStyleId>
              </a:tblPr>
              <a:tblGrid>
                <a:gridCol w="6934200"/>
              </a:tblGrid>
              <a:tr h="370840">
                <a:tc>
                  <a:txBody>
                    <a:bodyPr/>
                    <a:lstStyle/>
                    <a:p>
                      <a:r>
                        <a:rPr lang="en-US" dirty="0" smtClean="0"/>
                        <a:t>• Free Blacks could not carry firearms </a:t>
                      </a:r>
                    </a:p>
                    <a:p>
                      <a:r>
                        <a:rPr lang="en-US" dirty="0" smtClean="0"/>
                        <a:t>• Free Blacks could not purchase slaves </a:t>
                      </a:r>
                    </a:p>
                    <a:p>
                      <a:r>
                        <a:rPr lang="en-US" dirty="0" smtClean="0"/>
                        <a:t>• Free Blacks could not testify against white citizens</a:t>
                      </a:r>
                      <a:endParaRPr lang="en-US" dirty="0"/>
                    </a:p>
                  </a:txBody>
                  <a:tcPr>
                    <a:solidFill>
                      <a:srgbClr val="C00000"/>
                    </a:solidFill>
                  </a:tcPr>
                </a:tc>
              </a:tr>
            </a:tbl>
          </a:graphicData>
        </a:graphic>
      </p:graphicFrame>
    </p:spTree>
    <p:extLst>
      <p:ext uri="{BB962C8B-B14F-4D97-AF65-F5344CB8AC3E}">
        <p14:creationId xmlns:p14="http://schemas.microsoft.com/office/powerpoint/2010/main" val="22541920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Southern states restricted the civil rights of free blacks. </a:t>
            </a:r>
          </a:p>
          <a:p>
            <a:endParaRPr lang="en-US" dirty="0"/>
          </a:p>
        </p:txBody>
      </p:sp>
    </p:spTree>
    <p:extLst>
      <p:ext uri="{BB962C8B-B14F-4D97-AF65-F5344CB8AC3E}">
        <p14:creationId xmlns:p14="http://schemas.microsoft.com/office/powerpoint/2010/main" val="39408252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401762"/>
          </a:xfrm>
        </p:spPr>
        <p:txBody>
          <a:bodyPr>
            <a:normAutofit fontScale="90000"/>
          </a:bodyPr>
          <a:lstStyle/>
          <a:p>
            <a:r>
              <a:rPr lang="en-US" b="1" dirty="0"/>
              <a:t>What impact did the Northwest Ordinance have on the spread of slavery through the United States?</a:t>
            </a:r>
          </a:p>
        </p:txBody>
      </p:sp>
      <p:sp>
        <p:nvSpPr>
          <p:cNvPr id="3" name="Content Placeholder 2"/>
          <p:cNvSpPr>
            <a:spLocks noGrp="1"/>
          </p:cNvSpPr>
          <p:nvPr>
            <p:ph sz="quarter" idx="1"/>
          </p:nvPr>
        </p:nvSpPr>
        <p:spPr/>
        <p:txBody>
          <a:bodyPr/>
          <a:lstStyle/>
          <a:p>
            <a:endParaRPr lang="en-US" dirty="0" smtClean="0"/>
          </a:p>
          <a:p>
            <a:r>
              <a:rPr lang="en-US" dirty="0" smtClean="0"/>
              <a:t>A</a:t>
            </a:r>
            <a:r>
              <a:rPr lang="en-US" dirty="0"/>
              <a:t>. It provided slaveholders with additional land that could be farmed by slaves. </a:t>
            </a:r>
            <a:endParaRPr lang="en-US" dirty="0" smtClean="0"/>
          </a:p>
          <a:p>
            <a:r>
              <a:rPr lang="en-US" dirty="0" smtClean="0"/>
              <a:t>B</a:t>
            </a:r>
            <a:r>
              <a:rPr lang="en-US" dirty="0"/>
              <a:t>. It eliminated the sale of slaves north of the Virginia border. </a:t>
            </a:r>
            <a:endParaRPr lang="en-US" dirty="0" smtClean="0"/>
          </a:p>
          <a:p>
            <a:r>
              <a:rPr lang="en-US" dirty="0" smtClean="0"/>
              <a:t>C</a:t>
            </a:r>
            <a:r>
              <a:rPr lang="en-US" dirty="0"/>
              <a:t>. It was the first action by the federal government to prohibit the spread of slavery. </a:t>
            </a:r>
            <a:endParaRPr lang="en-US" dirty="0" smtClean="0"/>
          </a:p>
          <a:p>
            <a:r>
              <a:rPr lang="en-US" dirty="0" smtClean="0"/>
              <a:t>D</a:t>
            </a:r>
            <a:r>
              <a:rPr lang="en-US" dirty="0"/>
              <a:t>. It attempted to maintain a balance between free and slave states. </a:t>
            </a:r>
          </a:p>
        </p:txBody>
      </p:sp>
    </p:spTree>
    <p:extLst>
      <p:ext uri="{BB962C8B-B14F-4D97-AF65-F5344CB8AC3E}">
        <p14:creationId xmlns:p14="http://schemas.microsoft.com/office/powerpoint/2010/main" val="3841987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 It </a:t>
            </a:r>
            <a:r>
              <a:rPr lang="en-US" dirty="0"/>
              <a:t>was the first action by the federal government to prohibit the spread of slavery</a:t>
            </a:r>
            <a:r>
              <a:rPr lang="en-US" dirty="0" smtClean="0"/>
              <a:t>.</a:t>
            </a:r>
          </a:p>
          <a:p>
            <a:r>
              <a:rPr lang="en-US" dirty="0" smtClean="0"/>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251419620"/>
              </p:ext>
            </p:extLst>
          </p:nvPr>
        </p:nvGraphicFramePr>
        <p:xfrm>
          <a:off x="762000" y="2590800"/>
          <a:ext cx="7239000" cy="3352800"/>
        </p:xfrm>
        <a:graphic>
          <a:graphicData uri="http://schemas.openxmlformats.org/drawingml/2006/table">
            <a:tbl>
              <a:tblPr firstRow="1" bandRow="1">
                <a:tableStyleId>{5C22544A-7EE6-4342-B048-85BDC9FD1C3A}</a:tableStyleId>
              </a:tblPr>
              <a:tblGrid>
                <a:gridCol w="7239000"/>
              </a:tblGrid>
              <a:tr h="3352800">
                <a:tc>
                  <a:txBody>
                    <a:bodyPr/>
                    <a:lstStyle/>
                    <a:p>
                      <a:r>
                        <a:rPr lang="en-US" dirty="0" smtClean="0"/>
                        <a:t>The ordinance provided that:</a:t>
                      </a:r>
                    </a:p>
                    <a:p>
                      <a:endParaRPr lang="en-US" dirty="0" smtClean="0"/>
                    </a:p>
                    <a:p>
                      <a:pPr marL="285750" indent="-285750">
                        <a:buFont typeface="Arial" panose="020B0604020202020204" pitchFamily="34" charset="0"/>
                        <a:buChar char="•"/>
                      </a:pPr>
                      <a:r>
                        <a:rPr lang="en-US" dirty="0" smtClean="0"/>
                        <a:t>No fewer than three, or more than five, states would be formed</a:t>
                      </a:r>
                    </a:p>
                    <a:p>
                      <a:pPr marL="285750" indent="-285750">
                        <a:buFont typeface="Arial" panose="020B0604020202020204" pitchFamily="34" charset="0"/>
                        <a:buChar char="•"/>
                      </a:pPr>
                      <a:r>
                        <a:rPr lang="en-US" dirty="0" smtClean="0"/>
                        <a:t>Admission to the Union would be available when the number of free inhabitants reached 60,000</a:t>
                      </a:r>
                    </a:p>
                    <a:p>
                      <a:pPr marL="285750" indent="-285750">
                        <a:buFont typeface="Arial" panose="020B0604020202020204" pitchFamily="34" charset="0"/>
                        <a:buChar char="•"/>
                      </a:pPr>
                      <a:r>
                        <a:rPr lang="en-US" dirty="0" smtClean="0"/>
                        <a:t>Civil Liberties</a:t>
                      </a:r>
                      <a:r>
                        <a:rPr lang="en-US" dirty="0" smtClean="0">
                          <a:solidFill>
                            <a:srgbClr val="002060"/>
                          </a:solidFill>
                        </a:rPr>
                        <a:t> </a:t>
                      </a:r>
                      <a:r>
                        <a:rPr lang="en-US" dirty="0" smtClean="0"/>
                        <a:t>be guaranteed</a:t>
                      </a:r>
                    </a:p>
                    <a:p>
                      <a:pPr marL="285750" indent="-285750">
                        <a:buFont typeface="Arial" panose="020B0604020202020204" pitchFamily="34" charset="0"/>
                        <a:buChar char="•"/>
                      </a:pPr>
                      <a:r>
                        <a:rPr lang="en-US" u="sng" dirty="0" smtClean="0"/>
                        <a:t>Education</a:t>
                      </a:r>
                      <a:r>
                        <a:rPr lang="en-US" dirty="0" smtClean="0"/>
                        <a:t> be encouraged</a:t>
                      </a:r>
                    </a:p>
                    <a:p>
                      <a:pPr marL="285750" indent="-285750">
                        <a:buFont typeface="Arial" panose="020B0604020202020204" pitchFamily="34" charset="0"/>
                        <a:buChar char="•"/>
                      </a:pPr>
                      <a:r>
                        <a:rPr lang="en-US" dirty="0" smtClean="0"/>
                        <a:t>Slavery and involuntary servitude be prohibited</a:t>
                      </a:r>
                    </a:p>
                    <a:p>
                      <a:pPr marL="285750" indent="-285750">
                        <a:buFont typeface="Arial" panose="020B0604020202020204" pitchFamily="34" charset="0"/>
                        <a:buChar char="•"/>
                      </a:pPr>
                      <a:endParaRPr lang="en-US" dirty="0"/>
                    </a:p>
                  </a:txBody>
                  <a:tcPr>
                    <a:solidFill>
                      <a:srgbClr val="C00000"/>
                    </a:solidFill>
                  </a:tcPr>
                </a:tc>
              </a:tr>
            </a:tbl>
          </a:graphicData>
        </a:graphic>
      </p:graphicFrame>
    </p:spTree>
    <p:extLst>
      <p:ext uri="{BB962C8B-B14F-4D97-AF65-F5344CB8AC3E}">
        <p14:creationId xmlns:p14="http://schemas.microsoft.com/office/powerpoint/2010/main" val="28957896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467600" cy="1143000"/>
          </a:xfrm>
        </p:spPr>
        <p:txBody>
          <a:bodyPr>
            <a:normAutofit/>
          </a:bodyPr>
          <a:lstStyle/>
          <a:p>
            <a:r>
              <a:rPr lang="en-US" b="1" dirty="0" smtClean="0"/>
              <a:t>What is Federalism</a:t>
            </a:r>
            <a:endParaRPr lang="en-US" dirty="0"/>
          </a:p>
        </p:txBody>
      </p:sp>
      <p:sp>
        <p:nvSpPr>
          <p:cNvPr id="3" name="Content Placeholder 2"/>
          <p:cNvSpPr>
            <a:spLocks noGrp="1"/>
          </p:cNvSpPr>
          <p:nvPr>
            <p:ph sz="quarter" idx="1"/>
          </p:nvPr>
        </p:nvSpPr>
        <p:spPr/>
        <p:txBody>
          <a:bodyPr/>
          <a:lstStyle/>
          <a:p>
            <a:r>
              <a:rPr lang="en-US" dirty="0" smtClean="0"/>
              <a:t>A</a:t>
            </a:r>
            <a:r>
              <a:rPr lang="en-US" dirty="0"/>
              <a:t>. </a:t>
            </a:r>
            <a:r>
              <a:rPr lang="en-US" dirty="0" smtClean="0"/>
              <a:t>U.S. system of government in which power is distributed between the state and the federal government</a:t>
            </a:r>
          </a:p>
          <a:p>
            <a:r>
              <a:rPr lang="en-US" dirty="0" smtClean="0"/>
              <a:t>B</a:t>
            </a:r>
            <a:r>
              <a:rPr lang="en-US" dirty="0"/>
              <a:t>. </a:t>
            </a:r>
            <a:r>
              <a:rPr lang="en-US" dirty="0" smtClean="0"/>
              <a:t>All the power in the government belongs to the federal government.</a:t>
            </a:r>
          </a:p>
          <a:p>
            <a:r>
              <a:rPr lang="en-US" dirty="0" smtClean="0"/>
              <a:t>C</a:t>
            </a:r>
            <a:r>
              <a:rPr lang="en-US" dirty="0"/>
              <a:t>. </a:t>
            </a:r>
            <a:r>
              <a:rPr lang="en-US" dirty="0" smtClean="0"/>
              <a:t>It is a system for setting up the national bank </a:t>
            </a:r>
          </a:p>
          <a:p>
            <a:r>
              <a:rPr lang="en-US" dirty="0" smtClean="0"/>
              <a:t>D</a:t>
            </a:r>
            <a:r>
              <a:rPr lang="en-US" dirty="0"/>
              <a:t>. It attempted to maintain a balance between </a:t>
            </a:r>
            <a:r>
              <a:rPr lang="en-US" dirty="0" smtClean="0"/>
              <a:t>the branches of government</a:t>
            </a:r>
            <a:endParaRPr lang="en-US" dirty="0"/>
          </a:p>
        </p:txBody>
      </p:sp>
    </p:spTree>
    <p:extLst>
      <p:ext uri="{BB962C8B-B14F-4D97-AF65-F5344CB8AC3E}">
        <p14:creationId xmlns:p14="http://schemas.microsoft.com/office/powerpoint/2010/main" val="12568205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U.S. system of government in which power is distributed between the state and the federal government</a:t>
            </a:r>
          </a:p>
          <a:p>
            <a:endParaRPr lang="en-US" dirty="0"/>
          </a:p>
        </p:txBody>
      </p:sp>
    </p:spTree>
    <p:extLst>
      <p:ext uri="{BB962C8B-B14F-4D97-AF65-F5344CB8AC3E}">
        <p14:creationId xmlns:p14="http://schemas.microsoft.com/office/powerpoint/2010/main" val="24861514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the States Rights Doctrine?</a:t>
            </a:r>
            <a:endParaRPr lang="en-US" b="1" dirty="0"/>
          </a:p>
        </p:txBody>
      </p:sp>
      <p:sp>
        <p:nvSpPr>
          <p:cNvPr id="3" name="Content Placeholder 2"/>
          <p:cNvSpPr>
            <a:spLocks noGrp="1"/>
          </p:cNvSpPr>
          <p:nvPr>
            <p:ph sz="quarter" idx="1"/>
          </p:nvPr>
        </p:nvSpPr>
        <p:spPr/>
        <p:txBody>
          <a:bodyPr/>
          <a:lstStyle/>
          <a:p>
            <a:r>
              <a:rPr lang="en-US" dirty="0" smtClean="0"/>
              <a:t>A.  The way the states governments are set up to determine the total representation in the state house of representatives.</a:t>
            </a:r>
          </a:p>
          <a:p>
            <a:r>
              <a:rPr lang="en-US" dirty="0" smtClean="0"/>
              <a:t>B.  How the representatives from each state are chosen for the federal government</a:t>
            </a:r>
          </a:p>
          <a:p>
            <a:r>
              <a:rPr lang="en-US" dirty="0" smtClean="0"/>
              <a:t>C. The belief that the power of the states should be greater than the power of the federal government. </a:t>
            </a:r>
          </a:p>
          <a:p>
            <a:r>
              <a:rPr lang="en-US" dirty="0" smtClean="0"/>
              <a:t>D. The </a:t>
            </a:r>
            <a:r>
              <a:rPr lang="en-US" dirty="0"/>
              <a:t>belief that the power of the </a:t>
            </a:r>
            <a:r>
              <a:rPr lang="en-US" dirty="0" smtClean="0"/>
              <a:t>federal government </a:t>
            </a:r>
            <a:r>
              <a:rPr lang="en-US" dirty="0"/>
              <a:t>should be greater than the power of the </a:t>
            </a:r>
            <a:r>
              <a:rPr lang="en-US" dirty="0" smtClean="0"/>
              <a:t>states. </a:t>
            </a:r>
            <a:endParaRPr lang="en-US" dirty="0"/>
          </a:p>
          <a:p>
            <a:endParaRPr lang="en-US" dirty="0" smtClean="0"/>
          </a:p>
          <a:p>
            <a:endParaRPr lang="en-US" dirty="0"/>
          </a:p>
        </p:txBody>
      </p:sp>
    </p:spTree>
    <p:extLst>
      <p:ext uri="{BB962C8B-B14F-4D97-AF65-F5344CB8AC3E}">
        <p14:creationId xmlns:p14="http://schemas.microsoft.com/office/powerpoint/2010/main" val="25857038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C. The belief that the power of the states should be greater than the power of the federal government. </a:t>
            </a:r>
          </a:p>
          <a:p>
            <a:endParaRPr lang="en-US" dirty="0"/>
          </a:p>
        </p:txBody>
      </p:sp>
    </p:spTree>
    <p:extLst>
      <p:ext uri="{BB962C8B-B14F-4D97-AF65-F5344CB8AC3E}">
        <p14:creationId xmlns:p14="http://schemas.microsoft.com/office/powerpoint/2010/main" val="6672763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list to answer the question that follows</a:t>
            </a:r>
            <a:endParaRPr lang="en-US" dirty="0"/>
          </a:p>
        </p:txBody>
      </p:sp>
      <p:sp>
        <p:nvSpPr>
          <p:cNvPr id="3" name="Content Placeholder 2"/>
          <p:cNvSpPr>
            <a:spLocks noGrp="1"/>
          </p:cNvSpPr>
          <p:nvPr>
            <p:ph sz="quarter" idx="1"/>
          </p:nvPr>
        </p:nvSpPr>
        <p:spPr>
          <a:xfrm>
            <a:off x="457200" y="1600200"/>
            <a:ext cx="7924800" cy="4873752"/>
          </a:xfrm>
        </p:spPr>
        <p:txBody>
          <a:bodyPr>
            <a:normAutofit/>
          </a:bodyPr>
          <a:lstStyle/>
          <a:p>
            <a:endParaRPr lang="en-US" dirty="0"/>
          </a:p>
          <a:p>
            <a:endParaRPr lang="en-US" dirty="0" smtClean="0"/>
          </a:p>
          <a:p>
            <a:endParaRPr lang="en-US" dirty="0" smtClean="0"/>
          </a:p>
          <a:p>
            <a:r>
              <a:rPr lang="en-US" b="1" dirty="0" smtClean="0"/>
              <a:t>These </a:t>
            </a:r>
            <a:r>
              <a:rPr lang="en-US" b="1" dirty="0"/>
              <a:t>legislative decisions were intended to address which concern? </a:t>
            </a:r>
            <a:endParaRPr lang="en-US" b="1" dirty="0" smtClean="0"/>
          </a:p>
          <a:p>
            <a:r>
              <a:rPr lang="en-US" dirty="0" smtClean="0"/>
              <a:t>A</a:t>
            </a:r>
            <a:r>
              <a:rPr lang="en-US" dirty="0"/>
              <a:t>. the growing population of immigrants </a:t>
            </a:r>
            <a:endParaRPr lang="en-US" dirty="0" smtClean="0"/>
          </a:p>
          <a:p>
            <a:r>
              <a:rPr lang="en-US" dirty="0" smtClean="0"/>
              <a:t>B</a:t>
            </a:r>
            <a:r>
              <a:rPr lang="en-US" dirty="0"/>
              <a:t>. sectional divisions over slavery and the economy </a:t>
            </a:r>
            <a:endParaRPr lang="en-US" dirty="0" smtClean="0"/>
          </a:p>
          <a:p>
            <a:r>
              <a:rPr lang="en-US" dirty="0" smtClean="0"/>
              <a:t>C</a:t>
            </a:r>
            <a:r>
              <a:rPr lang="en-US" dirty="0"/>
              <a:t>. income inequality resulting from industrialization </a:t>
            </a:r>
            <a:endParaRPr lang="en-US" dirty="0" smtClean="0"/>
          </a:p>
          <a:p>
            <a:r>
              <a:rPr lang="en-US" dirty="0" smtClean="0"/>
              <a:t>D</a:t>
            </a:r>
            <a:r>
              <a:rPr lang="en-US" dirty="0"/>
              <a:t>. the balance of power among the branches of government </a:t>
            </a:r>
          </a:p>
        </p:txBody>
      </p:sp>
      <p:graphicFrame>
        <p:nvGraphicFramePr>
          <p:cNvPr id="4" name="Table 3"/>
          <p:cNvGraphicFramePr>
            <a:graphicFrameLocks noGrp="1"/>
          </p:cNvGraphicFramePr>
          <p:nvPr>
            <p:extLst>
              <p:ext uri="{D42A27DB-BD31-4B8C-83A1-F6EECF244321}">
                <p14:modId xmlns:p14="http://schemas.microsoft.com/office/powerpoint/2010/main" val="1613978401"/>
              </p:ext>
            </p:extLst>
          </p:nvPr>
        </p:nvGraphicFramePr>
        <p:xfrm>
          <a:off x="533400" y="1397000"/>
          <a:ext cx="7086600" cy="1188720"/>
        </p:xfrm>
        <a:graphic>
          <a:graphicData uri="http://schemas.openxmlformats.org/drawingml/2006/table">
            <a:tbl>
              <a:tblPr firstRow="1" bandRow="1">
                <a:tableStyleId>{5C22544A-7EE6-4342-B048-85BDC9FD1C3A}</a:tableStyleId>
              </a:tblPr>
              <a:tblGrid>
                <a:gridCol w="7086600"/>
              </a:tblGrid>
              <a:tr h="370840">
                <a:tc>
                  <a:txBody>
                    <a:bodyPr/>
                    <a:lstStyle/>
                    <a:p>
                      <a:r>
                        <a:rPr lang="en-US" dirty="0" smtClean="0"/>
                        <a:t>• Three-Fifths Compromise (1787) </a:t>
                      </a:r>
                    </a:p>
                    <a:p>
                      <a:r>
                        <a:rPr lang="en-US" dirty="0" smtClean="0"/>
                        <a:t>• Missouri Compromise (1820) </a:t>
                      </a:r>
                    </a:p>
                    <a:p>
                      <a:r>
                        <a:rPr lang="en-US" dirty="0" smtClean="0"/>
                        <a:t>• Compromise of 1850 </a:t>
                      </a:r>
                    </a:p>
                    <a:p>
                      <a:r>
                        <a:rPr lang="en-US" dirty="0" smtClean="0"/>
                        <a:t>• Kansas-Nebraska Act (1854)</a:t>
                      </a:r>
                      <a:endParaRPr lang="en-US" dirty="0"/>
                    </a:p>
                  </a:txBody>
                  <a:tcPr>
                    <a:solidFill>
                      <a:srgbClr val="C00000"/>
                    </a:solidFill>
                  </a:tcPr>
                </a:tc>
              </a:tr>
            </a:tbl>
          </a:graphicData>
        </a:graphic>
      </p:graphicFrame>
    </p:spTree>
    <p:extLst>
      <p:ext uri="{BB962C8B-B14F-4D97-AF65-F5344CB8AC3E}">
        <p14:creationId xmlns:p14="http://schemas.microsoft.com/office/powerpoint/2010/main" val="36318951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a:t>B. sectional divisions over slavery and the economy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31390875"/>
              </p:ext>
            </p:extLst>
          </p:nvPr>
        </p:nvGraphicFramePr>
        <p:xfrm>
          <a:off x="1066800" y="2590800"/>
          <a:ext cx="6096000" cy="1188720"/>
        </p:xfrm>
        <a:graphic>
          <a:graphicData uri="http://schemas.openxmlformats.org/drawingml/2006/table">
            <a:tbl>
              <a:tblPr firstRow="1" bandRow="1">
                <a:tableStyleId>{5C22544A-7EE6-4342-B048-85BDC9FD1C3A}</a:tableStyleId>
              </a:tblPr>
              <a:tblGrid>
                <a:gridCol w="6096000"/>
              </a:tblGrid>
              <a:tr h="370840">
                <a:tc>
                  <a:txBody>
                    <a:bodyPr/>
                    <a:lstStyle/>
                    <a:p>
                      <a:r>
                        <a:rPr lang="en-US" dirty="0" smtClean="0"/>
                        <a:t>Kansas Nebraska Act 1854</a:t>
                      </a:r>
                    </a:p>
                    <a:p>
                      <a:pPr marL="285750" indent="-285750">
                        <a:buFont typeface="Arial" panose="020B0604020202020204" pitchFamily="34" charset="0"/>
                        <a:buChar char="•"/>
                      </a:pPr>
                      <a:r>
                        <a:rPr lang="en-US" dirty="0" smtClean="0"/>
                        <a:t>A law that allowed voters in Kansas and Nebraska to choose whether to</a:t>
                      </a:r>
                      <a:r>
                        <a:rPr lang="en-US" baseline="0" dirty="0" smtClean="0"/>
                        <a:t> allow slavery.</a:t>
                      </a:r>
                      <a:endParaRPr lang="en-US" dirty="0" smtClean="0"/>
                    </a:p>
                    <a:p>
                      <a:endParaRPr lang="en-US" dirty="0"/>
                    </a:p>
                  </a:txBody>
                  <a:tcPr>
                    <a:solidFill>
                      <a:srgbClr val="C00000"/>
                    </a:solidFill>
                  </a:tcPr>
                </a:tc>
              </a:tr>
            </a:tbl>
          </a:graphicData>
        </a:graphic>
      </p:graphicFrame>
    </p:spTree>
    <p:extLst>
      <p:ext uri="{BB962C8B-B14F-4D97-AF65-F5344CB8AC3E}">
        <p14:creationId xmlns:p14="http://schemas.microsoft.com/office/powerpoint/2010/main" val="3361916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information to answer the question that follows.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127967174"/>
              </p:ext>
            </p:extLst>
          </p:nvPr>
        </p:nvGraphicFramePr>
        <p:xfrm>
          <a:off x="457200" y="1600200"/>
          <a:ext cx="7467600" cy="17373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In its 1857 Dred Scott v. </a:t>
                      </a:r>
                      <a:r>
                        <a:rPr lang="en-US" dirty="0" err="1" smtClean="0"/>
                        <a:t>Sandford</a:t>
                      </a:r>
                      <a:r>
                        <a:rPr lang="en-US" dirty="0" smtClean="0"/>
                        <a:t> decision, the Supreme Court ruled that Congress could not ban slavery in U.S. territories. Also, in upholding the Fifth Amendment rights of slave owners, the Court recognized slaves as property. It further ruled that African Americans were not United States citizens. </a:t>
                      </a:r>
                      <a:endParaRPr lang="en-US" dirty="0"/>
                    </a:p>
                  </a:txBody>
                  <a:tcPr>
                    <a:solidFill>
                      <a:srgbClr val="C00000"/>
                    </a:solidFill>
                  </a:tcPr>
                </a:tc>
              </a:tr>
            </a:tbl>
          </a:graphicData>
        </a:graphic>
      </p:graphicFrame>
      <p:sp>
        <p:nvSpPr>
          <p:cNvPr id="5" name="Rectangle 4"/>
          <p:cNvSpPr/>
          <p:nvPr/>
        </p:nvSpPr>
        <p:spPr>
          <a:xfrm>
            <a:off x="457200" y="3428999"/>
            <a:ext cx="7467600" cy="2585323"/>
          </a:xfrm>
          <a:prstGeom prst="rect">
            <a:avLst/>
          </a:prstGeom>
        </p:spPr>
        <p:txBody>
          <a:bodyPr wrap="square">
            <a:spAutoFit/>
          </a:bodyPr>
          <a:lstStyle/>
          <a:p>
            <a:r>
              <a:rPr lang="en-US" b="1" dirty="0" smtClean="0"/>
              <a:t>How did this Supreme Court decision affect life in the United States?</a:t>
            </a:r>
            <a:r>
              <a:rPr lang="en-US" dirty="0" smtClean="0"/>
              <a:t> </a:t>
            </a:r>
          </a:p>
          <a:p>
            <a:endParaRPr lang="en-US" dirty="0" smtClean="0"/>
          </a:p>
          <a:p>
            <a:pPr marL="342900" indent="-342900">
              <a:buAutoNum type="alphaUcPeriod"/>
            </a:pPr>
            <a:r>
              <a:rPr lang="en-US" dirty="0" smtClean="0"/>
              <a:t>It strengthened slavery as a part of United States society. </a:t>
            </a:r>
          </a:p>
          <a:p>
            <a:pPr marL="342900" indent="-342900">
              <a:buAutoNum type="alphaUcPeriod"/>
            </a:pPr>
            <a:r>
              <a:rPr lang="en-US" dirty="0" smtClean="0"/>
              <a:t>It settled the debate over states’ rights and federal power. </a:t>
            </a:r>
          </a:p>
          <a:p>
            <a:pPr marL="342900" indent="-342900">
              <a:buAutoNum type="alphaUcPeriod"/>
            </a:pPr>
            <a:r>
              <a:rPr lang="en-US" dirty="0" smtClean="0"/>
              <a:t>It denied the government a role in making decisions about the economy. </a:t>
            </a:r>
          </a:p>
          <a:p>
            <a:pPr marL="342900" indent="-342900">
              <a:buAutoNum type="alphaUcPeriod"/>
            </a:pPr>
            <a:r>
              <a:rPr lang="en-US" dirty="0" smtClean="0"/>
              <a:t>It gave states the authority to determine who was a United States citizen. </a:t>
            </a:r>
            <a:endParaRPr lang="en-US" dirty="0"/>
          </a:p>
        </p:txBody>
      </p:sp>
    </p:spTree>
    <p:extLst>
      <p:ext uri="{BB962C8B-B14F-4D97-AF65-F5344CB8AC3E}">
        <p14:creationId xmlns:p14="http://schemas.microsoft.com/office/powerpoint/2010/main" val="23091134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A.  It </a:t>
            </a:r>
            <a:r>
              <a:rPr lang="en-US" dirty="0"/>
              <a:t>strengthened slavery as a part of United States society. </a:t>
            </a:r>
          </a:p>
          <a:p>
            <a:endParaRPr lang="en-US" dirty="0"/>
          </a:p>
        </p:txBody>
      </p:sp>
    </p:spTree>
    <p:extLst>
      <p:ext uri="{BB962C8B-B14F-4D97-AF65-F5344CB8AC3E}">
        <p14:creationId xmlns:p14="http://schemas.microsoft.com/office/powerpoint/2010/main" val="2158357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information in the table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28764783"/>
              </p:ext>
            </p:extLst>
          </p:nvPr>
        </p:nvGraphicFramePr>
        <p:xfrm>
          <a:off x="457200" y="1905000"/>
          <a:ext cx="7467600" cy="2123440"/>
        </p:xfrm>
        <a:graphic>
          <a:graphicData uri="http://schemas.openxmlformats.org/drawingml/2006/table">
            <a:tbl>
              <a:tblPr firstRow="1" bandRow="1">
                <a:tableStyleId>{5C22544A-7EE6-4342-B048-85BDC9FD1C3A}</a:tableStyleId>
              </a:tblPr>
              <a:tblGrid>
                <a:gridCol w="2489200"/>
                <a:gridCol w="2489200"/>
                <a:gridCol w="2489200"/>
              </a:tblGrid>
              <a:tr h="370840">
                <a:tc>
                  <a:txBody>
                    <a:bodyPr/>
                    <a:lstStyle/>
                    <a:p>
                      <a:r>
                        <a:rPr lang="en-US" smtClean="0"/>
                        <a:t>Event</a:t>
                      </a:r>
                      <a:endParaRPr lang="en-US" dirty="0"/>
                    </a:p>
                  </a:txBody>
                  <a:tcPr>
                    <a:solidFill>
                      <a:srgbClr val="C00000"/>
                    </a:solidFill>
                  </a:tcPr>
                </a:tc>
                <a:tc>
                  <a:txBody>
                    <a:bodyPr/>
                    <a:lstStyle/>
                    <a:p>
                      <a:r>
                        <a:rPr lang="en-US" dirty="0" smtClean="0"/>
                        <a:t>Year</a:t>
                      </a:r>
                      <a:endParaRPr lang="en-US" dirty="0"/>
                    </a:p>
                  </a:txBody>
                  <a:tcPr>
                    <a:solidFill>
                      <a:srgbClr val="C00000"/>
                    </a:solidFill>
                  </a:tcPr>
                </a:tc>
                <a:tc>
                  <a:txBody>
                    <a:bodyPr/>
                    <a:lstStyle/>
                    <a:p>
                      <a:r>
                        <a:rPr lang="en-US" dirty="0" smtClean="0"/>
                        <a:t>Location</a:t>
                      </a:r>
                      <a:endParaRPr lang="en-US" dirty="0"/>
                    </a:p>
                  </a:txBody>
                  <a:tcPr>
                    <a:solidFill>
                      <a:srgbClr val="C00000"/>
                    </a:solidFill>
                  </a:tcPr>
                </a:tc>
              </a:tr>
              <a:tr h="370840">
                <a:tc>
                  <a:txBody>
                    <a:bodyPr/>
                    <a:lstStyle/>
                    <a:p>
                      <a:r>
                        <a:rPr lang="en-US" smtClean="0"/>
                        <a:t>The Stono Rebellion</a:t>
                      </a:r>
                      <a:endParaRPr lang="en-US" dirty="0"/>
                    </a:p>
                  </a:txBody>
                  <a:tcPr/>
                </a:tc>
                <a:tc>
                  <a:txBody>
                    <a:bodyPr/>
                    <a:lstStyle/>
                    <a:p>
                      <a:r>
                        <a:rPr lang="en-US" dirty="0" smtClean="0"/>
                        <a:t>1739</a:t>
                      </a:r>
                      <a:endParaRPr lang="en-US" dirty="0"/>
                    </a:p>
                  </a:txBody>
                  <a:tcPr/>
                </a:tc>
                <a:tc>
                  <a:txBody>
                    <a:bodyPr/>
                    <a:lstStyle/>
                    <a:p>
                      <a:r>
                        <a:rPr lang="en-US" dirty="0" smtClean="0"/>
                        <a:t>South Carolina</a:t>
                      </a:r>
                      <a:endParaRPr lang="en-US" dirty="0"/>
                    </a:p>
                  </a:txBody>
                  <a:tcPr/>
                </a:tc>
              </a:tr>
              <a:tr h="370840">
                <a:tc>
                  <a:txBody>
                    <a:bodyPr/>
                    <a:lstStyle/>
                    <a:p>
                      <a:r>
                        <a:rPr lang="en-US" smtClean="0"/>
                        <a:t>Gabriel’s</a:t>
                      </a:r>
                      <a:r>
                        <a:rPr lang="en-US" baseline="0" smtClean="0"/>
                        <a:t> Rebellion</a:t>
                      </a:r>
                      <a:endParaRPr lang="en-US" dirty="0" smtClean="0"/>
                    </a:p>
                  </a:txBody>
                  <a:tcPr/>
                </a:tc>
                <a:tc>
                  <a:txBody>
                    <a:bodyPr/>
                    <a:lstStyle/>
                    <a:p>
                      <a:r>
                        <a:rPr lang="en-US" dirty="0" smtClean="0"/>
                        <a:t>1800</a:t>
                      </a:r>
                      <a:endParaRPr lang="en-US" dirty="0"/>
                    </a:p>
                  </a:txBody>
                  <a:tcPr/>
                </a:tc>
                <a:tc>
                  <a:txBody>
                    <a:bodyPr/>
                    <a:lstStyle/>
                    <a:p>
                      <a:r>
                        <a:rPr lang="en-US" dirty="0" smtClean="0"/>
                        <a:t>Virginia</a:t>
                      </a:r>
                      <a:endParaRPr lang="en-US" dirty="0"/>
                    </a:p>
                  </a:txBody>
                  <a:tcPr/>
                </a:tc>
              </a:tr>
              <a:tr h="370840">
                <a:tc>
                  <a:txBody>
                    <a:bodyPr/>
                    <a:lstStyle/>
                    <a:p>
                      <a:r>
                        <a:rPr lang="en-US" smtClean="0"/>
                        <a:t>Denmark Vessey’s conspiracy</a:t>
                      </a:r>
                      <a:endParaRPr lang="en-US" dirty="0"/>
                    </a:p>
                  </a:txBody>
                  <a:tcPr/>
                </a:tc>
                <a:tc>
                  <a:txBody>
                    <a:bodyPr/>
                    <a:lstStyle/>
                    <a:p>
                      <a:r>
                        <a:rPr lang="en-US" dirty="0" smtClean="0"/>
                        <a:t>1822</a:t>
                      </a:r>
                      <a:endParaRPr lang="en-US" dirty="0"/>
                    </a:p>
                  </a:txBody>
                  <a:tcPr/>
                </a:tc>
                <a:tc>
                  <a:txBody>
                    <a:bodyPr/>
                    <a:lstStyle/>
                    <a:p>
                      <a:r>
                        <a:rPr lang="en-US" dirty="0" smtClean="0"/>
                        <a:t>South</a:t>
                      </a:r>
                      <a:r>
                        <a:rPr lang="en-US" baseline="0" dirty="0" smtClean="0"/>
                        <a:t> Carolina</a:t>
                      </a:r>
                      <a:endParaRPr lang="en-US" dirty="0"/>
                    </a:p>
                  </a:txBody>
                  <a:tcPr/>
                </a:tc>
              </a:tr>
              <a:tr h="370840">
                <a:tc>
                  <a:txBody>
                    <a:bodyPr/>
                    <a:lstStyle/>
                    <a:p>
                      <a:r>
                        <a:rPr lang="en-US" dirty="0" smtClean="0"/>
                        <a:t>Nat</a:t>
                      </a:r>
                      <a:r>
                        <a:rPr lang="en-US" baseline="0" dirty="0" smtClean="0"/>
                        <a:t> Turners Revolt</a:t>
                      </a:r>
                      <a:endParaRPr lang="en-US" dirty="0"/>
                    </a:p>
                  </a:txBody>
                  <a:tcPr/>
                </a:tc>
                <a:tc>
                  <a:txBody>
                    <a:bodyPr/>
                    <a:lstStyle/>
                    <a:p>
                      <a:r>
                        <a:rPr lang="en-US" dirty="0" smtClean="0"/>
                        <a:t>1831</a:t>
                      </a:r>
                      <a:endParaRPr lang="en-US" dirty="0"/>
                    </a:p>
                  </a:txBody>
                  <a:tcPr/>
                </a:tc>
                <a:tc>
                  <a:txBody>
                    <a:bodyPr/>
                    <a:lstStyle/>
                    <a:p>
                      <a:r>
                        <a:rPr lang="en-US" dirty="0" smtClean="0"/>
                        <a:t>Virginia</a:t>
                      </a:r>
                      <a:endParaRPr lang="en-US" dirty="0"/>
                    </a:p>
                  </a:txBody>
                  <a:tcPr/>
                </a:tc>
              </a:tr>
            </a:tbl>
          </a:graphicData>
        </a:graphic>
      </p:graphicFrame>
      <p:sp>
        <p:nvSpPr>
          <p:cNvPr id="5" name="Rectangle 4"/>
          <p:cNvSpPr/>
          <p:nvPr/>
        </p:nvSpPr>
        <p:spPr>
          <a:xfrm>
            <a:off x="1219200" y="1447800"/>
            <a:ext cx="6172200" cy="369332"/>
          </a:xfrm>
          <a:prstGeom prst="rect">
            <a:avLst/>
          </a:prstGeom>
        </p:spPr>
        <p:txBody>
          <a:bodyPr wrap="square">
            <a:spAutoFit/>
          </a:bodyPr>
          <a:lstStyle/>
          <a:p>
            <a:pPr algn="ctr"/>
            <a:r>
              <a:rPr lang="en-US" b="1" dirty="0" smtClean="0"/>
              <a:t>Rebellions and Conspiracies in America </a:t>
            </a:r>
            <a:endParaRPr lang="en-US" b="1" dirty="0"/>
          </a:p>
        </p:txBody>
      </p:sp>
      <p:sp>
        <p:nvSpPr>
          <p:cNvPr id="6" name="Rectangle 5"/>
          <p:cNvSpPr/>
          <p:nvPr/>
        </p:nvSpPr>
        <p:spPr>
          <a:xfrm>
            <a:off x="457200" y="4167664"/>
            <a:ext cx="7391400" cy="2031325"/>
          </a:xfrm>
          <a:prstGeom prst="rect">
            <a:avLst/>
          </a:prstGeom>
        </p:spPr>
        <p:txBody>
          <a:bodyPr wrap="square">
            <a:spAutoFit/>
          </a:bodyPr>
          <a:lstStyle/>
          <a:p>
            <a:r>
              <a:rPr lang="en-US" b="1" dirty="0" smtClean="0"/>
              <a:t>What was the reason behind the attempted revolts listed in the table?</a:t>
            </a:r>
            <a:r>
              <a:rPr lang="en-US" dirty="0" smtClean="0"/>
              <a:t> </a:t>
            </a:r>
          </a:p>
          <a:p>
            <a:endParaRPr lang="en-US" dirty="0" smtClean="0"/>
          </a:p>
          <a:p>
            <a:pPr marL="342900" indent="-342900">
              <a:buAutoNum type="alphaUcPeriod"/>
            </a:pPr>
            <a:r>
              <a:rPr lang="en-US" dirty="0" smtClean="0"/>
              <a:t>religious discrimination </a:t>
            </a:r>
          </a:p>
          <a:p>
            <a:pPr marL="342900" indent="-342900">
              <a:buAutoNum type="alphaUcPeriod"/>
            </a:pPr>
            <a:r>
              <a:rPr lang="en-US" dirty="0" smtClean="0"/>
              <a:t>anti-immigrant attitudes </a:t>
            </a:r>
          </a:p>
          <a:p>
            <a:pPr marL="342900" indent="-342900">
              <a:buAutoNum type="alphaUcPeriod"/>
            </a:pPr>
            <a:r>
              <a:rPr lang="en-US" dirty="0" smtClean="0"/>
              <a:t>opposition to tax policies </a:t>
            </a:r>
          </a:p>
          <a:p>
            <a:pPr marL="342900" indent="-342900">
              <a:buAutoNum type="alphaUcPeriod"/>
            </a:pPr>
            <a:r>
              <a:rPr lang="en-US" dirty="0" smtClean="0"/>
              <a:t>resistance against slavery</a:t>
            </a:r>
            <a:endParaRPr lang="en-US" dirty="0"/>
          </a:p>
        </p:txBody>
      </p:sp>
    </p:spTree>
    <p:extLst>
      <p:ext uri="{BB962C8B-B14F-4D97-AF65-F5344CB8AC3E}">
        <p14:creationId xmlns:p14="http://schemas.microsoft.com/office/powerpoint/2010/main" val="1554150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D. resistance </a:t>
            </a:r>
            <a:r>
              <a:rPr lang="en-US" dirty="0"/>
              <a:t>against slavery</a:t>
            </a:r>
          </a:p>
          <a:p>
            <a:endParaRPr lang="en-US" dirty="0"/>
          </a:p>
        </p:txBody>
      </p:sp>
    </p:spTree>
    <p:extLst>
      <p:ext uri="{BB962C8B-B14F-4D97-AF65-F5344CB8AC3E}">
        <p14:creationId xmlns:p14="http://schemas.microsoft.com/office/powerpoint/2010/main" val="644795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excerpts to answer the question that follows.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47005790"/>
              </p:ext>
            </p:extLst>
          </p:nvPr>
        </p:nvGraphicFramePr>
        <p:xfrm>
          <a:off x="457200" y="1600200"/>
          <a:ext cx="7467600" cy="1737360"/>
        </p:xfrm>
        <a:graphic>
          <a:graphicData uri="http://schemas.openxmlformats.org/drawingml/2006/table">
            <a:tbl>
              <a:tblPr firstRow="1" bandRow="1">
                <a:tableStyleId>{073A0DAA-6AF3-43AB-8588-CEC1D06C72B9}</a:tableStyleId>
              </a:tblPr>
              <a:tblGrid>
                <a:gridCol w="7467600"/>
              </a:tblGrid>
              <a:tr h="370840">
                <a:tc>
                  <a:txBody>
                    <a:bodyPr/>
                    <a:lstStyle/>
                    <a:p>
                      <a:r>
                        <a:rPr lang="en-US" dirty="0" smtClean="0"/>
                        <a:t>"Our present position . . . illustrates the American idea that government rests upon the consent of the governed, and that it is the right of the people to alter or abolish them at will whenever they become destructive of the ends for which they were established." —</a:t>
                      </a:r>
                      <a:r>
                        <a:rPr lang="en-US" i="1" dirty="0" smtClean="0"/>
                        <a:t>Jefferson Davis, President of the Confederacy, Inaugural Address, 1861 </a:t>
                      </a:r>
                      <a:endParaRPr lang="en-US" i="1"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37498269"/>
              </p:ext>
            </p:extLst>
          </p:nvPr>
        </p:nvGraphicFramePr>
        <p:xfrm>
          <a:off x="457200" y="3581400"/>
          <a:ext cx="7467600" cy="2133600"/>
        </p:xfrm>
        <a:graphic>
          <a:graphicData uri="http://schemas.openxmlformats.org/drawingml/2006/table">
            <a:tbl>
              <a:tblPr firstRow="1" bandRow="1">
                <a:tableStyleId>{5C22544A-7EE6-4342-B048-85BDC9FD1C3A}</a:tableStyleId>
              </a:tblPr>
              <a:tblGrid>
                <a:gridCol w="7467600"/>
              </a:tblGrid>
              <a:tr h="2133600">
                <a:tc>
                  <a:txBody>
                    <a:bodyPr/>
                    <a:lstStyle/>
                    <a:p>
                      <a:r>
                        <a:rPr lang="en-US" dirty="0" smtClean="0"/>
                        <a:t>"Four score and seven years ago our fathers brought forth on this continent, a new nation, conceived in Liberty, and dedicated to the proposition that all men are created equal. Now we are engaged in a great civil war, testing whether that nation, or any nation so conceived and so dedicated, can long endure." — </a:t>
                      </a:r>
                      <a:r>
                        <a:rPr lang="en-US" i="1" dirty="0" smtClean="0"/>
                        <a:t>Abraham Lincoln, President of the USA, Gettysburg Address, 1863 </a:t>
                      </a:r>
                      <a:endParaRPr lang="en-US" i="1" dirty="0"/>
                    </a:p>
                  </a:txBody>
                  <a:tcPr>
                    <a:solidFill>
                      <a:srgbClr val="C00000"/>
                    </a:solidFill>
                  </a:tcPr>
                </a:tc>
              </a:tr>
            </a:tbl>
          </a:graphicData>
        </a:graphic>
      </p:graphicFrame>
    </p:spTree>
    <p:extLst>
      <p:ext uri="{BB962C8B-B14F-4D97-AF65-F5344CB8AC3E}">
        <p14:creationId xmlns:p14="http://schemas.microsoft.com/office/powerpoint/2010/main" val="17791287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issue with the constitution do these two quotes illustrate?</a:t>
            </a:r>
            <a:endParaRPr lang="en-US" dirty="0"/>
          </a:p>
        </p:txBody>
      </p:sp>
      <p:sp>
        <p:nvSpPr>
          <p:cNvPr id="3" name="Content Placeholder 2"/>
          <p:cNvSpPr>
            <a:spLocks noGrp="1"/>
          </p:cNvSpPr>
          <p:nvPr>
            <p:ph sz="quarter" idx="1"/>
          </p:nvPr>
        </p:nvSpPr>
        <p:spPr/>
        <p:txBody>
          <a:bodyPr/>
          <a:lstStyle/>
          <a:p>
            <a:r>
              <a:rPr lang="en-US" dirty="0" smtClean="0"/>
              <a:t>A</a:t>
            </a:r>
            <a:r>
              <a:rPr lang="en-US" dirty="0"/>
              <a:t>. The failure of the Framers to solve issues meant the Constitution supported both sides during the Civil War </a:t>
            </a:r>
            <a:endParaRPr lang="en-US" dirty="0" smtClean="0"/>
          </a:p>
          <a:p>
            <a:r>
              <a:rPr lang="en-US" dirty="0" smtClean="0"/>
              <a:t>B</a:t>
            </a:r>
            <a:r>
              <a:rPr lang="en-US" dirty="0"/>
              <a:t>. The failure of the Framers to solve issues meant the Constitution supported the North and not the South </a:t>
            </a:r>
            <a:endParaRPr lang="en-US" dirty="0" smtClean="0"/>
          </a:p>
          <a:p>
            <a:r>
              <a:rPr lang="en-US" dirty="0" smtClean="0"/>
              <a:t>C</a:t>
            </a:r>
            <a:r>
              <a:rPr lang="en-US" dirty="0"/>
              <a:t>. The failure of the Framers to solve issues meant the Constitution supported the South and not the South </a:t>
            </a:r>
            <a:endParaRPr lang="en-US" dirty="0" smtClean="0"/>
          </a:p>
          <a:p>
            <a:r>
              <a:rPr lang="en-US" dirty="0" smtClean="0"/>
              <a:t>D</a:t>
            </a:r>
            <a:r>
              <a:rPr lang="en-US" dirty="0"/>
              <a:t>. The failure of the Framers to solve issues meant the Constitution did not support either side during the Civil War</a:t>
            </a:r>
          </a:p>
        </p:txBody>
      </p:sp>
    </p:spTree>
    <p:extLst>
      <p:ext uri="{BB962C8B-B14F-4D97-AF65-F5344CB8AC3E}">
        <p14:creationId xmlns:p14="http://schemas.microsoft.com/office/powerpoint/2010/main" val="3826926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The failure of the Framers to solve issues meant the Constitution supported both sides during the Civil War </a:t>
            </a:r>
          </a:p>
          <a:p>
            <a:endParaRPr lang="en-US" dirty="0"/>
          </a:p>
        </p:txBody>
      </p:sp>
    </p:spTree>
    <p:extLst>
      <p:ext uri="{BB962C8B-B14F-4D97-AF65-F5344CB8AC3E}">
        <p14:creationId xmlns:p14="http://schemas.microsoft.com/office/powerpoint/2010/main" val="19718181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information below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236957757"/>
              </p:ext>
            </p:extLst>
          </p:nvPr>
        </p:nvGraphicFramePr>
        <p:xfrm>
          <a:off x="457200" y="1600200"/>
          <a:ext cx="7467600" cy="17373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In February 1861, a convention in Texas adopted an “Ordinance of Secession” that protested against the United States government. It argued that the federal government had acted “for the avowed purpose of acquiring sufficient power . . . to use it as a means of destroying the institutions of Texas.” </a:t>
                      </a:r>
                      <a:endParaRPr lang="en-US" dirty="0"/>
                    </a:p>
                  </a:txBody>
                  <a:tcPr>
                    <a:solidFill>
                      <a:srgbClr val="C00000"/>
                    </a:solidFill>
                  </a:tcPr>
                </a:tc>
              </a:tr>
            </a:tbl>
          </a:graphicData>
        </a:graphic>
      </p:graphicFrame>
      <p:sp>
        <p:nvSpPr>
          <p:cNvPr id="5" name="Rectangle 4"/>
          <p:cNvSpPr/>
          <p:nvPr/>
        </p:nvSpPr>
        <p:spPr>
          <a:xfrm>
            <a:off x="457200" y="3505200"/>
            <a:ext cx="7391400" cy="2308324"/>
          </a:xfrm>
          <a:prstGeom prst="rect">
            <a:avLst/>
          </a:prstGeom>
        </p:spPr>
        <p:txBody>
          <a:bodyPr wrap="square">
            <a:spAutoFit/>
          </a:bodyPr>
          <a:lstStyle/>
          <a:p>
            <a:r>
              <a:rPr lang="en-US" b="1" dirty="0" smtClean="0"/>
              <a:t>This “Ordinance of Secession” was adopted as a result of a conflict between Texas and the federal government over what issue? </a:t>
            </a:r>
          </a:p>
          <a:p>
            <a:endParaRPr lang="en-US" b="1" dirty="0"/>
          </a:p>
          <a:p>
            <a:pPr marL="342900" indent="-342900">
              <a:buAutoNum type="alphaUcPeriod"/>
            </a:pPr>
            <a:r>
              <a:rPr lang="en-US" dirty="0" smtClean="0"/>
              <a:t>laissez-faire </a:t>
            </a:r>
          </a:p>
          <a:p>
            <a:pPr marL="342900" indent="-342900">
              <a:buAutoNum type="alphaUcPeriod"/>
            </a:pPr>
            <a:r>
              <a:rPr lang="en-US" dirty="0" smtClean="0"/>
              <a:t>states’ rights </a:t>
            </a:r>
          </a:p>
          <a:p>
            <a:pPr marL="342900" indent="-342900">
              <a:buAutoNum type="alphaUcPeriod"/>
            </a:pPr>
            <a:r>
              <a:rPr lang="en-US" dirty="0" smtClean="0"/>
              <a:t>education reform </a:t>
            </a:r>
          </a:p>
          <a:p>
            <a:pPr marL="342900" indent="-342900">
              <a:buAutoNum type="alphaUcPeriod"/>
            </a:pPr>
            <a:r>
              <a:rPr lang="en-US" dirty="0" smtClean="0"/>
              <a:t>religious freedom </a:t>
            </a:r>
            <a:endParaRPr lang="en-US" dirty="0"/>
          </a:p>
        </p:txBody>
      </p:sp>
    </p:spTree>
    <p:extLst>
      <p:ext uri="{BB962C8B-B14F-4D97-AF65-F5344CB8AC3E}">
        <p14:creationId xmlns:p14="http://schemas.microsoft.com/office/powerpoint/2010/main" val="38703435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 states</a:t>
            </a:r>
            <a:r>
              <a:rPr lang="en-US" dirty="0"/>
              <a:t>’ rights </a:t>
            </a:r>
          </a:p>
          <a:p>
            <a:endParaRPr lang="en-US" dirty="0"/>
          </a:p>
        </p:txBody>
      </p:sp>
    </p:spTree>
    <p:extLst>
      <p:ext uri="{BB962C8B-B14F-4D97-AF65-F5344CB8AC3E}">
        <p14:creationId xmlns:p14="http://schemas.microsoft.com/office/powerpoint/2010/main" val="308432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distribution of national assets to answer the question</a:t>
            </a:r>
            <a:r>
              <a:rPr lang="en-US" dirty="0"/>
              <a:t>. </a:t>
            </a:r>
          </a:p>
        </p:txBody>
      </p:sp>
      <p:sp>
        <p:nvSpPr>
          <p:cNvPr id="3" name="Content Placeholder 2"/>
          <p:cNvSpPr>
            <a:spLocks noGrp="1"/>
          </p:cNvSpPr>
          <p:nvPr>
            <p:ph sz="quarter" idx="1"/>
          </p:nvPr>
        </p:nvSpPr>
        <p:spPr/>
        <p:txBody>
          <a:bodyPr>
            <a:normAutofit fontScale="85000" lnSpcReduction="2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b="1" dirty="0" smtClean="0"/>
          </a:p>
          <a:p>
            <a:r>
              <a:rPr lang="en-US" b="1" dirty="0" smtClean="0"/>
              <a:t>Which </a:t>
            </a:r>
            <a:r>
              <a:rPr lang="en-US" b="1" dirty="0"/>
              <a:t>conclusion is BEST supported by the chart? </a:t>
            </a:r>
            <a:endParaRPr lang="en-US" b="1" dirty="0" smtClean="0"/>
          </a:p>
          <a:p>
            <a:r>
              <a:rPr lang="en-US" dirty="0" smtClean="0"/>
              <a:t>A</a:t>
            </a:r>
            <a:r>
              <a:rPr lang="en-US" dirty="0"/>
              <a:t>. The South was more prosperous than it had been in previous years. </a:t>
            </a:r>
            <a:endParaRPr lang="en-US" dirty="0" smtClean="0"/>
          </a:p>
          <a:p>
            <a:r>
              <a:rPr lang="en-US" dirty="0" smtClean="0"/>
              <a:t>B</a:t>
            </a:r>
            <a:r>
              <a:rPr lang="en-US" dirty="0"/>
              <a:t>. The South’s economy depended on recent advances in transportation. </a:t>
            </a:r>
            <a:endParaRPr lang="en-US" dirty="0" smtClean="0"/>
          </a:p>
          <a:p>
            <a:r>
              <a:rPr lang="en-US" dirty="0" smtClean="0"/>
              <a:t>C</a:t>
            </a:r>
            <a:r>
              <a:rPr lang="en-US" dirty="0"/>
              <a:t>. The South’s economy depended less on technology than the North’s did. </a:t>
            </a:r>
            <a:endParaRPr lang="en-US" dirty="0" smtClean="0"/>
          </a:p>
          <a:p>
            <a:r>
              <a:rPr lang="en-US" dirty="0" smtClean="0"/>
              <a:t>D</a:t>
            </a:r>
            <a:r>
              <a:rPr lang="en-US" dirty="0"/>
              <a:t>. The South’s share of manufacturing would increase to match its population. </a:t>
            </a:r>
          </a:p>
        </p:txBody>
      </p:sp>
      <p:graphicFrame>
        <p:nvGraphicFramePr>
          <p:cNvPr id="4" name="Table 3"/>
          <p:cNvGraphicFramePr>
            <a:graphicFrameLocks noGrp="1"/>
          </p:cNvGraphicFramePr>
          <p:nvPr>
            <p:extLst>
              <p:ext uri="{D42A27DB-BD31-4B8C-83A1-F6EECF244321}">
                <p14:modId xmlns:p14="http://schemas.microsoft.com/office/powerpoint/2010/main" val="3851632870"/>
              </p:ext>
            </p:extLst>
          </p:nvPr>
        </p:nvGraphicFramePr>
        <p:xfrm>
          <a:off x="990600" y="1524000"/>
          <a:ext cx="6096000" cy="2011680"/>
        </p:xfrm>
        <a:graphic>
          <a:graphicData uri="http://schemas.openxmlformats.org/drawingml/2006/table">
            <a:tbl>
              <a:tblPr firstRow="1" bandRow="1">
                <a:tableStyleId>{5C22544A-7EE6-4342-B048-85BDC9FD1C3A}</a:tableStyleId>
              </a:tblPr>
              <a:tblGrid>
                <a:gridCol w="6096000"/>
              </a:tblGrid>
              <a:tr h="1828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National Assets, 1850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South                          North Population          42%                               58% Railroad              26%                               74%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Canals                  14%                               86% Factories             18%                                82% </a:t>
                      </a:r>
                    </a:p>
                    <a:p>
                      <a:endParaRPr lang="en-US" dirty="0"/>
                    </a:p>
                  </a:txBody>
                  <a:tcPr>
                    <a:solidFill>
                      <a:srgbClr val="C00000"/>
                    </a:solidFill>
                  </a:tcPr>
                </a:tc>
              </a:tr>
            </a:tbl>
          </a:graphicData>
        </a:graphic>
      </p:graphicFrame>
    </p:spTree>
    <p:extLst>
      <p:ext uri="{BB962C8B-B14F-4D97-AF65-F5344CB8AC3E}">
        <p14:creationId xmlns:p14="http://schemas.microsoft.com/office/powerpoint/2010/main" val="6861875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C. The South’s economy depended less on technology than the North’s did. </a:t>
            </a:r>
          </a:p>
          <a:p>
            <a:endParaRPr lang="en-US" dirty="0"/>
          </a:p>
        </p:txBody>
      </p:sp>
    </p:spTree>
    <p:extLst>
      <p:ext uri="{BB962C8B-B14F-4D97-AF65-F5344CB8AC3E}">
        <p14:creationId xmlns:p14="http://schemas.microsoft.com/office/powerpoint/2010/main" val="3753564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quote below to answer the question.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163987158"/>
              </p:ext>
            </p:extLst>
          </p:nvPr>
        </p:nvGraphicFramePr>
        <p:xfrm>
          <a:off x="457200" y="1600200"/>
          <a:ext cx="7467600" cy="17373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 . . —</a:t>
                      </a:r>
                      <a:r>
                        <a:rPr lang="en-US" i="1" dirty="0" smtClean="0"/>
                        <a:t>Emancipation Proclamation, 1863</a:t>
                      </a:r>
                      <a:endParaRPr lang="en-US" i="1" dirty="0"/>
                    </a:p>
                  </a:txBody>
                  <a:tcPr>
                    <a:solidFill>
                      <a:srgbClr val="C00000"/>
                    </a:solidFill>
                  </a:tcPr>
                </a:tc>
              </a:tr>
            </a:tbl>
          </a:graphicData>
        </a:graphic>
      </p:graphicFrame>
      <p:sp>
        <p:nvSpPr>
          <p:cNvPr id="5" name="Rectangle 4"/>
          <p:cNvSpPr/>
          <p:nvPr/>
        </p:nvSpPr>
        <p:spPr>
          <a:xfrm>
            <a:off x="533400" y="3429000"/>
            <a:ext cx="7328517" cy="2862322"/>
          </a:xfrm>
          <a:prstGeom prst="rect">
            <a:avLst/>
          </a:prstGeom>
        </p:spPr>
        <p:txBody>
          <a:bodyPr wrap="square">
            <a:spAutoFit/>
          </a:bodyPr>
          <a:lstStyle/>
          <a:p>
            <a:r>
              <a:rPr lang="en-US" b="1" dirty="0" smtClean="0"/>
              <a:t>What aspect of the Emancipation Proclamation caused some to believe it was more focused on protecting the Union rather than freeing slaves?</a:t>
            </a:r>
            <a:r>
              <a:rPr lang="en-US" dirty="0" smtClean="0"/>
              <a:t> </a:t>
            </a:r>
          </a:p>
          <a:p>
            <a:endParaRPr lang="en-US" dirty="0" smtClean="0"/>
          </a:p>
          <a:p>
            <a:pPr marL="342900" indent="-342900">
              <a:buAutoNum type="alphaUcPeriod"/>
            </a:pPr>
            <a:r>
              <a:rPr lang="en-US" dirty="0" smtClean="0"/>
              <a:t>It did not go into effect until after the end of the Civil War. </a:t>
            </a:r>
          </a:p>
          <a:p>
            <a:pPr marL="342900" indent="-342900">
              <a:buAutoNum type="alphaUcPeriod"/>
            </a:pPr>
            <a:r>
              <a:rPr lang="en-US" dirty="0" smtClean="0"/>
              <a:t>It allowed the border states to maintain ownership of their slaves. </a:t>
            </a:r>
          </a:p>
          <a:p>
            <a:pPr marL="342900" indent="-342900">
              <a:buAutoNum type="alphaUcPeriod"/>
            </a:pPr>
            <a:r>
              <a:rPr lang="en-US" dirty="0" smtClean="0"/>
              <a:t>It was promoted without any support from Republican lawmakers. </a:t>
            </a:r>
          </a:p>
          <a:p>
            <a:pPr marL="342900" indent="-342900">
              <a:buAutoNum type="alphaUcPeriod"/>
            </a:pPr>
            <a:r>
              <a:rPr lang="en-US" dirty="0" smtClean="0"/>
              <a:t>It forced freed slaves to remain in the southern states. </a:t>
            </a:r>
            <a:endParaRPr lang="en-US" dirty="0"/>
          </a:p>
        </p:txBody>
      </p:sp>
    </p:spTree>
    <p:extLst>
      <p:ext uri="{BB962C8B-B14F-4D97-AF65-F5344CB8AC3E}">
        <p14:creationId xmlns:p14="http://schemas.microsoft.com/office/powerpoint/2010/main" val="35129121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  It </a:t>
            </a:r>
            <a:r>
              <a:rPr lang="en-US" dirty="0"/>
              <a:t>allowed the border states to maintain ownership of their slaves. </a:t>
            </a:r>
          </a:p>
          <a:p>
            <a:endParaRPr lang="en-US" dirty="0"/>
          </a:p>
        </p:txBody>
      </p:sp>
    </p:spTree>
    <p:extLst>
      <p:ext uri="{BB962C8B-B14F-4D97-AF65-F5344CB8AC3E}">
        <p14:creationId xmlns:p14="http://schemas.microsoft.com/office/powerpoint/2010/main" val="17653386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excerpt to answer the question that follows</a:t>
            </a:r>
            <a:r>
              <a:rPr lang="en-US" dirty="0"/>
              <a:t>.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88712761"/>
              </p:ext>
            </p:extLst>
          </p:nvPr>
        </p:nvGraphicFramePr>
        <p:xfrm>
          <a:off x="457200" y="1600200"/>
          <a:ext cx="7467600" cy="25603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I hold that, in contemplation of universal law and of the Constitution, the Union of these States is perpetual . . . . It follows . . . that no State upon its own mere motion can lawfully get out of the Union; that resolves and ordinances to that effect are legally void; and that acts of violence, within any State or States, against the authority of the United States, are insurrectionary or revolutionary, according to circumstances. —</a:t>
                      </a:r>
                      <a:r>
                        <a:rPr lang="en-US" i="1" dirty="0" smtClean="0"/>
                        <a:t>Abraham Lincoln, First Inaugural Address, 1861 </a:t>
                      </a:r>
                      <a:endParaRPr lang="en-US" i="1" dirty="0"/>
                    </a:p>
                  </a:txBody>
                  <a:tcPr>
                    <a:solidFill>
                      <a:srgbClr val="C00000"/>
                    </a:solidFill>
                  </a:tcPr>
                </a:tc>
              </a:tr>
            </a:tbl>
          </a:graphicData>
        </a:graphic>
      </p:graphicFrame>
      <p:sp>
        <p:nvSpPr>
          <p:cNvPr id="5" name="Rectangle 4"/>
          <p:cNvSpPr/>
          <p:nvPr/>
        </p:nvSpPr>
        <p:spPr>
          <a:xfrm>
            <a:off x="479394" y="4191000"/>
            <a:ext cx="7467600" cy="2031325"/>
          </a:xfrm>
          <a:prstGeom prst="rect">
            <a:avLst/>
          </a:prstGeom>
        </p:spPr>
        <p:txBody>
          <a:bodyPr wrap="square">
            <a:spAutoFit/>
          </a:bodyPr>
          <a:lstStyle/>
          <a:p>
            <a:r>
              <a:rPr lang="en-US" b="1" dirty="0" smtClean="0"/>
              <a:t>In this excerpt, Abraham Lincoln expressed his opposition to what argument made by many Southerners?</a:t>
            </a:r>
            <a:r>
              <a:rPr lang="en-US" dirty="0" smtClean="0"/>
              <a:t> </a:t>
            </a:r>
          </a:p>
          <a:p>
            <a:pPr marL="342900" indent="-342900">
              <a:buAutoNum type="alphaUcPeriod"/>
            </a:pPr>
            <a:r>
              <a:rPr lang="en-US" dirty="0" smtClean="0"/>
              <a:t>States had the right to secede from the Union. </a:t>
            </a:r>
          </a:p>
          <a:p>
            <a:pPr marL="342900" indent="-342900">
              <a:buAutoNum type="alphaUcPeriod"/>
            </a:pPr>
            <a:r>
              <a:rPr lang="en-US" dirty="0" smtClean="0"/>
              <a:t>The federal government had supported slave rebellions. </a:t>
            </a:r>
          </a:p>
          <a:p>
            <a:pPr marL="342900" indent="-342900">
              <a:buAutoNum type="alphaUcPeriod"/>
            </a:pPr>
            <a:r>
              <a:rPr lang="en-US" dirty="0" smtClean="0"/>
              <a:t>A convention should be held to rewrite the Constitution. </a:t>
            </a:r>
          </a:p>
          <a:p>
            <a:pPr marL="342900" indent="-342900">
              <a:buAutoNum type="alphaUcPeriod"/>
            </a:pPr>
            <a:r>
              <a:rPr lang="en-US" dirty="0" smtClean="0"/>
              <a:t>Supreme Court decisions supporting nullification should be upheld. </a:t>
            </a:r>
            <a:endParaRPr lang="en-US" dirty="0"/>
          </a:p>
        </p:txBody>
      </p:sp>
    </p:spTree>
    <p:extLst>
      <p:ext uri="{BB962C8B-B14F-4D97-AF65-F5344CB8AC3E}">
        <p14:creationId xmlns:p14="http://schemas.microsoft.com/office/powerpoint/2010/main" val="3570039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A. States </a:t>
            </a:r>
            <a:r>
              <a:rPr lang="en-US" dirty="0"/>
              <a:t>had the right to secede from the Union. </a:t>
            </a:r>
          </a:p>
          <a:p>
            <a:endParaRPr lang="en-US" dirty="0"/>
          </a:p>
        </p:txBody>
      </p:sp>
    </p:spTree>
    <p:extLst>
      <p:ext uri="{BB962C8B-B14F-4D97-AF65-F5344CB8AC3E}">
        <p14:creationId xmlns:p14="http://schemas.microsoft.com/office/powerpoint/2010/main" val="37727770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chart below to answer the following question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528220429"/>
              </p:ext>
            </p:extLst>
          </p:nvPr>
        </p:nvGraphicFramePr>
        <p:xfrm>
          <a:off x="457200" y="1600200"/>
          <a:ext cx="7467600" cy="1463040"/>
        </p:xfrm>
        <a:graphic>
          <a:graphicData uri="http://schemas.openxmlformats.org/drawingml/2006/table">
            <a:tbl>
              <a:tblPr firstRow="1" bandRow="1">
                <a:tableStyleId>{5C22544A-7EE6-4342-B048-85BDC9FD1C3A}</a:tableStyleId>
              </a:tblPr>
              <a:tblGrid>
                <a:gridCol w="7467600"/>
              </a:tblGrid>
              <a:tr h="370840">
                <a:tc>
                  <a:txBody>
                    <a:bodyPr/>
                    <a:lstStyle/>
                    <a:p>
                      <a:pPr marL="285750" indent="-285750">
                        <a:buFont typeface="Arial" panose="020B0604020202020204" pitchFamily="34" charset="0"/>
                        <a:buChar char="•"/>
                      </a:pPr>
                      <a:r>
                        <a:rPr lang="en-US" dirty="0" smtClean="0"/>
                        <a:t>Broke tools </a:t>
                      </a:r>
                    </a:p>
                    <a:p>
                      <a:pPr marL="285750" indent="-285750">
                        <a:buFont typeface="Arial" panose="020B0604020202020204" pitchFamily="34" charset="0"/>
                        <a:buChar char="•"/>
                      </a:pPr>
                      <a:r>
                        <a:rPr lang="en-US" dirty="0" smtClean="0"/>
                        <a:t>Worked slowly </a:t>
                      </a:r>
                    </a:p>
                    <a:p>
                      <a:pPr marL="285750" indent="-285750">
                        <a:buFont typeface="Arial" panose="020B0604020202020204" pitchFamily="34" charset="0"/>
                        <a:buChar char="•"/>
                      </a:pPr>
                      <a:r>
                        <a:rPr lang="en-US" dirty="0" smtClean="0"/>
                        <a:t>Ran away </a:t>
                      </a:r>
                    </a:p>
                    <a:p>
                      <a:pPr marL="285750" indent="-285750">
                        <a:buFont typeface="Arial" panose="020B0604020202020204" pitchFamily="34" charset="0"/>
                        <a:buChar char="•"/>
                      </a:pPr>
                      <a:r>
                        <a:rPr lang="en-US" dirty="0" smtClean="0"/>
                        <a:t>Manual labor for the Union Army </a:t>
                      </a:r>
                    </a:p>
                    <a:p>
                      <a:pPr marL="285750" indent="-285750">
                        <a:buFont typeface="Arial" panose="020B0604020202020204" pitchFamily="34" charset="0"/>
                        <a:buChar char="•"/>
                      </a:pPr>
                      <a:r>
                        <a:rPr lang="en-US" dirty="0" smtClean="0"/>
                        <a:t>Fought in the Union Army</a:t>
                      </a:r>
                      <a:endParaRPr lang="en-US" dirty="0"/>
                    </a:p>
                  </a:txBody>
                  <a:tcPr>
                    <a:solidFill>
                      <a:srgbClr val="C00000"/>
                    </a:solidFill>
                  </a:tcPr>
                </a:tc>
              </a:tr>
            </a:tbl>
          </a:graphicData>
        </a:graphic>
      </p:graphicFrame>
      <p:sp>
        <p:nvSpPr>
          <p:cNvPr id="5" name="Rectangle 4"/>
          <p:cNvSpPr/>
          <p:nvPr/>
        </p:nvSpPr>
        <p:spPr>
          <a:xfrm>
            <a:off x="457200" y="3451934"/>
            <a:ext cx="7391399" cy="2031325"/>
          </a:xfrm>
          <a:prstGeom prst="rect">
            <a:avLst/>
          </a:prstGeom>
        </p:spPr>
        <p:txBody>
          <a:bodyPr wrap="square">
            <a:spAutoFit/>
          </a:bodyPr>
          <a:lstStyle/>
          <a:p>
            <a:r>
              <a:rPr lang="en-US" b="1" dirty="0" smtClean="0"/>
              <a:t>These actions describe the contributions of what people during the Civil War for the Union? </a:t>
            </a:r>
          </a:p>
          <a:p>
            <a:endParaRPr lang="en-US" b="1" dirty="0"/>
          </a:p>
          <a:p>
            <a:pPr marL="342900" indent="-342900">
              <a:buAutoNum type="alphaUcPeriod"/>
            </a:pPr>
            <a:r>
              <a:rPr lang="en-US" dirty="0" smtClean="0"/>
              <a:t>Scalawags and Carpetbaggers </a:t>
            </a:r>
          </a:p>
          <a:p>
            <a:pPr marL="342900" indent="-342900">
              <a:buAutoNum type="alphaUcPeriod"/>
            </a:pPr>
            <a:r>
              <a:rPr lang="en-US" dirty="0" smtClean="0"/>
              <a:t>Copperheads </a:t>
            </a:r>
          </a:p>
          <a:p>
            <a:pPr marL="342900" indent="-342900">
              <a:buAutoNum type="alphaUcPeriod"/>
            </a:pPr>
            <a:r>
              <a:rPr lang="en-US" dirty="0" smtClean="0"/>
              <a:t>Slaves and Freedmen </a:t>
            </a:r>
          </a:p>
          <a:p>
            <a:pPr marL="342900" indent="-342900">
              <a:buAutoNum type="alphaUcPeriod"/>
            </a:pPr>
            <a:r>
              <a:rPr lang="en-US" dirty="0" smtClean="0"/>
              <a:t>Confederates and Yankees </a:t>
            </a:r>
            <a:endParaRPr lang="en-US" dirty="0"/>
          </a:p>
        </p:txBody>
      </p:sp>
    </p:spTree>
    <p:extLst>
      <p:ext uri="{BB962C8B-B14F-4D97-AF65-F5344CB8AC3E}">
        <p14:creationId xmlns:p14="http://schemas.microsoft.com/office/powerpoint/2010/main" val="19529013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  Slaves </a:t>
            </a:r>
            <a:r>
              <a:rPr lang="en-US" dirty="0"/>
              <a:t>and Freedmen </a:t>
            </a:r>
            <a:endParaRPr lang="en-US" dirty="0" smtClean="0"/>
          </a:p>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4237552"/>
              </p:ext>
            </p:extLst>
          </p:nvPr>
        </p:nvGraphicFramePr>
        <p:xfrm>
          <a:off x="381000" y="2362200"/>
          <a:ext cx="7924800" cy="609600"/>
        </p:xfrm>
        <a:graphic>
          <a:graphicData uri="http://schemas.openxmlformats.org/drawingml/2006/table">
            <a:tbl>
              <a:tblPr firstRow="1" bandRow="1">
                <a:tableStyleId>{5C22544A-7EE6-4342-B048-85BDC9FD1C3A}</a:tableStyleId>
              </a:tblPr>
              <a:tblGrid>
                <a:gridCol w="7924800"/>
              </a:tblGrid>
              <a:tr h="609600">
                <a:tc>
                  <a:txBody>
                    <a:bodyPr/>
                    <a:lstStyle/>
                    <a:p>
                      <a:r>
                        <a:rPr lang="en-US" sz="2400" b="0" dirty="0" smtClean="0"/>
                        <a:t>Freedmen</a:t>
                      </a:r>
                      <a:r>
                        <a:rPr lang="en-US" sz="2400" b="0" baseline="0" dirty="0" smtClean="0"/>
                        <a:t> - </a:t>
                      </a:r>
                      <a:r>
                        <a:rPr kumimoji="0" lang="en-US" sz="2400" b="0" i="0" kern="1200" dirty="0" smtClean="0">
                          <a:solidFill>
                            <a:schemeClr val="lt1"/>
                          </a:solidFill>
                          <a:effectLst/>
                          <a:latin typeface="+mn-lt"/>
                          <a:ea typeface="+mn-ea"/>
                          <a:cs typeface="+mn-cs"/>
                        </a:rPr>
                        <a:t>a man who has been freed from slavery</a:t>
                      </a:r>
                      <a:endParaRPr lang="en-US" sz="2400" b="0" dirty="0"/>
                    </a:p>
                  </a:txBody>
                  <a:tcPr>
                    <a:solidFill>
                      <a:srgbClr val="C00000"/>
                    </a:solidFill>
                  </a:tcPr>
                </a:tc>
              </a:tr>
            </a:tbl>
          </a:graphicData>
        </a:graphic>
      </p:graphicFrame>
    </p:spTree>
    <p:extLst>
      <p:ext uri="{BB962C8B-B14F-4D97-AF65-F5344CB8AC3E}">
        <p14:creationId xmlns:p14="http://schemas.microsoft.com/office/powerpoint/2010/main" val="40835947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information below to answer the question.</a:t>
            </a:r>
          </a:p>
        </p:txBody>
      </p:sp>
      <p:sp>
        <p:nvSpPr>
          <p:cNvPr id="3" name="Content Placeholder 2"/>
          <p:cNvSpPr>
            <a:spLocks noGrp="1"/>
          </p:cNvSpPr>
          <p:nvPr>
            <p:ph sz="quarter" idx="1"/>
          </p:nvPr>
        </p:nvSpPr>
        <p:spPr/>
        <p:txBody>
          <a:bodyPr/>
          <a:lstStyle/>
          <a:p>
            <a:r>
              <a:rPr lang="en-US" dirty="0" smtClean="0"/>
              <a:t>                    </a:t>
            </a:r>
            <a:r>
              <a:rPr lang="en-US" u="sng" dirty="0" smtClean="0"/>
              <a:t>_____??______</a:t>
            </a: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34122875"/>
              </p:ext>
            </p:extLst>
          </p:nvPr>
        </p:nvGraphicFramePr>
        <p:xfrm>
          <a:off x="1981200" y="2057400"/>
          <a:ext cx="3276600" cy="1188720"/>
        </p:xfrm>
        <a:graphic>
          <a:graphicData uri="http://schemas.openxmlformats.org/drawingml/2006/table">
            <a:tbl>
              <a:tblPr firstRow="1" bandRow="1">
                <a:tableStyleId>{5C22544A-7EE6-4342-B048-85BDC9FD1C3A}</a:tableStyleId>
              </a:tblPr>
              <a:tblGrid>
                <a:gridCol w="3276600"/>
              </a:tblGrid>
              <a:tr h="370840">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Sewing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Working on the farm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Working in shops </a:t>
                      </a:r>
                    </a:p>
                    <a:p>
                      <a:endParaRPr lang="en-US" dirty="0"/>
                    </a:p>
                  </a:txBody>
                  <a:tcPr>
                    <a:solidFill>
                      <a:srgbClr val="C00000"/>
                    </a:solidFill>
                  </a:tcPr>
                </a:tc>
              </a:tr>
            </a:tbl>
          </a:graphicData>
        </a:graphic>
      </p:graphicFrame>
      <p:sp>
        <p:nvSpPr>
          <p:cNvPr id="5" name="Rectangle 4"/>
          <p:cNvSpPr/>
          <p:nvPr/>
        </p:nvSpPr>
        <p:spPr>
          <a:xfrm>
            <a:off x="762000" y="3733800"/>
            <a:ext cx="6553200" cy="1477328"/>
          </a:xfrm>
          <a:prstGeom prst="rect">
            <a:avLst/>
          </a:prstGeom>
        </p:spPr>
        <p:txBody>
          <a:bodyPr wrap="square">
            <a:spAutoFit/>
          </a:bodyPr>
          <a:lstStyle/>
          <a:p>
            <a:r>
              <a:rPr lang="en-US" b="1" dirty="0" smtClean="0"/>
              <a:t>Which title BEST summarizes the information? </a:t>
            </a:r>
          </a:p>
          <a:p>
            <a:pPr marL="342900" indent="-342900">
              <a:buAutoNum type="alphaUcPeriod"/>
            </a:pPr>
            <a:r>
              <a:rPr lang="en-US" dirty="0" smtClean="0"/>
              <a:t>Roles of Nurses During the Civil War </a:t>
            </a:r>
          </a:p>
          <a:p>
            <a:pPr marL="342900" indent="-342900">
              <a:buAutoNum type="alphaUcPeriod"/>
            </a:pPr>
            <a:r>
              <a:rPr lang="en-US" dirty="0" smtClean="0"/>
              <a:t>Roles of Women During the Civil War </a:t>
            </a:r>
          </a:p>
          <a:p>
            <a:pPr marL="342900" indent="-342900">
              <a:buAutoNum type="alphaUcPeriod"/>
            </a:pPr>
            <a:r>
              <a:rPr lang="en-US" dirty="0" smtClean="0"/>
              <a:t>Roles of Soldiers During the Civil War </a:t>
            </a:r>
          </a:p>
          <a:p>
            <a:pPr marL="342900" indent="-342900">
              <a:buAutoNum type="alphaUcPeriod"/>
            </a:pPr>
            <a:r>
              <a:rPr lang="en-US" dirty="0" smtClean="0"/>
              <a:t>Roles of Merchants During the Civil War</a:t>
            </a:r>
            <a:endParaRPr lang="en-US" dirty="0"/>
          </a:p>
        </p:txBody>
      </p:sp>
    </p:spTree>
    <p:extLst>
      <p:ext uri="{BB962C8B-B14F-4D97-AF65-F5344CB8AC3E}">
        <p14:creationId xmlns:p14="http://schemas.microsoft.com/office/powerpoint/2010/main" val="14809292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 Roles </a:t>
            </a:r>
            <a:r>
              <a:rPr lang="en-US" dirty="0"/>
              <a:t>of Women During the Civil War </a:t>
            </a:r>
          </a:p>
          <a:p>
            <a:endParaRPr lang="en-US" dirty="0"/>
          </a:p>
        </p:txBody>
      </p:sp>
    </p:spTree>
    <p:extLst>
      <p:ext uri="{BB962C8B-B14F-4D97-AF65-F5344CB8AC3E}">
        <p14:creationId xmlns:p14="http://schemas.microsoft.com/office/powerpoint/2010/main" val="30731191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1218480777"/>
              </p:ext>
            </p:extLst>
          </p:nvPr>
        </p:nvGraphicFramePr>
        <p:xfrm>
          <a:off x="685800" y="914400"/>
          <a:ext cx="7467600" cy="5394960"/>
        </p:xfrm>
        <a:graphic>
          <a:graphicData uri="http://schemas.openxmlformats.org/drawingml/2006/table">
            <a:tbl>
              <a:tblPr firstRow="1" bandRow="1">
                <a:tableStyleId>{5C22544A-7EE6-4342-B048-85BDC9FD1C3A}</a:tableStyleId>
              </a:tblPr>
              <a:tblGrid>
                <a:gridCol w="2489200"/>
                <a:gridCol w="2489200"/>
                <a:gridCol w="2489200"/>
              </a:tblGrid>
              <a:tr h="370840">
                <a:tc>
                  <a:txBody>
                    <a:bodyPr/>
                    <a:lstStyle/>
                    <a:p>
                      <a:r>
                        <a:rPr lang="en-US" dirty="0" smtClean="0"/>
                        <a:t>President Lincoln’s Plan</a:t>
                      </a:r>
                      <a:endParaRPr lang="en-US" dirty="0"/>
                    </a:p>
                  </a:txBody>
                  <a:tcPr>
                    <a:solidFill>
                      <a:srgbClr val="C00000"/>
                    </a:solidFill>
                  </a:tcPr>
                </a:tc>
                <a:tc>
                  <a:txBody>
                    <a:bodyPr/>
                    <a:lstStyle/>
                    <a:p>
                      <a:r>
                        <a:rPr lang="en-US" dirty="0" smtClean="0"/>
                        <a:t>President Johnson’s Plan </a:t>
                      </a:r>
                      <a:endParaRPr lang="en-US" dirty="0"/>
                    </a:p>
                  </a:txBody>
                  <a:tcPr>
                    <a:solidFill>
                      <a:srgbClr val="C00000"/>
                    </a:solidFill>
                  </a:tcPr>
                </a:tc>
                <a:tc>
                  <a:txBody>
                    <a:bodyPr/>
                    <a:lstStyle/>
                    <a:p>
                      <a:r>
                        <a:rPr lang="en-US" dirty="0" smtClean="0"/>
                        <a:t>Congressional Plan </a:t>
                      </a:r>
                      <a:endParaRPr lang="en-US" dirty="0"/>
                    </a:p>
                  </a:txBody>
                  <a:tcPr>
                    <a:solidFill>
                      <a:srgbClr val="C00000"/>
                    </a:solidFill>
                  </a:tcPr>
                </a:tc>
              </a:tr>
              <a:tr h="370840">
                <a:tc>
                  <a:txBody>
                    <a:bodyPr/>
                    <a:lstStyle/>
                    <a:p>
                      <a:r>
                        <a:rPr lang="en-US" sz="1600" dirty="0" smtClean="0"/>
                        <a:t>An amnesty is offered to anyone who takes an Oath of Loyalty to the USA </a:t>
                      </a:r>
                      <a:endParaRPr lang="en-US" sz="1600" dirty="0"/>
                    </a:p>
                  </a:txBody>
                  <a:tcPr/>
                </a:tc>
                <a:tc>
                  <a:txBody>
                    <a:bodyPr/>
                    <a:lstStyle/>
                    <a:p>
                      <a:r>
                        <a:rPr lang="en-US" sz="1600" dirty="0" smtClean="0"/>
                        <a:t>Each person who takes a loyalty oath will receive a pardon </a:t>
                      </a:r>
                      <a:endParaRPr lang="en-US" sz="1600" dirty="0"/>
                    </a:p>
                  </a:txBody>
                  <a:tcPr/>
                </a:tc>
                <a:tc>
                  <a:txBody>
                    <a:bodyPr/>
                    <a:lstStyle/>
                    <a:p>
                      <a:r>
                        <a:rPr lang="en-US" sz="1600" dirty="0" smtClean="0"/>
                        <a:t>Divide the South into 5 Military Districts with the Military as the government of each </a:t>
                      </a:r>
                      <a:endParaRPr lang="en-US" sz="1600" dirty="0"/>
                    </a:p>
                  </a:txBody>
                  <a:tcPr/>
                </a:tc>
              </a:tr>
              <a:tr h="370840">
                <a:tc>
                  <a:txBody>
                    <a:bodyPr/>
                    <a:lstStyle/>
                    <a:p>
                      <a:r>
                        <a:rPr lang="en-US" sz="1600" dirty="0" smtClean="0"/>
                        <a:t>Confederate Leaders are temporarily banned from holding public office</a:t>
                      </a:r>
                      <a:endParaRPr lang="en-US" sz="1600" dirty="0"/>
                    </a:p>
                  </a:txBody>
                  <a:tcPr/>
                </a:tc>
                <a:tc>
                  <a:txBody>
                    <a:bodyPr/>
                    <a:lstStyle/>
                    <a:p>
                      <a:r>
                        <a:rPr lang="en-US" sz="1600" dirty="0" smtClean="0"/>
                        <a:t>No pardons for Confederate Leaders or people having more than $20,000 in property</a:t>
                      </a:r>
                      <a:endParaRPr lang="en-US" sz="1600" dirty="0"/>
                    </a:p>
                  </a:txBody>
                  <a:tcPr/>
                </a:tc>
                <a:tc>
                  <a:txBody>
                    <a:bodyPr/>
                    <a:lstStyle/>
                    <a:p>
                      <a:r>
                        <a:rPr lang="en-US" sz="1600" dirty="0" smtClean="0"/>
                        <a:t>To be readmitted each State must rewrite their constitution </a:t>
                      </a:r>
                      <a:endParaRPr lang="en-US" sz="1600" dirty="0"/>
                    </a:p>
                  </a:txBody>
                  <a:tcPr/>
                </a:tc>
              </a:tr>
              <a:tr h="370840">
                <a:tc>
                  <a:txBody>
                    <a:bodyPr/>
                    <a:lstStyle/>
                    <a:p>
                      <a:r>
                        <a:rPr lang="en-US" sz="1600" dirty="0" smtClean="0"/>
                        <a:t>Once 1/10 of eligible voters have taken a loyalty oath, a state government can be formed</a:t>
                      </a:r>
                      <a:endParaRPr lang="en-US" sz="1600" dirty="0"/>
                    </a:p>
                  </a:txBody>
                  <a:tcPr/>
                </a:tc>
                <a:tc>
                  <a:txBody>
                    <a:bodyPr/>
                    <a:lstStyle/>
                    <a:p>
                      <a:r>
                        <a:rPr lang="en-US" sz="1600" dirty="0" smtClean="0"/>
                        <a:t>Each state must abolish slavery before they can be readmitted </a:t>
                      </a:r>
                      <a:endParaRPr lang="en-US" sz="1600" dirty="0"/>
                    </a:p>
                  </a:txBody>
                  <a:tcPr/>
                </a:tc>
                <a:tc>
                  <a:txBody>
                    <a:bodyPr/>
                    <a:lstStyle/>
                    <a:p>
                      <a:r>
                        <a:rPr lang="en-US" sz="1600" dirty="0" smtClean="0"/>
                        <a:t>Each State must ratify the 14th Amendment </a:t>
                      </a:r>
                      <a:endParaRPr lang="en-US" sz="1600" dirty="0"/>
                    </a:p>
                  </a:txBody>
                  <a:tcPr/>
                </a:tc>
              </a:tr>
              <a:tr h="370840">
                <a:tc>
                  <a:txBody>
                    <a:bodyPr/>
                    <a:lstStyle/>
                    <a:p>
                      <a:endParaRPr lang="en-US" sz="1600" dirty="0"/>
                    </a:p>
                  </a:txBody>
                  <a:tcPr/>
                </a:tc>
                <a:tc>
                  <a:txBody>
                    <a:bodyPr/>
                    <a:lstStyle/>
                    <a:p>
                      <a:r>
                        <a:rPr lang="en-US" sz="1600" dirty="0" smtClean="0"/>
                        <a:t>Each state must repeal their secession ordinances before they can be readmitted </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Former Confederates may not hold public office or be able to vote </a:t>
                      </a:r>
                    </a:p>
                    <a:p>
                      <a:endParaRPr lang="en-US" sz="1600"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225641035"/>
              </p:ext>
            </p:extLst>
          </p:nvPr>
        </p:nvGraphicFramePr>
        <p:xfrm>
          <a:off x="2743200" y="304800"/>
          <a:ext cx="3048000" cy="365760"/>
        </p:xfrm>
        <a:graphic>
          <a:graphicData uri="http://schemas.openxmlformats.org/drawingml/2006/table">
            <a:tbl>
              <a:tblPr firstRow="1" bandRow="1">
                <a:tableStyleId>{5C22544A-7EE6-4342-B048-85BDC9FD1C3A}</a:tableStyleId>
              </a:tblPr>
              <a:tblGrid>
                <a:gridCol w="3048000"/>
              </a:tblGrid>
              <a:tr h="304800">
                <a:tc>
                  <a:txBody>
                    <a:bodyPr/>
                    <a:lstStyle/>
                    <a:p>
                      <a:r>
                        <a:rPr lang="en-US" dirty="0" smtClean="0"/>
                        <a:t>Reconstruction Plans</a:t>
                      </a:r>
                      <a:endParaRPr lang="en-US" dirty="0"/>
                    </a:p>
                  </a:txBody>
                  <a:tcPr>
                    <a:solidFill>
                      <a:srgbClr val="C00000"/>
                    </a:solidFill>
                  </a:tcPr>
                </a:tc>
              </a:tr>
            </a:tbl>
          </a:graphicData>
        </a:graphic>
      </p:graphicFrame>
    </p:spTree>
    <p:extLst>
      <p:ext uri="{BB962C8B-B14F-4D97-AF65-F5344CB8AC3E}">
        <p14:creationId xmlns:p14="http://schemas.microsoft.com/office/powerpoint/2010/main" val="3672987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6169152"/>
          </a:xfrm>
        </p:spPr>
        <p:txBody>
          <a:bodyPr>
            <a:normAutofit/>
          </a:bodyPr>
          <a:lstStyle/>
          <a:p>
            <a:r>
              <a:rPr lang="en-US" sz="2000" b="1" dirty="0" smtClean="0"/>
              <a:t>Based on the table above, what would be the best way to describe the different plans for bringing the former Confederate states back into the Union?</a:t>
            </a:r>
          </a:p>
        </p:txBody>
      </p:sp>
      <p:graphicFrame>
        <p:nvGraphicFramePr>
          <p:cNvPr id="4" name="Table 3"/>
          <p:cNvGraphicFramePr>
            <a:graphicFrameLocks noGrp="1"/>
          </p:cNvGraphicFramePr>
          <p:nvPr>
            <p:extLst>
              <p:ext uri="{D42A27DB-BD31-4B8C-83A1-F6EECF244321}">
                <p14:modId xmlns:p14="http://schemas.microsoft.com/office/powerpoint/2010/main" val="1423785577"/>
              </p:ext>
            </p:extLst>
          </p:nvPr>
        </p:nvGraphicFramePr>
        <p:xfrm>
          <a:off x="152400" y="1295400"/>
          <a:ext cx="3886200" cy="2438400"/>
        </p:xfrm>
        <a:graphic>
          <a:graphicData uri="http://schemas.openxmlformats.org/drawingml/2006/table">
            <a:tbl>
              <a:tblPr firstRow="1" bandRow="1">
                <a:tableStyleId>{5C22544A-7EE6-4342-B048-85BDC9FD1C3A}</a:tableStyleId>
              </a:tblPr>
              <a:tblGrid>
                <a:gridCol w="3886200"/>
              </a:tblGrid>
              <a:tr h="2438400">
                <a:tc>
                  <a:txBody>
                    <a:bodyPr/>
                    <a:lstStyle/>
                    <a:p>
                      <a:pPr marL="342900" marR="0" indent="-342900" algn="l" defTabSz="914400" rtl="0" eaLnBrk="1" fontAlgn="auto" latinLnBrk="0" hangingPunct="1">
                        <a:lnSpc>
                          <a:spcPct val="100000"/>
                        </a:lnSpc>
                        <a:spcBef>
                          <a:spcPts val="0"/>
                        </a:spcBef>
                        <a:spcAft>
                          <a:spcPts val="0"/>
                        </a:spcAft>
                        <a:buClrTx/>
                        <a:buSzTx/>
                        <a:buFontTx/>
                        <a:buAutoNum type="alphaUcPeriod"/>
                        <a:tabLst/>
                        <a:defRPr/>
                      </a:pPr>
                      <a:r>
                        <a:rPr lang="en-US" dirty="0" smtClean="0">
                          <a:solidFill>
                            <a:schemeClr val="tx1"/>
                          </a:solidFill>
                        </a:rPr>
                        <a:t>Lincoln:</a:t>
                      </a:r>
                      <a:r>
                        <a:rPr lang="en-US" dirty="0" smtClean="0"/>
                        <a:t> Punish the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chemeClr val="tx1"/>
                          </a:solidFill>
                        </a:rPr>
                        <a:t>Johnson:</a:t>
                      </a:r>
                      <a:r>
                        <a:rPr lang="en-US" dirty="0" smtClean="0"/>
                        <a:t> General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forgiveness for the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chemeClr val="tx1"/>
                          </a:solidFill>
                        </a:rPr>
                        <a:t>Congressional:</a:t>
                      </a:r>
                      <a:r>
                        <a:rPr lang="en-US" dirty="0" smtClean="0"/>
                        <a:t> Southern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States must fix a few issues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before readmission </a:t>
                      </a:r>
                    </a:p>
                    <a:p>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708230287"/>
              </p:ext>
            </p:extLst>
          </p:nvPr>
        </p:nvGraphicFramePr>
        <p:xfrm>
          <a:off x="4114800" y="1295400"/>
          <a:ext cx="4495800" cy="2438400"/>
        </p:xfrm>
        <a:graphic>
          <a:graphicData uri="http://schemas.openxmlformats.org/drawingml/2006/table">
            <a:tbl>
              <a:tblPr firstRow="1" bandRow="1">
                <a:tableStyleId>{21E4AEA4-8DFA-4A89-87EB-49C32662AFE0}</a:tableStyleId>
              </a:tblPr>
              <a:tblGrid>
                <a:gridCol w="4495800"/>
              </a:tblGrid>
              <a:tr h="2438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 </a:t>
                      </a:r>
                      <a:r>
                        <a:rPr lang="en-US" dirty="0" smtClean="0">
                          <a:solidFill>
                            <a:schemeClr val="tx1"/>
                          </a:solidFill>
                        </a:rPr>
                        <a:t>Lincoln: </a:t>
                      </a:r>
                      <a:r>
                        <a:rPr lang="en-US" dirty="0" smtClean="0"/>
                        <a:t>General Forgiveness for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chemeClr val="tx1"/>
                          </a:solidFill>
                        </a:rPr>
                        <a:t>Johnson: </a:t>
                      </a:r>
                      <a:r>
                        <a:rPr lang="en-US" dirty="0" smtClean="0"/>
                        <a:t>General Forgiveness for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chemeClr val="tx1"/>
                          </a:solidFill>
                        </a:rPr>
                        <a:t>Congressional: </a:t>
                      </a:r>
                      <a:r>
                        <a:rPr lang="en-US" dirty="0" smtClean="0"/>
                        <a:t>Punish the South </a:t>
                      </a:r>
                    </a:p>
                    <a:p>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588085313"/>
              </p:ext>
            </p:extLst>
          </p:nvPr>
        </p:nvGraphicFramePr>
        <p:xfrm>
          <a:off x="2514600" y="3886200"/>
          <a:ext cx="6096000" cy="1463040"/>
        </p:xfrm>
        <a:graphic>
          <a:graphicData uri="http://schemas.openxmlformats.org/drawingml/2006/table">
            <a:tbl>
              <a:tblPr firstRow="1" bandRow="1">
                <a:tableStyleId>{073A0DAA-6AF3-43AB-8588-CEC1D06C72B9}</a:tableStyleId>
              </a:tblPr>
              <a:tblGrid>
                <a:gridCol w="6096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 </a:t>
                      </a:r>
                      <a:r>
                        <a:rPr lang="en-US" dirty="0" smtClean="0">
                          <a:solidFill>
                            <a:srgbClr val="FFC000"/>
                          </a:solidFill>
                        </a:rPr>
                        <a:t>Lincoln:</a:t>
                      </a:r>
                      <a:r>
                        <a:rPr lang="en-US" dirty="0" smtClean="0"/>
                        <a:t> Punish the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rgbClr val="FFC000"/>
                          </a:solidFill>
                        </a:rPr>
                        <a:t>Johnson: </a:t>
                      </a:r>
                      <a:r>
                        <a:rPr lang="en-US" dirty="0" smtClean="0"/>
                        <a:t>Punish the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rgbClr val="FFC000"/>
                          </a:solidFill>
                        </a:rPr>
                        <a:t>Congressional: </a:t>
                      </a:r>
                      <a:r>
                        <a:rPr lang="en-US" dirty="0" smtClean="0"/>
                        <a:t>General forgiveness for the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South </a:t>
                      </a:r>
                    </a:p>
                    <a:p>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117340560"/>
              </p:ext>
            </p:extLst>
          </p:nvPr>
        </p:nvGraphicFramePr>
        <p:xfrm>
          <a:off x="152400" y="5334000"/>
          <a:ext cx="6096000" cy="1833880"/>
        </p:xfrm>
        <a:graphic>
          <a:graphicData uri="http://schemas.openxmlformats.org/drawingml/2006/table">
            <a:tbl>
              <a:tblPr firstRow="1" bandRow="1">
                <a:tableStyleId>{F5AB1C69-6EDB-4FF4-983F-18BD219EF322}</a:tableStyleId>
              </a:tblPr>
              <a:tblGrid>
                <a:gridCol w="6096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 </a:t>
                      </a:r>
                      <a:r>
                        <a:rPr lang="en-US" dirty="0" smtClean="0">
                          <a:solidFill>
                            <a:schemeClr val="tx1"/>
                          </a:solidFill>
                        </a:rPr>
                        <a:t>Lincoln: </a:t>
                      </a:r>
                      <a:r>
                        <a:rPr lang="en-US" dirty="0" smtClean="0"/>
                        <a:t>General forgiveness for the South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chemeClr val="tx1"/>
                          </a:solidFill>
                        </a:rPr>
                        <a:t>Johnson: </a:t>
                      </a:r>
                      <a:r>
                        <a:rPr lang="en-US" dirty="0" smtClean="0"/>
                        <a:t>Southern States must fix a few issues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before readmission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solidFill>
                            <a:schemeClr val="tx1"/>
                          </a:solidFill>
                        </a:rPr>
                        <a:t>Congressional: </a:t>
                      </a:r>
                      <a:r>
                        <a:rPr lang="en-US" dirty="0" smtClean="0"/>
                        <a:t>Punish the South </a:t>
                      </a:r>
                    </a:p>
                    <a:p>
                      <a:endParaRPr lang="en-US" dirty="0"/>
                    </a:p>
                  </a:txBody>
                  <a:tcPr/>
                </a:tc>
              </a:tr>
              <a:tr h="370840">
                <a:tc>
                  <a:txBody>
                    <a:bodyPr/>
                    <a:lstStyle/>
                    <a:p>
                      <a:pPr lvl="1"/>
                      <a:endParaRPr lang="en-US" dirty="0"/>
                    </a:p>
                  </a:txBody>
                  <a:tcPr/>
                </a:tc>
              </a:tr>
            </a:tbl>
          </a:graphicData>
        </a:graphic>
      </p:graphicFrame>
    </p:spTree>
    <p:extLst>
      <p:ext uri="{BB962C8B-B14F-4D97-AF65-F5344CB8AC3E}">
        <p14:creationId xmlns:p14="http://schemas.microsoft.com/office/powerpoint/2010/main" val="25556345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spcBef>
                <a:spcPts val="0"/>
              </a:spcBef>
              <a:buClrTx/>
              <a:buSzTx/>
              <a:buNone/>
              <a:defRPr/>
            </a:pPr>
            <a:r>
              <a:rPr lang="en-US" dirty="0" smtClean="0"/>
              <a:t>D. Lincoln</a:t>
            </a:r>
            <a:r>
              <a:rPr lang="en-US" dirty="0"/>
              <a:t>: General forgiveness for the South  </a:t>
            </a:r>
          </a:p>
          <a:p>
            <a:pPr marL="0" indent="0">
              <a:spcBef>
                <a:spcPts val="0"/>
              </a:spcBef>
              <a:buClrTx/>
              <a:buSzTx/>
              <a:buNone/>
              <a:defRPr/>
            </a:pPr>
            <a:r>
              <a:rPr lang="en-US" dirty="0"/>
              <a:t>    Johnson: Southern States must fix a few issues  </a:t>
            </a:r>
          </a:p>
          <a:p>
            <a:pPr marL="0" indent="0">
              <a:spcBef>
                <a:spcPts val="0"/>
              </a:spcBef>
              <a:buClrTx/>
              <a:buSzTx/>
              <a:buNone/>
              <a:defRPr/>
            </a:pPr>
            <a:r>
              <a:rPr lang="en-US" dirty="0"/>
              <a:t>                      before readmission </a:t>
            </a:r>
          </a:p>
          <a:p>
            <a:pPr marL="0" indent="0">
              <a:spcBef>
                <a:spcPts val="0"/>
              </a:spcBef>
              <a:buClrTx/>
              <a:buSzTx/>
              <a:buNone/>
              <a:defRPr/>
            </a:pPr>
            <a:r>
              <a:rPr lang="en-US" dirty="0"/>
              <a:t>    Congressional: Punish the South </a:t>
            </a:r>
          </a:p>
          <a:p>
            <a:endParaRPr lang="en-US" dirty="0"/>
          </a:p>
          <a:p>
            <a:endParaRPr lang="en-US" dirty="0"/>
          </a:p>
        </p:txBody>
      </p:sp>
    </p:spTree>
    <p:extLst>
      <p:ext uri="{BB962C8B-B14F-4D97-AF65-F5344CB8AC3E}">
        <p14:creationId xmlns:p14="http://schemas.microsoft.com/office/powerpoint/2010/main" val="21598314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information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283281095"/>
              </p:ext>
            </p:extLst>
          </p:nvPr>
        </p:nvGraphicFramePr>
        <p:xfrm>
          <a:off x="457200" y="1600200"/>
          <a:ext cx="7467600" cy="17373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Created in 1865, the Freedmen’s Bureau aided African Americans by providing food and medical care, helping with resettlement, ensuring justice with contracts and in courts, managing abandoned and confiscated property, regulating labor, and establishing schools. The Freedmen’s Bureau stopped its work in 1872</a:t>
                      </a:r>
                      <a:endParaRPr lang="en-US" dirty="0"/>
                    </a:p>
                  </a:txBody>
                  <a:tcPr>
                    <a:solidFill>
                      <a:srgbClr val="C00000"/>
                    </a:solidFill>
                  </a:tcPr>
                </a:tc>
              </a:tr>
            </a:tbl>
          </a:graphicData>
        </a:graphic>
      </p:graphicFrame>
      <p:sp>
        <p:nvSpPr>
          <p:cNvPr id="5" name="Rectangle 4"/>
          <p:cNvSpPr/>
          <p:nvPr/>
        </p:nvSpPr>
        <p:spPr>
          <a:xfrm>
            <a:off x="457200" y="3352800"/>
            <a:ext cx="7467600" cy="2585323"/>
          </a:xfrm>
          <a:prstGeom prst="rect">
            <a:avLst/>
          </a:prstGeom>
        </p:spPr>
        <p:txBody>
          <a:bodyPr wrap="square">
            <a:spAutoFit/>
          </a:bodyPr>
          <a:lstStyle/>
          <a:p>
            <a:r>
              <a:rPr lang="en-US" b="1" dirty="0" smtClean="0"/>
              <a:t>What BEST explains the reason why the Freedmen’s Bureau was established? </a:t>
            </a:r>
          </a:p>
          <a:p>
            <a:pPr marL="342900" indent="-342900">
              <a:buAutoNum type="alphaUcPeriod"/>
            </a:pPr>
            <a:r>
              <a:rPr lang="en-US" dirty="0" smtClean="0"/>
              <a:t>to organize African Americans into a national political party </a:t>
            </a:r>
          </a:p>
          <a:p>
            <a:pPr marL="342900" indent="-342900">
              <a:buAutoNum type="alphaUcPeriod"/>
            </a:pPr>
            <a:r>
              <a:rPr lang="en-US" dirty="0" smtClean="0"/>
              <a:t>to encourage African Americans from the South to get jobs in the North </a:t>
            </a:r>
          </a:p>
          <a:p>
            <a:pPr marL="342900" indent="-342900">
              <a:buAutoNum type="alphaUcPeriod"/>
            </a:pPr>
            <a:r>
              <a:rPr lang="en-US" dirty="0" smtClean="0"/>
              <a:t>to segregate African Americans through separate but equal opportunities </a:t>
            </a:r>
          </a:p>
          <a:p>
            <a:pPr marL="342900" indent="-342900">
              <a:buAutoNum type="alphaUcPeriod"/>
            </a:pPr>
            <a:r>
              <a:rPr lang="en-US" dirty="0" smtClean="0"/>
              <a:t>to help African Americans in the South in making the change from slavery</a:t>
            </a:r>
            <a:endParaRPr lang="en-US" dirty="0"/>
          </a:p>
        </p:txBody>
      </p:sp>
    </p:spTree>
    <p:extLst>
      <p:ext uri="{BB962C8B-B14F-4D97-AF65-F5344CB8AC3E}">
        <p14:creationId xmlns:p14="http://schemas.microsoft.com/office/powerpoint/2010/main" val="29620417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D.  to </a:t>
            </a:r>
            <a:r>
              <a:rPr lang="en-US" dirty="0"/>
              <a:t>help African Americans in the South in making the change from slavery</a:t>
            </a:r>
          </a:p>
          <a:p>
            <a:endParaRPr lang="en-US" dirty="0"/>
          </a:p>
        </p:txBody>
      </p:sp>
    </p:spTree>
    <p:extLst>
      <p:ext uri="{BB962C8B-B14F-4D97-AF65-F5344CB8AC3E}">
        <p14:creationId xmlns:p14="http://schemas.microsoft.com/office/powerpoint/2010/main" val="28323386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Use the information in the table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655222603"/>
              </p:ext>
            </p:extLst>
          </p:nvPr>
        </p:nvGraphicFramePr>
        <p:xfrm>
          <a:off x="457200" y="1600200"/>
          <a:ext cx="7467600" cy="3388360"/>
        </p:xfrm>
        <a:graphic>
          <a:graphicData uri="http://schemas.openxmlformats.org/drawingml/2006/table">
            <a:tbl>
              <a:tblPr firstRow="1" bandRow="1">
                <a:tableStyleId>{5C22544A-7EE6-4342-B048-85BDC9FD1C3A}</a:tableStyleId>
              </a:tblPr>
              <a:tblGrid>
                <a:gridCol w="3733800"/>
                <a:gridCol w="3733800"/>
              </a:tblGrid>
              <a:tr h="370840">
                <a:tc>
                  <a:txBody>
                    <a:bodyPr/>
                    <a:lstStyle/>
                    <a:p>
                      <a:pPr algn="ctr"/>
                      <a:r>
                        <a:rPr lang="en-US" b="1" dirty="0" smtClean="0"/>
                        <a:t>Practices </a:t>
                      </a:r>
                      <a:endParaRPr lang="en-US" b="1" dirty="0"/>
                    </a:p>
                  </a:txBody>
                  <a:tcPr/>
                </a:tc>
                <a:tc>
                  <a:txBody>
                    <a:bodyPr/>
                    <a:lstStyle/>
                    <a:p>
                      <a:pPr algn="ctr"/>
                      <a:r>
                        <a:rPr lang="en-US" b="1" dirty="0" smtClean="0"/>
                        <a:t>What They Did </a:t>
                      </a:r>
                      <a:endParaRPr lang="en-US" dirty="0"/>
                    </a:p>
                  </a:txBody>
                  <a:tcPr/>
                </a:tc>
              </a:tr>
              <a:tr h="370840">
                <a:tc>
                  <a:txBody>
                    <a:bodyPr/>
                    <a:lstStyle/>
                    <a:p>
                      <a:r>
                        <a:rPr lang="en-US" dirty="0" smtClean="0"/>
                        <a:t>Grandfather clauses</a:t>
                      </a:r>
                      <a:endParaRPr lang="en-US" dirty="0"/>
                    </a:p>
                  </a:txBody>
                  <a:tcPr/>
                </a:tc>
                <a:tc>
                  <a:txBody>
                    <a:bodyPr/>
                    <a:lstStyle/>
                    <a:p>
                      <a:r>
                        <a:rPr lang="en-US" dirty="0" smtClean="0"/>
                        <a:t>Exempted pre-1867 voters from stricter restrictions that regulated voting </a:t>
                      </a:r>
                      <a:endParaRPr lang="en-US" dirty="0"/>
                    </a:p>
                  </a:txBody>
                  <a:tcPr/>
                </a:tc>
              </a:tr>
              <a:tr h="370840">
                <a:tc>
                  <a:txBody>
                    <a:bodyPr/>
                    <a:lstStyle/>
                    <a:p>
                      <a:r>
                        <a:rPr lang="en-US" dirty="0" smtClean="0"/>
                        <a:t>Literacy test </a:t>
                      </a:r>
                      <a:endParaRPr lang="en-US" dirty="0"/>
                    </a:p>
                  </a:txBody>
                  <a:tcPr/>
                </a:tc>
                <a:tc>
                  <a:txBody>
                    <a:bodyPr/>
                    <a:lstStyle/>
                    <a:p>
                      <a:r>
                        <a:rPr lang="en-US" dirty="0" smtClean="0"/>
                        <a:t>Administered at the discretion of an official as a qualification for voter registration</a:t>
                      </a:r>
                      <a:endParaRPr lang="en-US" dirty="0"/>
                    </a:p>
                  </a:txBody>
                  <a:tcPr/>
                </a:tc>
              </a:tr>
              <a:tr h="370840">
                <a:tc>
                  <a:txBody>
                    <a:bodyPr/>
                    <a:lstStyle/>
                    <a:p>
                      <a:r>
                        <a:rPr lang="en-US" dirty="0" smtClean="0"/>
                        <a:t>Poll tax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Required the payment of a fee as a qualification to register as a voter</a:t>
                      </a:r>
                    </a:p>
                    <a:p>
                      <a:endParaRPr lang="en-US" dirty="0"/>
                    </a:p>
                  </a:txBody>
                  <a:tcPr/>
                </a:tc>
              </a:tr>
            </a:tbl>
          </a:graphicData>
        </a:graphic>
      </p:graphicFrame>
    </p:spTree>
    <p:extLst>
      <p:ext uri="{BB962C8B-B14F-4D97-AF65-F5344CB8AC3E}">
        <p14:creationId xmlns:p14="http://schemas.microsoft.com/office/powerpoint/2010/main" val="19575915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935162"/>
          </a:xfrm>
        </p:spPr>
        <p:txBody>
          <a:bodyPr>
            <a:normAutofit/>
          </a:bodyPr>
          <a:lstStyle/>
          <a:p>
            <a:r>
              <a:rPr lang="en-US" b="1" dirty="0"/>
              <a:t>The practices listed above were methods commonly used in the United States from the 1860s until the 1960s for what purpose?</a:t>
            </a:r>
            <a:endParaRPr lang="en-US" dirty="0"/>
          </a:p>
        </p:txBody>
      </p:sp>
      <p:sp>
        <p:nvSpPr>
          <p:cNvPr id="3" name="Content Placeholder 2"/>
          <p:cNvSpPr>
            <a:spLocks noGrp="1"/>
          </p:cNvSpPr>
          <p:nvPr>
            <p:ph sz="quarter" idx="1"/>
          </p:nvPr>
        </p:nvSpPr>
        <p:spPr>
          <a:xfrm>
            <a:off x="457200" y="2514600"/>
            <a:ext cx="7467600" cy="3959352"/>
          </a:xfrm>
        </p:spPr>
        <p:txBody>
          <a:bodyPr/>
          <a:lstStyle/>
          <a:p>
            <a:r>
              <a:rPr lang="en-US" dirty="0" smtClean="0"/>
              <a:t>A</a:t>
            </a:r>
            <a:r>
              <a:rPr lang="en-US" dirty="0"/>
              <a:t>. to help immigrants make the transition to citizenship </a:t>
            </a:r>
            <a:endParaRPr lang="en-US" dirty="0" smtClean="0"/>
          </a:p>
          <a:p>
            <a:r>
              <a:rPr lang="en-US" dirty="0" smtClean="0"/>
              <a:t>B</a:t>
            </a:r>
            <a:r>
              <a:rPr lang="en-US" dirty="0"/>
              <a:t>. to keep former Confederate leaders out of public office </a:t>
            </a:r>
            <a:endParaRPr lang="en-US" dirty="0" smtClean="0"/>
          </a:p>
          <a:p>
            <a:r>
              <a:rPr lang="en-US" dirty="0" smtClean="0"/>
              <a:t>C</a:t>
            </a:r>
            <a:r>
              <a:rPr lang="en-US" dirty="0"/>
              <a:t>. to encourage citizens to participate in the political process </a:t>
            </a:r>
            <a:endParaRPr lang="en-US" dirty="0" smtClean="0"/>
          </a:p>
          <a:p>
            <a:r>
              <a:rPr lang="en-US" dirty="0" smtClean="0"/>
              <a:t>D</a:t>
            </a:r>
            <a:r>
              <a:rPr lang="en-US" dirty="0"/>
              <a:t>. to prevent African American citizens from exercising rights </a:t>
            </a:r>
          </a:p>
        </p:txBody>
      </p:sp>
    </p:spTree>
    <p:extLst>
      <p:ext uri="{BB962C8B-B14F-4D97-AF65-F5344CB8AC3E}">
        <p14:creationId xmlns:p14="http://schemas.microsoft.com/office/powerpoint/2010/main" val="327991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 to prevent African American citizens from exercising rights </a:t>
            </a:r>
          </a:p>
          <a:p>
            <a:endParaRPr lang="en-US" dirty="0"/>
          </a:p>
        </p:txBody>
      </p:sp>
    </p:spTree>
    <p:extLst>
      <p:ext uri="{BB962C8B-B14F-4D97-AF65-F5344CB8AC3E}">
        <p14:creationId xmlns:p14="http://schemas.microsoft.com/office/powerpoint/2010/main" val="13101297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excerpts below to answer the question.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58437559"/>
              </p:ext>
            </p:extLst>
          </p:nvPr>
        </p:nvGraphicFramePr>
        <p:xfrm>
          <a:off x="457200" y="1600200"/>
          <a:ext cx="7467600" cy="228600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13th Amendment Neither slavery nor involuntary servitude . . . shall exist within the United States, or any place subject to their jurisdiction. 14th Amendment All persons born or naturalized in the United States . . . are citizens of the United States and of the State wherein they reside. 15th Amendment The right of citizens of the United States to vote shall not be denied or abridged . . . on account of race, color, or previous condition of servitude—. —U.S. Constitution </a:t>
                      </a:r>
                      <a:endParaRPr lang="en-US" dirty="0"/>
                    </a:p>
                  </a:txBody>
                  <a:tcPr>
                    <a:solidFill>
                      <a:srgbClr val="C00000"/>
                    </a:solidFill>
                  </a:tcPr>
                </a:tc>
              </a:tr>
            </a:tbl>
          </a:graphicData>
        </a:graphic>
      </p:graphicFrame>
      <p:sp>
        <p:nvSpPr>
          <p:cNvPr id="5" name="Rectangle 4"/>
          <p:cNvSpPr/>
          <p:nvPr/>
        </p:nvSpPr>
        <p:spPr>
          <a:xfrm>
            <a:off x="457200" y="4156567"/>
            <a:ext cx="7391400" cy="1754326"/>
          </a:xfrm>
          <a:prstGeom prst="rect">
            <a:avLst/>
          </a:prstGeom>
        </p:spPr>
        <p:txBody>
          <a:bodyPr wrap="square">
            <a:spAutoFit/>
          </a:bodyPr>
          <a:lstStyle/>
          <a:p>
            <a:r>
              <a:rPr lang="en-US" b="1" dirty="0" smtClean="0"/>
              <a:t>Which goal were these amendments meant to reinforce?</a:t>
            </a:r>
          </a:p>
          <a:p>
            <a:r>
              <a:rPr lang="en-US" b="1" dirty="0" smtClean="0"/>
              <a:t> </a:t>
            </a:r>
          </a:p>
          <a:p>
            <a:pPr marL="342900" indent="-342900">
              <a:buAutoNum type="alphaUcPeriod"/>
            </a:pPr>
            <a:r>
              <a:rPr lang="en-US" dirty="0" smtClean="0"/>
              <a:t>equality of social classes </a:t>
            </a:r>
          </a:p>
          <a:p>
            <a:pPr marL="342900" indent="-342900">
              <a:buAutoNum type="alphaUcPeriod"/>
            </a:pPr>
            <a:r>
              <a:rPr lang="en-US" dirty="0" smtClean="0"/>
              <a:t>expansion of states’ rights </a:t>
            </a:r>
          </a:p>
          <a:p>
            <a:pPr marL="342900" indent="-342900">
              <a:buAutoNum type="alphaUcPeriod"/>
            </a:pPr>
            <a:r>
              <a:rPr lang="en-US" dirty="0" smtClean="0"/>
              <a:t>promotion of public education </a:t>
            </a:r>
          </a:p>
          <a:p>
            <a:pPr marL="342900" indent="-342900">
              <a:buAutoNum type="alphaUcPeriod"/>
            </a:pPr>
            <a:r>
              <a:rPr lang="en-US" dirty="0" smtClean="0"/>
              <a:t>expansion of democracy</a:t>
            </a:r>
            <a:endParaRPr lang="en-US" dirty="0"/>
          </a:p>
        </p:txBody>
      </p:sp>
    </p:spTree>
    <p:extLst>
      <p:ext uri="{BB962C8B-B14F-4D97-AF65-F5344CB8AC3E}">
        <p14:creationId xmlns:p14="http://schemas.microsoft.com/office/powerpoint/2010/main" val="38057507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D.  expansion </a:t>
            </a:r>
            <a:r>
              <a:rPr lang="en-US" dirty="0"/>
              <a:t>of democracy</a:t>
            </a:r>
          </a:p>
          <a:p>
            <a:endParaRPr lang="en-US" dirty="0"/>
          </a:p>
        </p:txBody>
      </p:sp>
    </p:spTree>
    <p:extLst>
      <p:ext uri="{BB962C8B-B14F-4D97-AF65-F5344CB8AC3E}">
        <p14:creationId xmlns:p14="http://schemas.microsoft.com/office/powerpoint/2010/main" val="18469123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Read the following passage to answer the question below</a:t>
            </a:r>
            <a:r>
              <a:rPr lang="en-US" dirty="0"/>
              <a:t>:</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227480901"/>
              </p:ext>
            </p:extLst>
          </p:nvPr>
        </p:nvGraphicFramePr>
        <p:xfrm>
          <a:off x="457200" y="1600200"/>
          <a:ext cx="7467600" cy="3657600"/>
        </p:xfrm>
        <a:graphic>
          <a:graphicData uri="http://schemas.openxmlformats.org/drawingml/2006/table">
            <a:tbl>
              <a:tblPr firstRow="1" bandRow="1">
                <a:tableStyleId>{5C22544A-7EE6-4342-B048-85BDC9FD1C3A}</a:tableStyleId>
              </a:tblPr>
              <a:tblGrid>
                <a:gridCol w="74676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"All in all, 1877, confirmed the growing conservatism of the Republican party and portended a new role for the national state in the post-Reconstruction years. . . . To be sure, neither the humanitarian impulse that had helped create the Republican party nor the commitment to equal citizenship that evolved during the war and Reconstruction, entirely disappeared. Southern issues, however, played a steadily diminishing part in Northern Republican politics and support for the idea of federal intervention to enforce the Fourteenth and Fifteenth Amendments continued to wane." – </a:t>
                      </a:r>
                      <a:r>
                        <a:rPr lang="en-US" i="1" dirty="0" smtClean="0"/>
                        <a:t>Eric </a:t>
                      </a:r>
                      <a:r>
                        <a:rPr lang="en-US" i="1" dirty="0" err="1" smtClean="0"/>
                        <a:t>Foner</a:t>
                      </a:r>
                      <a:r>
                        <a:rPr lang="en-US" i="1" dirty="0" smtClean="0"/>
                        <a:t>, Reconstruction: America's Unfinished Revolution, 1863-1877 (New York: Harper &amp; Row, c1988), pp. 586-87. </a:t>
                      </a:r>
                    </a:p>
                    <a:p>
                      <a:endParaRPr lang="en-US" dirty="0"/>
                    </a:p>
                  </a:txBody>
                  <a:tcPr>
                    <a:solidFill>
                      <a:srgbClr val="C00000"/>
                    </a:solidFill>
                  </a:tcPr>
                </a:tc>
              </a:tr>
            </a:tbl>
          </a:graphicData>
        </a:graphic>
      </p:graphicFrame>
    </p:spTree>
    <p:extLst>
      <p:ext uri="{BB962C8B-B14F-4D97-AF65-F5344CB8AC3E}">
        <p14:creationId xmlns:p14="http://schemas.microsoft.com/office/powerpoint/2010/main" val="39775566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r>
              <a:rPr lang="en-US" dirty="0"/>
              <a:t>:</a:t>
            </a:r>
          </a:p>
        </p:txBody>
      </p:sp>
      <p:sp>
        <p:nvSpPr>
          <p:cNvPr id="3" name="Content Placeholder 2"/>
          <p:cNvSpPr>
            <a:spLocks noGrp="1"/>
          </p:cNvSpPr>
          <p:nvPr>
            <p:ph sz="quarter" idx="1"/>
          </p:nvPr>
        </p:nvSpPr>
        <p:spPr/>
        <p:txBody>
          <a:bodyPr/>
          <a:lstStyle/>
          <a:p>
            <a:r>
              <a:rPr lang="en-US" b="1" dirty="0" smtClean="0"/>
              <a:t>The </a:t>
            </a:r>
            <a:r>
              <a:rPr lang="en-US" b="1" dirty="0"/>
              <a:t>quote above explains the reasoning of which action by the Republican Party? </a:t>
            </a:r>
            <a:endParaRPr lang="en-US" b="1" dirty="0" smtClean="0"/>
          </a:p>
          <a:p>
            <a:r>
              <a:rPr lang="en-US" dirty="0" smtClean="0"/>
              <a:t>A</a:t>
            </a:r>
            <a:r>
              <a:rPr lang="en-US" dirty="0"/>
              <a:t>. The stationing of troops in the South and the end of Reconstruction </a:t>
            </a:r>
            <a:endParaRPr lang="en-US" dirty="0" smtClean="0"/>
          </a:p>
          <a:p>
            <a:r>
              <a:rPr lang="en-US" dirty="0" smtClean="0"/>
              <a:t>B</a:t>
            </a:r>
            <a:r>
              <a:rPr lang="en-US" dirty="0"/>
              <a:t>. The removal of troops from the South and the end of Reconstruction </a:t>
            </a:r>
            <a:endParaRPr lang="en-US" dirty="0" smtClean="0"/>
          </a:p>
          <a:p>
            <a:r>
              <a:rPr lang="en-US" dirty="0" smtClean="0"/>
              <a:t>C</a:t>
            </a:r>
            <a:r>
              <a:rPr lang="en-US" dirty="0"/>
              <a:t>. The increased efforts by Congress to fight for African American rights </a:t>
            </a:r>
            <a:endParaRPr lang="en-US" dirty="0" smtClean="0"/>
          </a:p>
          <a:p>
            <a:r>
              <a:rPr lang="en-US" dirty="0" smtClean="0"/>
              <a:t>D</a:t>
            </a:r>
            <a:r>
              <a:rPr lang="en-US" dirty="0"/>
              <a:t>. Increasing federal intervention in the South </a:t>
            </a:r>
          </a:p>
        </p:txBody>
      </p:sp>
    </p:spTree>
    <p:extLst>
      <p:ext uri="{BB962C8B-B14F-4D97-AF65-F5344CB8AC3E}">
        <p14:creationId xmlns:p14="http://schemas.microsoft.com/office/powerpoint/2010/main" val="15421244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The removal of troops from the South and the end of Reconstruction </a:t>
            </a:r>
          </a:p>
          <a:p>
            <a:endParaRPr lang="en-US" dirty="0"/>
          </a:p>
        </p:txBody>
      </p:sp>
    </p:spTree>
    <p:extLst>
      <p:ext uri="{BB962C8B-B14F-4D97-AF65-F5344CB8AC3E}">
        <p14:creationId xmlns:p14="http://schemas.microsoft.com/office/powerpoint/2010/main" val="24021662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list below to answer the question.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144860818"/>
              </p:ext>
            </p:extLst>
          </p:nvPr>
        </p:nvGraphicFramePr>
        <p:xfrm>
          <a:off x="609600" y="1752600"/>
          <a:ext cx="4419600" cy="1188720"/>
        </p:xfrm>
        <a:graphic>
          <a:graphicData uri="http://schemas.openxmlformats.org/drawingml/2006/table">
            <a:tbl>
              <a:tblPr firstRow="1" bandRow="1">
                <a:tableStyleId>{5C22544A-7EE6-4342-B048-85BDC9FD1C3A}</a:tableStyleId>
              </a:tblPr>
              <a:tblGrid>
                <a:gridCol w="4419600"/>
              </a:tblGrid>
              <a:tr h="960120">
                <a:tc>
                  <a:txBody>
                    <a:bodyPr/>
                    <a:lstStyle/>
                    <a:p>
                      <a:r>
                        <a:rPr lang="en-US" dirty="0" smtClean="0"/>
                        <a:t>• Irish Catholic schools </a:t>
                      </a:r>
                    </a:p>
                    <a:p>
                      <a:r>
                        <a:rPr lang="en-US" dirty="0" smtClean="0"/>
                        <a:t>• Little Germany </a:t>
                      </a:r>
                    </a:p>
                    <a:p>
                      <a:r>
                        <a:rPr lang="en-US" dirty="0" smtClean="0"/>
                        <a:t>• Little Italy </a:t>
                      </a:r>
                    </a:p>
                    <a:p>
                      <a:r>
                        <a:rPr lang="en-US" dirty="0" smtClean="0"/>
                        <a:t>• Mutual Aid Societies</a:t>
                      </a:r>
                      <a:endParaRPr lang="en-US" dirty="0"/>
                    </a:p>
                  </a:txBody>
                  <a:tcPr>
                    <a:solidFill>
                      <a:srgbClr val="C00000"/>
                    </a:solidFill>
                  </a:tcPr>
                </a:tc>
              </a:tr>
            </a:tbl>
          </a:graphicData>
        </a:graphic>
      </p:graphicFrame>
      <p:sp>
        <p:nvSpPr>
          <p:cNvPr id="5" name="Rectangle 4"/>
          <p:cNvSpPr/>
          <p:nvPr/>
        </p:nvSpPr>
        <p:spPr>
          <a:xfrm>
            <a:off x="533400" y="3429000"/>
            <a:ext cx="7467600" cy="2031325"/>
          </a:xfrm>
          <a:prstGeom prst="rect">
            <a:avLst/>
          </a:prstGeom>
        </p:spPr>
        <p:txBody>
          <a:bodyPr wrap="square">
            <a:spAutoFit/>
          </a:bodyPr>
          <a:lstStyle/>
          <a:p>
            <a:r>
              <a:rPr lang="en-US" b="1" dirty="0" smtClean="0"/>
              <a:t>The information above is representative of what aspect of 19th century life in the United States?</a:t>
            </a:r>
            <a:r>
              <a:rPr lang="en-US" dirty="0" smtClean="0"/>
              <a:t> </a:t>
            </a:r>
          </a:p>
          <a:p>
            <a:endParaRPr lang="en-US" dirty="0" smtClean="0"/>
          </a:p>
          <a:p>
            <a:pPr marL="342900" indent="-342900">
              <a:buAutoNum type="alphaUcPeriod"/>
            </a:pPr>
            <a:r>
              <a:rPr lang="en-US" dirty="0" smtClean="0"/>
              <a:t>the migration of Americans westward </a:t>
            </a:r>
          </a:p>
          <a:p>
            <a:pPr marL="342900" indent="-342900">
              <a:buAutoNum type="alphaUcPeriod"/>
            </a:pPr>
            <a:r>
              <a:rPr lang="en-US" dirty="0" smtClean="0"/>
              <a:t>attempts by the U.S. government to restrict immigration </a:t>
            </a:r>
          </a:p>
          <a:p>
            <a:pPr marL="342900" indent="-342900">
              <a:buAutoNum type="alphaUcPeriod"/>
            </a:pPr>
            <a:r>
              <a:rPr lang="en-US" dirty="0" smtClean="0"/>
              <a:t>large-scale immigration from Western Europe </a:t>
            </a:r>
          </a:p>
          <a:p>
            <a:pPr marL="342900" indent="-342900">
              <a:buAutoNum type="alphaUcPeriod"/>
            </a:pPr>
            <a:r>
              <a:rPr lang="en-US" dirty="0" smtClean="0"/>
              <a:t>the outbreak of the Second Great Awakening </a:t>
            </a:r>
            <a:endParaRPr lang="en-US" dirty="0"/>
          </a:p>
        </p:txBody>
      </p:sp>
    </p:spTree>
    <p:extLst>
      <p:ext uri="{BB962C8B-B14F-4D97-AF65-F5344CB8AC3E}">
        <p14:creationId xmlns:p14="http://schemas.microsoft.com/office/powerpoint/2010/main" val="1097739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1143000"/>
          </a:xfrm>
        </p:spPr>
        <p:txBody>
          <a:bodyPr/>
          <a:lstStyle/>
          <a:p>
            <a:endParaRPr lang="en-US"/>
          </a:p>
        </p:txBody>
      </p:sp>
      <p:sp>
        <p:nvSpPr>
          <p:cNvPr id="3" name="Content Placeholder 2"/>
          <p:cNvSpPr>
            <a:spLocks noGrp="1"/>
          </p:cNvSpPr>
          <p:nvPr>
            <p:ph sz="quarter" idx="1"/>
          </p:nvPr>
        </p:nvSpPr>
        <p:spPr/>
        <p:txBody>
          <a:bodyPr/>
          <a:lstStyle/>
          <a:p>
            <a:r>
              <a:rPr lang="en-US" dirty="0" smtClean="0"/>
              <a:t>C.  large-scale </a:t>
            </a:r>
            <a:r>
              <a:rPr lang="en-US" dirty="0"/>
              <a:t>immigration from Western Europe </a:t>
            </a:r>
          </a:p>
          <a:p>
            <a:endParaRPr lang="en-US" dirty="0"/>
          </a:p>
        </p:txBody>
      </p:sp>
    </p:spTree>
    <p:extLst>
      <p:ext uri="{BB962C8B-B14F-4D97-AF65-F5344CB8AC3E}">
        <p14:creationId xmlns:p14="http://schemas.microsoft.com/office/powerpoint/2010/main" val="28032181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information below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879469178"/>
              </p:ext>
            </p:extLst>
          </p:nvPr>
        </p:nvGraphicFramePr>
        <p:xfrm>
          <a:off x="457200" y="1600200"/>
          <a:ext cx="7467600" cy="310896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The Homestead Act of 1862 encouraged pioneers to move to the prairie to develop new farms. Some of the land was difficult to farm because the region was dry and the soil was too hard for wooden plows. Also, wind and snow made the winters harsh. However, settlers turned the region into productive farmland through perseverance and the use of devices like the steel plow and the windmill, which was used to pump water up from deep underground. As railroads expanded, farmers could more easily transport large amounts of grain and other crops to national and international markets. </a:t>
                      </a:r>
                      <a:endParaRPr lang="en-US" dirty="0"/>
                    </a:p>
                  </a:txBody>
                  <a:tcPr>
                    <a:solidFill>
                      <a:srgbClr val="C00000"/>
                    </a:solidFill>
                  </a:tcPr>
                </a:tc>
              </a:tr>
            </a:tbl>
          </a:graphicData>
        </a:graphic>
      </p:graphicFrame>
      <p:sp>
        <p:nvSpPr>
          <p:cNvPr id="5" name="Rectangle 4"/>
          <p:cNvSpPr/>
          <p:nvPr/>
        </p:nvSpPr>
        <p:spPr>
          <a:xfrm>
            <a:off x="457200" y="4800600"/>
            <a:ext cx="7467600" cy="1477328"/>
          </a:xfrm>
          <a:prstGeom prst="rect">
            <a:avLst/>
          </a:prstGeom>
        </p:spPr>
        <p:txBody>
          <a:bodyPr wrap="square">
            <a:spAutoFit/>
          </a:bodyPr>
          <a:lstStyle/>
          <a:p>
            <a:r>
              <a:rPr lang="en-US" b="1" dirty="0" smtClean="0"/>
              <a:t>This paragraph describes the development of what region in the United States?</a:t>
            </a:r>
            <a:r>
              <a:rPr lang="en-US" dirty="0" smtClean="0"/>
              <a:t> </a:t>
            </a:r>
          </a:p>
          <a:p>
            <a:endParaRPr lang="en-US" dirty="0" smtClean="0"/>
          </a:p>
          <a:p>
            <a:pPr marL="342900" indent="-342900">
              <a:buAutoNum type="alphaUcPeriod"/>
            </a:pPr>
            <a:r>
              <a:rPr lang="en-US" dirty="0" smtClean="0"/>
              <a:t>the Gulf Coast                           B. the Great Plains </a:t>
            </a:r>
          </a:p>
          <a:p>
            <a:r>
              <a:rPr lang="en-US" dirty="0" smtClean="0"/>
              <a:t>C. the Oregon Territory                 D. the Rocky Mountains</a:t>
            </a:r>
            <a:endParaRPr lang="en-US" dirty="0"/>
          </a:p>
        </p:txBody>
      </p:sp>
    </p:spTree>
    <p:extLst>
      <p:ext uri="{BB962C8B-B14F-4D97-AF65-F5344CB8AC3E}">
        <p14:creationId xmlns:p14="http://schemas.microsoft.com/office/powerpoint/2010/main" val="20586950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the Great Plains </a:t>
            </a:r>
          </a:p>
          <a:p>
            <a:endParaRPr lang="en-US" dirty="0"/>
          </a:p>
        </p:txBody>
      </p:sp>
    </p:spTree>
    <p:extLst>
      <p:ext uri="{BB962C8B-B14F-4D97-AF65-F5344CB8AC3E}">
        <p14:creationId xmlns:p14="http://schemas.microsoft.com/office/powerpoint/2010/main" val="7508597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Native American landholdings fell from 138 million acres in 1887 to 48 million acres in 1934.</a:t>
            </a:r>
          </a:p>
        </p:txBody>
      </p:sp>
      <p:sp>
        <p:nvSpPr>
          <p:cNvPr id="3" name="Content Placeholder 2"/>
          <p:cNvSpPr>
            <a:spLocks noGrp="1"/>
          </p:cNvSpPr>
          <p:nvPr>
            <p:ph sz="quarter" idx="1"/>
          </p:nvPr>
        </p:nvSpPr>
        <p:spPr/>
        <p:txBody>
          <a:bodyPr>
            <a:normAutofit fontScale="92500" lnSpcReduction="10000"/>
          </a:bodyPr>
          <a:lstStyle/>
          <a:p>
            <a:r>
              <a:rPr lang="en-US" b="1" dirty="0" smtClean="0"/>
              <a:t>What </a:t>
            </a:r>
            <a:r>
              <a:rPr lang="en-US" b="1" dirty="0"/>
              <a:t>explains the reduction in the amount of land owned by Native Americans during this time?</a:t>
            </a:r>
            <a:r>
              <a:rPr lang="en-US" dirty="0"/>
              <a:t> </a:t>
            </a:r>
            <a:endParaRPr lang="en-US" dirty="0" smtClean="0"/>
          </a:p>
          <a:p>
            <a:r>
              <a:rPr lang="en-US" dirty="0" smtClean="0"/>
              <a:t>A</a:t>
            </a:r>
            <a:r>
              <a:rPr lang="en-US" dirty="0"/>
              <a:t>. The Dawes Act allowed the federal government to sell surplus land to non–Native Americans. </a:t>
            </a:r>
            <a:endParaRPr lang="en-US" dirty="0" smtClean="0"/>
          </a:p>
          <a:p>
            <a:r>
              <a:rPr lang="en-US" dirty="0" smtClean="0"/>
              <a:t>B</a:t>
            </a:r>
            <a:r>
              <a:rPr lang="en-US" dirty="0"/>
              <a:t>. The federal government purchased most land owned by Native Americans through the Homestead Act. </a:t>
            </a:r>
            <a:endParaRPr lang="en-US" dirty="0" smtClean="0"/>
          </a:p>
          <a:p>
            <a:r>
              <a:rPr lang="en-US" dirty="0" smtClean="0"/>
              <a:t>C</a:t>
            </a:r>
            <a:r>
              <a:rPr lang="en-US" dirty="0"/>
              <a:t>. Many Native Americans gave up farming because the Morrill Act provided free training in skilled trades. </a:t>
            </a:r>
            <a:endParaRPr lang="en-US" dirty="0" smtClean="0"/>
          </a:p>
          <a:p>
            <a:r>
              <a:rPr lang="en-US" dirty="0" smtClean="0"/>
              <a:t>D</a:t>
            </a:r>
            <a:r>
              <a:rPr lang="en-US" dirty="0"/>
              <a:t>. The Interstate Commerce Act encouraged entrepreneurs to build factories on land bought from Native Americans. </a:t>
            </a:r>
          </a:p>
        </p:txBody>
      </p:sp>
    </p:spTree>
    <p:extLst>
      <p:ext uri="{BB962C8B-B14F-4D97-AF65-F5344CB8AC3E}">
        <p14:creationId xmlns:p14="http://schemas.microsoft.com/office/powerpoint/2010/main" val="28530279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630362"/>
          </a:xfrm>
        </p:spPr>
        <p:txBody>
          <a:bodyPr>
            <a:normAutofit fontScale="90000"/>
          </a:bodyPr>
          <a:lstStyle/>
          <a:p>
            <a:r>
              <a:rPr lang="en-US" dirty="0"/>
              <a:t>A. The Dawes Act allowed the federal government to sell surplus land to non–Native Americans. </a:t>
            </a:r>
            <a:br>
              <a:rPr lang="en-US" dirty="0"/>
            </a:br>
            <a:endParaRPr lang="en-US" dirty="0"/>
          </a:p>
        </p:txBody>
      </p:sp>
      <p:sp>
        <p:nvSpPr>
          <p:cNvPr id="3" name="Content Placeholder 2"/>
          <p:cNvSpPr>
            <a:spLocks noGrp="1"/>
          </p:cNvSpPr>
          <p:nvPr>
            <p:ph sz="quarter" idx="1"/>
          </p:nvPr>
        </p:nvSpPr>
        <p:spPr/>
        <p:txBody>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19626590"/>
              </p:ext>
            </p:extLst>
          </p:nvPr>
        </p:nvGraphicFramePr>
        <p:xfrm>
          <a:off x="533400" y="1676400"/>
          <a:ext cx="7239000" cy="4861560"/>
        </p:xfrm>
        <a:graphic>
          <a:graphicData uri="http://schemas.openxmlformats.org/drawingml/2006/table">
            <a:tbl>
              <a:tblPr firstRow="1" bandRow="1">
                <a:tableStyleId>{073A0DAA-6AF3-43AB-8588-CEC1D06C72B9}</a:tableStyleId>
              </a:tblPr>
              <a:tblGrid>
                <a:gridCol w="7239000"/>
              </a:tblGrid>
              <a:tr h="4861560">
                <a:tc>
                  <a:txBody>
                    <a:bodyPr/>
                    <a:lstStyle/>
                    <a:p>
                      <a:r>
                        <a:rPr kumimoji="0" lang="en-US" kern="1200" dirty="0" smtClean="0">
                          <a:effectLst/>
                        </a:rPr>
                        <a:t>Dawes Act of 1887 definition</a:t>
                      </a:r>
                    </a:p>
                    <a:p>
                      <a:r>
                        <a:rPr lang="en-US" dirty="0" smtClean="0"/>
                        <a:t/>
                      </a:r>
                      <a:br>
                        <a:rPr lang="en-US" dirty="0" smtClean="0"/>
                      </a:br>
                      <a:r>
                        <a:rPr kumimoji="0" lang="en-US" kern="1200" dirty="0" smtClean="0">
                          <a:effectLst/>
                        </a:rPr>
                        <a:t>A federal law intended to turn </a:t>
                      </a:r>
                      <a:r>
                        <a:rPr kumimoji="0" lang="en-US" u="none" strike="noStrike" kern="1200" dirty="0" smtClean="0">
                          <a:effectLst/>
                          <a:hlinkClick r:id="rId2"/>
                        </a:rPr>
                        <a:t>Native Americans</a:t>
                      </a:r>
                      <a:r>
                        <a:rPr kumimoji="0" lang="en-US" kern="1200" dirty="0" smtClean="0">
                          <a:effectLst/>
                        </a:rPr>
                        <a:t> into farmers and landowners by providing cooperating families with 160 acres of reservation</a:t>
                      </a:r>
                      <a:r>
                        <a:rPr kumimoji="0" lang="en-US" kern="1200" baseline="0" dirty="0" smtClean="0">
                          <a:effectLst/>
                        </a:rPr>
                        <a:t> </a:t>
                      </a:r>
                      <a:r>
                        <a:rPr kumimoji="0" lang="en-US" kern="1200" dirty="0" smtClean="0">
                          <a:effectLst/>
                        </a:rPr>
                        <a:t>land for farming or 320 acres for grazing. </a:t>
                      </a:r>
                    </a:p>
                    <a:p>
                      <a:r>
                        <a:rPr kumimoji="0" lang="en-US" kern="1200" dirty="0" smtClean="0">
                          <a:effectLst/>
                        </a:rPr>
                        <a:t>In the eyes of  supporters, this law would “civilize” the</a:t>
                      </a:r>
                    </a:p>
                    <a:p>
                      <a:r>
                        <a:rPr kumimoji="0" lang="en-US" kern="1200" dirty="0" smtClean="0">
                          <a:effectLst/>
                        </a:rPr>
                        <a:t>Indians by weaning them from their nomadic life, by treating them as individuals rather than as members of their tribes, and by</a:t>
                      </a:r>
                      <a:r>
                        <a:rPr kumimoji="0" lang="en-US" kern="1200" baseline="0" dirty="0" smtClean="0">
                          <a:effectLst/>
                        </a:rPr>
                        <a:t> </a:t>
                      </a:r>
                      <a:r>
                        <a:rPr kumimoji="0" lang="en-US" kern="1200" dirty="0" smtClean="0">
                          <a:effectLst/>
                        </a:rPr>
                        <a:t>readying them for citizenship. Although </a:t>
                      </a:r>
                    </a:p>
                    <a:p>
                      <a:r>
                        <a:rPr kumimoji="0" lang="en-US" kern="1200" dirty="0" smtClean="0">
                          <a:effectLst/>
                        </a:rPr>
                        <a:t>generally well intentioned, the law undermined  Indian </a:t>
                      </a:r>
                    </a:p>
                    <a:p>
                      <a:r>
                        <a:rPr kumimoji="0" lang="en-US" u="none" strike="noStrike" kern="1200" dirty="0" smtClean="0">
                          <a:effectLst/>
                          <a:hlinkClick r:id="rId3"/>
                        </a:rPr>
                        <a:t>culture</a:t>
                      </a:r>
                      <a:r>
                        <a:rPr kumimoji="0" lang="en-US" kern="1200" dirty="0" smtClean="0">
                          <a:effectLst/>
                        </a:rPr>
                        <a:t>, in part by restricting their hunting rights on former reservation lands. Much of the best reservation </a:t>
                      </a:r>
                    </a:p>
                    <a:p>
                      <a:r>
                        <a:rPr kumimoji="0" lang="en-US" kern="1200" dirty="0" smtClean="0">
                          <a:effectLst/>
                        </a:rPr>
                        <a:t>land eventually passed into the hands of whites.</a:t>
                      </a:r>
                    </a:p>
                    <a:p>
                      <a:endParaRPr lang="en-US" dirty="0"/>
                    </a:p>
                  </a:txBody>
                  <a:tcPr/>
                </a:tc>
              </a:tr>
            </a:tbl>
          </a:graphicData>
        </a:graphic>
      </p:graphicFrame>
    </p:spTree>
    <p:extLst>
      <p:ext uri="{BB962C8B-B14F-4D97-AF65-F5344CB8AC3E}">
        <p14:creationId xmlns:p14="http://schemas.microsoft.com/office/powerpoint/2010/main" val="6512882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statement BEST explains the Supreme Court’s opinion in Plessy v. Ferguson?</a:t>
            </a:r>
          </a:p>
        </p:txBody>
      </p:sp>
      <p:sp>
        <p:nvSpPr>
          <p:cNvPr id="3" name="Content Placeholder 2"/>
          <p:cNvSpPr>
            <a:spLocks noGrp="1"/>
          </p:cNvSpPr>
          <p:nvPr>
            <p:ph sz="quarter" idx="1"/>
          </p:nvPr>
        </p:nvSpPr>
        <p:spPr/>
        <p:txBody>
          <a:bodyPr/>
          <a:lstStyle/>
          <a:p>
            <a:r>
              <a:rPr lang="en-US" dirty="0" smtClean="0"/>
              <a:t>A</a:t>
            </a:r>
            <a:r>
              <a:rPr lang="en-US" dirty="0"/>
              <a:t>. Groups seeking civil rights protections must cooperate with the government. </a:t>
            </a:r>
            <a:endParaRPr lang="en-US" dirty="0" smtClean="0"/>
          </a:p>
          <a:p>
            <a:r>
              <a:rPr lang="en-US" dirty="0" smtClean="0"/>
              <a:t>B</a:t>
            </a:r>
            <a:r>
              <a:rPr lang="en-US" dirty="0"/>
              <a:t>. Segregation is legal as long as equal public facilities are provided. </a:t>
            </a:r>
            <a:endParaRPr lang="en-US" dirty="0" smtClean="0"/>
          </a:p>
          <a:p>
            <a:r>
              <a:rPr lang="en-US" dirty="0" smtClean="0"/>
              <a:t>C</a:t>
            </a:r>
            <a:r>
              <a:rPr lang="en-US" dirty="0"/>
              <a:t>. Laws against segregation are justifiable regulations of interstate commerce. </a:t>
            </a:r>
            <a:endParaRPr lang="en-US" dirty="0" smtClean="0"/>
          </a:p>
          <a:p>
            <a:r>
              <a:rPr lang="en-US" dirty="0" smtClean="0"/>
              <a:t>D</a:t>
            </a:r>
            <a:r>
              <a:rPr lang="en-US" dirty="0"/>
              <a:t>. The poll tax is a legal issue to be determined by state governments. </a:t>
            </a:r>
          </a:p>
        </p:txBody>
      </p:sp>
    </p:spTree>
    <p:extLst>
      <p:ext uri="{BB962C8B-B14F-4D97-AF65-F5344CB8AC3E}">
        <p14:creationId xmlns:p14="http://schemas.microsoft.com/office/powerpoint/2010/main" val="5212703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B. Segregation is legal as long as equal public facilities are provided</a:t>
            </a:r>
            <a:r>
              <a:rPr lang="en-US" dirty="0" smtClean="0"/>
              <a:t>.</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71094538"/>
              </p:ext>
            </p:extLst>
          </p:nvPr>
        </p:nvGraphicFramePr>
        <p:xfrm>
          <a:off x="914400" y="2971800"/>
          <a:ext cx="6096000" cy="1463040"/>
        </p:xfrm>
        <a:graphic>
          <a:graphicData uri="http://schemas.openxmlformats.org/drawingml/2006/table">
            <a:tbl>
              <a:tblPr firstRow="1" bandRow="1">
                <a:tableStyleId>{5C22544A-7EE6-4342-B048-85BDC9FD1C3A}</a:tableStyleId>
              </a:tblPr>
              <a:tblGrid>
                <a:gridCol w="6096000"/>
              </a:tblGrid>
              <a:tr h="370840">
                <a:tc>
                  <a:txBody>
                    <a:bodyPr/>
                    <a:lstStyle/>
                    <a:p>
                      <a:r>
                        <a:rPr lang="en-US" dirty="0" smtClean="0"/>
                        <a:t>Plessy v Ferguson</a:t>
                      </a:r>
                    </a:p>
                    <a:p>
                      <a:r>
                        <a:rPr lang="en-US" dirty="0" smtClean="0"/>
                        <a:t>(1896) U.S. Supreme court case that established the “separate but equal” doctrine for public facilities.  </a:t>
                      </a:r>
                    </a:p>
                    <a:p>
                      <a:endParaRPr lang="en-US" dirty="0"/>
                    </a:p>
                  </a:txBody>
                  <a:tcPr>
                    <a:solidFill>
                      <a:srgbClr val="C00000"/>
                    </a:solidFill>
                  </a:tcPr>
                </a:tc>
              </a:tr>
            </a:tbl>
          </a:graphicData>
        </a:graphic>
      </p:graphicFrame>
    </p:spTree>
    <p:extLst>
      <p:ext uri="{BB962C8B-B14F-4D97-AF65-F5344CB8AC3E}">
        <p14:creationId xmlns:p14="http://schemas.microsoft.com/office/powerpoint/2010/main" val="6299373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excerpt to answer the question that follows.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604399701"/>
              </p:ext>
            </p:extLst>
          </p:nvPr>
        </p:nvGraphicFramePr>
        <p:xfrm>
          <a:off x="457200" y="1600200"/>
          <a:ext cx="7467600" cy="118872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A long time ago this land belonged to our fathers; but when I go up to the river I see camps of soldiers here on its bank. These soldiers cut down my timber; they kill my buffalo; and when I see that, my heart feels like bursting; I feel sorry</a:t>
                      </a:r>
                      <a:endParaRPr lang="en-US" dirty="0"/>
                    </a:p>
                  </a:txBody>
                  <a:tcPr>
                    <a:solidFill>
                      <a:srgbClr val="C00000"/>
                    </a:solidFill>
                  </a:tcPr>
                </a:tc>
              </a:tr>
            </a:tbl>
          </a:graphicData>
        </a:graphic>
      </p:graphicFrame>
      <p:sp>
        <p:nvSpPr>
          <p:cNvPr id="5" name="Rectangle 4"/>
          <p:cNvSpPr/>
          <p:nvPr/>
        </p:nvSpPr>
        <p:spPr>
          <a:xfrm>
            <a:off x="381000" y="3276600"/>
            <a:ext cx="7543800" cy="2031325"/>
          </a:xfrm>
          <a:prstGeom prst="rect">
            <a:avLst/>
          </a:prstGeom>
        </p:spPr>
        <p:txBody>
          <a:bodyPr wrap="square">
            <a:spAutoFit/>
          </a:bodyPr>
          <a:lstStyle/>
          <a:p>
            <a:r>
              <a:rPr lang="en-US" b="1" dirty="0" smtClean="0"/>
              <a:t>This statement was made in 1867. Which one of the following people made this statement?</a:t>
            </a:r>
            <a:r>
              <a:rPr lang="en-US" dirty="0" smtClean="0"/>
              <a:t> </a:t>
            </a:r>
          </a:p>
          <a:p>
            <a:endParaRPr lang="en-US" dirty="0"/>
          </a:p>
          <a:p>
            <a:pPr marL="342900" indent="-342900">
              <a:buAutoNum type="alphaUcPeriod"/>
            </a:pPr>
            <a:r>
              <a:rPr lang="en-US" dirty="0" smtClean="0"/>
              <a:t>a plantation owner at the end of the Civil War </a:t>
            </a:r>
          </a:p>
          <a:p>
            <a:pPr marL="342900" indent="-342900">
              <a:buAutoNum type="alphaUcPeriod"/>
            </a:pPr>
            <a:r>
              <a:rPr lang="en-US" dirty="0" smtClean="0"/>
              <a:t>a sharecropper after Reconstruction had ended </a:t>
            </a:r>
          </a:p>
          <a:p>
            <a:pPr marL="342900" indent="-342900">
              <a:buAutoNum type="alphaUcPeriod"/>
            </a:pPr>
            <a:r>
              <a:rPr lang="en-US" dirty="0" smtClean="0"/>
              <a:t>a Native American affected by westward expansion </a:t>
            </a:r>
          </a:p>
          <a:p>
            <a:pPr marL="342900" indent="-342900">
              <a:buAutoNum type="alphaUcPeriod"/>
            </a:pPr>
            <a:r>
              <a:rPr lang="en-US" dirty="0" smtClean="0"/>
              <a:t>a California rancher during the Mexican-American War</a:t>
            </a:r>
            <a:endParaRPr lang="en-US" dirty="0"/>
          </a:p>
        </p:txBody>
      </p:sp>
    </p:spTree>
    <p:extLst>
      <p:ext uri="{BB962C8B-B14F-4D97-AF65-F5344CB8AC3E}">
        <p14:creationId xmlns:p14="http://schemas.microsoft.com/office/powerpoint/2010/main" val="20271020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  a </a:t>
            </a:r>
            <a:r>
              <a:rPr lang="en-US" dirty="0"/>
              <a:t>Native American affected by westward expansion </a:t>
            </a:r>
          </a:p>
          <a:p>
            <a:endParaRPr lang="en-US" dirty="0"/>
          </a:p>
        </p:txBody>
      </p:sp>
    </p:spTree>
    <p:extLst>
      <p:ext uri="{BB962C8B-B14F-4D97-AF65-F5344CB8AC3E}">
        <p14:creationId xmlns:p14="http://schemas.microsoft.com/office/powerpoint/2010/main" val="39676901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the quote below to answer the question.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151051859"/>
              </p:ext>
            </p:extLst>
          </p:nvPr>
        </p:nvGraphicFramePr>
        <p:xfrm>
          <a:off x="457200" y="1600200"/>
          <a:ext cx="7467600" cy="2286000"/>
        </p:xfrm>
        <a:graphic>
          <a:graphicData uri="http://schemas.openxmlformats.org/drawingml/2006/table">
            <a:tbl>
              <a:tblPr firstRow="1" bandRow="1">
                <a:tableStyleId>{5C22544A-7EE6-4342-B048-85BDC9FD1C3A}</a:tableStyleId>
              </a:tblPr>
              <a:tblGrid>
                <a:gridCol w="7467600"/>
              </a:tblGrid>
              <a:tr h="370840">
                <a:tc>
                  <a:txBody>
                    <a:bodyPr/>
                    <a:lstStyle/>
                    <a:p>
                      <a:r>
                        <a:rPr lang="en-US" dirty="0" smtClean="0"/>
                        <a:t>My friends . . . circumstances that cannot be controlled, and which are beyond the reach of human laws, render it impossible that you can flourish in the midst of a civilized community. You have but one remedy within your reach. And that is, to remove to the West and join your countrymen, who are already established there. And the sooner you do this, the sooner you will commence your career of improvement and prosperity. —Andrew Jackson </a:t>
                      </a:r>
                      <a:endParaRPr lang="en-US" dirty="0"/>
                    </a:p>
                  </a:txBody>
                  <a:tcPr>
                    <a:solidFill>
                      <a:srgbClr val="C00000"/>
                    </a:solidFill>
                  </a:tcPr>
                </a:tc>
              </a:tr>
            </a:tbl>
          </a:graphicData>
        </a:graphic>
      </p:graphicFrame>
      <p:sp>
        <p:nvSpPr>
          <p:cNvPr id="5" name="Rectangle 4"/>
          <p:cNvSpPr/>
          <p:nvPr/>
        </p:nvSpPr>
        <p:spPr>
          <a:xfrm>
            <a:off x="457200" y="3886200"/>
            <a:ext cx="7467600" cy="1754326"/>
          </a:xfrm>
          <a:prstGeom prst="rect">
            <a:avLst/>
          </a:prstGeom>
        </p:spPr>
        <p:txBody>
          <a:bodyPr wrap="square">
            <a:spAutoFit/>
          </a:bodyPr>
          <a:lstStyle/>
          <a:p>
            <a:r>
              <a:rPr lang="en-US" b="1" dirty="0" smtClean="0"/>
              <a:t>The above statement is MOST closely associated with what action during the 19th century? </a:t>
            </a:r>
          </a:p>
          <a:p>
            <a:pPr marL="342900" indent="-342900">
              <a:buAutoNum type="alphaUcPeriod"/>
            </a:pPr>
            <a:r>
              <a:rPr lang="en-US" dirty="0" smtClean="0"/>
              <a:t>the outbreak of the Mexican War </a:t>
            </a:r>
          </a:p>
          <a:p>
            <a:pPr marL="342900" indent="-342900">
              <a:buAutoNum type="alphaUcPeriod"/>
            </a:pPr>
            <a:r>
              <a:rPr lang="en-US" dirty="0" smtClean="0"/>
              <a:t>the Cherokee Trail of Tears </a:t>
            </a:r>
          </a:p>
          <a:p>
            <a:pPr marL="342900" indent="-342900">
              <a:buAutoNum type="alphaUcPeriod"/>
            </a:pPr>
            <a:r>
              <a:rPr lang="en-US" dirty="0" smtClean="0"/>
              <a:t>the secession of Southern states </a:t>
            </a:r>
          </a:p>
          <a:p>
            <a:pPr marL="342900" indent="-342900">
              <a:buAutoNum type="alphaUcPeriod"/>
            </a:pPr>
            <a:r>
              <a:rPr lang="en-US" dirty="0" smtClean="0"/>
              <a:t>the spread of slavery across the South</a:t>
            </a:r>
            <a:endParaRPr lang="en-US" dirty="0"/>
          </a:p>
        </p:txBody>
      </p:sp>
    </p:spTree>
    <p:extLst>
      <p:ext uri="{BB962C8B-B14F-4D97-AF65-F5344CB8AC3E}">
        <p14:creationId xmlns:p14="http://schemas.microsoft.com/office/powerpoint/2010/main" val="30132640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  the </a:t>
            </a:r>
            <a:r>
              <a:rPr lang="en-US" dirty="0"/>
              <a:t>Cherokee Trail of Tears </a:t>
            </a:r>
          </a:p>
          <a:p>
            <a:endParaRPr lang="en-US" dirty="0"/>
          </a:p>
        </p:txBody>
      </p:sp>
    </p:spTree>
    <p:extLst>
      <p:ext uri="{BB962C8B-B14F-4D97-AF65-F5344CB8AC3E}">
        <p14:creationId xmlns:p14="http://schemas.microsoft.com/office/powerpoint/2010/main" val="8058699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Ku Klux Klan was originally established for which purpose?</a:t>
            </a:r>
            <a:endParaRPr lang="en-US" dirty="0"/>
          </a:p>
        </p:txBody>
      </p:sp>
      <p:sp>
        <p:nvSpPr>
          <p:cNvPr id="3" name="Content Placeholder 2"/>
          <p:cNvSpPr>
            <a:spLocks noGrp="1"/>
          </p:cNvSpPr>
          <p:nvPr>
            <p:ph sz="quarter" idx="1"/>
          </p:nvPr>
        </p:nvSpPr>
        <p:spPr/>
        <p:txBody>
          <a:bodyPr/>
          <a:lstStyle/>
          <a:p>
            <a:r>
              <a:rPr lang="en-US" dirty="0" smtClean="0"/>
              <a:t>A</a:t>
            </a:r>
            <a:r>
              <a:rPr lang="en-US" dirty="0"/>
              <a:t>. to undermine African-American voting during Reconstruction </a:t>
            </a:r>
            <a:endParaRPr lang="en-US" dirty="0" smtClean="0"/>
          </a:p>
          <a:p>
            <a:r>
              <a:rPr lang="en-US" dirty="0" smtClean="0"/>
              <a:t>B</a:t>
            </a:r>
            <a:r>
              <a:rPr lang="en-US" dirty="0"/>
              <a:t>. to support immigration reform by proposing the Chinese Exclusion Act </a:t>
            </a:r>
            <a:endParaRPr lang="en-US" dirty="0" smtClean="0"/>
          </a:p>
          <a:p>
            <a:r>
              <a:rPr lang="en-US" dirty="0" smtClean="0"/>
              <a:t>C</a:t>
            </a:r>
            <a:r>
              <a:rPr lang="en-US" dirty="0"/>
              <a:t>. to aid the American Railway Union by inciting the Pullman Strike </a:t>
            </a:r>
            <a:endParaRPr lang="en-US" dirty="0" smtClean="0"/>
          </a:p>
          <a:p>
            <a:r>
              <a:rPr lang="en-US" dirty="0" smtClean="0"/>
              <a:t>D</a:t>
            </a:r>
            <a:r>
              <a:rPr lang="en-US" dirty="0"/>
              <a:t>. to subvert federal laws against speakeasies during Prohibition </a:t>
            </a:r>
          </a:p>
        </p:txBody>
      </p:sp>
    </p:spTree>
    <p:extLst>
      <p:ext uri="{BB962C8B-B14F-4D97-AF65-F5344CB8AC3E}">
        <p14:creationId xmlns:p14="http://schemas.microsoft.com/office/powerpoint/2010/main" val="1666871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to undermine African-American voting during Reconstruction</a:t>
            </a:r>
          </a:p>
        </p:txBody>
      </p:sp>
    </p:spTree>
    <p:extLst>
      <p:ext uri="{BB962C8B-B14F-4D97-AF65-F5344CB8AC3E}">
        <p14:creationId xmlns:p14="http://schemas.microsoft.com/office/powerpoint/2010/main" val="33289477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endParaRPr lang="en-US" dirty="0" smtClean="0"/>
          </a:p>
          <a:p>
            <a:pPr marL="0" indent="0">
              <a:buNone/>
            </a:pPr>
            <a:r>
              <a:rPr lang="en-US" b="1" dirty="0" smtClean="0"/>
              <a:t>Which </a:t>
            </a:r>
            <a:r>
              <a:rPr lang="en-US" b="1" dirty="0"/>
              <a:t>of the following was a result of the events listed above</a:t>
            </a:r>
            <a:r>
              <a:rPr lang="en-US" b="1" dirty="0" smtClean="0"/>
              <a:t>?</a:t>
            </a:r>
            <a:endParaRPr lang="en-US" dirty="0" smtClean="0"/>
          </a:p>
          <a:p>
            <a:r>
              <a:rPr lang="en-US" dirty="0" smtClean="0"/>
              <a:t>A</a:t>
            </a:r>
            <a:r>
              <a:rPr lang="en-US" dirty="0"/>
              <a:t>. Newly-arrived immigrants formed their own political parties. </a:t>
            </a:r>
            <a:endParaRPr lang="en-US" dirty="0" smtClean="0"/>
          </a:p>
          <a:p>
            <a:r>
              <a:rPr lang="en-US" dirty="0" smtClean="0"/>
              <a:t>B</a:t>
            </a:r>
            <a:r>
              <a:rPr lang="en-US" dirty="0"/>
              <a:t>. Many immigrants began working side-by-side with slaves in the South. </a:t>
            </a:r>
            <a:endParaRPr lang="en-US" dirty="0" smtClean="0"/>
          </a:p>
          <a:p>
            <a:r>
              <a:rPr lang="en-US" dirty="0" smtClean="0"/>
              <a:t>C</a:t>
            </a:r>
            <a:r>
              <a:rPr lang="en-US" dirty="0"/>
              <a:t>. The United States began deporting immigrants who arrived in the country illegally. </a:t>
            </a:r>
            <a:endParaRPr lang="en-US" dirty="0" smtClean="0"/>
          </a:p>
          <a:p>
            <a:r>
              <a:rPr lang="en-US" dirty="0" smtClean="0"/>
              <a:t>D</a:t>
            </a:r>
            <a:r>
              <a:rPr lang="en-US" dirty="0"/>
              <a:t>. American nativists feared the loss of jobs to immigrants willing to work for lower wages.</a:t>
            </a:r>
          </a:p>
        </p:txBody>
      </p:sp>
      <p:graphicFrame>
        <p:nvGraphicFramePr>
          <p:cNvPr id="4" name="Table 3"/>
          <p:cNvGraphicFramePr>
            <a:graphicFrameLocks noGrp="1"/>
          </p:cNvGraphicFramePr>
          <p:nvPr>
            <p:extLst>
              <p:ext uri="{D42A27DB-BD31-4B8C-83A1-F6EECF244321}">
                <p14:modId xmlns:p14="http://schemas.microsoft.com/office/powerpoint/2010/main" val="687720115"/>
              </p:ext>
            </p:extLst>
          </p:nvPr>
        </p:nvGraphicFramePr>
        <p:xfrm>
          <a:off x="533400" y="152400"/>
          <a:ext cx="7772400" cy="1752600"/>
        </p:xfrm>
        <a:graphic>
          <a:graphicData uri="http://schemas.openxmlformats.org/drawingml/2006/table">
            <a:tbl>
              <a:tblPr firstRow="1" bandRow="1">
                <a:tableStyleId>{5C22544A-7EE6-4342-B048-85BDC9FD1C3A}</a:tableStyleId>
              </a:tblPr>
              <a:tblGrid>
                <a:gridCol w="7772400"/>
              </a:tblGrid>
              <a:tr h="1752600">
                <a:tc>
                  <a:txBody>
                    <a:bodyPr/>
                    <a:lstStyle/>
                    <a:p>
                      <a:r>
                        <a:rPr lang="en-US" dirty="0" smtClean="0"/>
                        <a:t>• Ireland suffers a large-scale famine during the 1840s • Many Irish immigrants, as well as German and Scandinavian immigrants, arrive in the United States between 1845 and 1860 • Many of the poorer immigrants settle in large eastern cities</a:t>
                      </a:r>
                      <a:endParaRPr lang="en-US" dirty="0"/>
                    </a:p>
                  </a:txBody>
                  <a:tcPr>
                    <a:solidFill>
                      <a:srgbClr val="C00000"/>
                    </a:solidFill>
                  </a:tcPr>
                </a:tc>
              </a:tr>
            </a:tbl>
          </a:graphicData>
        </a:graphic>
      </p:graphicFrame>
    </p:spTree>
    <p:extLst>
      <p:ext uri="{BB962C8B-B14F-4D97-AF65-F5344CB8AC3E}">
        <p14:creationId xmlns:p14="http://schemas.microsoft.com/office/powerpoint/2010/main" val="33811816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 American nativists feared the loss of jobs to immigrants willing to work for lower wages.</a:t>
            </a:r>
          </a:p>
          <a:p>
            <a:endParaRPr lang="en-US" dirty="0"/>
          </a:p>
        </p:txBody>
      </p:sp>
    </p:spTree>
    <p:extLst>
      <p:ext uri="{BB962C8B-B14F-4D97-AF65-F5344CB8AC3E}">
        <p14:creationId xmlns:p14="http://schemas.microsoft.com/office/powerpoint/2010/main" val="36582575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was the purpose of adding the Bill of Rights to the U.S. Constitution?</a:t>
            </a:r>
            <a:endParaRPr lang="en-US" dirty="0"/>
          </a:p>
        </p:txBody>
      </p:sp>
      <p:sp>
        <p:nvSpPr>
          <p:cNvPr id="3" name="Content Placeholder 2"/>
          <p:cNvSpPr>
            <a:spLocks noGrp="1"/>
          </p:cNvSpPr>
          <p:nvPr>
            <p:ph sz="quarter" idx="1"/>
          </p:nvPr>
        </p:nvSpPr>
        <p:spPr/>
        <p:txBody>
          <a:bodyPr/>
          <a:lstStyle/>
          <a:p>
            <a:r>
              <a:rPr lang="en-US" dirty="0" smtClean="0"/>
              <a:t>A</a:t>
            </a:r>
            <a:r>
              <a:rPr lang="en-US" dirty="0"/>
              <a:t>. to increase federal authority </a:t>
            </a:r>
            <a:endParaRPr lang="en-US" dirty="0" smtClean="0"/>
          </a:p>
          <a:p>
            <a:r>
              <a:rPr lang="en-US" dirty="0" smtClean="0"/>
              <a:t>B</a:t>
            </a:r>
            <a:r>
              <a:rPr lang="en-US" dirty="0"/>
              <a:t>. to advance universal suffrage </a:t>
            </a:r>
            <a:endParaRPr lang="en-US" dirty="0" smtClean="0"/>
          </a:p>
          <a:p>
            <a:r>
              <a:rPr lang="en-US" dirty="0" smtClean="0"/>
              <a:t>C</a:t>
            </a:r>
            <a:r>
              <a:rPr lang="en-US" dirty="0"/>
              <a:t>. to protect the rights of citizens </a:t>
            </a:r>
            <a:endParaRPr lang="en-US" dirty="0" smtClean="0"/>
          </a:p>
          <a:p>
            <a:r>
              <a:rPr lang="en-US" dirty="0" smtClean="0"/>
              <a:t>D</a:t>
            </a:r>
            <a:r>
              <a:rPr lang="en-US" dirty="0"/>
              <a:t>. to define the rights of states</a:t>
            </a:r>
          </a:p>
        </p:txBody>
      </p:sp>
    </p:spTree>
    <p:extLst>
      <p:ext uri="{BB962C8B-B14F-4D97-AF65-F5344CB8AC3E}">
        <p14:creationId xmlns:p14="http://schemas.microsoft.com/office/powerpoint/2010/main" val="22678181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b="1" dirty="0" smtClean="0"/>
              <a:t> </a:t>
            </a:r>
            <a:r>
              <a:rPr lang="en-US" dirty="0"/>
              <a:t>C. to protect the rights of citizens </a:t>
            </a:r>
          </a:p>
        </p:txBody>
      </p:sp>
    </p:spTree>
    <p:extLst>
      <p:ext uri="{BB962C8B-B14F-4D97-AF65-F5344CB8AC3E}">
        <p14:creationId xmlns:p14="http://schemas.microsoft.com/office/powerpoint/2010/main" val="8042507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198</TotalTime>
  <Words>7109</Words>
  <Application>Microsoft Office PowerPoint</Application>
  <PresentationFormat>On-screen Show (4:3)</PresentationFormat>
  <Paragraphs>547</Paragraphs>
  <Slides>112</Slides>
  <Notes>0</Notes>
  <HiddenSlides>0</HiddenSlides>
  <MMClips>0</MMClips>
  <ScaleCrop>false</ScaleCrop>
  <HeadingPairs>
    <vt:vector size="4" baseType="variant">
      <vt:variant>
        <vt:lpstr>Theme</vt:lpstr>
      </vt:variant>
      <vt:variant>
        <vt:i4>1</vt:i4>
      </vt:variant>
      <vt:variant>
        <vt:lpstr>Slide Titles</vt:lpstr>
      </vt:variant>
      <vt:variant>
        <vt:i4>112</vt:i4>
      </vt:variant>
    </vt:vector>
  </HeadingPairs>
  <TitlesOfParts>
    <vt:vector size="113" baseType="lpstr">
      <vt:lpstr>Oriel</vt:lpstr>
      <vt:lpstr>What we learned in 8th grade US History</vt:lpstr>
      <vt:lpstr>Read the passage and answer the question that follows.</vt:lpstr>
      <vt:lpstr>According to Benjamin Franklin, taxes were only legitimate under what condition? </vt:lpstr>
      <vt:lpstr>PowerPoint Presentation</vt:lpstr>
      <vt:lpstr>Use the passage to answer the question.</vt:lpstr>
      <vt:lpstr>Which reason BEST explains the Congress’s decision to eliminate the statement?</vt:lpstr>
      <vt:lpstr>PowerPoint Presentation</vt:lpstr>
      <vt:lpstr>Which goal did George Washington have for the new nation?</vt:lpstr>
      <vt:lpstr>PowerPoint Presentation</vt:lpstr>
      <vt:lpstr>Use the excerpt to answer the question that follows. </vt:lpstr>
      <vt:lpstr>The author of this excerpt is expressing concern about what weakness in the Articles of Confederation?</vt:lpstr>
      <vt:lpstr>PowerPoint Presentation</vt:lpstr>
      <vt:lpstr>Use the excerpt to answer the question that follows.</vt:lpstr>
      <vt:lpstr>This excerpt reflects concern with what national issue?</vt:lpstr>
      <vt:lpstr>PowerPoint Presentation</vt:lpstr>
      <vt:lpstr>PowerPoint Presentation</vt:lpstr>
      <vt:lpstr>What did small states gain in the compromise plan?</vt:lpstr>
      <vt:lpstr>PowerPoint Presentation</vt:lpstr>
      <vt:lpstr>Use the information below to answer the question.</vt:lpstr>
      <vt:lpstr>PowerPoint Presentation</vt:lpstr>
      <vt:lpstr>Based on the excerpt, which statement BEST supports these ideas in Federalist 51? </vt:lpstr>
      <vt:lpstr>PowerPoint Presentation</vt:lpstr>
      <vt:lpstr>Use the excerpt to answer the question that follows.</vt:lpstr>
      <vt:lpstr>Which statement BEST explains why George Washington proposed this foreign policy position?</vt:lpstr>
      <vt:lpstr>PowerPoint Presentation</vt:lpstr>
      <vt:lpstr>Read the passage and answer the question that follows.</vt:lpstr>
      <vt:lpstr>PowerPoint Presentation</vt:lpstr>
      <vt:lpstr>Use the table below to answer the question.</vt:lpstr>
      <vt:lpstr>PowerPoint Presentation</vt:lpstr>
      <vt:lpstr>Read the passage and answer the question that follows.</vt:lpstr>
      <vt:lpstr>PowerPoint Presentation</vt:lpstr>
      <vt:lpstr>Use the information below to answer the question that follows.</vt:lpstr>
      <vt:lpstr>PowerPoint Presentation</vt:lpstr>
      <vt:lpstr>Which change is described in this excerpt? </vt:lpstr>
      <vt:lpstr>PowerPoint Presentation</vt:lpstr>
      <vt:lpstr>Use the excerpt below to answer the question. </vt:lpstr>
      <vt:lpstr>PowerPoint Presentation</vt:lpstr>
      <vt:lpstr>Use the list to answer the question that follows. </vt:lpstr>
      <vt:lpstr>PowerPoint Presentation</vt:lpstr>
      <vt:lpstr>PowerPoint Presentation</vt:lpstr>
      <vt:lpstr>PowerPoint Presentation</vt:lpstr>
      <vt:lpstr>Use the information in the table to answer the question that follows</vt:lpstr>
      <vt:lpstr>The reformers on this list would MOST likely agree with which statement?</vt:lpstr>
      <vt:lpstr>PowerPoint Presentation</vt:lpstr>
      <vt:lpstr>Use the list of events to answer the question that follows.</vt:lpstr>
      <vt:lpstr>PowerPoint Presentation</vt:lpstr>
      <vt:lpstr>Read the passage and answer the question that follows</vt:lpstr>
      <vt:lpstr>PowerPoint Presentation</vt:lpstr>
      <vt:lpstr>Use the information to answer the question that follows</vt:lpstr>
      <vt:lpstr>PowerPoint Presentation</vt:lpstr>
      <vt:lpstr>PowerPoint Presentation</vt:lpstr>
      <vt:lpstr>PowerPoint Presentation</vt:lpstr>
      <vt:lpstr>Use the list below to answer the question.</vt:lpstr>
      <vt:lpstr>PowerPoint Presentation</vt:lpstr>
      <vt:lpstr>What impact did the Northwest Ordinance have on the spread of slavery through the United States?</vt:lpstr>
      <vt:lpstr>PowerPoint Presentation</vt:lpstr>
      <vt:lpstr>What is Federalism</vt:lpstr>
      <vt:lpstr>PowerPoint Presentation</vt:lpstr>
      <vt:lpstr>What is the States Rights Doctrine?</vt:lpstr>
      <vt:lpstr>PowerPoint Presentation</vt:lpstr>
      <vt:lpstr>Use the list to answer the question that follows</vt:lpstr>
      <vt:lpstr>PowerPoint Presentation</vt:lpstr>
      <vt:lpstr>Use the information to answer the question that follows.</vt:lpstr>
      <vt:lpstr>PowerPoint Presentation</vt:lpstr>
      <vt:lpstr>Use the information in the table to answer the question that follows. </vt:lpstr>
      <vt:lpstr>PowerPoint Presentation</vt:lpstr>
      <vt:lpstr>Use the excerpts to answer the question that follows.</vt:lpstr>
      <vt:lpstr>What issue with the constitution do these two quotes illustrate?</vt:lpstr>
      <vt:lpstr>PowerPoint Presentation</vt:lpstr>
      <vt:lpstr>Use the information below to answer the question that follows. </vt:lpstr>
      <vt:lpstr>PowerPoint Presentation</vt:lpstr>
      <vt:lpstr>Use the distribution of national assets to answer the question. </vt:lpstr>
      <vt:lpstr>PowerPoint Presentation</vt:lpstr>
      <vt:lpstr>Use the quote below to answer the question. </vt:lpstr>
      <vt:lpstr>PowerPoint Presentation</vt:lpstr>
      <vt:lpstr>Use the excerpt to answer the question that follows. </vt:lpstr>
      <vt:lpstr>PowerPoint Presentation</vt:lpstr>
      <vt:lpstr>Use the chart below to answer the following question</vt:lpstr>
      <vt:lpstr>PowerPoint Presentation</vt:lpstr>
      <vt:lpstr>Use the information below to answer the question.</vt:lpstr>
      <vt:lpstr>PowerPoint Presentation</vt:lpstr>
      <vt:lpstr>PowerPoint Presentation</vt:lpstr>
      <vt:lpstr>PowerPoint Presentation</vt:lpstr>
      <vt:lpstr>PowerPoint Presentation</vt:lpstr>
      <vt:lpstr>Use the information to answer the question that follows. </vt:lpstr>
      <vt:lpstr>PowerPoint Presentation</vt:lpstr>
      <vt:lpstr>Use the information in the table to answer the question that follows. </vt:lpstr>
      <vt:lpstr>The practices listed above were methods commonly used in the United States from the 1860s until the 1960s for what purpose?</vt:lpstr>
      <vt:lpstr>PowerPoint Presentation</vt:lpstr>
      <vt:lpstr>Use the excerpts below to answer the question. </vt:lpstr>
      <vt:lpstr>PowerPoint Presentation</vt:lpstr>
      <vt:lpstr>Read the following passage to answer the question below:</vt:lpstr>
      <vt:lpstr>Question:</vt:lpstr>
      <vt:lpstr>PowerPoint Presentation</vt:lpstr>
      <vt:lpstr>Use the list below to answer the question.</vt:lpstr>
      <vt:lpstr>PowerPoint Presentation</vt:lpstr>
      <vt:lpstr>Use the information below to answer the question that follows. </vt:lpstr>
      <vt:lpstr>PowerPoint Presentation</vt:lpstr>
      <vt:lpstr>Native American landholdings fell from 138 million acres in 1887 to 48 million acres in 1934.</vt:lpstr>
      <vt:lpstr>A. The Dawes Act allowed the federal government to sell surplus land to non–Native Americans.  </vt:lpstr>
      <vt:lpstr>Which statement BEST explains the Supreme Court’s opinion in Plessy v. Ferguson?</vt:lpstr>
      <vt:lpstr>PowerPoint Presentation</vt:lpstr>
      <vt:lpstr>Use the excerpt to answer the question that follows. </vt:lpstr>
      <vt:lpstr>PowerPoint Presentation</vt:lpstr>
      <vt:lpstr>Use the quote below to answer the question.</vt:lpstr>
      <vt:lpstr>PowerPoint Presentation</vt:lpstr>
      <vt:lpstr>The Ku Klux Klan was originally established for which purpose?</vt:lpstr>
      <vt:lpstr>PowerPoint Presentation</vt:lpstr>
      <vt:lpstr>PowerPoint Presentation</vt:lpstr>
      <vt:lpstr>PowerPoint Presentation</vt:lpstr>
      <vt:lpstr>What was the purpose of adding the Bill of Rights to the U.S. Constitution?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 learned in 8th grade US History</dc:title>
  <dc:creator>user</dc:creator>
  <cp:lastModifiedBy>user</cp:lastModifiedBy>
  <cp:revision>23</cp:revision>
  <cp:lastPrinted>2016-04-21T22:39:24Z</cp:lastPrinted>
  <dcterms:created xsi:type="dcterms:W3CDTF">2016-04-21T19:21:26Z</dcterms:created>
  <dcterms:modified xsi:type="dcterms:W3CDTF">2016-04-21T22:39:27Z</dcterms:modified>
</cp:coreProperties>
</file>