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6858000" type="screen4x3"/>
  <p:notesSz cx="6858000" cy="9144000"/>
  <p:embeddedFontLst>
    <p:embeddedFont>
      <p:font typeface="Trebuchet MS" pitchFamily="34" charset="0"/>
      <p:regular r:id="rId51"/>
      <p:bold r:id="rId52"/>
      <p:italic r:id="rId53"/>
      <p:boldItalic r:id="rId54"/>
    </p:embeddedFont>
    <p:embeddedFont>
      <p:font typeface="Georgia" pitchFamily="18" charset="0"/>
      <p:regular r:id="rId55"/>
      <p:bold r:id="rId56"/>
      <p:italic r:id="rId57"/>
      <p:boldItalic r:id="rId58"/>
    </p:embeddedFont>
    <p:embeddedFont>
      <p:font typeface="Calibri" pitchFamily="34" charset="0"/>
      <p:regular r:id="rId59"/>
      <p:bold r:id="rId60"/>
      <p:italic r:id="rId61"/>
      <p:boldItalic r:id="rId62"/>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9" d="100"/>
          <a:sy n="39" d="100"/>
        </p:scale>
        <p:origin x="-738" y="-102"/>
      </p:cViewPr>
      <p:guideLst>
        <p:guide orient="horz" pos="2160"/>
        <p:guide pos="2880"/>
      </p:guideLst>
    </p:cSldViewPr>
  </p:slideViewPr>
  <p:notesTextViewPr>
    <p:cViewPr>
      <p:scale>
        <a:sx n="100" d="100"/>
        <a:sy n="100" d="100"/>
      </p:scale>
      <p:origin x="0" y="36"/>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baseline="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youtube.com/watch?v=UiBf8PTeAsQ"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12" name="Shape 1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4" name="Shape 12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Pre-testing for the year to get a read on the information the students already know. Pre-test is not a grade in the gradebook. </a:t>
            </a:r>
          </a:p>
        </p:txBody>
      </p:sp>
      <p:sp>
        <p:nvSpPr>
          <p:cNvPr id="125" name="Shape 12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pPr marL="0" marR="0" lvl="0" indent="0" algn="r" rtl="0">
                <a:spcBef>
                  <a:spcPts val="0"/>
                </a:spcBef>
                <a:buSzPct val="25000"/>
                <a:buNone/>
              </a:pPr>
              <a:t>3</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37" name="Shape 1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56" name="Shape 1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62" name="Shape 1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04" name="Shape 2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10" name="Shape 2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16" name="Shape 2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22" name="Shape 2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4" name="Shape 23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235" name="Shape 23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pPr marL="0" marR="0" lvl="0" indent="0" algn="r" rtl="0">
                <a:spcBef>
                  <a:spcPts val="0"/>
                </a:spcBef>
                <a:buSzPct val="25000"/>
                <a:buNone/>
              </a:pPr>
              <a:t>20</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1" name="Shape 24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Discussion, then do basic vocabulary along with labeling a map using ELMO</a:t>
            </a:r>
          </a:p>
        </p:txBody>
      </p:sp>
      <p:sp>
        <p:nvSpPr>
          <p:cNvPr id="242" name="Shape 24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pPr marL="0" marR="0" lvl="0" indent="0" algn="r" rtl="0">
                <a:spcBef>
                  <a:spcPts val="0"/>
                </a:spcBef>
                <a:buSzPct val="25000"/>
                <a:buNone/>
              </a:pPr>
              <a:t>21</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may go into monday depending on labeling map activity. </a:t>
            </a:r>
          </a:p>
        </p:txBody>
      </p:sp>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4" name="Shape 2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55" name="Shape 255"/>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1" name="Shape 2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62" name="Shape 26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8" name="Shape 2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Don’t show this slide. </a:t>
            </a:r>
          </a:p>
        </p:txBody>
      </p:sp>
      <p:sp>
        <p:nvSpPr>
          <p:cNvPr id="269" name="Shape 269"/>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5" name="Shape 2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After kids do warm-up transition to trade and grade of homework. </a:t>
            </a:r>
          </a:p>
        </p:txBody>
      </p:sp>
      <p:sp>
        <p:nvSpPr>
          <p:cNvPr id="276" name="Shape 276"/>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2" name="Shape 2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Features examples: Amber waves of grain, purple mountains majesty, fruited plains</a:t>
            </a:r>
          </a:p>
        </p:txBody>
      </p:sp>
      <p:sp>
        <p:nvSpPr>
          <p:cNvPr id="283" name="Shape 283"/>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9" name="Shape 2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90" name="Shape 290"/>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6" name="Shape 2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97" name="Shape 297"/>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3" name="Shape 3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04" name="Shape 304"/>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0" name="Shape 3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11" name="Shape 31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Shape 3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7" name="Shape 3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18" name="Shape 318"/>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4" name="Shape 3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25" name="Shape 325"/>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Shape 3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3" name="Shape 3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GRASPS due next day for Core 3 and 1, due Tuesday for Cores 2 and 4</a:t>
            </a:r>
          </a:p>
        </p:txBody>
      </p:sp>
      <p:sp>
        <p:nvSpPr>
          <p:cNvPr id="334" name="Shape 334"/>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0" name="Shape 3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41" name="Shape 34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48" name="Shape 348"/>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4" name="Shape 3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Differentiate readings for groups. Have one spanish selection for cores 2 and 4. </a:t>
            </a:r>
          </a:p>
        </p:txBody>
      </p:sp>
      <p:sp>
        <p:nvSpPr>
          <p:cNvPr id="355" name="Shape 355"/>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1" name="Shape 3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62" name="Shape 36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8" name="Shape 3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365760" lvl="0" indent="-86359">
              <a:spcBef>
                <a:spcPts val="300"/>
              </a:spcBef>
              <a:buClr>
                <a:schemeClr val="dk1"/>
              </a:buClr>
              <a:buSzPct val="78571"/>
              <a:buFont typeface="Arial"/>
              <a:buNone/>
            </a:pPr>
            <a:r>
              <a:rPr lang="en-US" u="sng">
                <a:solidFill>
                  <a:schemeClr val="hlink"/>
                </a:solidFill>
                <a:hlinkClick r:id="rId3"/>
              </a:rPr>
              <a:t>https://www.youtube.com/watch?v=UiBf8PTeAsQ</a:t>
            </a:r>
          </a:p>
        </p:txBody>
      </p:sp>
      <p:sp>
        <p:nvSpPr>
          <p:cNvPr id="369" name="Shape 369"/>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5" name="Shape 3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US"/>
              <a:t>USING W, I, C, O, R. Each station contains a regions map, sometimes climate/industries map, readings that are of varying levels, and one spanish reading </a:t>
            </a:r>
          </a:p>
        </p:txBody>
      </p:sp>
      <p:sp>
        <p:nvSpPr>
          <p:cNvPr id="376" name="Shape 376"/>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pPr lvl="0" rtl="0">
                <a:spcBef>
                  <a:spcPts val="0"/>
                </a:spcBef>
                <a:buClr>
                  <a:srgbClr val="000000"/>
                </a:buClr>
                <a:buSzPct val="25000"/>
                <a:buFont typeface="Arial"/>
                <a:buNone/>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2" name="Shape 3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83" name="Shape 383"/>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9" name="Shape 3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90" name="Shape 390"/>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6" name="Shape 3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97" name="Shape 397"/>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3" name="Shape 4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04" name="Shape 404"/>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0" name="Shape 4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11" name="Shape 41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pPr lvl="0" rtl="0">
                <a:spcBef>
                  <a:spcPts val="0"/>
                </a:spcBef>
                <a:buNone/>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7" name="Shape 4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18" name="Shape 418"/>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25" name="Shape 425"/>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1" name="Shape 4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Give take home test for homework. Students need to return it on Wednesday.</a:t>
            </a:r>
            <a:r>
              <a:rPr lang="en-US" baseline="0" dirty="0" smtClean="0"/>
              <a:t> If they do not return it they will be with me at lunch and IE until it </a:t>
            </a:r>
            <a:r>
              <a:rPr lang="en-US" baseline="0" smtClean="0"/>
              <a:t>is complete. </a:t>
            </a:r>
            <a:endParaRPr/>
          </a:p>
        </p:txBody>
      </p:sp>
      <p:sp>
        <p:nvSpPr>
          <p:cNvPr id="432" name="Shape 43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7"/>
        <p:cNvGrpSpPr/>
        <p:nvPr/>
      </p:nvGrpSpPr>
      <p:grpSpPr>
        <a:xfrm>
          <a:off x="0" y="0"/>
          <a:ext cx="0" cy="0"/>
          <a:chOff x="0" y="0"/>
          <a:chExt cx="0" cy="0"/>
        </a:xfrm>
      </p:grpSpPr>
      <p:sp>
        <p:nvSpPr>
          <p:cNvPr id="28" name="Shape 28"/>
          <p:cNvSpPr/>
          <p:nvPr/>
        </p:nvSpPr>
        <p:spPr>
          <a:xfrm rot="10800000" flipH="1">
            <a:off x="5410182" y="3810000"/>
            <a:ext cx="3733819" cy="91087"/>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29" name="Shape 29"/>
          <p:cNvSpPr/>
          <p:nvPr/>
        </p:nvSpPr>
        <p:spPr>
          <a:xfrm rot="10800000" flipH="1">
            <a:off x="5410200" y="3897009"/>
            <a:ext cx="3733800" cy="192023"/>
          </a:xfrm>
          <a:prstGeom prst="rect">
            <a:avLst/>
          </a:prstGeom>
          <a:solidFill>
            <a:schemeClr val="accent2">
              <a:alpha val="49803"/>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0" name="Shape 30"/>
          <p:cNvSpPr/>
          <p:nvPr/>
        </p:nvSpPr>
        <p:spPr>
          <a:xfrm rot="10800000" flipH="1">
            <a:off x="5410200" y="4115166"/>
            <a:ext cx="3733800" cy="9143"/>
          </a:xfrm>
          <a:prstGeom prst="rect">
            <a:avLst/>
          </a:prstGeom>
          <a:solidFill>
            <a:schemeClr val="accent2">
              <a:alpha val="64705"/>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1" name="Shape 31"/>
          <p:cNvSpPr/>
          <p:nvPr/>
        </p:nvSpPr>
        <p:spPr>
          <a:xfrm rot="10800000" flipH="1">
            <a:off x="5410200" y="4164403"/>
            <a:ext cx="1965959" cy="18287"/>
          </a:xfrm>
          <a:prstGeom prst="rect">
            <a:avLst/>
          </a:prstGeom>
          <a:solidFill>
            <a:schemeClr val="accent2">
              <a:alpha val="60000"/>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2" name="Shape 32"/>
          <p:cNvSpPr/>
          <p:nvPr/>
        </p:nvSpPr>
        <p:spPr>
          <a:xfrm rot="10800000" flipH="1">
            <a:off x="5410200" y="4199572"/>
            <a:ext cx="1965959" cy="9143"/>
          </a:xfrm>
          <a:prstGeom prst="rect">
            <a:avLst/>
          </a:prstGeom>
          <a:solidFill>
            <a:schemeClr val="accent2">
              <a:alpha val="64705"/>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3" name="Shape 33"/>
          <p:cNvSpPr/>
          <p:nvPr/>
        </p:nvSpPr>
        <p:spPr>
          <a:xfrm>
            <a:off x="5410200" y="3962400"/>
            <a:ext cx="3063240" cy="27431"/>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4" name="Shape 34"/>
          <p:cNvSpPr/>
          <p:nvPr/>
        </p:nvSpPr>
        <p:spPr>
          <a:xfrm>
            <a:off x="7376507" y="4060982"/>
            <a:ext cx="1600199" cy="36575"/>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5" name="Shape 35"/>
          <p:cNvSpPr/>
          <p:nvPr/>
        </p:nvSpPr>
        <p:spPr>
          <a:xfrm>
            <a:off x="0" y="3649662"/>
            <a:ext cx="9144000" cy="244170"/>
          </a:xfrm>
          <a:prstGeom prst="rect">
            <a:avLst/>
          </a:prstGeom>
          <a:solidFill>
            <a:schemeClr val="accent2">
              <a:alpha val="49803"/>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6" name="Shape 36"/>
          <p:cNvSpPr/>
          <p:nvPr/>
        </p:nvSpPr>
        <p:spPr>
          <a:xfrm>
            <a:off x="0" y="3675526"/>
            <a:ext cx="9144001" cy="140677"/>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7" name="Shape 37"/>
          <p:cNvSpPr/>
          <p:nvPr/>
        </p:nvSpPr>
        <p:spPr>
          <a:xfrm rot="10800000" flipH="1">
            <a:off x="6414051" y="3643089"/>
            <a:ext cx="2729950" cy="248432"/>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8" name="Shape 38"/>
          <p:cNvSpPr/>
          <p:nvPr/>
        </p:nvSpPr>
        <p:spPr>
          <a:xfrm>
            <a:off x="0" y="0"/>
            <a:ext cx="9144000" cy="3701699"/>
          </a:xfrm>
          <a:prstGeom prst="rect">
            <a:avLst/>
          </a:prstGeom>
          <a:solidFill>
            <a:schemeClr val="dk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39" name="Shape 39"/>
          <p:cNvSpPr txBox="1">
            <a:spLocks noGrp="1"/>
          </p:cNvSpPr>
          <p:nvPr>
            <p:ph type="ctrTitle"/>
          </p:nvPr>
        </p:nvSpPr>
        <p:spPr>
          <a:xfrm>
            <a:off x="457200" y="2401886"/>
            <a:ext cx="8458200" cy="1470024"/>
          </a:xfrm>
          <a:prstGeom prst="rect">
            <a:avLst/>
          </a:prstGeom>
          <a:noFill/>
          <a:ln>
            <a:noFill/>
          </a:ln>
        </p:spPr>
        <p:txBody>
          <a:bodyPr lIns="91425" tIns="91425" rIns="91425" bIns="91425" anchor="b" anchorCtr="0"/>
          <a:lstStyle>
            <a:lvl1pPr marL="0" marR="0" indent="0" algn="l" rtl="0">
              <a:spcBef>
                <a:spcPts val="0"/>
              </a:spcBef>
              <a:buClr>
                <a:schemeClr val="lt1"/>
              </a:buClr>
              <a:buFont typeface="Trebuchet MS"/>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40" name="Shape 40"/>
          <p:cNvSpPr txBox="1">
            <a:spLocks noGrp="1"/>
          </p:cNvSpPr>
          <p:nvPr>
            <p:ph type="subTitle" idx="1"/>
          </p:nvPr>
        </p:nvSpPr>
        <p:spPr>
          <a:xfrm>
            <a:off x="457200" y="3899937"/>
            <a:ext cx="4953000" cy="1752600"/>
          </a:xfrm>
          <a:prstGeom prst="rect">
            <a:avLst/>
          </a:prstGeom>
          <a:noFill/>
          <a:ln>
            <a:noFill/>
          </a:ln>
        </p:spPr>
        <p:txBody>
          <a:bodyPr lIns="91425" tIns="91425" rIns="91425" bIns="91425" anchor="t" anchorCtr="0"/>
          <a:lstStyle>
            <a:lvl1pPr marL="64008" marR="0" indent="-507" algn="l" rtl="0">
              <a:spcBef>
                <a:spcPts val="300"/>
              </a:spcBef>
              <a:buClr>
                <a:schemeClr val="accent3"/>
              </a:buClr>
              <a:buFont typeface="Georgia"/>
              <a:buNone/>
              <a:defRPr/>
            </a:lvl1pPr>
            <a:lvl2pPr marL="457200" marR="0" indent="0" algn="ctr" rtl="0">
              <a:spcBef>
                <a:spcPts val="300"/>
              </a:spcBef>
              <a:buClr>
                <a:schemeClr val="accent2"/>
              </a:buClr>
              <a:buFont typeface="Georgia"/>
              <a:buNone/>
              <a:defRPr/>
            </a:lvl2pPr>
            <a:lvl3pPr marL="914400" marR="0" indent="0" algn="ctr" rtl="0">
              <a:spcBef>
                <a:spcPts val="300"/>
              </a:spcBef>
              <a:buClr>
                <a:schemeClr val="accent1"/>
              </a:buClr>
              <a:buFont typeface="Noto Symbol"/>
              <a:buNone/>
              <a:defRPr/>
            </a:lvl3pPr>
            <a:lvl4pPr marL="1371600" marR="0" indent="0" algn="ctr" rtl="0">
              <a:spcBef>
                <a:spcPts val="300"/>
              </a:spcBef>
              <a:buClr>
                <a:schemeClr val="accent1"/>
              </a:buClr>
              <a:buFont typeface="Noto Symbol"/>
              <a:buNone/>
              <a:defRPr/>
            </a:lvl4pPr>
            <a:lvl5pPr marL="1828800" marR="0" indent="0" algn="ctr" rtl="0">
              <a:spcBef>
                <a:spcPts val="300"/>
              </a:spcBef>
              <a:buClr>
                <a:schemeClr val="accent3"/>
              </a:buClr>
              <a:buFont typeface="Georgia"/>
              <a:buNone/>
              <a:defRPr/>
            </a:lvl5pPr>
            <a:lvl6pPr marL="2286000" marR="0" indent="0" algn="ctr" rtl="0">
              <a:spcBef>
                <a:spcPts val="300"/>
              </a:spcBef>
              <a:buClr>
                <a:schemeClr val="accent3"/>
              </a:buClr>
              <a:buFont typeface="Georgia"/>
              <a:buNone/>
              <a:defRPr/>
            </a:lvl6pPr>
            <a:lvl7pPr marL="2743200" marR="0" indent="0" algn="ctr" rtl="0">
              <a:spcBef>
                <a:spcPts val="300"/>
              </a:spcBef>
              <a:buClr>
                <a:schemeClr val="accent3"/>
              </a:buClr>
              <a:buFont typeface="Georgia"/>
              <a:buNone/>
              <a:defRPr/>
            </a:lvl7pPr>
            <a:lvl8pPr marL="3200400" marR="0" indent="0" algn="ctr" rtl="0">
              <a:spcBef>
                <a:spcPts val="300"/>
              </a:spcBef>
              <a:buClr>
                <a:schemeClr val="accent3"/>
              </a:buClr>
              <a:buFont typeface="Georgia"/>
              <a:buNone/>
              <a:defRPr/>
            </a:lvl8pPr>
            <a:lvl9pPr marL="3657600" marR="0" indent="0" algn="ctr" rtl="0">
              <a:spcBef>
                <a:spcPts val="300"/>
              </a:spcBef>
              <a:buClr>
                <a:schemeClr val="accent3"/>
              </a:buClr>
              <a:buFont typeface="Georgia"/>
              <a:buNone/>
              <a:defRPr/>
            </a:lvl9pPr>
          </a:lstStyle>
          <a:p>
            <a:endParaRPr/>
          </a:p>
        </p:txBody>
      </p:sp>
      <p:sp>
        <p:nvSpPr>
          <p:cNvPr id="41" name="Shape 41"/>
          <p:cNvSpPr txBox="1">
            <a:spLocks noGrp="1"/>
          </p:cNvSpPr>
          <p:nvPr>
            <p:ph type="dt" idx="10"/>
          </p:nvPr>
        </p:nvSpPr>
        <p:spPr>
          <a:xfrm>
            <a:off x="6705600" y="4206239"/>
            <a:ext cx="960119"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2" name="Shape 42"/>
          <p:cNvSpPr txBox="1">
            <a:spLocks noGrp="1"/>
          </p:cNvSpPr>
          <p:nvPr>
            <p:ph type="ftr" idx="11"/>
          </p:nvPr>
        </p:nvSpPr>
        <p:spPr>
          <a:xfrm>
            <a:off x="5410200" y="4205287"/>
            <a:ext cx="129540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3" name="Shape 43"/>
          <p:cNvSpPr txBox="1">
            <a:spLocks noGrp="1"/>
          </p:cNvSpPr>
          <p:nvPr>
            <p:ph type="sldNum" idx="12"/>
          </p:nvPr>
        </p:nvSpPr>
        <p:spPr>
          <a:xfrm>
            <a:off x="8320088" y="1135"/>
            <a:ext cx="747711"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chemeClr val="lt1"/>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chemeClr val="lt1"/>
              </a:solidFill>
              <a:latin typeface="Georgia"/>
              <a:ea typeface="Georgia"/>
              <a:cs typeface="Georgia"/>
              <a:sym typeface="Georgi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body" idx="1"/>
          </p:nvPr>
        </p:nvSpPr>
        <p:spPr>
          <a:xfrm>
            <a:off x="457200" y="2249424"/>
            <a:ext cx="8229600" cy="4325112"/>
          </a:xfrm>
          <a:prstGeom prst="rect">
            <a:avLst/>
          </a:prstGeom>
          <a:noFill/>
          <a:ln>
            <a:noFill/>
          </a:ln>
        </p:spPr>
        <p:txBody>
          <a:bodyPr lIns="91425" tIns="91425" rIns="91425" bIns="91425" anchor="t" anchorCtr="0"/>
          <a:lstStyle>
            <a:lvl1pPr marL="365760" indent="-86359" algn="l" rtl="0">
              <a:spcBef>
                <a:spcPts val="300"/>
              </a:spcBef>
              <a:buClr>
                <a:schemeClr val="accent3"/>
              </a:buClr>
              <a:buFont typeface="Georgia"/>
              <a:buChar char="•"/>
              <a:defRPr/>
            </a:lvl1pPr>
            <a:lvl2pPr marL="658368" indent="-86868" algn="l" rtl="0">
              <a:spcBef>
                <a:spcPts val="300"/>
              </a:spcBef>
              <a:buClr>
                <a:schemeClr val="accent2"/>
              </a:buClr>
              <a:buFont typeface="Georgia"/>
              <a:buChar char="▫"/>
              <a:defRPr/>
            </a:lvl2pPr>
            <a:lvl3pPr marL="923544" indent="-72644" algn="l" rtl="0">
              <a:spcBef>
                <a:spcPts val="300"/>
              </a:spcBef>
              <a:buClr>
                <a:schemeClr val="accent1"/>
              </a:buClr>
              <a:buFont typeface="Noto Symbol"/>
              <a:buChar char="⚫"/>
              <a:defRPr/>
            </a:lvl3pPr>
            <a:lvl4pPr marL="1179576" indent="-61975" algn="l" rtl="0">
              <a:spcBef>
                <a:spcPts val="300"/>
              </a:spcBef>
              <a:buClr>
                <a:schemeClr val="accent1"/>
              </a:buClr>
              <a:buFont typeface="Noto Symbol"/>
              <a:buChar char="⚫"/>
              <a:defRPr/>
            </a:lvl4pPr>
            <a:lvl5pPr marL="1389888" indent="-56388" algn="l" rtl="0">
              <a:spcBef>
                <a:spcPts val="300"/>
              </a:spcBef>
              <a:buClr>
                <a:schemeClr val="accent3"/>
              </a:buClr>
              <a:buFont typeface="Georgia"/>
              <a:buChar char="▫"/>
              <a:defRPr/>
            </a:lvl5pPr>
            <a:lvl6pPr marL="1609344" indent="-72644" algn="l" rtl="0">
              <a:spcBef>
                <a:spcPts val="300"/>
              </a:spcBef>
              <a:buClr>
                <a:schemeClr val="accent3"/>
              </a:buClr>
              <a:buFont typeface="Georgia"/>
              <a:buChar char="▫"/>
              <a:defRPr/>
            </a:lvl6pPr>
            <a:lvl7pPr marL="1828800" indent="-88900" algn="l" rtl="0">
              <a:spcBef>
                <a:spcPts val="300"/>
              </a:spcBef>
              <a:buClr>
                <a:schemeClr val="accent3"/>
              </a:buClr>
              <a:buFont typeface="Georgia"/>
              <a:buChar char="▫"/>
              <a:defRPr/>
            </a:lvl7pPr>
            <a:lvl8pPr marL="2029968" indent="-93217" algn="l" rtl="0">
              <a:spcBef>
                <a:spcPts val="300"/>
              </a:spcBef>
              <a:buClr>
                <a:schemeClr val="accent3"/>
              </a:buClr>
              <a:buFont typeface="Georgia"/>
              <a:buChar char="◦"/>
              <a:defRPr/>
            </a:lvl8pPr>
            <a:lvl9pPr marL="2240280" indent="-93979" algn="l" rtl="0">
              <a:spcBef>
                <a:spcPts val="300"/>
              </a:spcBef>
              <a:buClr>
                <a:schemeClr val="accent3"/>
              </a:buClr>
              <a:buFont typeface="Georgia"/>
              <a:buChar char="◦"/>
              <a:defRPr/>
            </a:lvl9pPr>
          </a:lstStyle>
          <a:p>
            <a:endParaRPr/>
          </a:p>
        </p:txBody>
      </p:sp>
      <p:sp>
        <p:nvSpPr>
          <p:cNvPr id="47" name="Shape 47"/>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8" name="Shape 48"/>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9" name="Shape 49"/>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381000" y="1143000"/>
            <a:ext cx="8381999" cy="1069847"/>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2" name="Shape 52"/>
          <p:cNvSpPr txBox="1">
            <a:spLocks noGrp="1"/>
          </p:cNvSpPr>
          <p:nvPr>
            <p:ph type="body" idx="1"/>
          </p:nvPr>
        </p:nvSpPr>
        <p:spPr>
          <a:xfrm>
            <a:off x="381000" y="2244969"/>
            <a:ext cx="4041648" cy="457200"/>
          </a:xfrm>
          <a:prstGeom prst="rect">
            <a:avLst/>
          </a:prstGeom>
          <a:solidFill>
            <a:srgbClr val="328D96">
              <a:alpha val="24705"/>
            </a:srgbClr>
          </a:solidFill>
          <a:ln w="12700" cap="flat" cmpd="sng">
            <a:solidFill>
              <a:schemeClr val="accent2"/>
            </a:solidFill>
            <a:prstDash val="solid"/>
            <a:round/>
            <a:headEnd type="none" w="med" len="med"/>
            <a:tailEnd type="none" w="med" len="med"/>
          </a:ln>
        </p:spPr>
        <p:txBody>
          <a:bodyPr lIns="91425" tIns="91425" rIns="91425" bIns="91425" anchor="ctr" anchorCtr="0"/>
          <a:lstStyle>
            <a:lvl1pPr marL="45720" indent="-7619" rtl="0">
              <a:spcBef>
                <a:spcPts val="0"/>
              </a:spcBef>
              <a:buClr>
                <a:srgbClr val="414141"/>
              </a:buClr>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3" name="Shape 53"/>
          <p:cNvSpPr txBox="1">
            <a:spLocks noGrp="1"/>
          </p:cNvSpPr>
          <p:nvPr>
            <p:ph type="body" idx="2"/>
          </p:nvPr>
        </p:nvSpPr>
        <p:spPr>
          <a:xfrm>
            <a:off x="4721225" y="2244969"/>
            <a:ext cx="4041774" cy="457200"/>
          </a:xfrm>
          <a:prstGeom prst="rect">
            <a:avLst/>
          </a:prstGeom>
          <a:solidFill>
            <a:srgbClr val="328D96">
              <a:alpha val="24705"/>
            </a:srgbClr>
          </a:solidFill>
          <a:ln w="12700" cap="flat" cmpd="sng">
            <a:solidFill>
              <a:schemeClr val="accent2"/>
            </a:solidFill>
            <a:prstDash val="solid"/>
            <a:round/>
            <a:headEnd type="none" w="med" len="med"/>
            <a:tailEnd type="none" w="med" len="med"/>
          </a:ln>
        </p:spPr>
        <p:txBody>
          <a:bodyPr lIns="91425" tIns="91425" rIns="91425" bIns="91425" anchor="ctr" anchorCtr="0"/>
          <a:lstStyle>
            <a:lvl1pPr marL="45720" indent="-7619" rtl="0">
              <a:spcBef>
                <a:spcPts val="0"/>
              </a:spcBef>
              <a:buClr>
                <a:srgbClr val="414141"/>
              </a:buClr>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4" name="Shape 54"/>
          <p:cNvSpPr txBox="1">
            <a:spLocks noGrp="1"/>
          </p:cNvSpPr>
          <p:nvPr>
            <p:ph type="body" idx="3"/>
          </p:nvPr>
        </p:nvSpPr>
        <p:spPr>
          <a:xfrm>
            <a:off x="381000" y="2708518"/>
            <a:ext cx="4041648" cy="38862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body" idx="4"/>
          </p:nvPr>
        </p:nvSpPr>
        <p:spPr>
          <a:xfrm>
            <a:off x="4718303" y="2708518"/>
            <a:ext cx="4041774" cy="38862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7" name="Shape 57"/>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
        <p:nvSpPr>
          <p:cNvPr id="58" name="Shape 58"/>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722312" y="1981200"/>
            <a:ext cx="7772400" cy="1362075"/>
          </a:xfrm>
          <a:prstGeom prst="rect">
            <a:avLst/>
          </a:prstGeom>
          <a:noFill/>
          <a:ln>
            <a:noFill/>
          </a:ln>
        </p:spPr>
        <p:txBody>
          <a:bodyPr lIns="91425" tIns="91425" rIns="91425" bIns="91425" anchor="b" anchorCtr="0"/>
          <a:lstStyle>
            <a:lvl1pPr algn="l" rtl="0">
              <a:spcBef>
                <a:spcPts val="0"/>
              </a:spcBef>
              <a:buClr>
                <a:srgbClr val="FFFFFF"/>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body" idx="1"/>
          </p:nvPr>
        </p:nvSpPr>
        <p:spPr>
          <a:xfrm>
            <a:off x="722312" y="3367087"/>
            <a:ext cx="7772400" cy="1509711"/>
          </a:xfrm>
          <a:prstGeom prst="rect">
            <a:avLst/>
          </a:prstGeom>
          <a:noFill/>
          <a:ln>
            <a:noFill/>
          </a:ln>
        </p:spPr>
        <p:txBody>
          <a:bodyPr lIns="91425" tIns="91425" rIns="91425" bIns="91425" anchor="t" anchorCtr="0"/>
          <a:lstStyle>
            <a:lvl1pPr marL="45720" indent="-7619" rtl="0">
              <a:spcBef>
                <a:spcPts val="0"/>
              </a:spcBef>
              <a:buClr>
                <a:schemeClr val="dk2"/>
              </a:buClr>
              <a:buFont typeface="Georgia"/>
              <a:buNone/>
              <a:defRPr/>
            </a:lvl1pPr>
            <a:lvl2pPr rtl="0">
              <a:spcBef>
                <a:spcPts val="0"/>
              </a:spcBef>
              <a:buClr>
                <a:srgbClr val="888888"/>
              </a:buClr>
              <a:buFont typeface="Georgia"/>
              <a:buNone/>
              <a:defRPr/>
            </a:lvl2pPr>
            <a:lvl3pPr rtl="0">
              <a:spcBef>
                <a:spcPts val="0"/>
              </a:spcBef>
              <a:buClr>
                <a:srgbClr val="888888"/>
              </a:buClr>
              <a:buFont typeface="Georgia"/>
              <a:buNone/>
              <a:defRPr/>
            </a:lvl3pPr>
            <a:lvl4pPr rtl="0">
              <a:spcBef>
                <a:spcPts val="0"/>
              </a:spcBef>
              <a:buClr>
                <a:srgbClr val="888888"/>
              </a:buClr>
              <a:buFont typeface="Georgia"/>
              <a:buNone/>
              <a:defRPr/>
            </a:lvl4pPr>
            <a:lvl5pPr rtl="0">
              <a:spcBef>
                <a:spcPts val="0"/>
              </a:spcBef>
              <a:buClr>
                <a:srgbClr val="888888"/>
              </a:buClr>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3" name="Shape 63"/>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4" name="Shape 64"/>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txBox="1">
            <a:spLocks noGrp="1"/>
          </p:cNvSpPr>
          <p:nvPr>
            <p:ph type="body" idx="1"/>
          </p:nvPr>
        </p:nvSpPr>
        <p:spPr>
          <a:xfrm>
            <a:off x="457200" y="2249424"/>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8" name="Shape 68"/>
          <p:cNvSpPr txBox="1">
            <a:spLocks noGrp="1"/>
          </p:cNvSpPr>
          <p:nvPr>
            <p:ph type="body" idx="2"/>
          </p:nvPr>
        </p:nvSpPr>
        <p:spPr>
          <a:xfrm>
            <a:off x="4648200" y="2249424"/>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0" name="Shape 70"/>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1" name="Shape 71"/>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1143000"/>
            <a:ext cx="8229600" cy="1069847"/>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4" name="Shape 74"/>
          <p:cNvSpPr txBox="1">
            <a:spLocks noGrp="1"/>
          </p:cNvSpPr>
          <p:nvPr>
            <p:ph type="dt" idx="10"/>
          </p:nvPr>
        </p:nvSpPr>
        <p:spPr>
          <a:xfrm>
            <a:off x="6583679"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5" name="Shape 75"/>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6" name="Shape 76"/>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7"/>
        <p:cNvGrpSpPr/>
        <p:nvPr/>
      </p:nvGrpSpPr>
      <p:grpSpPr>
        <a:xfrm>
          <a:off x="0" y="0"/>
          <a:ext cx="0" cy="0"/>
          <a:chOff x="0" y="0"/>
          <a:chExt cx="0" cy="0"/>
        </a:xfrm>
      </p:grpSpPr>
      <p:sp>
        <p:nvSpPr>
          <p:cNvPr id="78" name="Shape 78"/>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9" name="Shape 79"/>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0" name="Shape 80"/>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5353496" y="1101970"/>
            <a:ext cx="3383280" cy="877823"/>
          </a:xfrm>
          <a:prstGeom prst="rect">
            <a:avLst/>
          </a:prstGeom>
          <a:noFill/>
          <a:ln>
            <a:noFill/>
          </a:ln>
        </p:spPr>
        <p:txBody>
          <a:bodyPr lIns="91425" tIns="91425" rIns="91425" bIns="91425" anchor="b" anchorCtr="0"/>
          <a:lstStyle>
            <a:lvl1pPr algn="l" rtl="0">
              <a:spcBef>
                <a:spcPts val="0"/>
              </a:spcBef>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3" name="Shape 83"/>
          <p:cNvSpPr txBox="1">
            <a:spLocks noGrp="1"/>
          </p:cNvSpPr>
          <p:nvPr>
            <p:ph type="body" idx="1"/>
          </p:nvPr>
        </p:nvSpPr>
        <p:spPr>
          <a:xfrm>
            <a:off x="5353496" y="2010726"/>
            <a:ext cx="3383280" cy="4617720"/>
          </a:xfrm>
          <a:prstGeom prst="rect">
            <a:avLst/>
          </a:prstGeom>
          <a:noFill/>
          <a:ln>
            <a:noFill/>
          </a:ln>
        </p:spPr>
        <p:txBody>
          <a:bodyPr lIns="91425" tIns="91425" rIns="91425" bIns="91425" anchor="t" anchorCtr="0"/>
          <a:lstStyle>
            <a:lvl1pPr marL="9144" indent="-9144" rtl="0">
              <a:spcBef>
                <a:spcPts val="0"/>
              </a:spcBef>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2"/>
          </p:nvPr>
        </p:nvSpPr>
        <p:spPr>
          <a:xfrm>
            <a:off x="152400" y="776287"/>
            <a:ext cx="5102351" cy="58521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6" name="Shape 86"/>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7" name="Shape 87"/>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8"/>
        <p:cNvGrpSpPr/>
        <p:nvPr/>
      </p:nvGrpSpPr>
      <p:grpSpPr>
        <a:xfrm>
          <a:off x="0" y="0"/>
          <a:ext cx="0" cy="0"/>
          <a:chOff x="0" y="0"/>
          <a:chExt cx="0" cy="0"/>
        </a:xfrm>
      </p:grpSpPr>
      <p:sp>
        <p:nvSpPr>
          <p:cNvPr id="89" name="Shape 89"/>
          <p:cNvSpPr txBox="1">
            <a:spLocks noGrp="1"/>
          </p:cNvSpPr>
          <p:nvPr>
            <p:ph type="title"/>
          </p:nvPr>
        </p:nvSpPr>
        <p:spPr>
          <a:xfrm rot="-5400000">
            <a:off x="3393016" y="3156576"/>
            <a:ext cx="4681637" cy="586803"/>
          </a:xfrm>
          <a:prstGeom prst="rect">
            <a:avLst/>
          </a:prstGeom>
          <a:noFill/>
          <a:ln>
            <a:noFill/>
          </a:ln>
        </p:spPr>
        <p:txBody>
          <a:bodyPr lIns="91425" tIns="91425" rIns="91425" bIns="91425" anchor="t" anchorCtr="0"/>
          <a:lstStyle>
            <a:lvl1pPr algn="ctr" rtl="0">
              <a:spcBef>
                <a:spcPts val="0"/>
              </a:spcBef>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0" name="Shape 90"/>
          <p:cNvSpPr>
            <a:spLocks noGrp="1"/>
          </p:cNvSpPr>
          <p:nvPr>
            <p:ph type="pic" idx="2"/>
          </p:nvPr>
        </p:nvSpPr>
        <p:spPr>
          <a:xfrm>
            <a:off x="403670" y="1143000"/>
            <a:ext cx="4572000" cy="4572000"/>
          </a:xfrm>
          <a:prstGeom prst="rect">
            <a:avLst/>
          </a:prstGeom>
          <a:solidFill>
            <a:srgbClr val="EAEAEA"/>
          </a:solidFill>
          <a:ln w="50800" cap="flat" cmpd="sng">
            <a:solidFill>
              <a:srgbClr val="FFFFFF"/>
            </a:solidFill>
            <a:prstDash val="solid"/>
            <a:miter/>
            <a:headEnd type="none" w="med" len="med"/>
            <a:tailEnd type="none" w="med" len="med"/>
          </a:ln>
        </p:spPr>
      </p:sp>
      <p:sp>
        <p:nvSpPr>
          <p:cNvPr id="91" name="Shape 91"/>
          <p:cNvSpPr txBox="1">
            <a:spLocks noGrp="1"/>
          </p:cNvSpPr>
          <p:nvPr>
            <p:ph type="body" idx="1"/>
          </p:nvPr>
        </p:nvSpPr>
        <p:spPr>
          <a:xfrm>
            <a:off x="6088442" y="3274308"/>
            <a:ext cx="2590800" cy="2516489"/>
          </a:xfrm>
          <a:prstGeom prst="rect">
            <a:avLst/>
          </a:prstGeom>
          <a:noFill/>
          <a:ln>
            <a:noFill/>
          </a:ln>
        </p:spPr>
        <p:txBody>
          <a:bodyPr lIns="91425" tIns="91425" rIns="91425" bIns="91425" anchor="t" anchorCtr="0"/>
          <a:lstStyle>
            <a:lvl1pPr marL="0" indent="0" rtl="0">
              <a:lnSpc>
                <a:spcPct val="100000"/>
              </a:lnSpc>
              <a:spcBef>
                <a:spcPts val="0"/>
              </a:spcBef>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2" name="Shape 92"/>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3" name="Shape 93"/>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4" name="Shape 94"/>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7" name="Shape 97"/>
          <p:cNvSpPr txBox="1">
            <a:spLocks noGrp="1"/>
          </p:cNvSpPr>
          <p:nvPr>
            <p:ph type="body" idx="1"/>
          </p:nvPr>
        </p:nvSpPr>
        <p:spPr>
          <a:xfrm rot="5400000">
            <a:off x="2409443" y="297179"/>
            <a:ext cx="4325112" cy="8229600"/>
          </a:xfrm>
          <a:prstGeom prst="rect">
            <a:avLst/>
          </a:prstGeom>
          <a:noFill/>
          <a:ln>
            <a:noFill/>
          </a:ln>
        </p:spPr>
        <p:txBody>
          <a:bodyPr lIns="91425" tIns="91425" rIns="91425" bIns="91425" anchor="t" anchorCtr="0"/>
          <a:lstStyle>
            <a:lvl1pPr marL="365760" indent="-86359" algn="l" rtl="0">
              <a:spcBef>
                <a:spcPts val="300"/>
              </a:spcBef>
              <a:buClr>
                <a:schemeClr val="accent3"/>
              </a:buClr>
              <a:buFont typeface="Georgia"/>
              <a:buChar char="•"/>
              <a:defRPr/>
            </a:lvl1pPr>
            <a:lvl2pPr marL="658368" indent="-86868" algn="l" rtl="0">
              <a:spcBef>
                <a:spcPts val="300"/>
              </a:spcBef>
              <a:buClr>
                <a:schemeClr val="accent2"/>
              </a:buClr>
              <a:buFont typeface="Georgia"/>
              <a:buChar char="▫"/>
              <a:defRPr/>
            </a:lvl2pPr>
            <a:lvl3pPr marL="923544" indent="-72644" algn="l" rtl="0">
              <a:spcBef>
                <a:spcPts val="300"/>
              </a:spcBef>
              <a:buClr>
                <a:schemeClr val="accent1"/>
              </a:buClr>
              <a:buFont typeface="Noto Symbol"/>
              <a:buChar char="⚫"/>
              <a:defRPr/>
            </a:lvl3pPr>
            <a:lvl4pPr marL="1179576" indent="-61975" algn="l" rtl="0">
              <a:spcBef>
                <a:spcPts val="300"/>
              </a:spcBef>
              <a:buClr>
                <a:schemeClr val="accent1"/>
              </a:buClr>
              <a:buFont typeface="Noto Symbol"/>
              <a:buChar char="⚫"/>
              <a:defRPr/>
            </a:lvl4pPr>
            <a:lvl5pPr marL="1389888" indent="-56388" algn="l" rtl="0">
              <a:spcBef>
                <a:spcPts val="300"/>
              </a:spcBef>
              <a:buClr>
                <a:schemeClr val="accent3"/>
              </a:buClr>
              <a:buFont typeface="Georgia"/>
              <a:buChar char="▫"/>
              <a:defRPr/>
            </a:lvl5pPr>
            <a:lvl6pPr marL="1609344" indent="-72644" algn="l" rtl="0">
              <a:spcBef>
                <a:spcPts val="300"/>
              </a:spcBef>
              <a:buClr>
                <a:schemeClr val="accent3"/>
              </a:buClr>
              <a:buFont typeface="Georgia"/>
              <a:buChar char="▫"/>
              <a:defRPr/>
            </a:lvl6pPr>
            <a:lvl7pPr marL="1828800" indent="-88900" algn="l" rtl="0">
              <a:spcBef>
                <a:spcPts val="300"/>
              </a:spcBef>
              <a:buClr>
                <a:schemeClr val="accent3"/>
              </a:buClr>
              <a:buFont typeface="Georgia"/>
              <a:buChar char="▫"/>
              <a:defRPr/>
            </a:lvl7pPr>
            <a:lvl8pPr marL="2029968" indent="-93217" algn="l" rtl="0">
              <a:spcBef>
                <a:spcPts val="300"/>
              </a:spcBef>
              <a:buClr>
                <a:schemeClr val="accent3"/>
              </a:buClr>
              <a:buFont typeface="Georgia"/>
              <a:buChar char="◦"/>
              <a:defRPr/>
            </a:lvl8pPr>
            <a:lvl9pPr marL="2240280" indent="-93979" algn="l" rtl="0">
              <a:spcBef>
                <a:spcPts val="300"/>
              </a:spcBef>
              <a:buClr>
                <a:schemeClr val="accent3"/>
              </a:buClr>
              <a:buFont typeface="Georgia"/>
              <a:buChar char="◦"/>
              <a:defRPr/>
            </a:lvl9pPr>
          </a:lstStyle>
          <a:p>
            <a:endParaRPr/>
          </a:p>
        </p:txBody>
      </p:sp>
      <p:sp>
        <p:nvSpPr>
          <p:cNvPr id="98" name="Shape 98"/>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9" name="Shape 99"/>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0" name="Shape 100"/>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rot="5400000">
            <a:off x="4991100" y="2933699"/>
            <a:ext cx="5486399" cy="19049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3" name="Shape 103"/>
          <p:cNvSpPr txBox="1">
            <a:spLocks noGrp="1"/>
          </p:cNvSpPr>
          <p:nvPr>
            <p:ph type="body" idx="1"/>
          </p:nvPr>
        </p:nvSpPr>
        <p:spPr>
          <a:xfrm rot="5400000">
            <a:off x="838200" y="762000"/>
            <a:ext cx="5486399" cy="6248399"/>
          </a:xfrm>
          <a:prstGeom prst="rect">
            <a:avLst/>
          </a:prstGeom>
          <a:noFill/>
          <a:ln>
            <a:noFill/>
          </a:ln>
        </p:spPr>
        <p:txBody>
          <a:bodyPr lIns="91425" tIns="91425" rIns="91425" bIns="91425" anchor="t" anchorCtr="0"/>
          <a:lstStyle>
            <a:lvl1pPr marL="365760" indent="-86359" algn="l" rtl="0">
              <a:spcBef>
                <a:spcPts val="300"/>
              </a:spcBef>
              <a:buClr>
                <a:schemeClr val="accent3"/>
              </a:buClr>
              <a:buFont typeface="Georgia"/>
              <a:buChar char="•"/>
              <a:defRPr/>
            </a:lvl1pPr>
            <a:lvl2pPr marL="658368" indent="-86868" algn="l" rtl="0">
              <a:spcBef>
                <a:spcPts val="300"/>
              </a:spcBef>
              <a:buClr>
                <a:schemeClr val="accent2"/>
              </a:buClr>
              <a:buFont typeface="Georgia"/>
              <a:buChar char="▫"/>
              <a:defRPr/>
            </a:lvl2pPr>
            <a:lvl3pPr marL="923544" indent="-72644" algn="l" rtl="0">
              <a:spcBef>
                <a:spcPts val="300"/>
              </a:spcBef>
              <a:buClr>
                <a:schemeClr val="accent1"/>
              </a:buClr>
              <a:buFont typeface="Noto Symbol"/>
              <a:buChar char="⚫"/>
              <a:defRPr/>
            </a:lvl3pPr>
            <a:lvl4pPr marL="1179576" indent="-61975" algn="l" rtl="0">
              <a:spcBef>
                <a:spcPts val="300"/>
              </a:spcBef>
              <a:buClr>
                <a:schemeClr val="accent1"/>
              </a:buClr>
              <a:buFont typeface="Noto Symbol"/>
              <a:buChar char="⚫"/>
              <a:defRPr/>
            </a:lvl4pPr>
            <a:lvl5pPr marL="1389888" indent="-56388" algn="l" rtl="0">
              <a:spcBef>
                <a:spcPts val="300"/>
              </a:spcBef>
              <a:buClr>
                <a:schemeClr val="accent3"/>
              </a:buClr>
              <a:buFont typeface="Georgia"/>
              <a:buChar char="▫"/>
              <a:defRPr/>
            </a:lvl5pPr>
            <a:lvl6pPr marL="1609344" indent="-72644" algn="l" rtl="0">
              <a:spcBef>
                <a:spcPts val="300"/>
              </a:spcBef>
              <a:buClr>
                <a:schemeClr val="accent3"/>
              </a:buClr>
              <a:buFont typeface="Georgia"/>
              <a:buChar char="▫"/>
              <a:defRPr/>
            </a:lvl6pPr>
            <a:lvl7pPr marL="1828800" indent="-88900" algn="l" rtl="0">
              <a:spcBef>
                <a:spcPts val="300"/>
              </a:spcBef>
              <a:buClr>
                <a:schemeClr val="accent3"/>
              </a:buClr>
              <a:buFont typeface="Georgia"/>
              <a:buChar char="▫"/>
              <a:defRPr/>
            </a:lvl7pPr>
            <a:lvl8pPr marL="2029968" indent="-93217" algn="l" rtl="0">
              <a:spcBef>
                <a:spcPts val="300"/>
              </a:spcBef>
              <a:buClr>
                <a:schemeClr val="accent3"/>
              </a:buClr>
              <a:buFont typeface="Georgia"/>
              <a:buChar char="◦"/>
              <a:defRPr/>
            </a:lvl8pPr>
            <a:lvl9pPr marL="2240280" indent="-93979" algn="l" rtl="0">
              <a:spcBef>
                <a:spcPts val="300"/>
              </a:spcBef>
              <a:buClr>
                <a:schemeClr val="accent3"/>
              </a:buClr>
              <a:buFont typeface="Georgia"/>
              <a:buChar char="◦"/>
              <a:defRPr/>
            </a:lvl9pPr>
          </a:lstStyle>
          <a:p>
            <a:endParaRPr/>
          </a:p>
        </p:txBody>
      </p:sp>
      <p:sp>
        <p:nvSpPr>
          <p:cNvPr id="104" name="Shape 104"/>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5" name="Shape 105"/>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6" name="Shape 106"/>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p:nvPr/>
        </p:nvSpPr>
        <p:spPr>
          <a:xfrm>
            <a:off x="0" y="366817"/>
            <a:ext cx="9144000" cy="84406"/>
          </a:xfrm>
          <a:prstGeom prst="rect">
            <a:avLst/>
          </a:prstGeom>
          <a:solidFill>
            <a:schemeClr val="accent2">
              <a:alpha val="49803"/>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0" name="Shape 10"/>
          <p:cNvSpPr/>
          <p:nvPr/>
        </p:nvSpPr>
        <p:spPr>
          <a:xfrm>
            <a:off x="0" y="0"/>
            <a:ext cx="9144000" cy="310662"/>
          </a:xfrm>
          <a:prstGeom prst="rect">
            <a:avLst/>
          </a:prstGeom>
          <a:solidFill>
            <a:schemeClr val="dk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1" name="Shape 11"/>
          <p:cNvSpPr/>
          <p:nvPr/>
        </p:nvSpPr>
        <p:spPr>
          <a:xfrm>
            <a:off x="0" y="308276"/>
            <a:ext cx="9144001" cy="91440"/>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2" name="Shape 12"/>
          <p:cNvSpPr/>
          <p:nvPr/>
        </p:nvSpPr>
        <p:spPr>
          <a:xfrm rot="10800000" flipH="1">
            <a:off x="5410182" y="360246"/>
            <a:ext cx="3733819" cy="91087"/>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3" name="Shape 13"/>
          <p:cNvSpPr/>
          <p:nvPr/>
        </p:nvSpPr>
        <p:spPr>
          <a:xfrm rot="10800000" flipH="1">
            <a:off x="5410200" y="440112"/>
            <a:ext cx="3733800" cy="180034"/>
          </a:xfrm>
          <a:prstGeom prst="rect">
            <a:avLst/>
          </a:prstGeom>
          <a:solidFill>
            <a:schemeClr val="accent2">
              <a:alpha val="49803"/>
            </a:scheme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4" name="Shape 14"/>
          <p:cNvSpPr/>
          <p:nvPr/>
        </p:nvSpPr>
        <p:spPr>
          <a:xfrm>
            <a:off x="5407339" y="497504"/>
            <a:ext cx="3063240" cy="27431"/>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5" name="Shape 15"/>
          <p:cNvSpPr/>
          <p:nvPr/>
        </p:nvSpPr>
        <p:spPr>
          <a:xfrm>
            <a:off x="7373646" y="588943"/>
            <a:ext cx="1600199" cy="36575"/>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6" name="Shape 16"/>
          <p:cNvSpPr/>
          <p:nvPr/>
        </p:nvSpPr>
        <p:spPr>
          <a:xfrm>
            <a:off x="9084965" y="-2001"/>
            <a:ext cx="57625" cy="621792"/>
          </a:xfrm>
          <a:prstGeom prst="rect">
            <a:avLst/>
          </a:prstGeom>
          <a:solidFill>
            <a:srgbClr val="FFFFFF">
              <a:alpha val="6470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7" name="Shape 17"/>
          <p:cNvSpPr/>
          <p:nvPr/>
        </p:nvSpPr>
        <p:spPr>
          <a:xfrm>
            <a:off x="9044481" y="-2001"/>
            <a:ext cx="27431" cy="621792"/>
          </a:xfrm>
          <a:prstGeom prst="rect">
            <a:avLst/>
          </a:prstGeom>
          <a:solidFill>
            <a:srgbClr val="FFFFFF">
              <a:alpha val="6470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8" name="Shape 18"/>
          <p:cNvSpPr/>
          <p:nvPr/>
        </p:nvSpPr>
        <p:spPr>
          <a:xfrm>
            <a:off x="9025428" y="-2001"/>
            <a:ext cx="9143" cy="621792"/>
          </a:xfrm>
          <a:prstGeom prst="rect">
            <a:avLst/>
          </a:prstGeom>
          <a:solidFill>
            <a:srgbClr val="FFFFFF">
              <a:alpha val="6000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19" name="Shape 19"/>
          <p:cNvSpPr/>
          <p:nvPr/>
        </p:nvSpPr>
        <p:spPr>
          <a:xfrm>
            <a:off x="8975422" y="-2001"/>
            <a:ext cx="27431" cy="621792"/>
          </a:xfrm>
          <a:prstGeom prst="rect">
            <a:avLst/>
          </a:prstGeom>
          <a:solidFill>
            <a:srgbClr val="FFFFFF">
              <a:alpha val="4000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20" name="Shape 20"/>
          <p:cNvSpPr/>
          <p:nvPr/>
        </p:nvSpPr>
        <p:spPr>
          <a:xfrm>
            <a:off x="8915677" y="379"/>
            <a:ext cx="54863" cy="585215"/>
          </a:xfrm>
          <a:prstGeom prst="rect">
            <a:avLst/>
          </a:prstGeom>
          <a:solidFill>
            <a:srgbClr val="FFFFFF">
              <a:alpha val="2000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21" name="Shape 21"/>
          <p:cNvSpPr/>
          <p:nvPr/>
        </p:nvSpPr>
        <p:spPr>
          <a:xfrm>
            <a:off x="8873475" y="379"/>
            <a:ext cx="9143" cy="585215"/>
          </a:xfrm>
          <a:prstGeom prst="rect">
            <a:avLst/>
          </a:prstGeom>
          <a:solidFill>
            <a:srgbClr val="FFFFFF">
              <a:alpha val="29803"/>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Georgia"/>
              <a:ea typeface="Georgia"/>
              <a:cs typeface="Georgia"/>
              <a:sym typeface="Georgia"/>
            </a:endParaRPr>
          </a:p>
        </p:txBody>
      </p:sp>
      <p:sp>
        <p:nvSpPr>
          <p:cNvPr id="22" name="Shape 22"/>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marL="0" marR="0" indent="0" algn="l" rtl="0">
              <a:spcBef>
                <a:spcPts val="0"/>
              </a:spcBef>
              <a:buClr>
                <a:schemeClr val="dk2"/>
              </a:buClr>
              <a:buFont typeface="Trebuchet MS"/>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3" name="Shape 23"/>
          <p:cNvSpPr txBox="1">
            <a:spLocks noGrp="1"/>
          </p:cNvSpPr>
          <p:nvPr>
            <p:ph type="body" idx="1"/>
          </p:nvPr>
        </p:nvSpPr>
        <p:spPr>
          <a:xfrm>
            <a:off x="457200" y="2249424"/>
            <a:ext cx="8229600" cy="4325112"/>
          </a:xfrm>
          <a:prstGeom prst="rect">
            <a:avLst/>
          </a:prstGeom>
          <a:noFill/>
          <a:ln>
            <a:noFill/>
          </a:ln>
        </p:spPr>
        <p:txBody>
          <a:bodyPr lIns="91425" tIns="91425" rIns="91425" bIns="91425" anchor="t" anchorCtr="0"/>
          <a:lstStyle>
            <a:lvl1pPr marL="365760" marR="0" indent="-86359" algn="l" rtl="0">
              <a:spcBef>
                <a:spcPts val="300"/>
              </a:spcBef>
              <a:buClr>
                <a:schemeClr val="accent3"/>
              </a:buClr>
              <a:buFont typeface="Georgia"/>
              <a:buChar char="•"/>
              <a:defRPr/>
            </a:lvl1pPr>
            <a:lvl2pPr marL="658368" marR="0" indent="-86868" algn="l" rtl="0">
              <a:spcBef>
                <a:spcPts val="300"/>
              </a:spcBef>
              <a:buClr>
                <a:schemeClr val="accent2"/>
              </a:buClr>
              <a:buFont typeface="Georgia"/>
              <a:buChar char="▫"/>
              <a:defRPr/>
            </a:lvl2pPr>
            <a:lvl3pPr marL="923544" marR="0" indent="-72644" algn="l" rtl="0">
              <a:spcBef>
                <a:spcPts val="300"/>
              </a:spcBef>
              <a:buClr>
                <a:schemeClr val="accent1"/>
              </a:buClr>
              <a:buFont typeface="Noto Symbol"/>
              <a:buChar char="⚫"/>
              <a:defRPr/>
            </a:lvl3pPr>
            <a:lvl4pPr marL="1179576" marR="0" indent="-61975" algn="l" rtl="0">
              <a:spcBef>
                <a:spcPts val="300"/>
              </a:spcBef>
              <a:buClr>
                <a:schemeClr val="accent1"/>
              </a:buClr>
              <a:buFont typeface="Noto Symbol"/>
              <a:buChar char="⚫"/>
              <a:defRPr/>
            </a:lvl4pPr>
            <a:lvl5pPr marL="1389888" marR="0" indent="-56388" algn="l" rtl="0">
              <a:spcBef>
                <a:spcPts val="300"/>
              </a:spcBef>
              <a:buClr>
                <a:schemeClr val="accent3"/>
              </a:buClr>
              <a:buFont typeface="Georgia"/>
              <a:buChar char="▫"/>
              <a:defRPr/>
            </a:lvl5pPr>
            <a:lvl6pPr marL="1609344" marR="0" indent="-72644" algn="l" rtl="0">
              <a:spcBef>
                <a:spcPts val="300"/>
              </a:spcBef>
              <a:buClr>
                <a:schemeClr val="accent3"/>
              </a:buClr>
              <a:buFont typeface="Georgia"/>
              <a:buChar char="▫"/>
              <a:defRPr/>
            </a:lvl6pPr>
            <a:lvl7pPr marL="1828800" marR="0" indent="-88900" algn="l" rtl="0">
              <a:spcBef>
                <a:spcPts val="300"/>
              </a:spcBef>
              <a:buClr>
                <a:schemeClr val="accent3"/>
              </a:buClr>
              <a:buFont typeface="Georgia"/>
              <a:buChar char="▫"/>
              <a:defRPr/>
            </a:lvl7pPr>
            <a:lvl8pPr marL="2029968" marR="0" indent="-93217" algn="l" rtl="0">
              <a:spcBef>
                <a:spcPts val="300"/>
              </a:spcBef>
              <a:buClr>
                <a:schemeClr val="accent3"/>
              </a:buClr>
              <a:buFont typeface="Georgia"/>
              <a:buChar char="◦"/>
              <a:defRPr/>
            </a:lvl8pPr>
            <a:lvl9pPr marL="2240280" marR="0" indent="-93979" algn="l" rtl="0">
              <a:spcBef>
                <a:spcPts val="300"/>
              </a:spcBef>
              <a:buClr>
                <a:schemeClr val="accent3"/>
              </a:buClr>
              <a:buFont typeface="Georgia"/>
              <a:buChar char="◦"/>
              <a:defRPr/>
            </a:lvl9pPr>
          </a:lstStyle>
          <a:p>
            <a:endParaRPr/>
          </a:p>
        </p:txBody>
      </p:sp>
      <p:sp>
        <p:nvSpPr>
          <p:cNvPr id="24" name="Shape 24"/>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5" name="Shape 25"/>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6" name="Shape 26"/>
          <p:cNvSpPr txBox="1">
            <a:spLocks noGrp="1"/>
          </p:cNvSpPr>
          <p:nvPr>
            <p:ph type="sldNum" idx="12"/>
          </p:nvPr>
        </p:nvSpPr>
        <p:spPr>
          <a:xfrm>
            <a:off x="8174735" y="2271"/>
            <a:ext cx="762000" cy="365759"/>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800" b="0" i="0" u="none" strike="noStrike" cap="none" baseline="0">
                <a:solidFill>
                  <a:srgbClr val="FFFFFF"/>
                </a:solidFill>
                <a:latin typeface="Georgia"/>
                <a:ea typeface="Georgia"/>
                <a:cs typeface="Georgia"/>
                <a:sym typeface="Georgia"/>
              </a:rPr>
              <a:pPr marL="0" marR="0" lvl="0" indent="0" algn="r" rtl="0">
                <a:spcBef>
                  <a:spcPts val="0"/>
                </a:spcBef>
                <a:buSzPct val="25000"/>
                <a:buNone/>
              </a:pPr>
              <a:t>‹#›</a:t>
            </a:fld>
            <a:endParaRPr lang="en-US" sz="1800" b="0" i="0" u="none" strike="noStrike" cap="none" baseline="0">
              <a:solidFill>
                <a:srgbClr val="FFFFFF"/>
              </a:solidFill>
              <a:latin typeface="Georgia"/>
              <a:ea typeface="Georgia"/>
              <a:cs typeface="Georgia"/>
              <a:sym typeface="Georgia"/>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QRlRZPx-pG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_E2CNZIlVI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deta5DscPS4"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UiBf8PTeAsQ"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UiBf8PTeAsQ"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ctrTitle"/>
          </p:nvPr>
        </p:nvSpPr>
        <p:spPr>
          <a:xfrm>
            <a:off x="457200" y="2401886"/>
            <a:ext cx="8458200" cy="1470024"/>
          </a:xfrm>
          <a:prstGeom prst="rect">
            <a:avLst/>
          </a:prstGeom>
          <a:noFill/>
          <a:ln>
            <a:noFill/>
          </a:ln>
        </p:spPr>
        <p:txBody>
          <a:bodyPr lIns="91425" tIns="45700" rIns="91425" bIns="45700" anchor="b" anchorCtr="0">
            <a:noAutofit/>
          </a:bodyPr>
          <a:lstStyle/>
          <a:p>
            <a:pPr marL="0" marR="0" lvl="0" indent="0" algn="l" rtl="0">
              <a:spcBef>
                <a:spcPts val="0"/>
              </a:spcBef>
              <a:buClr>
                <a:schemeClr val="lt1"/>
              </a:buClr>
              <a:buSzPct val="25000"/>
              <a:buFont typeface="Trebuchet MS"/>
              <a:buNone/>
            </a:pPr>
            <a:r>
              <a:rPr lang="en-US" sz="4400" b="0" i="0" u="none" strike="noStrike" cap="none" baseline="0">
                <a:solidFill>
                  <a:schemeClr val="lt1"/>
                </a:solidFill>
                <a:latin typeface="Trebuchet MS"/>
                <a:ea typeface="Trebuchet MS"/>
                <a:cs typeface="Trebuchet MS"/>
                <a:sym typeface="Trebuchet MS"/>
              </a:rPr>
              <a:t>Unit 1- Geography</a:t>
            </a:r>
          </a:p>
        </p:txBody>
      </p:sp>
      <p:sp>
        <p:nvSpPr>
          <p:cNvPr id="109" name="Shape 109"/>
          <p:cNvSpPr txBox="1">
            <a:spLocks noGrp="1"/>
          </p:cNvSpPr>
          <p:nvPr>
            <p:ph type="subTitle" idx="1"/>
          </p:nvPr>
        </p:nvSpPr>
        <p:spPr>
          <a:xfrm>
            <a:off x="457200" y="3899937"/>
            <a:ext cx="4953000" cy="1752600"/>
          </a:xfrm>
          <a:prstGeom prst="rect">
            <a:avLst/>
          </a:prstGeom>
          <a:noFill/>
          <a:ln>
            <a:noFill/>
          </a:ln>
        </p:spPr>
        <p:txBody>
          <a:bodyPr lIns="91425" tIns="45700" rIns="91425" bIns="45700" anchor="t" anchorCtr="0">
            <a:noAutofit/>
          </a:bodyPr>
          <a:lstStyle/>
          <a:p>
            <a:pPr marL="64008" marR="0" lvl="0" indent="-507" algn="l" rtl="0">
              <a:spcBef>
                <a:spcPts val="0"/>
              </a:spcBef>
              <a:buClr>
                <a:schemeClr val="accent3"/>
              </a:buClr>
              <a:buFont typeface="Georgia"/>
              <a:buNone/>
            </a:pPr>
            <a:endParaRPr sz="2400" b="0" i="0" u="none" strike="noStrike" cap="none" baseline="0">
              <a:solidFill>
                <a:schemeClr val="dk2"/>
              </a:solidFill>
              <a:latin typeface="Georgia"/>
              <a:ea typeface="Georgia"/>
              <a:cs typeface="Georgia"/>
              <a:sym typeface="Georgia"/>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Monday, 8/24/15</a:t>
            </a:r>
          </a:p>
        </p:txBody>
      </p:sp>
      <p:sp>
        <p:nvSpPr>
          <p:cNvPr id="115" name="Shape 115"/>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514350" marR="0" lvl="0" indent="-514350" algn="l" rtl="0">
              <a:spcBef>
                <a:spcPts val="0"/>
              </a:spcBef>
              <a:buClr>
                <a:schemeClr val="accent3"/>
              </a:buClr>
              <a:buSzPct val="100000"/>
              <a:buFont typeface="Trebuchet MS"/>
              <a:buAutoNum type="arabicPeriod"/>
            </a:pPr>
            <a:r>
              <a:rPr lang="en-US" sz="2800" b="0" i="0" u="none" strike="noStrike" cap="none" baseline="0">
                <a:solidFill>
                  <a:schemeClr val="dk1"/>
                </a:solidFill>
                <a:latin typeface="Georgia"/>
                <a:ea typeface="Georgia"/>
                <a:cs typeface="Georgia"/>
                <a:sym typeface="Georgia"/>
              </a:rPr>
              <a:t>Come in and get assigned seats</a:t>
            </a:r>
          </a:p>
          <a:p>
            <a:pPr marL="514350" marR="0" lvl="0" indent="-514350" algn="l" rtl="0">
              <a:spcBef>
                <a:spcPts val="300"/>
              </a:spcBef>
              <a:buClr>
                <a:schemeClr val="accent3"/>
              </a:buClr>
              <a:buSzPct val="100000"/>
              <a:buFont typeface="Trebuchet MS"/>
              <a:buAutoNum type="arabicPeriod"/>
            </a:pPr>
            <a:r>
              <a:rPr lang="en-US" sz="2800" b="0" i="0" u="none" strike="noStrike" cap="none" baseline="0">
                <a:solidFill>
                  <a:schemeClr val="dk1"/>
                </a:solidFill>
                <a:latin typeface="Georgia"/>
                <a:ea typeface="Georgia"/>
                <a:cs typeface="Georgia"/>
                <a:sym typeface="Georgia"/>
              </a:rPr>
              <a:t>Go over syllabus and norms of classroom</a:t>
            </a:r>
          </a:p>
          <a:p>
            <a:pPr marL="914400" marR="0" lvl="1" indent="-520700" algn="l" rtl="0">
              <a:spcBef>
                <a:spcPts val="300"/>
              </a:spcBef>
              <a:buClr>
                <a:schemeClr val="accent2"/>
              </a:buClr>
              <a:buSzPct val="100000"/>
              <a:buFont typeface="Trebuchet MS"/>
              <a:buAutoNum type="arabicPeriod"/>
            </a:pPr>
            <a:r>
              <a:rPr lang="en-US" sz="2600" b="0" i="0" u="none" strike="noStrike" cap="none" baseline="0">
                <a:solidFill>
                  <a:schemeClr val="accent2"/>
                </a:solidFill>
                <a:latin typeface="Georgia"/>
                <a:ea typeface="Georgia"/>
                <a:cs typeface="Georgia"/>
                <a:sym typeface="Georgia"/>
              </a:rPr>
              <a:t>Practice norms like lining up, turning in work, ect</a:t>
            </a:r>
          </a:p>
          <a:p>
            <a:pPr marL="514350" marR="0" lvl="0" indent="-514350" algn="l" rtl="0">
              <a:spcBef>
                <a:spcPts val="300"/>
              </a:spcBef>
              <a:buClr>
                <a:schemeClr val="accent3"/>
              </a:buClr>
              <a:buSzPct val="100000"/>
              <a:buFont typeface="Trebuchet MS"/>
              <a:buAutoNum type="arabicPeriod"/>
            </a:pPr>
            <a:r>
              <a:rPr lang="en-US" sz="2800" b="0" i="0" u="none" strike="noStrike" cap="none" baseline="0">
                <a:solidFill>
                  <a:schemeClr val="dk1"/>
                </a:solidFill>
                <a:latin typeface="Georgia"/>
                <a:ea typeface="Georgia"/>
                <a:cs typeface="Georgia"/>
                <a:sym typeface="Georgia"/>
              </a:rPr>
              <a:t>“Getting to Know You” from the King and I as intro to getting to know you Facebook and Notebook folder activity</a:t>
            </a:r>
          </a:p>
          <a:p>
            <a:pPr marL="514350" marR="0" lvl="0" indent="-514350" algn="l" rtl="0">
              <a:spcBef>
                <a:spcPts val="300"/>
              </a:spcBef>
              <a:buClr>
                <a:schemeClr val="accent3"/>
              </a:buClr>
              <a:buSzPct val="100000"/>
              <a:buFont typeface="Trebuchet MS"/>
              <a:buAutoNum type="arabicPeriod"/>
            </a:pPr>
            <a:r>
              <a:rPr lang="en-US" sz="2800" b="0" i="0" u="none" strike="noStrike" cap="none" baseline="0">
                <a:solidFill>
                  <a:schemeClr val="dk1"/>
                </a:solidFill>
                <a:latin typeface="Georgia"/>
                <a:ea typeface="Georgia"/>
                <a:cs typeface="Georgia"/>
                <a:sym typeface="Georgia"/>
              </a:rPr>
              <a:t>Homework: Get syllabus signed by Friday, Syllabus Check-in tomorrow</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Tuesday, 8/25/15</a:t>
            </a:r>
          </a:p>
        </p:txBody>
      </p:sp>
      <p:sp>
        <p:nvSpPr>
          <p:cNvPr id="121" name="Shape 121"/>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514350" marR="0" lvl="0" indent="-514350" algn="l" rtl="0">
              <a:lnSpc>
                <a:spcPct val="80000"/>
              </a:lnSpc>
              <a:spcBef>
                <a:spcPts val="0"/>
              </a:spcBef>
              <a:buClr>
                <a:schemeClr val="accent3"/>
              </a:buClr>
              <a:buSzPct val="100000"/>
              <a:buFont typeface="Trebuchet MS"/>
              <a:buAutoNum type="arabicPeriod"/>
            </a:pPr>
            <a:r>
              <a:rPr lang="en-US" sz="2600" b="0" i="0" u="none" strike="noStrike" cap="none" baseline="0">
                <a:solidFill>
                  <a:schemeClr val="dk1"/>
                </a:solidFill>
                <a:latin typeface="Georgia"/>
                <a:ea typeface="Georgia"/>
                <a:cs typeface="Georgia"/>
                <a:sym typeface="Georgia"/>
              </a:rPr>
              <a:t>You will need your laptop today., bags stay on the hooks!!!</a:t>
            </a:r>
          </a:p>
          <a:p>
            <a:pPr marL="514350" marR="0" lvl="0" indent="-514350" algn="l" rtl="0">
              <a:lnSpc>
                <a:spcPct val="80000"/>
              </a:lnSpc>
              <a:spcBef>
                <a:spcPts val="300"/>
              </a:spcBef>
              <a:buClr>
                <a:schemeClr val="accent3"/>
              </a:buClr>
              <a:buSzPct val="100000"/>
              <a:buFont typeface="Trebuchet MS"/>
              <a:buAutoNum type="arabicPeriod"/>
            </a:pPr>
            <a:r>
              <a:rPr lang="en-US" sz="2600" b="0" i="0" u="none" strike="noStrike" cap="none" baseline="0">
                <a:solidFill>
                  <a:schemeClr val="dk1"/>
                </a:solidFill>
                <a:latin typeface="Georgia"/>
                <a:ea typeface="Georgia"/>
                <a:cs typeface="Georgia"/>
                <a:sym typeface="Georgia"/>
              </a:rPr>
              <a:t>Turn in Signed Syllabus into the orange bin. </a:t>
            </a:r>
          </a:p>
          <a:p>
            <a:pPr marL="514350" marR="0" lvl="0" indent="-514350" algn="l" rtl="0">
              <a:lnSpc>
                <a:spcPct val="80000"/>
              </a:lnSpc>
              <a:spcBef>
                <a:spcPts val="300"/>
              </a:spcBef>
              <a:buClr>
                <a:schemeClr val="accent3"/>
              </a:buClr>
              <a:buSzPct val="100000"/>
              <a:buFont typeface="Trebuchet MS"/>
              <a:buAutoNum type="arabicPeriod"/>
            </a:pPr>
            <a:r>
              <a:rPr lang="en-US" sz="2600" b="0" i="0" u="none" strike="noStrike" cap="none" baseline="0">
                <a:solidFill>
                  <a:schemeClr val="dk1"/>
                </a:solidFill>
                <a:latin typeface="Georgia"/>
                <a:ea typeface="Georgia"/>
                <a:cs typeface="Georgia"/>
                <a:sym typeface="Georgia"/>
              </a:rPr>
              <a:t>Go over log-in information for all websites</a:t>
            </a:r>
          </a:p>
          <a:p>
            <a:pPr marL="914400" marR="0" lvl="1" indent="-520700" algn="l" rtl="0">
              <a:lnSpc>
                <a:spcPct val="80000"/>
              </a:lnSpc>
              <a:spcBef>
                <a:spcPts val="300"/>
              </a:spcBef>
              <a:buClr>
                <a:schemeClr val="accent2"/>
              </a:buClr>
              <a:buSzPct val="100000"/>
              <a:buFont typeface="Trebuchet MS"/>
              <a:buAutoNum type="arabicPeriod"/>
            </a:pPr>
            <a:r>
              <a:rPr lang="en-US" sz="2400" b="0" i="0" u="none" strike="noStrike" cap="none" baseline="0">
                <a:solidFill>
                  <a:schemeClr val="accent2"/>
                </a:solidFill>
                <a:latin typeface="Georgia"/>
                <a:ea typeface="Georgia"/>
                <a:cs typeface="Georgia"/>
                <a:sym typeface="Georgia"/>
              </a:rPr>
              <a:t>On Back wall</a:t>
            </a:r>
          </a:p>
          <a:p>
            <a:pPr marL="514350" marR="0" lvl="0" indent="-514350" algn="l" rtl="0">
              <a:lnSpc>
                <a:spcPct val="80000"/>
              </a:lnSpc>
              <a:spcBef>
                <a:spcPts val="300"/>
              </a:spcBef>
              <a:buClr>
                <a:schemeClr val="accent3"/>
              </a:buClr>
              <a:buSzPct val="100000"/>
              <a:buFont typeface="Trebuchet MS"/>
              <a:buAutoNum type="arabicPeriod"/>
            </a:pPr>
            <a:r>
              <a:rPr lang="en-US" sz="2600" b="0" i="0" u="none" strike="noStrike" cap="none" baseline="0">
                <a:solidFill>
                  <a:schemeClr val="dk1"/>
                </a:solidFill>
                <a:latin typeface="Georgia"/>
                <a:ea typeface="Georgia"/>
                <a:cs typeface="Georgia"/>
                <a:sym typeface="Georgia"/>
              </a:rPr>
              <a:t>Warm-up- Syllabus Check in on Quia.com</a:t>
            </a:r>
          </a:p>
          <a:p>
            <a:pPr marL="914400" marR="0" lvl="1" indent="-520700" algn="l" rtl="0">
              <a:lnSpc>
                <a:spcPct val="80000"/>
              </a:lnSpc>
              <a:spcBef>
                <a:spcPts val="300"/>
              </a:spcBef>
              <a:buClr>
                <a:schemeClr val="accent2"/>
              </a:buClr>
              <a:buSzPct val="100000"/>
              <a:buFont typeface="Trebuchet MS"/>
              <a:buAutoNum type="arabicPeriod"/>
            </a:pPr>
            <a:r>
              <a:rPr lang="en-US" sz="2400" b="0" i="0" u="none" strike="noStrike" cap="none" baseline="0">
                <a:solidFill>
                  <a:schemeClr val="accent2"/>
                </a:solidFill>
                <a:latin typeface="Georgia"/>
                <a:ea typeface="Georgia"/>
                <a:cs typeface="Georgia"/>
                <a:sym typeface="Georgia"/>
              </a:rPr>
              <a:t>If you have a paper copy, be sure to turn it into the orange bin with your name on it. </a:t>
            </a:r>
          </a:p>
          <a:p>
            <a:pPr marL="514350" marR="0" lvl="0" indent="-514350" algn="l" rtl="0">
              <a:lnSpc>
                <a:spcPct val="80000"/>
              </a:lnSpc>
              <a:spcBef>
                <a:spcPts val="300"/>
              </a:spcBef>
              <a:buClr>
                <a:schemeClr val="accent3"/>
              </a:buClr>
              <a:buSzPct val="100000"/>
              <a:buFont typeface="Trebuchet MS"/>
              <a:buAutoNum type="arabicPeriod"/>
            </a:pPr>
            <a:r>
              <a:rPr lang="en-US" sz="2600" b="0" i="0" u="none" strike="noStrike" cap="none" baseline="0">
                <a:solidFill>
                  <a:schemeClr val="dk1"/>
                </a:solidFill>
                <a:latin typeface="Georgia"/>
                <a:ea typeface="Georgia"/>
                <a:cs typeface="Georgia"/>
                <a:sym typeface="Georgia"/>
              </a:rPr>
              <a:t>Pre-test for year on Quia.com. </a:t>
            </a:r>
          </a:p>
          <a:p>
            <a:pPr marL="914400" marR="0" lvl="1" indent="-520700" algn="l" rtl="0">
              <a:lnSpc>
                <a:spcPct val="80000"/>
              </a:lnSpc>
              <a:spcBef>
                <a:spcPts val="300"/>
              </a:spcBef>
              <a:buClr>
                <a:schemeClr val="accent2"/>
              </a:buClr>
              <a:buSzPct val="100000"/>
              <a:buFont typeface="Trebuchet MS"/>
              <a:buAutoNum type="arabicPeriod"/>
            </a:pPr>
            <a:r>
              <a:rPr lang="en-US" sz="2400" b="0" i="0" u="none" strike="noStrike" cap="none" baseline="0">
                <a:solidFill>
                  <a:schemeClr val="accent2"/>
                </a:solidFill>
                <a:latin typeface="Georgia"/>
                <a:ea typeface="Georgia"/>
                <a:cs typeface="Georgia"/>
                <a:sym typeface="Georgia"/>
              </a:rPr>
              <a:t>Turn paper copy into the orange bin if you have one. </a:t>
            </a:r>
          </a:p>
          <a:p>
            <a:pPr marL="514350" marR="0" lvl="0" indent="-514350" algn="l" rtl="0">
              <a:lnSpc>
                <a:spcPct val="80000"/>
              </a:lnSpc>
              <a:spcBef>
                <a:spcPts val="300"/>
              </a:spcBef>
              <a:buClr>
                <a:schemeClr val="accent3"/>
              </a:buClr>
              <a:buSzPct val="100000"/>
              <a:buFont typeface="Trebuchet MS"/>
              <a:buAutoNum type="arabicPeriod"/>
            </a:pPr>
            <a:r>
              <a:rPr lang="en-US" sz="2600" b="0" i="0" u="none" strike="noStrike" cap="none" baseline="0">
                <a:solidFill>
                  <a:schemeClr val="dk1"/>
                </a:solidFill>
                <a:latin typeface="Georgia"/>
                <a:ea typeface="Georgia"/>
                <a:cs typeface="Georgia"/>
                <a:sym typeface="Georgia"/>
              </a:rPr>
              <a:t>Log-on to Achieve 3000 for the pre-test when done.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57200" y="6096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Wednesday, 8/26/15</a:t>
            </a:r>
          </a:p>
        </p:txBody>
      </p:sp>
      <p:sp>
        <p:nvSpPr>
          <p:cNvPr id="128" name="Shape 128"/>
          <p:cNvSpPr txBox="1">
            <a:spLocks noGrp="1"/>
          </p:cNvSpPr>
          <p:nvPr>
            <p:ph type="body" idx="1"/>
          </p:nvPr>
        </p:nvSpPr>
        <p:spPr>
          <a:xfrm>
            <a:off x="457200" y="1600200"/>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Turn in homework into the orange bin. </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Answer the following questions on one of the Warm-up Sheets from the center of your groups on the section labeled Wednesday. Write None in Monday and Tuesday.  </a:t>
            </a:r>
          </a:p>
          <a:p>
            <a:pPr marL="658368" marR="0" lvl="1" indent="-251968" algn="l" rtl="0">
              <a:spcBef>
                <a:spcPts val="300"/>
              </a:spcBef>
              <a:buClr>
                <a:schemeClr val="accent2"/>
              </a:buClr>
              <a:buSzPct val="100000"/>
              <a:buFont typeface="Georgia"/>
              <a:buChar char="▫"/>
            </a:pPr>
            <a:r>
              <a:rPr lang="en-US" sz="2600" b="0" i="0" u="none" strike="noStrike" cap="none" baseline="0">
                <a:solidFill>
                  <a:srgbClr val="FF0000"/>
                </a:solidFill>
                <a:latin typeface="Georgia"/>
                <a:ea typeface="Georgia"/>
                <a:cs typeface="Georgia"/>
                <a:sym typeface="Georgia"/>
              </a:rPr>
              <a:t>What is history?</a:t>
            </a:r>
          </a:p>
          <a:p>
            <a:pPr marL="658368" marR="0" lvl="1" indent="-251968" algn="l" rtl="0">
              <a:spcBef>
                <a:spcPts val="300"/>
              </a:spcBef>
              <a:buClr>
                <a:schemeClr val="accent2"/>
              </a:buClr>
              <a:buSzPct val="100000"/>
              <a:buFont typeface="Georgia"/>
              <a:buChar char="▫"/>
            </a:pPr>
            <a:r>
              <a:rPr lang="en-US" sz="2600" b="0" i="0" u="none" strike="noStrike" cap="none" baseline="0">
                <a:solidFill>
                  <a:srgbClr val="FF0000"/>
                </a:solidFill>
                <a:latin typeface="Georgia"/>
                <a:ea typeface="Georgia"/>
                <a:cs typeface="Georgia"/>
                <a:sym typeface="Georgia"/>
              </a:rPr>
              <a:t>Why does history matter?</a:t>
            </a:r>
          </a:p>
          <a:p>
            <a:pPr marL="658368" marR="0" lvl="1" indent="-251968" algn="l" rtl="0">
              <a:spcBef>
                <a:spcPts val="300"/>
              </a:spcBef>
              <a:buClr>
                <a:schemeClr val="accent2"/>
              </a:buClr>
              <a:buSzPct val="100000"/>
              <a:buFont typeface="Georgia"/>
              <a:buChar char="▫"/>
            </a:pPr>
            <a:r>
              <a:rPr lang="en-US" sz="2600" b="0" i="0" u="none" strike="noStrike" cap="none" baseline="0">
                <a:solidFill>
                  <a:srgbClr val="FF0000"/>
                </a:solidFill>
                <a:latin typeface="Georgia"/>
                <a:ea typeface="Georgia"/>
                <a:cs typeface="Georgia"/>
                <a:sym typeface="Georgia"/>
              </a:rPr>
              <a:t>What topic do you want to study this year?</a:t>
            </a:r>
          </a:p>
          <a:p>
            <a:pPr marL="658368" marR="0" lvl="1" indent="-251968" algn="l" rtl="0">
              <a:spcBef>
                <a:spcPts val="300"/>
              </a:spcBef>
              <a:buClr>
                <a:schemeClr val="accent2"/>
              </a:buClr>
              <a:buSzPct val="100000"/>
              <a:buFont typeface="Georgia"/>
              <a:buChar char="▫"/>
            </a:pPr>
            <a:r>
              <a:rPr lang="en-US" sz="2600" b="0" i="0" u="none" strike="noStrike" cap="none" baseline="0">
                <a:solidFill>
                  <a:srgbClr val="FF0000"/>
                </a:solidFill>
                <a:latin typeface="Georgia"/>
                <a:ea typeface="Georgia"/>
                <a:cs typeface="Georgia"/>
                <a:sym typeface="Georgia"/>
              </a:rPr>
              <a:t>What is historical thinking? Why do we need it?</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Warm-up review</a:t>
            </a:r>
          </a:p>
        </p:txBody>
      </p:sp>
      <p:sp>
        <p:nvSpPr>
          <p:cNvPr id="134" name="Shape 134"/>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25000"/>
              <a:buFont typeface="Georgia"/>
              <a:buNone/>
            </a:pPr>
            <a:r>
              <a:rPr lang="en-US" sz="2800" b="0" i="0" u="none" strike="noStrike" cap="none" baseline="0">
                <a:solidFill>
                  <a:schemeClr val="dk1"/>
                </a:solidFill>
                <a:latin typeface="Georgia"/>
                <a:ea typeface="Georgia"/>
                <a:cs typeface="Georgia"/>
                <a:sym typeface="Georgia"/>
              </a:rPr>
              <a:t>What is history? Why does history matter?</a:t>
            </a:r>
          </a:p>
          <a:p>
            <a:pPr marL="365760" marR="0" lvl="0" indent="-264160" algn="l" rtl="0">
              <a:spcBef>
                <a:spcPts val="300"/>
              </a:spcBef>
              <a:buClr>
                <a:schemeClr val="accent3"/>
              </a:buClr>
              <a:buSzPct val="25000"/>
              <a:buFont typeface="Georgia"/>
              <a:buNone/>
            </a:pPr>
            <a:r>
              <a:rPr lang="en-US" sz="2800" b="0" i="0" u="none" strike="noStrike" cap="none" baseline="0">
                <a:solidFill>
                  <a:schemeClr val="dk1"/>
                </a:solidFill>
                <a:latin typeface="Georgia"/>
                <a:ea typeface="Georgia"/>
                <a:cs typeface="Georgia"/>
                <a:sym typeface="Georgia"/>
              </a:rPr>
              <a:t>- </a:t>
            </a:r>
            <a:r>
              <a:rPr lang="en-US" sz="2800" b="0" i="0" u="sng" strike="noStrike" cap="none" baseline="0">
                <a:solidFill>
                  <a:schemeClr val="hlink"/>
                </a:solidFill>
                <a:latin typeface="Georgia"/>
                <a:ea typeface="Georgia"/>
                <a:cs typeface="Georgia"/>
                <a:sym typeface="Georgia"/>
                <a:hlinkClick r:id="rId3"/>
              </a:rPr>
              <a:t>https://www.youtube.com/watch?v=QRlRZPx-pG0</a:t>
            </a:r>
            <a:r>
              <a:rPr lang="en-US" sz="2800" b="0" i="0" u="none" strike="noStrike" cap="none" baseline="0">
                <a:solidFill>
                  <a:schemeClr val="dk1"/>
                </a:solidFill>
                <a:latin typeface="Georgia"/>
                <a:ea typeface="Georgia"/>
                <a:cs typeface="Georgia"/>
                <a:sym typeface="Georgia"/>
              </a:rPr>
              <a:t>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Today we will……</a:t>
            </a:r>
          </a:p>
        </p:txBody>
      </p:sp>
      <p:sp>
        <p:nvSpPr>
          <p:cNvPr id="140" name="Shape 140"/>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Understand the difference between a fact and opinion</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Identify the differences between primary and secondary sources</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Identify and develop the steps to interpreting sources</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"How do we know what we know?"</a:t>
            </a:r>
          </a:p>
        </p:txBody>
      </p:sp>
      <p:sp>
        <p:nvSpPr>
          <p:cNvPr id="146" name="Shape 146"/>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Historical thinking the process of reading, writing, and analyzing written, visual, and auditory sources to understand our past .</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The past is difficult to retrieve and these ways of reading and analysis help us write accurate stories about what happened and what those events meant.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81000" y="8382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What will we become?</a:t>
            </a:r>
          </a:p>
        </p:txBody>
      </p:sp>
      <p:sp>
        <p:nvSpPr>
          <p:cNvPr id="152" name="Shape 152"/>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In this class, we will not be </a:t>
            </a:r>
          </a:p>
          <a:p>
            <a:pPr marL="365760" marR="0" lvl="0" indent="-264160" algn="l" rtl="0">
              <a:spcBef>
                <a:spcPts val="300"/>
              </a:spcBef>
              <a:buClr>
                <a:schemeClr val="accent3"/>
              </a:buClr>
              <a:buSzPct val="25000"/>
              <a:buFont typeface="Georgia"/>
              <a:buNone/>
            </a:pPr>
            <a:r>
              <a:rPr lang="en-US" sz="2800" b="0" i="0" u="none" strike="noStrike" cap="none" baseline="0">
                <a:solidFill>
                  <a:schemeClr val="dk1"/>
                </a:solidFill>
                <a:latin typeface="Georgia"/>
                <a:ea typeface="Georgia"/>
                <a:cs typeface="Georgia"/>
                <a:sym typeface="Georgia"/>
              </a:rPr>
              <a:t>students who sit idly by </a:t>
            </a:r>
          </a:p>
          <a:p>
            <a:pPr marL="365760" marR="0" lvl="0" indent="-264160" algn="l" rtl="0">
              <a:spcBef>
                <a:spcPts val="300"/>
              </a:spcBef>
              <a:buClr>
                <a:schemeClr val="accent3"/>
              </a:buClr>
              <a:buSzPct val="25000"/>
              <a:buFont typeface="Georgia"/>
              <a:buNone/>
            </a:pPr>
            <a:r>
              <a:rPr lang="en-US" sz="2800" b="0" i="0" u="none" strike="noStrike" cap="none" baseline="0">
                <a:solidFill>
                  <a:schemeClr val="dk1"/>
                </a:solidFill>
                <a:latin typeface="Georgia"/>
                <a:ea typeface="Georgia"/>
                <a:cs typeface="Georgia"/>
                <a:sym typeface="Georgia"/>
              </a:rPr>
              <a:t>taking notes just to </a:t>
            </a:r>
          </a:p>
          <a:p>
            <a:pPr marL="365760" marR="0" lvl="0" indent="-264160" algn="l" rtl="0">
              <a:spcBef>
                <a:spcPts val="300"/>
              </a:spcBef>
              <a:buClr>
                <a:schemeClr val="accent3"/>
              </a:buClr>
              <a:buSzPct val="25000"/>
              <a:buFont typeface="Georgia"/>
              <a:buNone/>
            </a:pPr>
            <a:r>
              <a:rPr lang="en-US" sz="2800" b="0" i="0" u="none" strike="noStrike" cap="none" baseline="0">
                <a:solidFill>
                  <a:schemeClr val="dk1"/>
                </a:solidFill>
                <a:latin typeface="Georgia"/>
                <a:ea typeface="Georgia"/>
                <a:cs typeface="Georgia"/>
                <a:sym typeface="Georgia"/>
              </a:rPr>
              <a:t>memorize names and dates.</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We will become explorers, detectives, recorders, authors, thinkers, and leaders.  </a:t>
            </a:r>
          </a:p>
        </p:txBody>
      </p:sp>
      <p:pic>
        <p:nvPicPr>
          <p:cNvPr id="153" name="Shape 153"/>
          <p:cNvPicPr preferRelativeResize="0"/>
          <p:nvPr/>
        </p:nvPicPr>
        <p:blipFill rotWithShape="1">
          <a:blip r:embed="rId3">
            <a:alphaModFix/>
          </a:blip>
          <a:srcRect/>
          <a:stretch/>
        </p:blipFill>
        <p:spPr>
          <a:xfrm>
            <a:off x="5334000" y="1828800"/>
            <a:ext cx="3809999" cy="2286000"/>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3600" b="0" i="0" u="none" strike="noStrike" cap="none" baseline="0">
                <a:solidFill>
                  <a:schemeClr val="dk2"/>
                </a:solidFill>
                <a:latin typeface="Trebuchet MS"/>
                <a:ea typeface="Trebuchet MS"/>
                <a:cs typeface="Trebuchet MS"/>
                <a:sym typeface="Trebuchet MS"/>
              </a:rPr>
              <a:t>There are several parts to being historical thinkers.</a:t>
            </a:r>
          </a:p>
        </p:txBody>
      </p:sp>
      <p:sp>
        <p:nvSpPr>
          <p:cNvPr id="159" name="Shape 159"/>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We need to know the difference between a fact and opinion. </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We need to know what a primary source and secondary source are. </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We need to know how to determine bias in a source. </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We need to know the purpose of a source, the main idea, point of view, and  the credibility of the source.  </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304800" y="914400"/>
            <a:ext cx="8381999" cy="1069847"/>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Fact v. Opinion</a:t>
            </a:r>
          </a:p>
        </p:txBody>
      </p:sp>
      <p:sp>
        <p:nvSpPr>
          <p:cNvPr id="165" name="Shape 165"/>
          <p:cNvSpPr txBox="1">
            <a:spLocks noGrp="1"/>
          </p:cNvSpPr>
          <p:nvPr>
            <p:ph type="body" idx="1"/>
          </p:nvPr>
        </p:nvSpPr>
        <p:spPr>
          <a:xfrm>
            <a:off x="381000" y="1905000"/>
            <a:ext cx="4041648" cy="457200"/>
          </a:xfrm>
          <a:prstGeom prst="rect">
            <a:avLst/>
          </a:prstGeom>
          <a:solidFill>
            <a:srgbClr val="328D96">
              <a:alpha val="24705"/>
            </a:srgbClr>
          </a:solidFill>
          <a:ln w="12700" cap="flat" cmpd="sng">
            <a:solidFill>
              <a:schemeClr val="accent2"/>
            </a:solidFill>
            <a:prstDash val="solid"/>
            <a:round/>
            <a:headEnd type="none" w="med" len="med"/>
            <a:tailEnd type="none" w="med" len="med"/>
          </a:ln>
        </p:spPr>
        <p:txBody>
          <a:bodyPr lIns="91425" tIns="45700" rIns="91425" bIns="45700" anchor="ctr" anchorCtr="0">
            <a:noAutofit/>
          </a:bodyPr>
          <a:lstStyle/>
          <a:p>
            <a:pPr marL="45720" marR="0" lvl="0" indent="-7619" algn="l" rtl="0">
              <a:spcBef>
                <a:spcPts val="0"/>
              </a:spcBef>
              <a:buClr>
                <a:schemeClr val="accent3"/>
              </a:buClr>
              <a:buSzPct val="25000"/>
              <a:buFont typeface="Georgia"/>
              <a:buNone/>
            </a:pPr>
            <a:r>
              <a:rPr lang="en-US" sz="1900" b="1" i="0" u="none" strike="noStrike" cap="none" baseline="0">
                <a:solidFill>
                  <a:srgbClr val="414141"/>
                </a:solidFill>
                <a:latin typeface="Georgia"/>
                <a:ea typeface="Georgia"/>
                <a:cs typeface="Georgia"/>
                <a:sym typeface="Georgia"/>
              </a:rPr>
              <a:t>Fact</a:t>
            </a:r>
          </a:p>
        </p:txBody>
      </p:sp>
      <p:sp>
        <p:nvSpPr>
          <p:cNvPr id="166" name="Shape 166"/>
          <p:cNvSpPr txBox="1">
            <a:spLocks noGrp="1"/>
          </p:cNvSpPr>
          <p:nvPr>
            <p:ph type="body" idx="2"/>
          </p:nvPr>
        </p:nvSpPr>
        <p:spPr>
          <a:xfrm>
            <a:off x="4724400" y="1905000"/>
            <a:ext cx="4041774" cy="457200"/>
          </a:xfrm>
          <a:prstGeom prst="rect">
            <a:avLst/>
          </a:prstGeom>
          <a:solidFill>
            <a:srgbClr val="328D96">
              <a:alpha val="24705"/>
            </a:srgbClr>
          </a:solidFill>
          <a:ln w="12700" cap="flat" cmpd="sng">
            <a:solidFill>
              <a:schemeClr val="accent2"/>
            </a:solidFill>
            <a:prstDash val="solid"/>
            <a:round/>
            <a:headEnd type="none" w="med" len="med"/>
            <a:tailEnd type="none" w="med" len="med"/>
          </a:ln>
        </p:spPr>
        <p:txBody>
          <a:bodyPr lIns="91425" tIns="45700" rIns="91425" bIns="45700" anchor="ctr" anchorCtr="0">
            <a:noAutofit/>
          </a:bodyPr>
          <a:lstStyle/>
          <a:p>
            <a:pPr marL="45720" marR="0" lvl="0" indent="-7619" algn="l" rtl="0">
              <a:spcBef>
                <a:spcPts val="0"/>
              </a:spcBef>
              <a:buClr>
                <a:schemeClr val="accent3"/>
              </a:buClr>
              <a:buSzPct val="25000"/>
              <a:buFont typeface="Georgia"/>
              <a:buNone/>
            </a:pPr>
            <a:r>
              <a:rPr lang="en-US" sz="1900" b="1" i="0" u="none" strike="noStrike" cap="none" baseline="0">
                <a:solidFill>
                  <a:srgbClr val="414141"/>
                </a:solidFill>
                <a:latin typeface="Georgia"/>
                <a:ea typeface="Georgia"/>
                <a:cs typeface="Georgia"/>
                <a:sym typeface="Georgia"/>
              </a:rPr>
              <a:t>Opinion</a:t>
            </a:r>
          </a:p>
        </p:txBody>
      </p:sp>
      <p:sp>
        <p:nvSpPr>
          <p:cNvPr id="167" name="Shape 167"/>
          <p:cNvSpPr txBox="1">
            <a:spLocks noGrp="1"/>
          </p:cNvSpPr>
          <p:nvPr>
            <p:ph type="body" idx="3"/>
          </p:nvPr>
        </p:nvSpPr>
        <p:spPr>
          <a:xfrm>
            <a:off x="381000" y="2708518"/>
            <a:ext cx="4041648" cy="3886200"/>
          </a:xfrm>
          <a:prstGeom prst="rect">
            <a:avLst/>
          </a:prstGeom>
          <a:noFill/>
          <a:ln>
            <a:noFill/>
          </a:ln>
        </p:spPr>
        <p:txBody>
          <a:bodyPr lIns="91425" tIns="45700" rIns="91425" bIns="45700" anchor="t" anchorCtr="0">
            <a:noAutofit/>
          </a:bodyPr>
          <a:lstStyle/>
          <a:p>
            <a:pPr marL="365760" marR="0" lvl="0" indent="-264160" algn="l" rtl="0">
              <a:lnSpc>
                <a:spcPct val="90000"/>
              </a:lnSpc>
              <a:spcBef>
                <a:spcPts val="0"/>
              </a:spcBef>
              <a:buClr>
                <a:schemeClr val="accent3"/>
              </a:buClr>
              <a:buSzPct val="100000"/>
              <a:buFont typeface="Georgia"/>
              <a:buChar char="•"/>
            </a:pPr>
            <a:r>
              <a:rPr lang="en-US" sz="2000" b="0" i="0" u="none" strike="noStrike" cap="none" baseline="0">
                <a:solidFill>
                  <a:schemeClr val="dk1"/>
                </a:solidFill>
                <a:latin typeface="Georgia"/>
                <a:ea typeface="Georgia"/>
                <a:cs typeface="Georgia"/>
                <a:sym typeface="Georgia"/>
              </a:rPr>
              <a:t>A </a:t>
            </a:r>
            <a:r>
              <a:rPr lang="en-US" sz="2000" b="1" i="0" u="none" strike="noStrike" cap="none" baseline="0">
                <a:solidFill>
                  <a:schemeClr val="dk1"/>
                </a:solidFill>
                <a:latin typeface="Georgia"/>
                <a:ea typeface="Georgia"/>
                <a:cs typeface="Georgia"/>
                <a:sym typeface="Georgia"/>
              </a:rPr>
              <a:t>fact</a:t>
            </a:r>
            <a:r>
              <a:rPr lang="en-US" sz="2000" b="0" i="0" u="none" strike="noStrike" cap="none" baseline="0">
                <a:solidFill>
                  <a:schemeClr val="dk1"/>
                </a:solidFill>
                <a:latin typeface="Georgia"/>
                <a:ea typeface="Georgia"/>
                <a:cs typeface="Georgia"/>
                <a:sym typeface="Georgia"/>
              </a:rPr>
              <a:t> is something that is true or real. A fact can be proven by evidence.</a:t>
            </a:r>
          </a:p>
          <a:p>
            <a:pPr marL="365760" marR="0" lvl="0" indent="-264160" algn="l" rtl="0">
              <a:lnSpc>
                <a:spcPct val="90000"/>
              </a:lnSpc>
              <a:spcBef>
                <a:spcPts val="300"/>
              </a:spcBef>
              <a:buClr>
                <a:schemeClr val="accent3"/>
              </a:buClr>
              <a:buSzPct val="25000"/>
              <a:buFont typeface="Georgia"/>
              <a:buNone/>
            </a:pPr>
            <a:r>
              <a:rPr lang="en-US" sz="2000" b="1" i="0" u="none" strike="noStrike" cap="none" baseline="0">
                <a:solidFill>
                  <a:schemeClr val="dk1"/>
                </a:solidFill>
                <a:latin typeface="Georgia"/>
                <a:ea typeface="Georgia"/>
                <a:cs typeface="Georgia"/>
                <a:sym typeface="Georgia"/>
              </a:rPr>
              <a:t>Examples:</a:t>
            </a:r>
          </a:p>
          <a:p>
            <a:pPr marL="365760" marR="0" lvl="0" indent="-264160" algn="l" rtl="0">
              <a:lnSpc>
                <a:spcPct val="90000"/>
              </a:lnSpc>
              <a:spcBef>
                <a:spcPts val="300"/>
              </a:spcBef>
              <a:buClr>
                <a:schemeClr val="accent3"/>
              </a:buClr>
              <a:buSzPct val="100000"/>
              <a:buFont typeface="Georgia"/>
              <a:buChar char="•"/>
            </a:pPr>
            <a:r>
              <a:rPr lang="en-US" sz="2000" b="0" i="0" u="none" strike="noStrike" cap="none" baseline="0">
                <a:solidFill>
                  <a:schemeClr val="dk1"/>
                </a:solidFill>
                <a:latin typeface="Georgia"/>
                <a:ea typeface="Georgia"/>
                <a:cs typeface="Georgia"/>
                <a:sym typeface="Georgia"/>
              </a:rPr>
              <a:t>George Washington was the first president of the United States.</a:t>
            </a:r>
          </a:p>
          <a:p>
            <a:pPr marL="365760" marR="0" lvl="0" indent="-264160" algn="l" rtl="0">
              <a:lnSpc>
                <a:spcPct val="90000"/>
              </a:lnSpc>
              <a:spcBef>
                <a:spcPts val="300"/>
              </a:spcBef>
              <a:buClr>
                <a:schemeClr val="accent3"/>
              </a:buClr>
              <a:buSzPct val="100000"/>
              <a:buFont typeface="Georgia"/>
              <a:buChar char="•"/>
            </a:pPr>
            <a:r>
              <a:rPr lang="en-US" sz="2000" b="0" i="0" u="none" strike="noStrike" cap="none" baseline="0">
                <a:solidFill>
                  <a:schemeClr val="dk1"/>
                </a:solidFill>
                <a:latin typeface="Georgia"/>
                <a:ea typeface="Georgia"/>
                <a:cs typeface="Georgia"/>
                <a:sym typeface="Georgia"/>
              </a:rPr>
              <a:t>A quadrilateral is any shape that has four sides.</a:t>
            </a:r>
          </a:p>
          <a:p>
            <a:pPr marL="365760" marR="0" lvl="0" indent="-264160" algn="l" rtl="0">
              <a:lnSpc>
                <a:spcPct val="90000"/>
              </a:lnSpc>
              <a:spcBef>
                <a:spcPts val="300"/>
              </a:spcBef>
              <a:buClr>
                <a:schemeClr val="accent3"/>
              </a:buClr>
              <a:buSzPct val="100000"/>
              <a:buFont typeface="Georgia"/>
              <a:buChar char="•"/>
            </a:pPr>
            <a:r>
              <a:rPr lang="en-US" sz="2000" b="0" i="0" u="none" strike="noStrike" cap="none" baseline="0">
                <a:solidFill>
                  <a:schemeClr val="dk1"/>
                </a:solidFill>
                <a:latin typeface="Georgia"/>
                <a:ea typeface="Georgia"/>
                <a:cs typeface="Georgia"/>
                <a:sym typeface="Georgia"/>
              </a:rPr>
              <a:t>There are 60 seconds in a minute, 60 minutes in an hour, and 24 hours in one day.</a:t>
            </a:r>
          </a:p>
          <a:p>
            <a:pPr marL="365760" marR="0" lvl="0" indent="-137159" algn="l" rtl="0">
              <a:lnSpc>
                <a:spcPct val="90000"/>
              </a:lnSpc>
              <a:spcBef>
                <a:spcPts val="300"/>
              </a:spcBef>
              <a:buClr>
                <a:schemeClr val="accent3"/>
              </a:buClr>
              <a:buFont typeface="Georgia"/>
              <a:buNone/>
            </a:pPr>
            <a:endParaRPr sz="2000" b="0" i="0" u="none" strike="noStrike" cap="none" baseline="0">
              <a:solidFill>
                <a:schemeClr val="dk1"/>
              </a:solidFill>
              <a:latin typeface="Georgia"/>
              <a:ea typeface="Georgia"/>
              <a:cs typeface="Georgia"/>
              <a:sym typeface="Georgia"/>
            </a:endParaRPr>
          </a:p>
        </p:txBody>
      </p:sp>
      <p:sp>
        <p:nvSpPr>
          <p:cNvPr id="168" name="Shape 168"/>
          <p:cNvSpPr txBox="1">
            <a:spLocks noGrp="1"/>
          </p:cNvSpPr>
          <p:nvPr>
            <p:ph type="body" idx="4"/>
          </p:nvPr>
        </p:nvSpPr>
        <p:spPr>
          <a:xfrm>
            <a:off x="4718303" y="2708518"/>
            <a:ext cx="4041774" cy="3886200"/>
          </a:xfrm>
          <a:prstGeom prst="rect">
            <a:avLst/>
          </a:prstGeom>
          <a:noFill/>
          <a:ln>
            <a:noFill/>
          </a:ln>
        </p:spPr>
        <p:txBody>
          <a:bodyPr lIns="91425" tIns="45700" rIns="91425" bIns="45700" anchor="t" anchorCtr="0">
            <a:noAutofit/>
          </a:bodyPr>
          <a:lstStyle/>
          <a:p>
            <a:pPr marL="365760" marR="0" lvl="0" indent="-264160" algn="l" rtl="0">
              <a:lnSpc>
                <a:spcPct val="90000"/>
              </a:lnSpc>
              <a:spcBef>
                <a:spcPts val="0"/>
              </a:spcBef>
              <a:buClr>
                <a:schemeClr val="accent3"/>
              </a:buClr>
              <a:buSzPct val="97368"/>
              <a:buFont typeface="Georgia"/>
              <a:buChar char="•"/>
            </a:pPr>
            <a:r>
              <a:rPr lang="en-US" sz="1850" b="0" i="0" u="none" strike="noStrike" cap="none" baseline="0">
                <a:solidFill>
                  <a:schemeClr val="dk1"/>
                </a:solidFill>
                <a:latin typeface="Georgia"/>
                <a:ea typeface="Georgia"/>
                <a:cs typeface="Georgia"/>
                <a:sym typeface="Georgia"/>
              </a:rPr>
              <a:t>An </a:t>
            </a:r>
            <a:r>
              <a:rPr lang="en-US" sz="1850" b="1" i="0" u="none" strike="noStrike" cap="none" baseline="0">
                <a:solidFill>
                  <a:schemeClr val="dk1"/>
                </a:solidFill>
                <a:latin typeface="Georgia"/>
                <a:ea typeface="Georgia"/>
                <a:cs typeface="Georgia"/>
                <a:sym typeface="Georgia"/>
              </a:rPr>
              <a:t>opinion</a:t>
            </a:r>
            <a:r>
              <a:rPr lang="en-US" sz="1850" b="0" i="0" u="none" strike="noStrike" cap="none" baseline="0">
                <a:solidFill>
                  <a:schemeClr val="dk1"/>
                </a:solidFill>
                <a:latin typeface="Georgia"/>
                <a:ea typeface="Georgia"/>
                <a:cs typeface="Georgia"/>
                <a:sym typeface="Georgia"/>
              </a:rPr>
              <a:t> is different from a fact because it is a belief or judgment that cannot be proven. Words like "best" and "most" are often clues that a statement is an opinion.</a:t>
            </a:r>
          </a:p>
          <a:p>
            <a:pPr marL="365760" marR="0" lvl="0" indent="-264160" algn="l" rtl="0">
              <a:lnSpc>
                <a:spcPct val="90000"/>
              </a:lnSpc>
              <a:spcBef>
                <a:spcPts val="300"/>
              </a:spcBef>
              <a:buClr>
                <a:schemeClr val="accent3"/>
              </a:buClr>
              <a:buSzPct val="25000"/>
              <a:buFont typeface="Georgia"/>
              <a:buNone/>
            </a:pPr>
            <a:r>
              <a:rPr lang="en-US" sz="1850" b="1" i="0" u="none" strike="noStrike" cap="none" baseline="0">
                <a:solidFill>
                  <a:schemeClr val="dk1"/>
                </a:solidFill>
                <a:latin typeface="Georgia"/>
                <a:ea typeface="Georgia"/>
                <a:cs typeface="Georgia"/>
                <a:sym typeface="Georgia"/>
              </a:rPr>
              <a:t>Examples:</a:t>
            </a:r>
          </a:p>
          <a:p>
            <a:pPr marL="365760" marR="0" lvl="0" indent="-264160" algn="l" rtl="0">
              <a:lnSpc>
                <a:spcPct val="90000"/>
              </a:lnSpc>
              <a:spcBef>
                <a:spcPts val="300"/>
              </a:spcBef>
              <a:buClr>
                <a:schemeClr val="accent3"/>
              </a:buClr>
              <a:buSzPct val="97368"/>
              <a:buFont typeface="Georgia"/>
              <a:buChar char="•"/>
            </a:pPr>
            <a:r>
              <a:rPr lang="en-US" sz="1850" b="0" i="0" u="none" strike="noStrike" cap="none" baseline="0">
                <a:solidFill>
                  <a:schemeClr val="dk1"/>
                </a:solidFill>
                <a:latin typeface="Georgia"/>
                <a:ea typeface="Georgia"/>
                <a:cs typeface="Georgia"/>
                <a:sym typeface="Georgia"/>
              </a:rPr>
              <a:t>George Washington was the best president the country has ever had.</a:t>
            </a:r>
          </a:p>
          <a:p>
            <a:pPr marL="365760" marR="0" lvl="0" indent="-264160" algn="l" rtl="0">
              <a:lnSpc>
                <a:spcPct val="90000"/>
              </a:lnSpc>
              <a:spcBef>
                <a:spcPts val="300"/>
              </a:spcBef>
              <a:buClr>
                <a:schemeClr val="accent3"/>
              </a:buClr>
              <a:buSzPct val="97368"/>
              <a:buFont typeface="Georgia"/>
              <a:buChar char="•"/>
            </a:pPr>
            <a:r>
              <a:rPr lang="en-US" sz="1850" b="0" i="0" u="none" strike="noStrike" cap="none" baseline="0">
                <a:solidFill>
                  <a:schemeClr val="dk1"/>
                </a:solidFill>
                <a:latin typeface="Georgia"/>
                <a:ea typeface="Georgia"/>
                <a:cs typeface="Georgia"/>
                <a:sym typeface="Georgia"/>
              </a:rPr>
              <a:t>Blue is the prettiest color.</a:t>
            </a:r>
          </a:p>
          <a:p>
            <a:pPr marL="365760" marR="0" lvl="0" indent="-264160" algn="l" rtl="0">
              <a:lnSpc>
                <a:spcPct val="90000"/>
              </a:lnSpc>
              <a:spcBef>
                <a:spcPts val="300"/>
              </a:spcBef>
              <a:buClr>
                <a:schemeClr val="accent3"/>
              </a:buClr>
              <a:buSzPct val="97368"/>
              <a:buFont typeface="Georgia"/>
              <a:buChar char="•"/>
            </a:pPr>
            <a:r>
              <a:rPr lang="en-US" sz="1850" b="0" i="1" u="none" strike="noStrike" cap="none" baseline="0">
                <a:solidFill>
                  <a:schemeClr val="dk1"/>
                </a:solidFill>
                <a:latin typeface="Georgia"/>
                <a:ea typeface="Georgia"/>
                <a:cs typeface="Georgia"/>
                <a:sym typeface="Georgia"/>
              </a:rPr>
              <a:t>Star Wars</a:t>
            </a:r>
            <a:r>
              <a:rPr lang="en-US" sz="1850" b="0" i="0" u="none" strike="noStrike" cap="none" baseline="0">
                <a:solidFill>
                  <a:schemeClr val="dk1"/>
                </a:solidFill>
                <a:latin typeface="Georgia"/>
                <a:ea typeface="Georgia"/>
                <a:cs typeface="Georgia"/>
                <a:sym typeface="Georgia"/>
              </a:rPr>
              <a:t> is the best movie ever made.</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304800" y="304800"/>
            <a:ext cx="8381999" cy="1069847"/>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Sources</a:t>
            </a:r>
          </a:p>
        </p:txBody>
      </p:sp>
      <p:sp>
        <p:nvSpPr>
          <p:cNvPr id="174" name="Shape 174"/>
          <p:cNvSpPr txBox="1">
            <a:spLocks noGrp="1"/>
          </p:cNvSpPr>
          <p:nvPr>
            <p:ph type="body" idx="1"/>
          </p:nvPr>
        </p:nvSpPr>
        <p:spPr>
          <a:xfrm>
            <a:off x="457200" y="1143000"/>
            <a:ext cx="4040187" cy="639762"/>
          </a:xfrm>
          <a:prstGeom prst="rect">
            <a:avLst/>
          </a:prstGeom>
          <a:solidFill>
            <a:srgbClr val="328D96">
              <a:alpha val="24705"/>
            </a:srgbClr>
          </a:solidFill>
          <a:ln w="12700" cap="flat" cmpd="sng">
            <a:solidFill>
              <a:schemeClr val="accent2"/>
            </a:solidFill>
            <a:prstDash val="solid"/>
            <a:round/>
            <a:headEnd type="none" w="med" len="med"/>
            <a:tailEnd type="none" w="med" len="med"/>
          </a:ln>
        </p:spPr>
        <p:txBody>
          <a:bodyPr lIns="91425" tIns="45700" rIns="91425" bIns="45700" anchor="ctr" anchorCtr="0">
            <a:noAutofit/>
          </a:bodyPr>
          <a:lstStyle/>
          <a:p>
            <a:pPr marL="45720" marR="0" lvl="0" indent="-7619" algn="l" rtl="0">
              <a:spcBef>
                <a:spcPts val="0"/>
              </a:spcBef>
              <a:buClr>
                <a:schemeClr val="accent3"/>
              </a:buClr>
              <a:buSzPct val="25000"/>
              <a:buFont typeface="Georgia"/>
              <a:buNone/>
            </a:pPr>
            <a:r>
              <a:rPr lang="en-US" sz="1900" b="1" i="0" u="none" strike="noStrike" cap="none" baseline="0">
                <a:solidFill>
                  <a:srgbClr val="414141"/>
                </a:solidFill>
                <a:latin typeface="Georgia"/>
                <a:ea typeface="Georgia"/>
                <a:cs typeface="Georgia"/>
                <a:sym typeface="Georgia"/>
              </a:rPr>
              <a:t>Primary	</a:t>
            </a:r>
          </a:p>
        </p:txBody>
      </p:sp>
      <p:sp>
        <p:nvSpPr>
          <p:cNvPr id="175" name="Shape 175"/>
          <p:cNvSpPr txBox="1">
            <a:spLocks noGrp="1"/>
          </p:cNvSpPr>
          <p:nvPr>
            <p:ph type="body" idx="2"/>
          </p:nvPr>
        </p:nvSpPr>
        <p:spPr>
          <a:xfrm>
            <a:off x="4648200" y="1143000"/>
            <a:ext cx="4041774" cy="639762"/>
          </a:xfrm>
          <a:prstGeom prst="rect">
            <a:avLst/>
          </a:prstGeom>
          <a:solidFill>
            <a:srgbClr val="328D96">
              <a:alpha val="24705"/>
            </a:srgbClr>
          </a:solidFill>
          <a:ln w="12700" cap="flat" cmpd="sng">
            <a:solidFill>
              <a:schemeClr val="accent2"/>
            </a:solidFill>
            <a:prstDash val="solid"/>
            <a:round/>
            <a:headEnd type="none" w="med" len="med"/>
            <a:tailEnd type="none" w="med" len="med"/>
          </a:ln>
        </p:spPr>
        <p:txBody>
          <a:bodyPr lIns="91425" tIns="45700" rIns="91425" bIns="45700" anchor="ctr" anchorCtr="0">
            <a:noAutofit/>
          </a:bodyPr>
          <a:lstStyle/>
          <a:p>
            <a:pPr marL="45720" marR="0" lvl="0" indent="-7619" algn="l" rtl="0">
              <a:spcBef>
                <a:spcPts val="0"/>
              </a:spcBef>
              <a:buClr>
                <a:schemeClr val="accent3"/>
              </a:buClr>
              <a:buSzPct val="25000"/>
              <a:buFont typeface="Georgia"/>
              <a:buNone/>
            </a:pPr>
            <a:r>
              <a:rPr lang="en-US" sz="1900" b="1" i="0" u="none" strike="noStrike" cap="none" baseline="0">
                <a:solidFill>
                  <a:srgbClr val="414141"/>
                </a:solidFill>
                <a:latin typeface="Georgia"/>
                <a:ea typeface="Georgia"/>
                <a:cs typeface="Georgia"/>
                <a:sym typeface="Georgia"/>
              </a:rPr>
              <a:t>Secondary</a:t>
            </a:r>
          </a:p>
        </p:txBody>
      </p:sp>
      <p:sp>
        <p:nvSpPr>
          <p:cNvPr id="176" name="Shape 176"/>
          <p:cNvSpPr txBox="1">
            <a:spLocks noGrp="1"/>
          </p:cNvSpPr>
          <p:nvPr>
            <p:ph type="body" idx="3"/>
          </p:nvPr>
        </p:nvSpPr>
        <p:spPr>
          <a:xfrm>
            <a:off x="228600" y="1905000"/>
            <a:ext cx="4268787" cy="4724400"/>
          </a:xfrm>
          <a:prstGeom prst="rect">
            <a:avLst/>
          </a:prstGeom>
          <a:noFill/>
          <a:ln>
            <a:noFill/>
          </a:ln>
        </p:spPr>
        <p:txBody>
          <a:bodyPr lIns="91425" tIns="45700" rIns="91425" bIns="45700" anchor="t" anchorCtr="0">
            <a:noAutofit/>
          </a:bodyPr>
          <a:lstStyle/>
          <a:p>
            <a:pPr marL="365760" marR="0" lvl="0" indent="-264160" algn="l" rtl="0">
              <a:lnSpc>
                <a:spcPct val="90000"/>
              </a:lnSpc>
              <a:spcBef>
                <a:spcPts val="0"/>
              </a:spcBef>
              <a:buClr>
                <a:schemeClr val="accent3"/>
              </a:buClr>
              <a:buSzPct val="97368"/>
              <a:buFont typeface="Georgia"/>
              <a:buChar char="•"/>
            </a:pPr>
            <a:r>
              <a:rPr lang="en-US" sz="1850" b="0" i="0" u="none" strike="noStrike" cap="none" baseline="0">
                <a:solidFill>
                  <a:schemeClr val="dk1"/>
                </a:solidFill>
                <a:latin typeface="Georgia"/>
                <a:ea typeface="Georgia"/>
                <a:cs typeface="Georgia"/>
                <a:sym typeface="Georgia"/>
              </a:rPr>
              <a:t>Primary sources are </a:t>
            </a:r>
            <a:r>
              <a:rPr lang="en-US" sz="1850" b="1" i="0" u="none" strike="noStrike" cap="none" baseline="0">
                <a:solidFill>
                  <a:schemeClr val="dk1"/>
                </a:solidFill>
                <a:latin typeface="Georgia"/>
                <a:ea typeface="Georgia"/>
                <a:cs typeface="Georgia"/>
                <a:sym typeface="Georgia"/>
              </a:rPr>
              <a:t>original materials</a:t>
            </a:r>
            <a:r>
              <a:rPr lang="en-US" sz="1850" b="0" i="0" u="none" strike="noStrike" cap="none" baseline="0">
                <a:solidFill>
                  <a:schemeClr val="dk1"/>
                </a:solidFill>
                <a:latin typeface="Georgia"/>
                <a:ea typeface="Georgia"/>
                <a:cs typeface="Georgia"/>
                <a:sym typeface="Georgia"/>
              </a:rPr>
              <a:t>. They are from the time period you are researching and have not been changed from their first form. </a:t>
            </a:r>
          </a:p>
          <a:p>
            <a:pPr marL="365760" marR="0" lvl="0" indent="-264160" algn="l" rtl="0">
              <a:lnSpc>
                <a:spcPct val="90000"/>
              </a:lnSpc>
              <a:spcBef>
                <a:spcPts val="300"/>
              </a:spcBef>
              <a:buClr>
                <a:schemeClr val="accent3"/>
              </a:buClr>
              <a:buSzPct val="97368"/>
              <a:buFont typeface="Georgia"/>
              <a:buChar char="•"/>
            </a:pPr>
            <a:r>
              <a:rPr lang="en-US" sz="1850" b="0" i="0" u="none" strike="noStrike" cap="none" baseline="0">
                <a:solidFill>
                  <a:schemeClr val="dk1"/>
                </a:solidFill>
                <a:latin typeface="Georgia"/>
                <a:ea typeface="Georgia"/>
                <a:cs typeface="Georgia"/>
                <a:sym typeface="Georgia"/>
              </a:rPr>
              <a:t>Primary sources come in many forms. They include:</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diaries</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interviews</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letters</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photographs</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paintings and sculptures</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birth certificates, death certificates, and other legal documents</a:t>
            </a:r>
          </a:p>
          <a:p>
            <a:pPr marL="658368" marR="0" lvl="1" indent="-251968" algn="l" rtl="0">
              <a:lnSpc>
                <a:spcPct val="90000"/>
              </a:lnSpc>
              <a:spcBef>
                <a:spcPts val="300"/>
              </a:spcBef>
              <a:buClr>
                <a:schemeClr val="accent2"/>
              </a:buClr>
              <a:buSzPct val="97368"/>
              <a:buFont typeface="Georgia"/>
              <a:buChar char="▫"/>
            </a:pPr>
            <a:r>
              <a:rPr lang="en-US" sz="1850" b="0" i="0" u="none" strike="noStrike" cap="none" baseline="0">
                <a:solidFill>
                  <a:srgbClr val="FF0000"/>
                </a:solidFill>
                <a:latin typeface="Georgia"/>
                <a:ea typeface="Georgia"/>
                <a:cs typeface="Georgia"/>
                <a:sym typeface="Georgia"/>
              </a:rPr>
              <a:t>artifacts</a:t>
            </a:r>
          </a:p>
          <a:p>
            <a:pPr marL="365760" marR="0" lvl="0" indent="-146684" algn="l" rtl="0">
              <a:lnSpc>
                <a:spcPct val="90000"/>
              </a:lnSpc>
              <a:spcBef>
                <a:spcPts val="300"/>
              </a:spcBef>
              <a:buClr>
                <a:schemeClr val="accent3"/>
              </a:buClr>
              <a:buFont typeface="Georgia"/>
              <a:buNone/>
            </a:pPr>
            <a:endParaRPr sz="1850" b="0" i="0" u="none" strike="noStrike" cap="none" baseline="0">
              <a:solidFill>
                <a:schemeClr val="dk1"/>
              </a:solidFill>
              <a:latin typeface="Georgia"/>
              <a:ea typeface="Georgia"/>
              <a:cs typeface="Georgia"/>
              <a:sym typeface="Georgia"/>
            </a:endParaRPr>
          </a:p>
        </p:txBody>
      </p:sp>
      <p:sp>
        <p:nvSpPr>
          <p:cNvPr id="177" name="Shape 177"/>
          <p:cNvSpPr txBox="1">
            <a:spLocks noGrp="1"/>
          </p:cNvSpPr>
          <p:nvPr>
            <p:ph type="body" idx="4"/>
          </p:nvPr>
        </p:nvSpPr>
        <p:spPr>
          <a:xfrm>
            <a:off x="4645025" y="1752600"/>
            <a:ext cx="4041774" cy="4373563"/>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000" b="0" i="0" u="none" strike="noStrike" cap="none" baseline="0">
                <a:solidFill>
                  <a:schemeClr val="dk1"/>
                </a:solidFill>
                <a:latin typeface="Georgia"/>
                <a:ea typeface="Georgia"/>
                <a:cs typeface="Georgia"/>
                <a:sym typeface="Georgia"/>
              </a:rPr>
              <a:t>Secondary sources are written after the time period and often are used to </a:t>
            </a:r>
            <a:r>
              <a:rPr lang="en-US" sz="2000" b="1" i="0" u="none" strike="noStrike" cap="none" baseline="0">
                <a:solidFill>
                  <a:schemeClr val="dk1"/>
                </a:solidFill>
                <a:latin typeface="Georgia"/>
                <a:ea typeface="Georgia"/>
                <a:cs typeface="Georgia"/>
                <a:sym typeface="Georgia"/>
              </a:rPr>
              <a:t>interpret primary sources</a:t>
            </a:r>
            <a:r>
              <a:rPr lang="en-US" sz="2000" b="0" i="0" u="none" strike="noStrike" cap="none" baseline="0">
                <a:solidFill>
                  <a:schemeClr val="dk1"/>
                </a:solidFill>
                <a:latin typeface="Georgia"/>
                <a:ea typeface="Georgia"/>
                <a:cs typeface="Georgia"/>
                <a:sym typeface="Georgia"/>
              </a:rPr>
              <a:t>.</a:t>
            </a:r>
          </a:p>
          <a:p>
            <a:pPr marL="365760" marR="0" lvl="0" indent="-264160" algn="l" rtl="0">
              <a:spcBef>
                <a:spcPts val="300"/>
              </a:spcBef>
              <a:buClr>
                <a:schemeClr val="accent3"/>
              </a:buClr>
              <a:buSzPct val="100000"/>
              <a:buFont typeface="Georgia"/>
              <a:buChar char="•"/>
            </a:pPr>
            <a:r>
              <a:rPr lang="en-US" sz="2000" b="0" i="0" u="none" strike="noStrike" cap="none" baseline="0">
                <a:solidFill>
                  <a:schemeClr val="dk1"/>
                </a:solidFill>
                <a:latin typeface="Georgia"/>
                <a:ea typeface="Georgia"/>
                <a:cs typeface="Georgia"/>
                <a:sym typeface="Georgia"/>
              </a:rPr>
              <a:t>Secondary sources also come in many different forms. They include:</a:t>
            </a:r>
          </a:p>
          <a:p>
            <a:pPr marL="658368" marR="0" lvl="1" indent="-251968" algn="l" rtl="0">
              <a:spcBef>
                <a:spcPts val="300"/>
              </a:spcBef>
              <a:buClr>
                <a:schemeClr val="accent2"/>
              </a:buClr>
              <a:buSzPct val="100000"/>
              <a:buFont typeface="Georgia"/>
              <a:buChar char="▫"/>
            </a:pPr>
            <a:r>
              <a:rPr lang="en-US" sz="2000" b="0" i="0" u="none" strike="noStrike" cap="none" baseline="0">
                <a:solidFill>
                  <a:srgbClr val="FF0000"/>
                </a:solidFill>
                <a:latin typeface="Georgia"/>
                <a:ea typeface="Georgia"/>
                <a:cs typeface="Georgia"/>
                <a:sym typeface="Georgia"/>
              </a:rPr>
              <a:t>biographies</a:t>
            </a:r>
          </a:p>
          <a:p>
            <a:pPr marL="658368" marR="0" lvl="1" indent="-251968" algn="l" rtl="0">
              <a:spcBef>
                <a:spcPts val="300"/>
              </a:spcBef>
              <a:buClr>
                <a:schemeClr val="accent2"/>
              </a:buClr>
              <a:buSzPct val="100000"/>
              <a:buFont typeface="Georgia"/>
              <a:buChar char="▫"/>
            </a:pPr>
            <a:r>
              <a:rPr lang="en-US" sz="2000" b="0" i="0" u="none" strike="noStrike" cap="none" baseline="0">
                <a:solidFill>
                  <a:srgbClr val="FF0000"/>
                </a:solidFill>
                <a:latin typeface="Georgia"/>
                <a:ea typeface="Georgia"/>
                <a:cs typeface="Georgia"/>
                <a:sym typeface="Georgia"/>
              </a:rPr>
              <a:t>commentaries</a:t>
            </a:r>
          </a:p>
          <a:p>
            <a:pPr marL="658368" marR="0" lvl="1" indent="-251968" algn="l" rtl="0">
              <a:spcBef>
                <a:spcPts val="300"/>
              </a:spcBef>
              <a:buClr>
                <a:schemeClr val="accent2"/>
              </a:buClr>
              <a:buSzPct val="100000"/>
              <a:buFont typeface="Georgia"/>
              <a:buChar char="▫"/>
            </a:pPr>
            <a:r>
              <a:rPr lang="en-US" sz="2000" b="0" i="0" u="none" strike="noStrike" cap="none" baseline="0">
                <a:solidFill>
                  <a:srgbClr val="FF0000"/>
                </a:solidFill>
                <a:latin typeface="Georgia"/>
                <a:ea typeface="Georgia"/>
                <a:cs typeface="Georgia"/>
                <a:sym typeface="Georgia"/>
              </a:rPr>
              <a:t>magazine articles</a:t>
            </a:r>
          </a:p>
          <a:p>
            <a:pPr marL="658368" marR="0" lvl="1" indent="-251968" algn="l" rtl="0">
              <a:spcBef>
                <a:spcPts val="300"/>
              </a:spcBef>
              <a:buClr>
                <a:schemeClr val="accent2"/>
              </a:buClr>
              <a:buSzPct val="100000"/>
              <a:buFont typeface="Georgia"/>
              <a:buChar char="▫"/>
            </a:pPr>
            <a:r>
              <a:rPr lang="en-US" sz="2000" b="0" i="0" u="none" strike="noStrike" cap="none" baseline="0">
                <a:solidFill>
                  <a:srgbClr val="FF0000"/>
                </a:solidFill>
                <a:latin typeface="Georgia"/>
                <a:ea typeface="Georgia"/>
                <a:cs typeface="Georgia"/>
                <a:sym typeface="Georgia"/>
              </a:rPr>
              <a:t>book reviews</a:t>
            </a:r>
          </a:p>
          <a:p>
            <a:pPr marL="658368" marR="0" lvl="1" indent="-251968" algn="l" rtl="0">
              <a:spcBef>
                <a:spcPts val="300"/>
              </a:spcBef>
              <a:buClr>
                <a:schemeClr val="accent2"/>
              </a:buClr>
              <a:buSzPct val="100000"/>
              <a:buFont typeface="Georgia"/>
              <a:buChar char="▫"/>
            </a:pPr>
            <a:r>
              <a:rPr lang="en-US" sz="2000" b="0" i="0" u="none" strike="noStrike" cap="none" baseline="0">
                <a:solidFill>
                  <a:srgbClr val="FF0000"/>
                </a:solidFill>
                <a:latin typeface="Georgia"/>
                <a:ea typeface="Georgia"/>
                <a:cs typeface="Georgia"/>
                <a:sym typeface="Georgia"/>
              </a:rPr>
              <a:t>textbooks</a:t>
            </a:r>
          </a:p>
          <a:p>
            <a:pPr marL="658368" marR="0" lvl="1" indent="-251968" algn="l" rtl="0">
              <a:spcBef>
                <a:spcPts val="300"/>
              </a:spcBef>
              <a:buClr>
                <a:schemeClr val="accent2"/>
              </a:buClr>
              <a:buSzPct val="100000"/>
              <a:buFont typeface="Georgia"/>
              <a:buChar char="▫"/>
            </a:pPr>
            <a:r>
              <a:rPr lang="en-US" sz="2000" b="0" i="0" u="none" strike="noStrike" cap="none" baseline="0">
                <a:solidFill>
                  <a:srgbClr val="FF0000"/>
                </a:solidFill>
                <a:latin typeface="Georgia"/>
                <a:ea typeface="Georgia"/>
                <a:cs typeface="Georgia"/>
                <a:sym typeface="Georgia"/>
              </a:rPr>
              <a:t>journal articles</a:t>
            </a:r>
          </a:p>
          <a:p>
            <a:pPr marL="365760" marR="0" lvl="0" indent="-137159" algn="l" rtl="0">
              <a:spcBef>
                <a:spcPts val="300"/>
              </a:spcBef>
              <a:buClr>
                <a:schemeClr val="accent3"/>
              </a:buClr>
              <a:buFont typeface="Georgia"/>
              <a:buNone/>
            </a:pPr>
            <a:endParaRPr sz="2000" b="0" i="0" u="none" strike="noStrike" cap="none" baseline="0">
              <a:solidFill>
                <a:schemeClr val="dk1"/>
              </a:solidFill>
              <a:latin typeface="Georgia"/>
              <a:ea typeface="Georgia"/>
              <a:cs typeface="Georgia"/>
              <a:sym typeface="Georgia"/>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228600" y="3048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Sources</a:t>
            </a:r>
          </a:p>
        </p:txBody>
      </p:sp>
      <p:sp>
        <p:nvSpPr>
          <p:cNvPr id="183" name="Shape 183"/>
          <p:cNvSpPr txBox="1">
            <a:spLocks noGrp="1"/>
          </p:cNvSpPr>
          <p:nvPr>
            <p:ph type="body" idx="1"/>
          </p:nvPr>
        </p:nvSpPr>
        <p:spPr>
          <a:xfrm>
            <a:off x="533400" y="1219200"/>
            <a:ext cx="8305799" cy="5029199"/>
          </a:xfrm>
          <a:prstGeom prst="rect">
            <a:avLst/>
          </a:prstGeom>
          <a:noFill/>
          <a:ln>
            <a:noFill/>
          </a:ln>
        </p:spPr>
        <p:txBody>
          <a:bodyPr lIns="91425" tIns="45700" rIns="91425" bIns="45700" anchor="t" anchorCtr="0">
            <a:noAutofit/>
          </a:bodyPr>
          <a:lstStyle/>
          <a:p>
            <a:pPr marL="365760" marR="0" lvl="0" indent="-264160" algn="l" rtl="0">
              <a:lnSpc>
                <a:spcPct val="90000"/>
              </a:lnSpc>
              <a:spcBef>
                <a:spcPts val="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When studying history, you will use many different sources when you do research. Sources will include </a:t>
            </a:r>
            <a:r>
              <a:rPr lang="en-US" sz="2600" b="1" i="0" u="none" strike="noStrike" cap="none" baseline="0">
                <a:solidFill>
                  <a:schemeClr val="dk1"/>
                </a:solidFill>
                <a:latin typeface="Georgia"/>
                <a:ea typeface="Georgia"/>
                <a:cs typeface="Georgia"/>
                <a:sym typeface="Georgia"/>
              </a:rPr>
              <a:t>primary</a:t>
            </a:r>
            <a:r>
              <a:rPr lang="en-US" sz="2600" b="0" i="0" u="none" strike="noStrike" cap="none" baseline="0">
                <a:solidFill>
                  <a:schemeClr val="dk1"/>
                </a:solidFill>
                <a:latin typeface="Georgia"/>
                <a:ea typeface="Georgia"/>
                <a:cs typeface="Georgia"/>
                <a:sym typeface="Georgia"/>
              </a:rPr>
              <a:t> source materials and </a:t>
            </a:r>
            <a:r>
              <a:rPr lang="en-US" sz="2600" b="1" i="0" u="none" strike="noStrike" cap="none" baseline="0">
                <a:solidFill>
                  <a:schemeClr val="dk1"/>
                </a:solidFill>
                <a:latin typeface="Georgia"/>
                <a:ea typeface="Georgia"/>
                <a:cs typeface="Georgia"/>
                <a:sym typeface="Georgia"/>
              </a:rPr>
              <a:t>secondary</a:t>
            </a:r>
            <a:r>
              <a:rPr lang="en-US" sz="2600" b="0" i="0" u="none" strike="noStrike" cap="none" baseline="0">
                <a:solidFill>
                  <a:schemeClr val="dk1"/>
                </a:solidFill>
                <a:latin typeface="Georgia"/>
                <a:ea typeface="Georgia"/>
                <a:cs typeface="Georgia"/>
                <a:sym typeface="Georgia"/>
              </a:rPr>
              <a:t> source materials. </a:t>
            </a:r>
          </a:p>
          <a:p>
            <a:pPr marL="365760" marR="0" lvl="0" indent="-264160" algn="l" rtl="0">
              <a:lnSpc>
                <a:spcPct val="90000"/>
              </a:lnSpc>
              <a:spcBef>
                <a:spcPts val="30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When looking at both primary and secondary sources, it is important to keep in mind that the creator of the work might be expressing their </a:t>
            </a:r>
            <a:r>
              <a:rPr lang="en-US" sz="2600" b="1" i="0" u="none" strike="noStrike" cap="none" baseline="0">
                <a:solidFill>
                  <a:schemeClr val="dk1"/>
                </a:solidFill>
                <a:latin typeface="Georgia"/>
                <a:ea typeface="Georgia"/>
                <a:cs typeface="Georgia"/>
                <a:sym typeface="Georgia"/>
              </a:rPr>
              <a:t>opinion</a:t>
            </a:r>
            <a:r>
              <a:rPr lang="en-US" sz="2600" b="0" i="0" u="none" strike="noStrike" cap="none" baseline="0">
                <a:solidFill>
                  <a:schemeClr val="dk1"/>
                </a:solidFill>
                <a:latin typeface="Georgia"/>
                <a:ea typeface="Georgia"/>
                <a:cs typeface="Georgia"/>
                <a:sym typeface="Georgia"/>
              </a:rPr>
              <a:t> and not just the facts as they occurred. Knowing about the author or creator of a work is important when studying any source in order to catch their bias.</a:t>
            </a:r>
          </a:p>
          <a:p>
            <a:pPr marL="365760" marR="0" lvl="0" indent="-264160" algn="l" rtl="0">
              <a:lnSpc>
                <a:spcPct val="90000"/>
              </a:lnSpc>
              <a:spcBef>
                <a:spcPts val="30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Historians use many different kinds of sources when they write about history</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Interpreting Sources</a:t>
            </a:r>
          </a:p>
        </p:txBody>
      </p:sp>
      <p:sp>
        <p:nvSpPr>
          <p:cNvPr id="189" name="Shape 189"/>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In order to interpret sources, you need to know the following:</a:t>
            </a:r>
          </a:p>
          <a:p>
            <a:pPr marL="658368" marR="0" lvl="1" indent="-251968" algn="l" rtl="0">
              <a:spcBef>
                <a:spcPts val="300"/>
              </a:spcBef>
              <a:buClr>
                <a:schemeClr val="accent2"/>
              </a:buClr>
              <a:buSzPct val="100000"/>
              <a:buFont typeface="Georgia"/>
              <a:buChar char="▫"/>
            </a:pPr>
            <a:r>
              <a:rPr lang="en-US" sz="2600" b="0" i="0" u="none" strike="noStrike" cap="none" baseline="0">
                <a:solidFill>
                  <a:schemeClr val="accent2"/>
                </a:solidFill>
                <a:latin typeface="Georgia"/>
                <a:ea typeface="Georgia"/>
                <a:cs typeface="Georgia"/>
                <a:sym typeface="Georgia"/>
              </a:rPr>
              <a:t>The purpose of the piece</a:t>
            </a:r>
          </a:p>
          <a:p>
            <a:pPr marL="658368" marR="0" lvl="1" indent="-251968" algn="l" rtl="0">
              <a:spcBef>
                <a:spcPts val="300"/>
              </a:spcBef>
              <a:buClr>
                <a:schemeClr val="accent2"/>
              </a:buClr>
              <a:buSzPct val="100000"/>
              <a:buFont typeface="Georgia"/>
              <a:buChar char="▫"/>
            </a:pPr>
            <a:r>
              <a:rPr lang="en-US" sz="2600" b="0" i="0" u="none" strike="noStrike" cap="none" baseline="0">
                <a:solidFill>
                  <a:schemeClr val="accent2"/>
                </a:solidFill>
                <a:latin typeface="Georgia"/>
                <a:ea typeface="Georgia"/>
                <a:cs typeface="Georgia"/>
                <a:sym typeface="Georgia"/>
              </a:rPr>
              <a:t>The main idea</a:t>
            </a:r>
          </a:p>
          <a:p>
            <a:pPr marL="658368" marR="0" lvl="1" indent="-251968" algn="l" rtl="0">
              <a:spcBef>
                <a:spcPts val="300"/>
              </a:spcBef>
              <a:buClr>
                <a:schemeClr val="accent2"/>
              </a:buClr>
              <a:buSzPct val="100000"/>
              <a:buFont typeface="Georgia"/>
              <a:buChar char="▫"/>
            </a:pPr>
            <a:r>
              <a:rPr lang="en-US" sz="2600" b="0" i="0" u="none" strike="noStrike" cap="none" baseline="0">
                <a:solidFill>
                  <a:schemeClr val="accent2"/>
                </a:solidFill>
                <a:latin typeface="Georgia"/>
                <a:ea typeface="Georgia"/>
                <a:cs typeface="Georgia"/>
                <a:sym typeface="Georgia"/>
              </a:rPr>
              <a:t>The point of view of the author</a:t>
            </a:r>
          </a:p>
          <a:p>
            <a:pPr marL="658368" marR="0" lvl="1" indent="-251968" algn="l" rtl="0">
              <a:spcBef>
                <a:spcPts val="300"/>
              </a:spcBef>
              <a:buClr>
                <a:schemeClr val="accent2"/>
              </a:buClr>
              <a:buSzPct val="100000"/>
              <a:buFont typeface="Georgia"/>
              <a:buChar char="▫"/>
            </a:pPr>
            <a:r>
              <a:rPr lang="en-US" sz="2600" b="0" i="0" u="none" strike="noStrike" cap="none" baseline="0">
                <a:solidFill>
                  <a:schemeClr val="accent2"/>
                </a:solidFill>
                <a:latin typeface="Georgia"/>
                <a:ea typeface="Georgia"/>
                <a:cs typeface="Georgia"/>
                <a:sym typeface="Georgia"/>
              </a:rPr>
              <a:t>Credibility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Purpose</a:t>
            </a:r>
          </a:p>
        </p:txBody>
      </p:sp>
      <p:sp>
        <p:nvSpPr>
          <p:cNvPr id="195" name="Shape 195"/>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Purpose is the reason someone has for writing or creating a source. Often, you can figure out the purpose of a source by understanding the </a:t>
            </a:r>
            <a:r>
              <a:rPr lang="en-US" sz="2800" b="1" i="0" u="none" strike="noStrike" cap="none" baseline="0">
                <a:solidFill>
                  <a:schemeClr val="dk1"/>
                </a:solidFill>
                <a:latin typeface="Georgia"/>
                <a:ea typeface="Georgia"/>
                <a:cs typeface="Georgia"/>
                <a:sym typeface="Georgia"/>
              </a:rPr>
              <a:t>intended audience</a:t>
            </a:r>
            <a:r>
              <a:rPr lang="en-US" sz="2800" b="0" i="0" u="none" strike="noStrike" cap="none" baseline="0">
                <a:solidFill>
                  <a:schemeClr val="dk1"/>
                </a:solidFill>
                <a:latin typeface="Georgia"/>
                <a:ea typeface="Georgia"/>
                <a:cs typeface="Georgia"/>
                <a:sym typeface="Georgia"/>
              </a:rPr>
              <a:t>. Knowing the intended audience can tell you a lot of information about why the source was written.</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Main Idea</a:t>
            </a:r>
          </a:p>
        </p:txBody>
      </p:sp>
      <p:sp>
        <p:nvSpPr>
          <p:cNvPr id="201" name="Shape 201"/>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lnSpc>
                <a:spcPct val="80000"/>
              </a:lnSpc>
              <a:spcBef>
                <a:spcPts val="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The main idea of a source is the </a:t>
            </a:r>
            <a:r>
              <a:rPr lang="en-US" sz="2600" b="1" i="0" u="none" strike="noStrike" cap="none" baseline="0">
                <a:solidFill>
                  <a:schemeClr val="dk1"/>
                </a:solidFill>
                <a:latin typeface="Georgia"/>
                <a:ea typeface="Georgia"/>
                <a:cs typeface="Georgia"/>
                <a:sym typeface="Georgia"/>
              </a:rPr>
              <a:t>basic idea</a:t>
            </a:r>
            <a:r>
              <a:rPr lang="en-US" sz="2600" b="0" i="0" u="none" strike="noStrike" cap="none" baseline="0">
                <a:solidFill>
                  <a:schemeClr val="dk1"/>
                </a:solidFill>
                <a:latin typeface="Georgia"/>
                <a:ea typeface="Georgia"/>
                <a:cs typeface="Georgia"/>
                <a:sym typeface="Georgia"/>
              </a:rPr>
              <a:t> a writer is trying to share with the reader. After reading a source, you should be able to sum up the details of the source in one or two sentences. These sentences would then represent the main idea of the source.</a:t>
            </a:r>
          </a:p>
          <a:p>
            <a:pPr marL="365760" marR="0" lvl="0" indent="-264160" algn="l" rtl="0">
              <a:lnSpc>
                <a:spcPct val="80000"/>
              </a:lnSpc>
              <a:spcBef>
                <a:spcPts val="30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    Often, the main idea can be found in the first few paragraphs of a source. If the source is only a paragraph or two, then the main idea will be located in the first few sentences. </a:t>
            </a:r>
          </a:p>
          <a:p>
            <a:pPr marL="365760" marR="0" lvl="0" indent="-264160" algn="l" rtl="0">
              <a:lnSpc>
                <a:spcPct val="80000"/>
              </a:lnSpc>
              <a:spcBef>
                <a:spcPts val="30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Anything that is not the main idea will be a </a:t>
            </a:r>
            <a:r>
              <a:rPr lang="en-US" sz="2600" b="1" i="0" u="none" strike="noStrike" cap="none" baseline="0">
                <a:solidFill>
                  <a:schemeClr val="dk1"/>
                </a:solidFill>
                <a:latin typeface="Georgia"/>
                <a:ea typeface="Georgia"/>
                <a:cs typeface="Georgia"/>
                <a:sym typeface="Georgia"/>
              </a:rPr>
              <a:t>supporting detail</a:t>
            </a:r>
            <a:r>
              <a:rPr lang="en-US" sz="2600" b="0" i="0" u="none" strike="noStrike" cap="none" baseline="0">
                <a:solidFill>
                  <a:schemeClr val="dk1"/>
                </a:solidFill>
                <a:latin typeface="Georgia"/>
                <a:ea typeface="Georgia"/>
                <a:cs typeface="Georgia"/>
                <a:sym typeface="Georgia"/>
              </a:rPr>
              <a:t>. Supporting details are sentences that "help out" or give more information about the main idea.</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Point of View</a:t>
            </a:r>
          </a:p>
        </p:txBody>
      </p:sp>
      <p:sp>
        <p:nvSpPr>
          <p:cNvPr id="207" name="Shape 207"/>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Point of view can refer to the background and </a:t>
            </a:r>
            <a:r>
              <a:rPr lang="en-US" sz="2800" b="1" i="0" u="none" strike="noStrike" cap="none" baseline="0">
                <a:solidFill>
                  <a:schemeClr val="dk1"/>
                </a:solidFill>
                <a:latin typeface="Georgia"/>
                <a:ea typeface="Georgia"/>
                <a:cs typeface="Georgia"/>
                <a:sym typeface="Georgia"/>
              </a:rPr>
              <a:t>perspective</a:t>
            </a:r>
            <a:r>
              <a:rPr lang="en-US" sz="2800" b="0" i="0" u="none" strike="noStrike" cap="none" baseline="0">
                <a:solidFill>
                  <a:schemeClr val="dk1"/>
                </a:solidFill>
                <a:latin typeface="Georgia"/>
                <a:ea typeface="Georgia"/>
                <a:cs typeface="Georgia"/>
                <a:sym typeface="Georgia"/>
              </a:rPr>
              <a:t> of the author of the source. The background of the author can often influence their </a:t>
            </a:r>
            <a:r>
              <a:rPr lang="en-US" sz="2800" b="1" i="0" u="none" strike="noStrike" cap="none" baseline="0">
                <a:solidFill>
                  <a:schemeClr val="dk1"/>
                </a:solidFill>
                <a:latin typeface="Georgia"/>
                <a:ea typeface="Georgia"/>
                <a:cs typeface="Georgia"/>
                <a:sym typeface="Georgia"/>
              </a:rPr>
              <a:t>opinions</a:t>
            </a:r>
            <a:r>
              <a:rPr lang="en-US" sz="2800" b="0" i="0" u="none" strike="noStrike" cap="none" baseline="0">
                <a:solidFill>
                  <a:schemeClr val="dk1"/>
                </a:solidFill>
                <a:latin typeface="Georgia"/>
                <a:ea typeface="Georgia"/>
                <a:cs typeface="Georgia"/>
                <a:sym typeface="Georgia"/>
              </a:rPr>
              <a:t>. Opinions, in turn, can influence what the author writes about.</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0" y="2286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Credibility</a:t>
            </a:r>
          </a:p>
        </p:txBody>
      </p:sp>
      <p:sp>
        <p:nvSpPr>
          <p:cNvPr id="213" name="Shape 213"/>
          <p:cNvSpPr txBox="1">
            <a:spLocks noGrp="1"/>
          </p:cNvSpPr>
          <p:nvPr>
            <p:ph type="body" idx="1"/>
          </p:nvPr>
        </p:nvSpPr>
        <p:spPr>
          <a:xfrm>
            <a:off x="457200" y="1219200"/>
            <a:ext cx="8305799" cy="4906962"/>
          </a:xfrm>
          <a:prstGeom prst="rect">
            <a:avLst/>
          </a:prstGeom>
          <a:noFill/>
          <a:ln>
            <a:noFill/>
          </a:ln>
        </p:spPr>
        <p:txBody>
          <a:bodyPr lIns="91425" tIns="45700" rIns="91425" bIns="45700" anchor="t" anchorCtr="0">
            <a:noAutofit/>
          </a:bodyPr>
          <a:lstStyle/>
          <a:p>
            <a:pPr marL="365760" marR="0" lvl="0" indent="-264160" algn="l" rtl="0">
              <a:lnSpc>
                <a:spcPct val="90000"/>
              </a:lnSpc>
              <a:spcBef>
                <a:spcPts val="0"/>
              </a:spcBef>
              <a:buClr>
                <a:schemeClr val="accent3"/>
              </a:buClr>
              <a:buSzPct val="100000"/>
              <a:buFont typeface="Georgia"/>
              <a:buChar char="•"/>
            </a:pPr>
            <a:r>
              <a:rPr lang="en-US" sz="2400" b="0" i="0" u="none" strike="noStrike" cap="none" baseline="0">
                <a:solidFill>
                  <a:schemeClr val="dk1"/>
                </a:solidFill>
                <a:latin typeface="Georgia"/>
                <a:ea typeface="Georgia"/>
                <a:cs typeface="Georgia"/>
                <a:sym typeface="Georgia"/>
              </a:rPr>
              <a:t>Credibility is similar to </a:t>
            </a:r>
            <a:r>
              <a:rPr lang="en-US" sz="2400" b="1" i="0" u="none" strike="noStrike" cap="none" baseline="0">
                <a:solidFill>
                  <a:schemeClr val="dk1"/>
                </a:solidFill>
                <a:latin typeface="Georgia"/>
                <a:ea typeface="Georgia"/>
                <a:cs typeface="Georgia"/>
                <a:sym typeface="Georgia"/>
              </a:rPr>
              <a:t>reliability</a:t>
            </a:r>
            <a:r>
              <a:rPr lang="en-US" sz="2400" b="0" i="0" u="none" strike="noStrike" cap="none" baseline="0">
                <a:solidFill>
                  <a:schemeClr val="dk1"/>
                </a:solidFill>
                <a:latin typeface="Georgia"/>
                <a:ea typeface="Georgia"/>
                <a:cs typeface="Georgia"/>
                <a:sym typeface="Georgia"/>
              </a:rPr>
              <a:t> and </a:t>
            </a:r>
            <a:r>
              <a:rPr lang="en-US" sz="2400" b="1" i="0" u="none" strike="noStrike" cap="none" baseline="0">
                <a:solidFill>
                  <a:schemeClr val="dk1"/>
                </a:solidFill>
                <a:latin typeface="Georgia"/>
                <a:ea typeface="Georgia"/>
                <a:cs typeface="Georgia"/>
                <a:sym typeface="Georgia"/>
              </a:rPr>
              <a:t>accuracy</a:t>
            </a:r>
            <a:r>
              <a:rPr lang="en-US" sz="2400" b="0" i="0" u="none" strike="noStrike" cap="none" baseline="0">
                <a:solidFill>
                  <a:schemeClr val="dk1"/>
                </a:solidFill>
                <a:latin typeface="Georgia"/>
                <a:ea typeface="Georgia"/>
                <a:cs typeface="Georgia"/>
                <a:sym typeface="Georgia"/>
              </a:rPr>
              <a:t>. These concepts are important when studying both primary and secondary sources. If a source can be trusted as accurate, then it is most likely reliable.</a:t>
            </a:r>
          </a:p>
          <a:p>
            <a:pPr marL="365760" marR="0" lvl="0" indent="-264160" algn="l" rtl="0">
              <a:lnSpc>
                <a:spcPct val="90000"/>
              </a:lnSpc>
              <a:spcBef>
                <a:spcPts val="300"/>
              </a:spcBef>
              <a:buClr>
                <a:schemeClr val="accent3"/>
              </a:buClr>
              <a:buFont typeface="Georgia"/>
              <a:buNone/>
            </a:pPr>
            <a:endParaRPr sz="2400" b="0" i="0" u="none" strike="noStrike" cap="none" baseline="0">
              <a:solidFill>
                <a:schemeClr val="dk1"/>
              </a:solidFill>
              <a:latin typeface="Georgia"/>
              <a:ea typeface="Georgia"/>
              <a:cs typeface="Georgia"/>
              <a:sym typeface="Georgia"/>
            </a:endParaRPr>
          </a:p>
          <a:p>
            <a:pPr marL="365760" marR="0" lvl="0" indent="-264160" algn="l" rtl="0">
              <a:lnSpc>
                <a:spcPct val="90000"/>
              </a:lnSpc>
              <a:spcBef>
                <a:spcPts val="300"/>
              </a:spcBef>
              <a:buClr>
                <a:schemeClr val="accent3"/>
              </a:buClr>
              <a:buSzPct val="100000"/>
              <a:buFont typeface="Georgia"/>
              <a:buChar char="•"/>
            </a:pPr>
            <a:r>
              <a:rPr lang="en-US" sz="2400" b="1" i="0" u="none" strike="noStrike" cap="none" baseline="0">
                <a:solidFill>
                  <a:schemeClr val="dk1"/>
                </a:solidFill>
                <a:latin typeface="Georgia"/>
                <a:ea typeface="Georgia"/>
                <a:cs typeface="Georgia"/>
                <a:sym typeface="Georgia"/>
              </a:rPr>
              <a:t>Example:</a:t>
            </a:r>
            <a:r>
              <a:rPr lang="en-US" sz="2400" b="0" i="0" u="none" strike="noStrike" cap="none" baseline="0">
                <a:solidFill>
                  <a:schemeClr val="dk1"/>
                </a:solidFill>
                <a:latin typeface="Georgia"/>
                <a:ea typeface="Georgia"/>
                <a:cs typeface="Georgia"/>
                <a:sym typeface="Georgia"/>
              </a:rPr>
              <a:t> Imagine that your teacher asks you to write a research paper on the Civil War and tells you to look up sources online. A reliable source might be an online article from a scholarly journal such as the </a:t>
            </a:r>
            <a:r>
              <a:rPr lang="en-US" sz="2400" b="0" i="1" u="none" strike="noStrike" cap="none" baseline="0">
                <a:solidFill>
                  <a:schemeClr val="dk1"/>
                </a:solidFill>
                <a:latin typeface="Georgia"/>
                <a:ea typeface="Georgia"/>
                <a:cs typeface="Georgia"/>
                <a:sym typeface="Georgia"/>
              </a:rPr>
              <a:t>Journal of Southern History</a:t>
            </a:r>
            <a:r>
              <a:rPr lang="en-US" sz="2400" b="0" i="0" u="none" strike="noStrike" cap="none" baseline="0">
                <a:solidFill>
                  <a:schemeClr val="dk1"/>
                </a:solidFill>
                <a:latin typeface="Georgia"/>
                <a:ea typeface="Georgia"/>
                <a:cs typeface="Georgia"/>
                <a:sym typeface="Georgia"/>
              </a:rPr>
              <a:t>. This source can be considered reliable because the articles found within it will be researched by reputable historians. Websites like Wikipedia are not considered reliable because they are not usually written by content experts or scholars. </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Thursday, 8/27/15</a:t>
            </a:r>
          </a:p>
        </p:txBody>
      </p:sp>
      <p:sp>
        <p:nvSpPr>
          <p:cNvPr id="219" name="Shape 219"/>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Turn in your signed syllabus to the orange bin.</a:t>
            </a:r>
          </a:p>
          <a:p>
            <a:pPr marL="365760" marR="0" lvl="0" indent="-264160" algn="l" rtl="0">
              <a:spcBef>
                <a:spcPts val="0"/>
              </a:spcBef>
              <a:buClr>
                <a:schemeClr val="accent3"/>
              </a:buClr>
              <a:buSzPct val="100000"/>
              <a:buFont typeface="Georgia"/>
              <a:buChar char="•"/>
            </a:pPr>
            <a:r>
              <a:rPr lang="en-US" sz="2800">
                <a:solidFill>
                  <a:schemeClr val="dk1"/>
                </a:solidFill>
                <a:latin typeface="Georgia"/>
                <a:ea typeface="Georgia"/>
                <a:cs typeface="Georgia"/>
                <a:sym typeface="Georgia"/>
              </a:rPr>
              <a:t>Write down your homework in your agenda</a:t>
            </a:r>
            <a:r>
              <a:rPr lang="en-US" sz="2800" b="0" i="0" u="none" strike="noStrike" cap="none" baseline="0">
                <a:solidFill>
                  <a:schemeClr val="dk1"/>
                </a:solidFill>
                <a:latin typeface="Georgia"/>
                <a:ea typeface="Georgia"/>
                <a:cs typeface="Georgia"/>
                <a:sym typeface="Georgia"/>
              </a:rPr>
              <a:t> </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Get out your warm-up sheets and answer the following: </a:t>
            </a:r>
          </a:p>
          <a:p>
            <a:pPr marL="658368" marR="0" lvl="1" indent="-251968" algn="l" rtl="0">
              <a:spcBef>
                <a:spcPts val="300"/>
              </a:spcBef>
              <a:buClr>
                <a:srgbClr val="FF0000"/>
              </a:buClr>
              <a:buSzPct val="100000"/>
              <a:buFont typeface="Georgia"/>
              <a:buChar char="▫"/>
            </a:pPr>
            <a:r>
              <a:rPr lang="en-US" sz="2600" b="0" i="0" u="none" strike="noStrike" cap="none" baseline="0">
                <a:solidFill>
                  <a:srgbClr val="FF0000"/>
                </a:solidFill>
                <a:latin typeface="Georgia"/>
                <a:ea typeface="Georgia"/>
                <a:cs typeface="Georgia"/>
                <a:sym typeface="Georgia"/>
              </a:rPr>
              <a:t>Why do we need to know how to think like a historian?</a:t>
            </a:r>
          </a:p>
          <a:p>
            <a:pPr marL="658368" marR="0" lvl="1" indent="-251968" algn="l" rtl="0">
              <a:spcBef>
                <a:spcPts val="300"/>
              </a:spcBef>
              <a:buClr>
                <a:srgbClr val="FF0000"/>
              </a:buClr>
              <a:buSzPct val="100000"/>
              <a:buFont typeface="Georgia"/>
              <a:buChar char="▫"/>
            </a:pPr>
            <a:r>
              <a:rPr lang="en-US" sz="2600" b="0" i="0" u="none" strike="noStrike" cap="none" baseline="0">
                <a:solidFill>
                  <a:srgbClr val="FF0000"/>
                </a:solidFill>
                <a:latin typeface="Georgia"/>
                <a:ea typeface="Georgia"/>
                <a:cs typeface="Georgia"/>
                <a:sym typeface="Georgia"/>
              </a:rPr>
              <a:t>What is an example of a primary source, and a secondary source?</a:t>
            </a:r>
          </a:p>
          <a:p>
            <a:pPr marL="658368" marR="0" lvl="1" indent="-251968" algn="l" rtl="0">
              <a:spcBef>
                <a:spcPts val="300"/>
              </a:spcBef>
              <a:buClr>
                <a:srgbClr val="FF0000"/>
              </a:buClr>
              <a:buSzPct val="100000"/>
              <a:buFont typeface="Georgia"/>
              <a:buChar char="▫"/>
            </a:pPr>
            <a:r>
              <a:rPr lang="en-US" sz="2600" b="0" i="0" u="none" strike="noStrike" cap="none" baseline="0">
                <a:solidFill>
                  <a:srgbClr val="FF0000"/>
                </a:solidFill>
                <a:latin typeface="Georgia"/>
                <a:ea typeface="Georgia"/>
                <a:cs typeface="Georgia"/>
                <a:sym typeface="Georgia"/>
              </a:rPr>
              <a:t>Why is it hard to retrieve  information about the past?</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Today we will…..</a:t>
            </a:r>
          </a:p>
        </p:txBody>
      </p:sp>
      <p:sp>
        <p:nvSpPr>
          <p:cNvPr id="225" name="Shape 225"/>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Practice thinking like a historian (need page 3 of notebook)</a:t>
            </a:r>
          </a:p>
          <a:p>
            <a:pPr marL="365760" marR="0" lvl="0" indent="-264160" algn="l" rtl="0">
              <a:spcBef>
                <a:spcPts val="300"/>
              </a:spcBef>
              <a:buClr>
                <a:schemeClr val="accent3"/>
              </a:buClr>
              <a:buSzPct val="100000"/>
              <a:buFont typeface="Georgia"/>
              <a:buChar char="•"/>
            </a:pPr>
            <a:r>
              <a:rPr lang="en-US" sz="2800" b="0" i="0" u="none" strike="noStrike" cap="none" baseline="0">
                <a:solidFill>
                  <a:schemeClr val="dk1"/>
                </a:solidFill>
                <a:latin typeface="Georgia"/>
                <a:ea typeface="Georgia"/>
                <a:cs typeface="Georgia"/>
                <a:sym typeface="Georgia"/>
              </a:rPr>
              <a:t>Begin our unit on Geography</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457200" y="381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Let’s practice! </a:t>
            </a:r>
          </a:p>
        </p:txBody>
      </p:sp>
      <p:sp>
        <p:nvSpPr>
          <p:cNvPr id="231" name="Shape 231"/>
          <p:cNvSpPr txBox="1">
            <a:spLocks noGrp="1"/>
          </p:cNvSpPr>
          <p:nvPr>
            <p:ph type="body" idx="1"/>
          </p:nvPr>
        </p:nvSpPr>
        <p:spPr>
          <a:xfrm>
            <a:off x="457200" y="1447800"/>
            <a:ext cx="8229600" cy="4648199"/>
          </a:xfrm>
          <a:prstGeom prst="rect">
            <a:avLst/>
          </a:prstGeom>
          <a:noFill/>
          <a:ln>
            <a:noFill/>
          </a:ln>
        </p:spPr>
        <p:txBody>
          <a:bodyPr lIns="91425" tIns="45700" rIns="91425" bIns="45700" anchor="t" anchorCtr="0">
            <a:noAutofit/>
          </a:bodyPr>
          <a:lstStyle/>
          <a:p>
            <a:pPr marL="365760" marR="0" lvl="0" indent="-264160" algn="l" rtl="0">
              <a:lnSpc>
                <a:spcPct val="90000"/>
              </a:lnSpc>
              <a:spcBef>
                <a:spcPts val="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On your own, I would like for you to see if you can practice being historical thinkers. I will model the first question, and then we will answer the next three questions using the four corner method, before completing the remaining questions on our own. </a:t>
            </a:r>
          </a:p>
          <a:p>
            <a:pPr marL="365760" marR="0" lvl="0" indent="-264160" algn="l" rtl="0">
              <a:lnSpc>
                <a:spcPct val="90000"/>
              </a:lnSpc>
              <a:spcBef>
                <a:spcPts val="30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Now turn to your elbow partner, and compare your choices. You have two minutes. If you have different answers discuss why you believe your choice is the correct answer.  </a:t>
            </a:r>
          </a:p>
          <a:p>
            <a:pPr marL="365760" marR="0" lvl="0" indent="-264160" algn="l" rtl="0">
              <a:lnSpc>
                <a:spcPct val="90000"/>
              </a:lnSpc>
              <a:spcBef>
                <a:spcPts val="300"/>
              </a:spcBef>
              <a:buClr>
                <a:schemeClr val="accent3"/>
              </a:buClr>
              <a:buSzPct val="100000"/>
              <a:buFont typeface="Georgia"/>
              <a:buChar char="•"/>
            </a:pPr>
            <a:r>
              <a:rPr lang="en-US" sz="2600" b="0" i="0" u="none" strike="noStrike" cap="none" baseline="0">
                <a:solidFill>
                  <a:schemeClr val="dk1"/>
                </a:solidFill>
                <a:latin typeface="Georgia"/>
                <a:ea typeface="Georgia"/>
                <a:cs typeface="Georgia"/>
                <a:sym typeface="Georgia"/>
              </a:rPr>
              <a:t>Turn your attention to the front to go over the answers. Make corrections as needed.</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1">
                                            <p:txEl>
                                              <p:pRg st="0" end="0"/>
                                            </p:txEl>
                                          </p:spTgt>
                                        </p:tgtEl>
                                        <p:attrNameLst>
                                          <p:attrName>style.visibility</p:attrName>
                                        </p:attrNameLst>
                                      </p:cBhvr>
                                      <p:to>
                                        <p:strVal val="visible"/>
                                      </p:to>
                                    </p:set>
                                    <p:anim calcmode="lin" valueType="num">
                                      <p:cBhvr additive="base">
                                        <p:cTn id="7" dur="500"/>
                                        <p:tgtEl>
                                          <p:spTgt spid="2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31">
                                            <p:txEl>
                                              <p:pRg st="1" end="1"/>
                                            </p:txEl>
                                          </p:spTgt>
                                        </p:tgtEl>
                                        <p:attrNameLst>
                                          <p:attrName>style.visibility</p:attrName>
                                        </p:attrNameLst>
                                      </p:cBhvr>
                                      <p:to>
                                        <p:strVal val="visible"/>
                                      </p:to>
                                    </p:set>
                                    <p:anim calcmode="lin" valueType="num">
                                      <p:cBhvr additive="base">
                                        <p:cTn id="12" dur="500"/>
                                        <p:tgtEl>
                                          <p:spTgt spid="2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31">
                                            <p:txEl>
                                              <p:pRg st="2" end="2"/>
                                            </p:txEl>
                                          </p:spTgt>
                                        </p:tgtEl>
                                        <p:attrNameLst>
                                          <p:attrName>style.visibility</p:attrName>
                                        </p:attrNameLst>
                                      </p:cBhvr>
                                      <p:to>
                                        <p:strVal val="visible"/>
                                      </p:to>
                                    </p:set>
                                    <p:anim calcmode="lin" valueType="num">
                                      <p:cBhvr additive="base">
                                        <p:cTn id="17" dur="500"/>
                                        <p:tgtEl>
                                          <p:spTgt spid="23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Shape 237"/>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a:solidFill>
                  <a:schemeClr val="dk2"/>
                </a:solidFill>
                <a:latin typeface="Trebuchet MS"/>
                <a:ea typeface="Trebuchet MS"/>
                <a:cs typeface="Trebuchet MS"/>
                <a:sym typeface="Trebuchet MS"/>
              </a:rPr>
              <a:t>Friday, 8/28</a:t>
            </a:r>
          </a:p>
        </p:txBody>
      </p:sp>
      <p:sp>
        <p:nvSpPr>
          <p:cNvPr id="238" name="Shape 238"/>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spcBef>
                <a:spcPts val="0"/>
              </a:spcBef>
              <a:buClr>
                <a:schemeClr val="accent3"/>
              </a:buClr>
              <a:buSzPct val="100000"/>
              <a:buFont typeface="Georgia"/>
              <a:buChar char="•"/>
            </a:pPr>
            <a:r>
              <a:rPr lang="en-US" sz="2800">
                <a:solidFill>
                  <a:schemeClr val="dk1"/>
                </a:solidFill>
                <a:latin typeface="Georgia"/>
                <a:ea typeface="Georgia"/>
                <a:cs typeface="Georgia"/>
                <a:sym typeface="Georgia"/>
              </a:rPr>
              <a:t>Turn in your signed syllabus. No syllabus = stamp in agenda. </a:t>
            </a:r>
          </a:p>
          <a:p>
            <a:pPr marL="365760" marR="0" lvl="0" indent="-264160" algn="l" rtl="0">
              <a:spcBef>
                <a:spcPts val="0"/>
              </a:spcBef>
              <a:buClr>
                <a:schemeClr val="dk1"/>
              </a:buClr>
              <a:buSzPct val="100000"/>
              <a:buFont typeface="Georgia"/>
              <a:buChar char="•"/>
            </a:pPr>
            <a:r>
              <a:rPr lang="en-US" sz="2800">
                <a:solidFill>
                  <a:schemeClr val="dk1"/>
                </a:solidFill>
                <a:latin typeface="Georgia"/>
                <a:ea typeface="Georgia"/>
                <a:cs typeface="Georgia"/>
                <a:sym typeface="Georgia"/>
              </a:rPr>
              <a:t>You need your laptop today. </a:t>
            </a:r>
          </a:p>
          <a:p>
            <a:pPr marL="365760" marR="0" lvl="0" indent="-264160" algn="l" rtl="0">
              <a:spcBef>
                <a:spcPts val="0"/>
              </a:spcBef>
              <a:buClr>
                <a:schemeClr val="dk1"/>
              </a:buClr>
              <a:buSzPct val="100000"/>
              <a:buFont typeface="Georgia"/>
              <a:buChar char="•"/>
            </a:pPr>
            <a:r>
              <a:rPr lang="en-US" sz="2800">
                <a:solidFill>
                  <a:schemeClr val="dk1"/>
                </a:solidFill>
                <a:latin typeface="Georgia"/>
                <a:ea typeface="Georgia"/>
                <a:cs typeface="Georgia"/>
                <a:sym typeface="Georgia"/>
              </a:rPr>
              <a:t>Answer the following questions for your warm-up:</a:t>
            </a:r>
          </a:p>
          <a:p>
            <a:pPr marR="0" lvl="1" algn="l" rtl="0">
              <a:spcBef>
                <a:spcPts val="300"/>
              </a:spcBef>
              <a:buClr>
                <a:schemeClr val="accent3"/>
              </a:buClr>
              <a:buSzPct val="100000"/>
              <a:buFont typeface="Georgia"/>
            </a:pPr>
            <a:r>
              <a:rPr lang="en-US" sz="2800" b="0" i="0" u="none" strike="noStrike" cap="none" baseline="0">
                <a:solidFill>
                  <a:schemeClr val="dk1"/>
                </a:solidFill>
                <a:latin typeface="Georgia"/>
                <a:ea typeface="Georgia"/>
                <a:cs typeface="Georgia"/>
                <a:sym typeface="Georgia"/>
              </a:rPr>
              <a:t>What is g</a:t>
            </a:r>
            <a:r>
              <a:rPr lang="en-US" sz="2800">
                <a:solidFill>
                  <a:schemeClr val="dk1"/>
                </a:solidFill>
                <a:latin typeface="Georgia"/>
                <a:ea typeface="Georgia"/>
                <a:cs typeface="Georgia"/>
                <a:sym typeface="Georgia"/>
              </a:rPr>
              <a:t>eography?</a:t>
            </a:r>
          </a:p>
          <a:p>
            <a:pPr marR="0" lvl="1" algn="l" rtl="0">
              <a:spcBef>
                <a:spcPts val="300"/>
              </a:spcBef>
              <a:buClr>
                <a:schemeClr val="dk1"/>
              </a:buClr>
              <a:buSzPct val="100000"/>
              <a:buFont typeface="Georgia"/>
            </a:pPr>
            <a:r>
              <a:rPr lang="en-US" sz="2800">
                <a:solidFill>
                  <a:schemeClr val="dk1"/>
                </a:solidFill>
                <a:latin typeface="Georgia"/>
                <a:ea typeface="Georgia"/>
                <a:cs typeface="Georgia"/>
                <a:sym typeface="Georgia"/>
              </a:rPr>
              <a:t>What tools can you find on a map to help you understand what you are looking at?</a:t>
            </a:r>
          </a:p>
          <a:p>
            <a:pPr marL="365760" marR="0" lvl="0" indent="-86359" algn="l" rtl="0">
              <a:spcBef>
                <a:spcPts val="300"/>
              </a:spcBef>
              <a:buClr>
                <a:schemeClr val="accent3"/>
              </a:buClr>
              <a:buFont typeface="Georgia"/>
              <a:buNone/>
            </a:pPr>
            <a:endParaRPr sz="2800" b="0" i="0" u="none" strike="noStrike" cap="none" baseline="0">
              <a:solidFill>
                <a:schemeClr val="dk1"/>
              </a:solidFill>
              <a:latin typeface="Georgia"/>
              <a:ea typeface="Georgia"/>
              <a:cs typeface="Georgia"/>
              <a:sym typeface="Georgia"/>
            </a:endParaRPr>
          </a:p>
          <a:p>
            <a:pPr marL="365760" marR="0" lvl="0" indent="-264160" algn="l" rtl="0">
              <a:spcBef>
                <a:spcPts val="300"/>
              </a:spcBef>
              <a:buClr>
                <a:schemeClr val="accent3"/>
              </a:buClr>
              <a:buFont typeface="Georgia"/>
              <a:buNone/>
            </a:pPr>
            <a:endParaRPr sz="2800" b="0" i="0" u="none" strike="noStrike" cap="none" baseline="0">
              <a:solidFill>
                <a:schemeClr val="dk1"/>
              </a:solidFill>
              <a:latin typeface="Georgia"/>
              <a:ea typeface="Georgia"/>
              <a:cs typeface="Georgia"/>
              <a:sym typeface="Georgia"/>
            </a:endParaRP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Trebuchet MS"/>
              <a:buNone/>
            </a:pPr>
            <a:r>
              <a:rPr lang="en-US" sz="4000" b="0" i="0" u="none" strike="noStrike" cap="none" baseline="0">
                <a:solidFill>
                  <a:schemeClr val="dk2"/>
                </a:solidFill>
                <a:latin typeface="Trebuchet MS"/>
                <a:ea typeface="Trebuchet MS"/>
                <a:cs typeface="Trebuchet MS"/>
                <a:sym typeface="Trebuchet MS"/>
              </a:rPr>
              <a:t>A</a:t>
            </a:r>
            <a:r>
              <a:rPr lang="en-US" sz="4000">
                <a:solidFill>
                  <a:schemeClr val="dk2"/>
                </a:solidFill>
                <a:latin typeface="Trebuchet MS"/>
                <a:ea typeface="Trebuchet MS"/>
                <a:cs typeface="Trebuchet MS"/>
                <a:sym typeface="Trebuchet MS"/>
              </a:rPr>
              <a:t>chieve 3000</a:t>
            </a:r>
          </a:p>
        </p:txBody>
      </p:sp>
      <p:sp>
        <p:nvSpPr>
          <p:cNvPr id="245" name="Shape 245"/>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457200" marR="0" lvl="0" indent="-228600" algn="l" rtl="0">
              <a:spcBef>
                <a:spcPts val="300"/>
              </a:spcBef>
              <a:buClr>
                <a:schemeClr val="dk1"/>
              </a:buClr>
              <a:buSzPct val="100000"/>
              <a:buFont typeface="Georgia"/>
            </a:pPr>
            <a:r>
              <a:rPr lang="en-US" sz="2800">
                <a:solidFill>
                  <a:schemeClr val="dk1"/>
                </a:solidFill>
                <a:latin typeface="Georgia"/>
                <a:ea typeface="Georgia"/>
                <a:cs typeface="Georgia"/>
                <a:sym typeface="Georgia"/>
              </a:rPr>
              <a:t>Log-on to Achieve 3000 </a:t>
            </a:r>
          </a:p>
          <a:p>
            <a:pPr marL="457200" marR="0" lvl="0" indent="-228600" algn="l" rtl="0">
              <a:spcBef>
                <a:spcPts val="300"/>
              </a:spcBef>
              <a:buClr>
                <a:schemeClr val="dk1"/>
              </a:buClr>
              <a:buSzPct val="100000"/>
              <a:buFont typeface="Georgia"/>
            </a:pPr>
            <a:r>
              <a:rPr lang="en-US" sz="2800">
                <a:solidFill>
                  <a:schemeClr val="dk1"/>
                </a:solidFill>
                <a:latin typeface="Georgia"/>
                <a:ea typeface="Georgia"/>
                <a:cs typeface="Georgia"/>
                <a:sym typeface="Georgia"/>
              </a:rPr>
              <a:t>Do not click start lesson, but please look at “Mapping the Future.”</a:t>
            </a:r>
          </a:p>
          <a:p>
            <a:pPr marL="457200" marR="0" lvl="0" indent="-228600" algn="l" rtl="0">
              <a:spcBef>
                <a:spcPts val="300"/>
              </a:spcBef>
              <a:buClr>
                <a:schemeClr val="dk1"/>
              </a:buClr>
              <a:buSzPct val="100000"/>
              <a:buFont typeface="Georgia"/>
            </a:pPr>
            <a:r>
              <a:rPr lang="en-US" sz="2800">
                <a:solidFill>
                  <a:schemeClr val="dk1"/>
                </a:solidFill>
                <a:latin typeface="Georgia"/>
                <a:ea typeface="Georgia"/>
                <a:cs typeface="Georgia"/>
                <a:sym typeface="Georgia"/>
              </a:rPr>
              <a:t>We are going to go through the steps together</a:t>
            </a:r>
          </a:p>
          <a:p>
            <a:pPr marL="457200" marR="0" lvl="0" indent="-228600" algn="l" rtl="0">
              <a:spcBef>
                <a:spcPts val="300"/>
              </a:spcBef>
              <a:buClr>
                <a:schemeClr val="dk1"/>
              </a:buClr>
              <a:buSzPct val="100000"/>
              <a:buFont typeface="Georgia"/>
            </a:pPr>
            <a:r>
              <a:rPr lang="en-US" sz="2800">
                <a:solidFill>
                  <a:schemeClr val="dk1"/>
                </a:solidFill>
                <a:latin typeface="Georgia"/>
                <a:ea typeface="Georgia"/>
                <a:cs typeface="Georgia"/>
                <a:sym typeface="Georgia"/>
              </a:rPr>
              <a:t>Exit Questions: </a:t>
            </a:r>
          </a:p>
          <a:p>
            <a:pPr marL="457200" lvl="0" indent="-228600" rtl="0">
              <a:spcBef>
                <a:spcPts val="0"/>
              </a:spcBef>
              <a:buClr>
                <a:schemeClr val="accent2"/>
              </a:buClr>
              <a:buSzPct val="100000"/>
            </a:pPr>
            <a:r>
              <a:rPr lang="en-US" sz="2000">
                <a:solidFill>
                  <a:schemeClr val="dk1"/>
                </a:solidFill>
              </a:rPr>
              <a:t>What is a cartographer?</a:t>
            </a:r>
          </a:p>
          <a:p>
            <a:pPr marL="457200" marR="0" lvl="0" indent="-228600" algn="l" rtl="0">
              <a:spcBef>
                <a:spcPts val="300"/>
              </a:spcBef>
              <a:buClr>
                <a:schemeClr val="dk1"/>
              </a:buClr>
              <a:buSzPct val="140000"/>
              <a:buFont typeface="Georgia"/>
            </a:pPr>
            <a:r>
              <a:rPr lang="en-US" sz="2000">
                <a:solidFill>
                  <a:schemeClr val="dk1"/>
                </a:solidFill>
              </a:rPr>
              <a:t>What do they do?</a:t>
            </a:r>
            <a:r>
              <a:rPr lang="en-US" sz="2800">
                <a:solidFill>
                  <a:schemeClr val="dk1"/>
                </a:solidFill>
                <a:latin typeface="Georgia"/>
                <a:ea typeface="Georgia"/>
                <a:cs typeface="Georgia"/>
                <a:sym typeface="Georgia"/>
              </a:rPr>
              <a:t> </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Monday, 8/31</a:t>
            </a:r>
          </a:p>
        </p:txBody>
      </p:sp>
      <p:sp>
        <p:nvSpPr>
          <p:cNvPr id="251" name="Shape 251"/>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228600" rtl="0">
              <a:spcBef>
                <a:spcPts val="0"/>
              </a:spcBef>
              <a:buSzPct val="100000"/>
            </a:pPr>
            <a:r>
              <a:rPr lang="en-US" sz="2000"/>
              <a:t>Come in and get your new warm-up sheet. Please answer the questions below. These questions are pulled from your Achieve article “What is History”:</a:t>
            </a:r>
          </a:p>
          <a:p>
            <a:pPr marL="914400" lvl="1" indent="-228600" rtl="0">
              <a:spcBef>
                <a:spcPts val="0"/>
              </a:spcBef>
              <a:buClr>
                <a:srgbClr val="FF0000"/>
              </a:buClr>
              <a:buSzPct val="100000"/>
            </a:pPr>
            <a:r>
              <a:rPr lang="en-US" sz="2000">
                <a:solidFill>
                  <a:srgbClr val="FF0000"/>
                </a:solidFill>
              </a:rPr>
              <a:t>What subjects are covered under the label Social Studies?</a:t>
            </a:r>
          </a:p>
          <a:p>
            <a:pPr marL="914400" lvl="1" indent="-228600" rtl="0">
              <a:spcBef>
                <a:spcPts val="0"/>
              </a:spcBef>
              <a:buClr>
                <a:srgbClr val="FF0000"/>
              </a:buClr>
              <a:buSzPct val="100000"/>
            </a:pPr>
            <a:r>
              <a:rPr lang="en-US" sz="2000">
                <a:solidFill>
                  <a:srgbClr val="FF0000"/>
                </a:solidFill>
              </a:rPr>
              <a:t>What is your role in maintaining history?</a:t>
            </a:r>
          </a:p>
          <a:p>
            <a:pPr marL="457200" lvl="0" indent="-228600" rtl="0">
              <a:spcBef>
                <a:spcPts val="0"/>
              </a:spcBef>
              <a:buSzPct val="100000"/>
            </a:pPr>
            <a:r>
              <a:rPr lang="en-US" sz="2000"/>
              <a:t>Get your map out from Thursday (page 4) as well as some coloring utensils and a pen/pencil</a:t>
            </a:r>
          </a:p>
          <a:p>
            <a:pPr marL="457200" lvl="0" indent="-228600" rtl="0">
              <a:spcBef>
                <a:spcPts val="0"/>
              </a:spcBef>
              <a:buSzPct val="100000"/>
            </a:pPr>
            <a:r>
              <a:rPr lang="en-US" sz="2000"/>
              <a:t>No written Exit Question. We will do discussion instead.</a:t>
            </a:r>
          </a:p>
          <a:p>
            <a:pPr marL="457200" lvl="0" indent="-228600" rtl="0">
              <a:spcBef>
                <a:spcPts val="0"/>
              </a:spcBef>
              <a:buSzPct val="100000"/>
            </a:pPr>
            <a:r>
              <a:rPr lang="en-US" sz="2000"/>
              <a:t>Homework: </a:t>
            </a:r>
          </a:p>
          <a:p>
            <a:pPr marL="914400" lvl="1" indent="-228600" rtl="0">
              <a:spcBef>
                <a:spcPts val="0"/>
              </a:spcBef>
              <a:buClr>
                <a:srgbClr val="FF0000"/>
              </a:buClr>
              <a:buSzPct val="100000"/>
            </a:pPr>
            <a:r>
              <a:rPr lang="en-US" sz="2000">
                <a:solidFill>
                  <a:srgbClr val="FF0000"/>
                </a:solidFill>
              </a:rPr>
              <a:t>Great Lakes, Not for Long Reading Guide (due tomorrow)</a:t>
            </a:r>
          </a:p>
          <a:p>
            <a:pPr marL="914400" lvl="1" indent="-228600">
              <a:spcBef>
                <a:spcPts val="0"/>
              </a:spcBef>
              <a:buClr>
                <a:srgbClr val="FF0000"/>
              </a:buClr>
              <a:buSzPct val="100000"/>
            </a:pPr>
            <a:r>
              <a:rPr lang="en-US" sz="2000">
                <a:solidFill>
                  <a:srgbClr val="FF0000"/>
                </a:solidFill>
              </a:rPr>
              <a:t>On Achieve 3000: Where You Live Matters, The Native American Way of Life, SaVing Hopi History (due Friday)</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Today we will...</a:t>
            </a:r>
          </a:p>
        </p:txBody>
      </p:sp>
      <p:sp>
        <p:nvSpPr>
          <p:cNvPr id="258" name="Shape 258"/>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228600" rtl="0">
              <a:spcBef>
                <a:spcPts val="0"/>
              </a:spcBef>
              <a:buSzPct val="100000"/>
            </a:pPr>
            <a:r>
              <a:rPr lang="en-US" sz="1800"/>
              <a:t>Identify and Label the oceans and continents of the world</a:t>
            </a:r>
          </a:p>
          <a:p>
            <a:pPr marL="457200" lvl="0" indent="-228600" rtl="0">
              <a:spcBef>
                <a:spcPts val="0"/>
              </a:spcBef>
              <a:buSzPct val="100000"/>
            </a:pPr>
            <a:r>
              <a:rPr lang="en-US" sz="1800"/>
              <a:t>Identify our key vocabulary </a:t>
            </a:r>
          </a:p>
          <a:p>
            <a:pPr marL="457200" lvl="0" indent="-228600">
              <a:spcBef>
                <a:spcPts val="0"/>
              </a:spcBef>
              <a:buSzPct val="100000"/>
            </a:pPr>
            <a:r>
              <a:rPr lang="en-US" sz="1800"/>
              <a:t>Decipher how to read a map</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398450" y="1182625"/>
            <a:ext cx="8229600" cy="1066799"/>
          </a:xfrm>
          <a:prstGeom prst="rect">
            <a:avLst/>
          </a:prstGeom>
        </p:spPr>
        <p:txBody>
          <a:bodyPr lIns="91425" tIns="91425" rIns="91425" bIns="91425" anchor="ctr" anchorCtr="0">
            <a:noAutofit/>
          </a:bodyPr>
          <a:lstStyle/>
          <a:p>
            <a:pPr>
              <a:spcBef>
                <a:spcPts val="0"/>
              </a:spcBef>
              <a:buNone/>
            </a:pPr>
            <a:r>
              <a:rPr lang="en-US" sz="2400"/>
              <a:t>Switch to elmo to do page 4</a:t>
            </a:r>
          </a:p>
        </p:txBody>
      </p:sp>
      <p:sp>
        <p:nvSpPr>
          <p:cNvPr id="265" name="Shape 265"/>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rtl="0">
              <a:spcBef>
                <a:spcPts val="0"/>
              </a:spcBef>
              <a:buNone/>
            </a:pPr>
            <a:r>
              <a:rPr lang="en-US" sz="1800"/>
              <a:t>Front side labelling continents and oceans</a:t>
            </a:r>
          </a:p>
          <a:p>
            <a:pPr rtl="0">
              <a:spcBef>
                <a:spcPts val="0"/>
              </a:spcBef>
              <a:buNone/>
            </a:pPr>
            <a:r>
              <a:rPr lang="en-US" sz="1800"/>
              <a:t>Back side vocabulary</a:t>
            </a:r>
          </a:p>
          <a:p>
            <a:pPr rtl="0">
              <a:spcBef>
                <a:spcPts val="0"/>
              </a:spcBef>
              <a:buNone/>
            </a:pPr>
            <a:r>
              <a:rPr lang="en-US" sz="1800"/>
              <a:t>Practice using longitude and latitude using the map on the front. Use map in the back of the room for students to show where they are located based on coordinates I give.  Write cooridnates on the board. This is our Exit Ticket. </a:t>
            </a:r>
          </a:p>
          <a:p>
            <a:pPr marL="457200" lvl="0" indent="-228600" rtl="0">
              <a:spcBef>
                <a:spcPts val="0"/>
              </a:spcBef>
              <a:buAutoNum type="arabicPeriod"/>
            </a:pPr>
            <a:r>
              <a:rPr lang="en-US"/>
              <a:t>21 *S , 47 * E (Madagascar)</a:t>
            </a:r>
          </a:p>
          <a:p>
            <a:pPr marL="457200" lvl="0" indent="-228600" rtl="0">
              <a:spcBef>
                <a:spcPts val="0"/>
              </a:spcBef>
              <a:buAutoNum type="arabicPeriod"/>
            </a:pPr>
            <a:r>
              <a:rPr lang="en-US"/>
              <a:t>51 *N, 112 *E (Russia)</a:t>
            </a:r>
          </a:p>
          <a:p>
            <a:pPr marL="457200" lvl="0" indent="-228600" rtl="0">
              <a:spcBef>
                <a:spcPts val="0"/>
              </a:spcBef>
              <a:buAutoNum type="arabicPeriod"/>
            </a:pPr>
            <a:r>
              <a:rPr lang="en-US"/>
              <a:t>25* N, 102* W (Mexico)</a:t>
            </a:r>
          </a:p>
          <a:p>
            <a:pPr marL="457200" lvl="0" indent="-228600" rtl="0">
              <a:spcBef>
                <a:spcPts val="0"/>
              </a:spcBef>
              <a:buAutoNum type="arabicPeriod"/>
            </a:pPr>
            <a:r>
              <a:rPr lang="en-US"/>
              <a:t>6*S, 55*W(Brazil)</a:t>
            </a:r>
          </a:p>
          <a:p>
            <a:pPr marL="457200" lvl="0" indent="-228600" rtl="0">
              <a:spcBef>
                <a:spcPts val="0"/>
              </a:spcBef>
              <a:buAutoNum type="arabicPeriod"/>
            </a:pPr>
            <a:r>
              <a:rPr lang="en-US"/>
              <a:t>47*N, 3*E (France)</a:t>
            </a:r>
          </a:p>
          <a:p>
            <a:pPr marL="457200" lvl="0" indent="-228600" rtl="0">
              <a:spcBef>
                <a:spcPts val="0"/>
              </a:spcBef>
              <a:buAutoNum type="arabicPeriod"/>
            </a:pPr>
            <a:r>
              <a:rPr lang="en-US"/>
              <a:t>44*N, 24* W (Atlantic Ocean)</a:t>
            </a:r>
          </a:p>
          <a:p>
            <a:pPr marL="457200" lvl="0" indent="-228600" rtl="0">
              <a:spcBef>
                <a:spcPts val="0"/>
              </a:spcBef>
              <a:buAutoNum type="arabicPeriod"/>
            </a:pPr>
            <a:r>
              <a:rPr lang="en-US"/>
              <a:t>0*, 38*E (Kenya)</a:t>
            </a:r>
          </a:p>
          <a:p>
            <a:pPr marL="457200" lvl="0" indent="-228600" rtl="0">
              <a:spcBef>
                <a:spcPts val="0"/>
              </a:spcBef>
              <a:buAutoNum type="arabicPeriod"/>
            </a:pPr>
            <a:r>
              <a:rPr lang="en-US"/>
              <a:t>26*S, 135*E (australia)</a:t>
            </a:r>
          </a:p>
          <a:p>
            <a:pPr marL="457200" lvl="0" indent="-228600" rtl="0">
              <a:spcBef>
                <a:spcPts val="0"/>
              </a:spcBef>
              <a:buAutoNum type="arabicPeriod"/>
            </a:pPr>
            <a:r>
              <a:rPr lang="en-US"/>
              <a:t>3*N, 146*W (Pacific Ocean)</a:t>
            </a:r>
          </a:p>
          <a:p>
            <a:pPr marL="457200" lvl="0" indent="-228600">
              <a:spcBef>
                <a:spcPts val="0"/>
              </a:spcBef>
              <a:buAutoNum type="arabicPeriod"/>
            </a:pPr>
            <a:r>
              <a:rPr lang="en-US"/>
              <a:t>71*S, O* (Antarctica) </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Tuesday, 9/1/15</a:t>
            </a:r>
          </a:p>
        </p:txBody>
      </p:sp>
      <p:sp>
        <p:nvSpPr>
          <p:cNvPr id="272" name="Shape 272"/>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a:t>Get out your homework so we can trade and grade after our warm-up. Thank you!</a:t>
            </a:r>
          </a:p>
          <a:p>
            <a:pPr marL="457200" lvl="0" indent="-381000" rtl="0">
              <a:spcBef>
                <a:spcPts val="0"/>
              </a:spcBef>
              <a:buSzPct val="100000"/>
              <a:buAutoNum type="arabicPeriod"/>
            </a:pPr>
            <a:r>
              <a:rPr lang="en-US" sz="2400"/>
              <a:t>Warm-up: </a:t>
            </a:r>
          </a:p>
          <a:p>
            <a:pPr marL="457200" lvl="0" indent="-228600" rtl="0">
              <a:spcBef>
                <a:spcPts val="0"/>
              </a:spcBef>
              <a:buSzPct val="100000"/>
            </a:pPr>
            <a:r>
              <a:rPr lang="en-US" sz="2400"/>
              <a:t>When Ms. Farley says “Go” List as many of the 50 states that you can in 1 minute. </a:t>
            </a:r>
          </a:p>
          <a:p>
            <a:pPr marL="0" indent="0" rtl="0">
              <a:spcBef>
                <a:spcPts val="0"/>
              </a:spcBef>
              <a:buNone/>
            </a:pPr>
            <a:r>
              <a:rPr lang="en-US" sz="2400"/>
              <a:t>3. Homework: </a:t>
            </a:r>
          </a:p>
          <a:p>
            <a:pPr marL="457200" lvl="0" indent="-228600" rtl="0">
              <a:spcBef>
                <a:spcPts val="0"/>
              </a:spcBef>
              <a:buSzPct val="100000"/>
            </a:pPr>
            <a:r>
              <a:rPr lang="en-US" sz="2400"/>
              <a:t>Core 1: Great Lakes? Not so great. </a:t>
            </a:r>
          </a:p>
          <a:p>
            <a:pPr marL="457200" lvl="0" indent="-228600" rtl="0">
              <a:spcBef>
                <a:spcPts val="0"/>
              </a:spcBef>
              <a:buClr>
                <a:srgbClr val="FF0000"/>
              </a:buClr>
              <a:buSzPct val="100000"/>
            </a:pPr>
            <a:r>
              <a:rPr lang="en-US" sz="2000">
                <a:solidFill>
                  <a:srgbClr val="FF0000"/>
                </a:solidFill>
              </a:rPr>
              <a:t>On Achieve 3000: Where You Live Matters, The Native American Way of Life, SaVing Hopi History (due Friday)</a:t>
            </a:r>
          </a:p>
          <a:p>
            <a:pPr marL="0" lvl="0" indent="0">
              <a:spcBef>
                <a:spcPts val="0"/>
              </a:spcBef>
              <a:buNone/>
            </a:pPr>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marL="365760" lvl="0" indent="-86359">
              <a:spcBef>
                <a:spcPts val="300"/>
              </a:spcBef>
              <a:buClr>
                <a:schemeClr val="dk1"/>
              </a:buClr>
              <a:buSzPct val="45833"/>
              <a:buFont typeface="Arial"/>
              <a:buNone/>
            </a:pPr>
            <a:r>
              <a:rPr lang="en-US" sz="2400">
                <a:solidFill>
                  <a:schemeClr val="dk1"/>
                </a:solidFill>
              </a:rPr>
              <a:t>Today we will </a:t>
            </a:r>
          </a:p>
        </p:txBody>
      </p:sp>
      <p:sp>
        <p:nvSpPr>
          <p:cNvPr id="279" name="Shape 279"/>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0" indent="0" rtl="0">
              <a:spcBef>
                <a:spcPts val="0"/>
              </a:spcBef>
              <a:buNone/>
            </a:pPr>
            <a:endParaRPr sz="2400"/>
          </a:p>
          <a:p>
            <a:pPr rtl="0">
              <a:spcBef>
                <a:spcPts val="0"/>
              </a:spcBef>
              <a:buNone/>
            </a:pPr>
            <a:endParaRPr sz="2400"/>
          </a:p>
          <a:p>
            <a:pPr rtl="0">
              <a:spcBef>
                <a:spcPts val="0"/>
              </a:spcBef>
              <a:buNone/>
            </a:pPr>
            <a:r>
              <a:rPr lang="en-US" sz="2400"/>
              <a:t>Recognize the different types of maps, and determine which to use when. We will also identify the 50 US states and the geographic features of the United States as this is our focus for the school year. </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457200" y="629000"/>
            <a:ext cx="8229600" cy="1066799"/>
          </a:xfrm>
          <a:prstGeom prst="rect">
            <a:avLst/>
          </a:prstGeom>
        </p:spPr>
        <p:txBody>
          <a:bodyPr lIns="91425" tIns="91425" rIns="91425" bIns="91425" anchor="ctr" anchorCtr="0">
            <a:noAutofit/>
          </a:bodyPr>
          <a:lstStyle/>
          <a:p>
            <a:pPr>
              <a:spcBef>
                <a:spcPts val="0"/>
              </a:spcBef>
              <a:buNone/>
            </a:pPr>
            <a:r>
              <a:rPr lang="en-US" sz="2400"/>
              <a:t>Switch to Elmo to complete recognition of the 50 states and major landforms of the U.S.</a:t>
            </a:r>
            <a:r>
              <a:rPr lang="en-US"/>
              <a:t> </a:t>
            </a:r>
          </a:p>
        </p:txBody>
      </p:sp>
      <p:sp>
        <p:nvSpPr>
          <p:cNvPr id="286" name="Shape 286"/>
          <p:cNvSpPr txBox="1">
            <a:spLocks noGrp="1"/>
          </p:cNvSpPr>
          <p:nvPr>
            <p:ph type="body" idx="1"/>
          </p:nvPr>
        </p:nvSpPr>
        <p:spPr>
          <a:xfrm>
            <a:off x="220275" y="1695800"/>
            <a:ext cx="8723100" cy="4897799"/>
          </a:xfrm>
          <a:prstGeom prst="rect">
            <a:avLst/>
          </a:prstGeom>
        </p:spPr>
        <p:txBody>
          <a:bodyPr lIns="91425" tIns="91425" rIns="91425" bIns="91425" anchor="t" anchorCtr="0">
            <a:noAutofit/>
          </a:bodyPr>
          <a:lstStyle/>
          <a:p>
            <a:pPr marL="457200" lvl="0" indent="-228600" rtl="0">
              <a:spcBef>
                <a:spcPts val="0"/>
              </a:spcBef>
              <a:buSzPct val="100000"/>
            </a:pPr>
            <a:r>
              <a:rPr lang="en-US" sz="2400"/>
              <a:t>Have students identify as many of the 50 states on their own as possible first play video “Tour the States”  </a:t>
            </a:r>
            <a:r>
              <a:rPr lang="en-US" sz="2400" u="sng">
                <a:solidFill>
                  <a:srgbClr val="1155CC"/>
                </a:solidFill>
                <a:hlinkClick r:id="rId3"/>
              </a:rPr>
              <a:t>https://www.youtube.com/watch?v=_E2CNZIlVIg</a:t>
            </a:r>
          </a:p>
          <a:p>
            <a:pPr marL="0" lvl="0" indent="0" rtl="0">
              <a:spcBef>
                <a:spcPts val="0"/>
              </a:spcBef>
              <a:buNone/>
            </a:pPr>
            <a:endParaRPr sz="2400"/>
          </a:p>
          <a:p>
            <a:pPr marL="457200" lvl="0" indent="-228600" rtl="0">
              <a:spcBef>
                <a:spcPts val="0"/>
              </a:spcBef>
              <a:buSzPct val="100000"/>
            </a:pPr>
            <a:r>
              <a:rPr lang="en-US" sz="2400"/>
              <a:t>We will label the states  together using elmo. Students will volunteer fill in map.</a:t>
            </a:r>
          </a:p>
          <a:p>
            <a:pPr marL="0" lvl="0" indent="0" rtl="0">
              <a:spcBef>
                <a:spcPts val="0"/>
              </a:spcBef>
              <a:buNone/>
            </a:pPr>
            <a:endParaRPr sz="2400"/>
          </a:p>
          <a:p>
            <a:pPr marL="457200" lvl="0" indent="-228600" rtl="0">
              <a:spcBef>
                <a:spcPts val="0"/>
              </a:spcBef>
              <a:buSzPct val="100000"/>
            </a:pPr>
            <a:r>
              <a:rPr lang="en-US" sz="2400"/>
              <a:t>Ms. Farley will label a physical map of the U.S., students will follow Ms. Farley and label their map</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Tuesday’s Exit Slip</a:t>
            </a:r>
          </a:p>
        </p:txBody>
      </p:sp>
      <p:sp>
        <p:nvSpPr>
          <p:cNvPr id="293" name="Shape 293"/>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rtl="0">
              <a:spcBef>
                <a:spcPts val="0"/>
              </a:spcBef>
              <a:buNone/>
            </a:pPr>
            <a:r>
              <a:rPr lang="en-US" sz="2400"/>
              <a:t>Based on the physical features we saw in the video, what kind of natural resources do you believe could be found in the US? Give me 3-5 natural resources. </a:t>
            </a:r>
          </a:p>
          <a:p>
            <a:pPr rtl="0">
              <a:spcBef>
                <a:spcPts val="0"/>
              </a:spcBef>
              <a:buNone/>
            </a:pPr>
            <a:endParaRPr sz="2400"/>
          </a:p>
          <a:p>
            <a:pPr rtl="0">
              <a:spcBef>
                <a:spcPts val="0"/>
              </a:spcBef>
              <a:buNone/>
            </a:pPr>
            <a:endParaRPr sz="2400"/>
          </a:p>
          <a:p>
            <a:pPr>
              <a:spcBef>
                <a:spcPts val="0"/>
              </a:spcBef>
              <a:buNone/>
            </a:pPr>
            <a:endParaRPr sz="2400">
              <a:solidFill>
                <a:srgbClr val="FF0000"/>
              </a:solidFill>
            </a:endParaRP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457200" y="1143000"/>
            <a:ext cx="8229600" cy="707399"/>
          </a:xfrm>
          <a:prstGeom prst="rect">
            <a:avLst/>
          </a:prstGeom>
        </p:spPr>
        <p:txBody>
          <a:bodyPr lIns="91425" tIns="91425" rIns="91425" bIns="91425" anchor="ctr" anchorCtr="0">
            <a:noAutofit/>
          </a:bodyPr>
          <a:lstStyle/>
          <a:p>
            <a:pPr>
              <a:spcBef>
                <a:spcPts val="0"/>
              </a:spcBef>
              <a:buNone/>
            </a:pPr>
            <a:r>
              <a:rPr lang="en-US" sz="2400"/>
              <a:t>Wednesday, 9/2/15</a:t>
            </a:r>
          </a:p>
        </p:txBody>
      </p:sp>
      <p:sp>
        <p:nvSpPr>
          <p:cNvPr id="300" name="Shape 300"/>
          <p:cNvSpPr txBox="1">
            <a:spLocks noGrp="1"/>
          </p:cNvSpPr>
          <p:nvPr>
            <p:ph type="body" idx="1"/>
          </p:nvPr>
        </p:nvSpPr>
        <p:spPr>
          <a:xfrm>
            <a:off x="207550" y="1850400"/>
            <a:ext cx="8229600" cy="4684499"/>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a:t>Warm-up: Write down Weekly 5</a:t>
            </a:r>
          </a:p>
          <a:p>
            <a:pPr marL="457200" lvl="0" indent="-381000" rtl="0">
              <a:spcBef>
                <a:spcPts val="0"/>
              </a:spcBef>
              <a:buSzPct val="100000"/>
              <a:buAutoNum type="arabicPeriod"/>
            </a:pPr>
            <a:r>
              <a:rPr lang="en-US" sz="2400"/>
              <a:t>Write down your Homework: </a:t>
            </a:r>
          </a:p>
          <a:p>
            <a:pPr marL="914400" lvl="1" indent="-381000" rtl="0">
              <a:spcBef>
                <a:spcPts val="0"/>
              </a:spcBef>
              <a:buSzPct val="100000"/>
              <a:buAutoNum type="alphaLcPeriod"/>
            </a:pPr>
            <a:r>
              <a:rPr lang="en-US" sz="2400">
                <a:solidFill>
                  <a:srgbClr val="FF0000"/>
                </a:solidFill>
              </a:rPr>
              <a:t>Stately Riddles</a:t>
            </a:r>
          </a:p>
          <a:p>
            <a:pPr marL="914400" lvl="1" indent="-381000" rtl="0">
              <a:spcBef>
                <a:spcPts val="0"/>
              </a:spcBef>
              <a:buSzPct val="100000"/>
              <a:buAutoNum type="alphaLcPeriod"/>
            </a:pPr>
            <a:r>
              <a:rPr lang="en-US" sz="2400">
                <a:solidFill>
                  <a:srgbClr val="FF0000"/>
                </a:solidFill>
              </a:rPr>
              <a:t>On Achieve 3000: Where You Live Matters, The Native American Way of Life, Saving Hopi History (due Friday)</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Today we will….</a:t>
            </a:r>
          </a:p>
        </p:txBody>
      </p:sp>
      <p:sp>
        <p:nvSpPr>
          <p:cNvPr id="307" name="Shape 307"/>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a:t>Identify and recognize the differences between the regions of the US.</a:t>
            </a:r>
          </a:p>
          <a:p>
            <a:pPr marL="457200" lvl="0" indent="-381000">
              <a:spcBef>
                <a:spcPts val="0"/>
              </a:spcBef>
              <a:buSzPct val="100000"/>
              <a:buAutoNum type="arabicPeriod"/>
            </a:pPr>
            <a:r>
              <a:rPr lang="en-US" sz="2400"/>
              <a:t>Explain how geography affects the way we live. </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Weekly 5 (independent work)</a:t>
            </a:r>
          </a:p>
        </p:txBody>
      </p:sp>
      <p:sp>
        <p:nvSpPr>
          <p:cNvPr id="314" name="Shape 314"/>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rtl="0">
              <a:spcBef>
                <a:spcPts val="0"/>
              </a:spcBef>
              <a:buNone/>
            </a:pPr>
            <a:r>
              <a:rPr lang="en-US" sz="2400"/>
              <a:t>Complete the Geography Fact or Opinion page. When done, turn it into the orange bin with your name on it. </a:t>
            </a:r>
          </a:p>
          <a:p>
            <a:pPr rtl="0">
              <a:spcBef>
                <a:spcPts val="0"/>
              </a:spcBef>
              <a:buNone/>
            </a:pPr>
            <a:endParaRPr sz="2400"/>
          </a:p>
          <a:p>
            <a:pPr>
              <a:spcBef>
                <a:spcPts val="0"/>
              </a:spcBef>
              <a:buNone/>
            </a:pPr>
            <a:r>
              <a:rPr lang="en-US" sz="2400"/>
              <a:t>Label the states on your regions map. Please color this in later. </a:t>
            </a:r>
            <a:r>
              <a:rPr lang="en-US"/>
              <a:t> </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a:t>Regions of US- Switch to Elmo</a:t>
            </a:r>
          </a:p>
        </p:txBody>
      </p:sp>
      <p:sp>
        <p:nvSpPr>
          <p:cNvPr id="321" name="Shape 321"/>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rtl="0">
              <a:spcBef>
                <a:spcPts val="0"/>
              </a:spcBef>
              <a:buNone/>
            </a:pPr>
            <a:r>
              <a:rPr lang="en-US"/>
              <a:t>Label areas together</a:t>
            </a:r>
          </a:p>
          <a:p>
            <a:pPr rtl="0">
              <a:spcBef>
                <a:spcPts val="0"/>
              </a:spcBef>
              <a:buNone/>
            </a:pPr>
            <a:r>
              <a:rPr lang="en-US"/>
              <a:t>Watch youtube video:</a:t>
            </a:r>
            <a:r>
              <a:rPr lang="en-US" u="sng">
                <a:solidFill>
                  <a:schemeClr val="hlink"/>
                </a:solidFill>
                <a:hlinkClick r:id="rId3"/>
              </a:rPr>
              <a:t>https://www.youtube.com/watch?v=deta5DscPS4</a:t>
            </a:r>
          </a:p>
          <a:p>
            <a:pPr rtl="0">
              <a:spcBef>
                <a:spcPts val="0"/>
              </a:spcBef>
              <a:buNone/>
            </a:pPr>
            <a:r>
              <a:rPr lang="en-US"/>
              <a:t>List the physical features, industries, and natural resources in each region.   </a:t>
            </a:r>
          </a:p>
          <a:p>
            <a:pPr>
              <a:spcBef>
                <a:spcPts val="0"/>
              </a:spcBef>
              <a:buNone/>
            </a:pPr>
            <a:endParaRP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Shape 327"/>
          <p:cNvSpPr txBox="1">
            <a:spLocks noGrp="1"/>
          </p:cNvSpPr>
          <p:nvPr>
            <p:ph type="title"/>
          </p:nvPr>
        </p:nvSpPr>
        <p:spPr>
          <a:xfrm>
            <a:off x="5760596" y="617995"/>
            <a:ext cx="3383399" cy="877800"/>
          </a:xfrm>
          <a:prstGeom prst="rect">
            <a:avLst/>
          </a:prstGeom>
        </p:spPr>
        <p:txBody>
          <a:bodyPr lIns="91425" tIns="91425" rIns="91425" bIns="91425" anchor="b" anchorCtr="0">
            <a:noAutofit/>
          </a:bodyPr>
          <a:lstStyle/>
          <a:p>
            <a:pPr>
              <a:spcBef>
                <a:spcPts val="0"/>
              </a:spcBef>
              <a:buNone/>
            </a:pPr>
            <a:r>
              <a:rPr lang="en-US" sz="2400"/>
              <a:t>Thursday, 9/3/15</a:t>
            </a:r>
          </a:p>
        </p:txBody>
      </p:sp>
      <p:sp>
        <p:nvSpPr>
          <p:cNvPr id="328" name="Shape 328"/>
          <p:cNvSpPr txBox="1">
            <a:spLocks noGrp="1"/>
          </p:cNvSpPr>
          <p:nvPr>
            <p:ph type="body" idx="1"/>
          </p:nvPr>
        </p:nvSpPr>
        <p:spPr>
          <a:xfrm>
            <a:off x="5630400" y="1916300"/>
            <a:ext cx="3513600" cy="4617599"/>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a:t>Have your homework out on your desk.</a:t>
            </a:r>
          </a:p>
          <a:p>
            <a:pPr marL="457200" lvl="0" indent="-381000" rtl="0">
              <a:spcBef>
                <a:spcPts val="0"/>
              </a:spcBef>
              <a:buSzPct val="100000"/>
              <a:buAutoNum type="arabicPeriod"/>
            </a:pPr>
            <a:r>
              <a:rPr lang="en-US" sz="2400">
                <a:solidFill>
                  <a:schemeClr val="dk1"/>
                </a:solidFill>
              </a:rPr>
              <a:t>Write Down your Homework: </a:t>
            </a:r>
          </a:p>
          <a:p>
            <a:pPr marL="914400" lvl="1" indent="-342900" rtl="0">
              <a:spcBef>
                <a:spcPts val="0"/>
              </a:spcBef>
              <a:buSzPct val="100000"/>
              <a:buAutoNum type="alphaLcPeriod"/>
            </a:pPr>
            <a:r>
              <a:rPr lang="en-US" sz="1800">
                <a:solidFill>
                  <a:srgbClr val="FF0000"/>
                </a:solidFill>
              </a:rPr>
              <a:t>On Achieve 3000: Where You Live Matters, The Native American Way of Life, Saving Hopi History (due Friday)</a:t>
            </a:r>
          </a:p>
          <a:p>
            <a:pPr marL="0" lvl="0" indent="0">
              <a:spcBef>
                <a:spcPts val="0"/>
              </a:spcBef>
              <a:buNone/>
            </a:pPr>
            <a:endParaRPr sz="2400">
              <a:solidFill>
                <a:srgbClr val="FF0000"/>
              </a:solidFill>
            </a:endParaRPr>
          </a:p>
        </p:txBody>
      </p:sp>
      <p:pic>
        <p:nvPicPr>
          <p:cNvPr id="329" name="Shape 329"/>
          <p:cNvPicPr preferRelativeResize="0"/>
          <p:nvPr/>
        </p:nvPicPr>
        <p:blipFill>
          <a:blip r:embed="rId3">
            <a:alphaModFix/>
          </a:blip>
          <a:stretch>
            <a:fillRect/>
          </a:stretch>
        </p:blipFill>
        <p:spPr>
          <a:xfrm>
            <a:off x="0" y="776275"/>
            <a:ext cx="8558425" cy="3570100"/>
          </a:xfrm>
          <a:prstGeom prst="rect">
            <a:avLst/>
          </a:prstGeom>
          <a:noFill/>
          <a:ln>
            <a:noFill/>
          </a:ln>
        </p:spPr>
      </p:pic>
      <p:sp>
        <p:nvSpPr>
          <p:cNvPr id="330" name="Shape 330"/>
          <p:cNvSpPr txBox="1">
            <a:spLocks noGrp="1"/>
          </p:cNvSpPr>
          <p:nvPr>
            <p:ph type="body" idx="2"/>
          </p:nvPr>
        </p:nvSpPr>
        <p:spPr>
          <a:xfrm>
            <a:off x="152400" y="2363203"/>
            <a:ext cx="5102399" cy="4265100"/>
          </a:xfrm>
          <a:prstGeom prst="rect">
            <a:avLst/>
          </a:prstGeom>
        </p:spPr>
        <p:txBody>
          <a:bodyPr lIns="91425" tIns="91425" rIns="91425" bIns="91425" anchor="t" anchorCtr="0">
            <a:noAutofit/>
          </a:bodyPr>
          <a:lstStyle/>
          <a:p>
            <a:pPr marL="279400" indent="0" rtl="0">
              <a:spcBef>
                <a:spcPts val="0"/>
              </a:spcBef>
              <a:buNone/>
            </a:pPr>
            <a:endParaRPr/>
          </a:p>
          <a:p>
            <a:pPr marL="279400" indent="0" rtl="0">
              <a:spcBef>
                <a:spcPts val="0"/>
              </a:spcBef>
              <a:buNone/>
            </a:pPr>
            <a:endParaRPr/>
          </a:p>
          <a:p>
            <a:pPr marL="279400" indent="0" rtl="0">
              <a:spcBef>
                <a:spcPts val="0"/>
              </a:spcBef>
              <a:buNone/>
            </a:pPr>
            <a:endParaRPr/>
          </a:p>
          <a:p>
            <a:pPr marL="279400" indent="0" rtl="0">
              <a:spcBef>
                <a:spcPts val="0"/>
              </a:spcBef>
              <a:buNone/>
            </a:pPr>
            <a:endParaRPr/>
          </a:p>
          <a:p>
            <a:pPr marL="279400" indent="0" rtl="0">
              <a:spcBef>
                <a:spcPts val="0"/>
              </a:spcBef>
              <a:buNone/>
            </a:pPr>
            <a:endParaRPr/>
          </a:p>
          <a:p>
            <a:pPr marL="0" indent="0" rtl="0">
              <a:spcBef>
                <a:spcPts val="0"/>
              </a:spcBef>
              <a:buNone/>
            </a:pPr>
            <a:endParaRPr/>
          </a:p>
          <a:p>
            <a:pPr marL="457200" lvl="0" indent="-381000" rtl="0">
              <a:spcBef>
                <a:spcPts val="0"/>
              </a:spcBef>
              <a:buSzPct val="100000"/>
              <a:buAutoNum type="arabicPeriod"/>
            </a:pPr>
            <a:r>
              <a:rPr lang="en-US" sz="2400">
                <a:solidFill>
                  <a:schemeClr val="dk1"/>
                </a:solidFill>
              </a:rPr>
              <a:t>Warm-up:</a:t>
            </a:r>
          </a:p>
          <a:p>
            <a:pPr marL="914400" lvl="1" indent="-381000" rtl="0">
              <a:spcBef>
                <a:spcPts val="0"/>
              </a:spcBef>
              <a:buSzPct val="100000"/>
              <a:buAutoNum type="alphaLcPeriod"/>
            </a:pPr>
            <a:r>
              <a:rPr lang="en-US" sz="2400">
                <a:solidFill>
                  <a:schemeClr val="dk1"/>
                </a:solidFill>
              </a:rPr>
              <a:t> What crops would be farmed in the SE?</a:t>
            </a:r>
          </a:p>
          <a:p>
            <a:pPr marL="914400" lvl="1" indent="-381000" rtl="0">
              <a:spcBef>
                <a:spcPts val="0"/>
              </a:spcBef>
              <a:buSzPct val="100000"/>
              <a:buAutoNum type="alphaLcPeriod"/>
            </a:pPr>
            <a:r>
              <a:rPr lang="en-US" sz="2400">
                <a:solidFill>
                  <a:schemeClr val="dk1"/>
                </a:solidFill>
              </a:rPr>
              <a:t>Based on the map, which region of NC to we live in?</a:t>
            </a:r>
          </a:p>
          <a:p>
            <a:pPr marL="279400" indent="0">
              <a:spcBef>
                <a:spcPts val="0"/>
              </a:spcBef>
              <a:buNone/>
            </a:pPr>
            <a:endParaRP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Today we will...</a:t>
            </a:r>
          </a:p>
        </p:txBody>
      </p:sp>
      <p:sp>
        <p:nvSpPr>
          <p:cNvPr id="337" name="Shape 337"/>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228600" rtl="0">
              <a:spcBef>
                <a:spcPts val="0"/>
              </a:spcBef>
              <a:buSzPct val="100000"/>
            </a:pPr>
            <a:r>
              <a:rPr lang="en-US" sz="2400"/>
              <a:t>finish the video on the geography of the US</a:t>
            </a:r>
          </a:p>
          <a:p>
            <a:pPr marL="457200" lvl="0" indent="-228600" rtl="0">
              <a:spcBef>
                <a:spcPts val="0"/>
              </a:spcBef>
              <a:buSzPct val="100000"/>
            </a:pPr>
            <a:r>
              <a:rPr lang="en-US" sz="2400"/>
              <a:t>begin our NC geography stations </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a:t>NC Geography Stations</a:t>
            </a:r>
          </a:p>
        </p:txBody>
      </p:sp>
      <p:sp>
        <p:nvSpPr>
          <p:cNvPr id="344" name="Shape 344"/>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rtl="0">
              <a:spcBef>
                <a:spcPts val="0"/>
              </a:spcBef>
              <a:buNone/>
            </a:pPr>
            <a:r>
              <a:rPr lang="en-US"/>
              <a:t>Station one- Label and color the regions and physical features of NC</a:t>
            </a:r>
          </a:p>
          <a:p>
            <a:pPr rtl="0">
              <a:spcBef>
                <a:spcPts val="0"/>
              </a:spcBef>
              <a:buNone/>
            </a:pPr>
            <a:r>
              <a:rPr lang="en-US"/>
              <a:t>Station 2- NC Economies/Industries by Region</a:t>
            </a:r>
          </a:p>
          <a:p>
            <a:pPr rtl="0">
              <a:spcBef>
                <a:spcPts val="0"/>
              </a:spcBef>
              <a:buNone/>
            </a:pPr>
            <a:r>
              <a:rPr lang="en-US"/>
              <a:t>Station 3- NC Climates</a:t>
            </a:r>
          </a:p>
          <a:p>
            <a:pPr rtl="0">
              <a:spcBef>
                <a:spcPts val="0"/>
              </a:spcBef>
              <a:buNone/>
            </a:pPr>
            <a:r>
              <a:rPr lang="en-US"/>
              <a:t>Station 4- Major Cities and Population</a:t>
            </a:r>
          </a:p>
          <a:p>
            <a:pPr rtl="0">
              <a:spcBef>
                <a:spcPts val="0"/>
              </a:spcBef>
              <a:buNone/>
            </a:pPr>
            <a:r>
              <a:rPr lang="en-US"/>
              <a:t>Station 5: Major Waterways</a:t>
            </a:r>
          </a:p>
          <a:p>
            <a:pPr rtl="0">
              <a:spcBef>
                <a:spcPts val="0"/>
              </a:spcBef>
              <a:buNone/>
            </a:pPr>
            <a:r>
              <a:rPr lang="en-US"/>
              <a:t>Station 6: NC Geography Reading Guide</a:t>
            </a:r>
          </a:p>
          <a:p>
            <a:pPr rtl="0">
              <a:spcBef>
                <a:spcPts val="0"/>
              </a:spcBef>
              <a:buNone/>
            </a:pPr>
            <a:endParaRPr/>
          </a:p>
          <a:p>
            <a:pPr>
              <a:spcBef>
                <a:spcPts val="0"/>
              </a:spcBef>
              <a:buNone/>
            </a:pPr>
            <a:r>
              <a:rPr lang="en-US"/>
              <a:t>We will spend about 15 minutes at each station. I will rotate around trying to hit each group. Raise your hand if your group members could not help you solve your problem. </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endParaRPr sz="2400"/>
          </a:p>
        </p:txBody>
      </p:sp>
      <p:sp>
        <p:nvSpPr>
          <p:cNvPr id="351" name="Shape 351"/>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0" lvl="0" indent="0" rtl="0">
              <a:spcBef>
                <a:spcPts val="0"/>
              </a:spcBef>
              <a:buNone/>
            </a:pPr>
            <a:r>
              <a:rPr lang="en-US" sz="2400"/>
              <a:t> Exit Ticket:</a:t>
            </a:r>
          </a:p>
          <a:p>
            <a:pPr marL="914400" lvl="1" indent="-228600">
              <a:spcBef>
                <a:spcPts val="0"/>
              </a:spcBef>
              <a:buSzPct val="100000"/>
            </a:pPr>
            <a:r>
              <a:rPr lang="en-US" sz="2400"/>
              <a:t>Tell me one new thing you learned today, one question you have, and one vocabulary term that was new to you with it’s definition. </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Shape 357"/>
          <p:cNvSpPr txBox="1">
            <a:spLocks noGrp="1"/>
          </p:cNvSpPr>
          <p:nvPr>
            <p:ph type="title"/>
          </p:nvPr>
        </p:nvSpPr>
        <p:spPr>
          <a:xfrm>
            <a:off x="457200" y="345150"/>
            <a:ext cx="8229600" cy="1066799"/>
          </a:xfrm>
          <a:prstGeom prst="rect">
            <a:avLst/>
          </a:prstGeom>
        </p:spPr>
        <p:txBody>
          <a:bodyPr lIns="91425" tIns="91425" rIns="91425" bIns="91425" anchor="ctr" anchorCtr="0">
            <a:noAutofit/>
          </a:bodyPr>
          <a:lstStyle/>
          <a:p>
            <a:pPr>
              <a:spcBef>
                <a:spcPts val="0"/>
              </a:spcBef>
              <a:buNone/>
            </a:pPr>
            <a:r>
              <a:rPr lang="en-US" sz="2400"/>
              <a:t>Friday, 9/4/15</a:t>
            </a:r>
          </a:p>
        </p:txBody>
      </p:sp>
      <p:sp>
        <p:nvSpPr>
          <p:cNvPr id="358" name="Shape 358"/>
          <p:cNvSpPr txBox="1">
            <a:spLocks noGrp="1"/>
          </p:cNvSpPr>
          <p:nvPr>
            <p:ph type="body" idx="1"/>
          </p:nvPr>
        </p:nvSpPr>
        <p:spPr>
          <a:xfrm>
            <a:off x="259675" y="1050525"/>
            <a:ext cx="8711100" cy="5186400"/>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a:t>Have your laptop and charger at your desk. </a:t>
            </a:r>
          </a:p>
          <a:p>
            <a:pPr marL="457200" lvl="0" indent="-381000" rtl="0">
              <a:spcBef>
                <a:spcPts val="0"/>
              </a:spcBef>
              <a:buSzPct val="100000"/>
              <a:buAutoNum type="arabicPeriod"/>
            </a:pPr>
            <a:r>
              <a:rPr lang="en-US" sz="2400"/>
              <a:t>Achieve articles that need to be completed by the end of class today:</a:t>
            </a:r>
          </a:p>
          <a:p>
            <a:pPr marL="914400" lvl="1" indent="-381000" rtl="0">
              <a:spcBef>
                <a:spcPts val="0"/>
              </a:spcBef>
              <a:buSzPct val="100000"/>
              <a:buAutoNum type="alphaLcPeriod"/>
            </a:pPr>
            <a:r>
              <a:rPr lang="en-US" sz="2400">
                <a:solidFill>
                  <a:srgbClr val="FF0000"/>
                </a:solidFill>
              </a:rPr>
              <a:t>Where You Live Matters, The Native American Way of Life, Saving Hopi History </a:t>
            </a:r>
          </a:p>
          <a:p>
            <a:pPr marL="914400" lvl="1" indent="-381000" rtl="0">
              <a:spcBef>
                <a:spcPts val="0"/>
              </a:spcBef>
              <a:buClr>
                <a:srgbClr val="000000"/>
              </a:buClr>
              <a:buSzPct val="100000"/>
              <a:buAutoNum type="alphaLcPeriod"/>
            </a:pPr>
            <a:r>
              <a:rPr lang="en-US" sz="2400"/>
              <a:t>If you complete these articles, then complete: </a:t>
            </a:r>
            <a:r>
              <a:rPr lang="en-US" sz="2400">
                <a:solidFill>
                  <a:srgbClr val="FF0000"/>
                </a:solidFill>
              </a:rPr>
              <a:t>Happy Birthday, “Yankee Doodle?”</a:t>
            </a:r>
            <a:r>
              <a:rPr lang="en-US" sz="2400"/>
              <a:t> Afterwards select ones of your choosing.</a:t>
            </a:r>
          </a:p>
          <a:p>
            <a:pPr marL="914400" lvl="1" indent="-381000" rtl="0">
              <a:spcBef>
                <a:spcPts val="0"/>
              </a:spcBef>
              <a:buSzPct val="100000"/>
              <a:buAutoNum type="alphaLcPeriod"/>
            </a:pPr>
            <a:r>
              <a:rPr lang="en-US" sz="2400"/>
              <a:t>Raise your hand and waiting silently if you get a 75% or higher the 1st try to get candy </a:t>
            </a:r>
          </a:p>
          <a:p>
            <a:pPr marL="457200" lvl="0" indent="-381000" rtl="0">
              <a:spcBef>
                <a:spcPts val="0"/>
              </a:spcBef>
              <a:buSzPct val="100000"/>
              <a:buAutoNum type="arabicPeriod"/>
            </a:pPr>
            <a:r>
              <a:rPr lang="en-US" sz="2400"/>
              <a:t>I will be working with those who I spoke to last week, Mrs. Aragon will work with her group, the rest of you are working silently and independently. </a:t>
            </a:r>
          </a:p>
          <a:p>
            <a:pPr marL="457200" lvl="0" indent="-381000" rtl="0">
              <a:spcBef>
                <a:spcPts val="0"/>
              </a:spcBef>
              <a:buSzPct val="100000"/>
              <a:buAutoNum type="arabicPeriod"/>
            </a:pPr>
            <a:r>
              <a:rPr lang="en-US" sz="2400"/>
              <a:t>There is no homework for this weekend. </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Shape 364"/>
          <p:cNvSpPr txBox="1">
            <a:spLocks noGrp="1"/>
          </p:cNvSpPr>
          <p:nvPr>
            <p:ph type="title"/>
          </p:nvPr>
        </p:nvSpPr>
        <p:spPr>
          <a:xfrm>
            <a:off x="457200" y="452775"/>
            <a:ext cx="8229600" cy="1066799"/>
          </a:xfrm>
          <a:prstGeom prst="rect">
            <a:avLst/>
          </a:prstGeom>
        </p:spPr>
        <p:txBody>
          <a:bodyPr lIns="91425" tIns="91425" rIns="91425" bIns="91425" anchor="ctr" anchorCtr="0">
            <a:noAutofit/>
          </a:bodyPr>
          <a:lstStyle/>
          <a:p>
            <a:pPr>
              <a:spcBef>
                <a:spcPts val="0"/>
              </a:spcBef>
              <a:buNone/>
            </a:pPr>
            <a:r>
              <a:rPr lang="en-US" sz="2400"/>
              <a:t>Tuesday, 9/8</a:t>
            </a:r>
          </a:p>
        </p:txBody>
      </p:sp>
      <p:sp>
        <p:nvSpPr>
          <p:cNvPr id="365" name="Shape 365"/>
          <p:cNvSpPr txBox="1">
            <a:spLocks noGrp="1"/>
          </p:cNvSpPr>
          <p:nvPr>
            <p:ph type="body" idx="1"/>
          </p:nvPr>
        </p:nvSpPr>
        <p:spPr>
          <a:xfrm>
            <a:off x="457200" y="1277625"/>
            <a:ext cx="8229600" cy="5257200"/>
          </a:xfrm>
          <a:prstGeom prst="rect">
            <a:avLst/>
          </a:prstGeom>
        </p:spPr>
        <p:txBody>
          <a:bodyPr lIns="91425" tIns="91425" rIns="91425" bIns="91425" anchor="t" anchorCtr="0">
            <a:noAutofit/>
          </a:bodyPr>
          <a:lstStyle/>
          <a:p>
            <a:pPr marL="0" lvl="0" indent="0" rtl="0">
              <a:spcBef>
                <a:spcPts val="0"/>
              </a:spcBef>
              <a:buNone/>
            </a:pPr>
            <a:r>
              <a:rPr lang="en-US" sz="2400"/>
              <a:t> </a:t>
            </a:r>
          </a:p>
          <a:p>
            <a:pPr marL="457200" marR="0" lvl="0" indent="-228600" algn="l" rtl="0">
              <a:lnSpc>
                <a:spcPct val="100000"/>
              </a:lnSpc>
              <a:spcBef>
                <a:spcPts val="300"/>
              </a:spcBef>
              <a:spcAft>
                <a:spcPts val="0"/>
              </a:spcAft>
              <a:buClr>
                <a:srgbClr val="000000"/>
              </a:buClr>
              <a:buSzPct val="100000"/>
              <a:buFont typeface="Georgia"/>
            </a:pPr>
            <a:r>
              <a:rPr lang="en-US" sz="2400"/>
              <a:t>Warm-up on your own paper: </a:t>
            </a:r>
          </a:p>
          <a:p>
            <a:pPr marL="914400" marR="0" lvl="1" indent="-228600" algn="l" rtl="0">
              <a:lnSpc>
                <a:spcPct val="100000"/>
              </a:lnSpc>
              <a:spcBef>
                <a:spcPts val="300"/>
              </a:spcBef>
              <a:spcAft>
                <a:spcPts val="0"/>
              </a:spcAft>
              <a:buSzPct val="100000"/>
            </a:pPr>
            <a:r>
              <a:rPr lang="en-US" sz="2400"/>
              <a:t>What are the four regions of NC?</a:t>
            </a:r>
          </a:p>
          <a:p>
            <a:pPr marL="914400" marR="0" lvl="1" indent="-228600" algn="l" rtl="0">
              <a:lnSpc>
                <a:spcPct val="100000"/>
              </a:lnSpc>
              <a:spcBef>
                <a:spcPts val="300"/>
              </a:spcBef>
              <a:spcAft>
                <a:spcPts val="0"/>
              </a:spcAft>
              <a:buSzPct val="100000"/>
            </a:pPr>
            <a:r>
              <a:rPr lang="en-US" sz="2400"/>
              <a:t>Which station did you leave off at on Thursday?</a:t>
            </a:r>
          </a:p>
          <a:p>
            <a:pPr marL="457200" marR="0" lvl="0" indent="-228600" algn="l" rtl="0">
              <a:lnSpc>
                <a:spcPct val="100000"/>
              </a:lnSpc>
              <a:spcBef>
                <a:spcPts val="300"/>
              </a:spcBef>
              <a:spcAft>
                <a:spcPts val="0"/>
              </a:spcAft>
              <a:buSzPct val="100000"/>
            </a:pPr>
            <a:r>
              <a:rPr lang="en-US" sz="2400"/>
              <a:t>Homework: </a:t>
            </a:r>
          </a:p>
          <a:p>
            <a:pPr marL="914400" marR="0" lvl="1" indent="-228600" algn="l" rtl="0">
              <a:lnSpc>
                <a:spcPct val="100000"/>
              </a:lnSpc>
              <a:spcBef>
                <a:spcPts val="300"/>
              </a:spcBef>
              <a:spcAft>
                <a:spcPts val="0"/>
              </a:spcAft>
              <a:buClr>
                <a:srgbClr val="FF0000"/>
              </a:buClr>
              <a:buSzPct val="100000"/>
            </a:pPr>
            <a:r>
              <a:rPr lang="en-US" sz="2400">
                <a:solidFill>
                  <a:srgbClr val="FF0000"/>
                </a:solidFill>
              </a:rPr>
              <a:t>Regions of NC practice - due tomorrow</a:t>
            </a:r>
          </a:p>
          <a:p>
            <a:pPr marL="914400" marR="0" lvl="1" indent="-228600" algn="l" rtl="0">
              <a:lnSpc>
                <a:spcPct val="100000"/>
              </a:lnSpc>
              <a:spcBef>
                <a:spcPts val="300"/>
              </a:spcBef>
              <a:spcAft>
                <a:spcPts val="0"/>
              </a:spcAft>
              <a:buClr>
                <a:srgbClr val="FF0000"/>
              </a:buClr>
              <a:buSzPct val="100000"/>
            </a:pPr>
            <a:r>
              <a:rPr lang="en-US" sz="2400">
                <a:solidFill>
                  <a:srgbClr val="FF0000"/>
                </a:solidFill>
              </a:rPr>
              <a:t>NC Travel GRASPS due Friday. WIll accept early</a:t>
            </a:r>
          </a:p>
          <a:p>
            <a:pPr marL="914400" marR="0" lvl="1" indent="-228600" algn="l" rtl="0">
              <a:lnSpc>
                <a:spcPct val="100000"/>
              </a:lnSpc>
              <a:spcBef>
                <a:spcPts val="300"/>
              </a:spcBef>
              <a:spcAft>
                <a:spcPts val="0"/>
              </a:spcAft>
              <a:buClr>
                <a:srgbClr val="FF0000"/>
              </a:buClr>
              <a:buSzPct val="100000"/>
            </a:pPr>
            <a:r>
              <a:rPr lang="en-US" sz="2400">
                <a:solidFill>
                  <a:srgbClr val="FF0000"/>
                </a:solidFill>
              </a:rPr>
              <a:t>On Achieve 3000: America Looks Back, 9/11:A Young Boy Remembers, Pass the Talking Stick- due Friday at end of class.</a:t>
            </a:r>
          </a:p>
          <a:p>
            <a:pPr marL="914400" marR="0" lvl="1" indent="-228600" algn="l" rtl="0">
              <a:lnSpc>
                <a:spcPct val="100000"/>
              </a:lnSpc>
              <a:spcBef>
                <a:spcPts val="300"/>
              </a:spcBef>
              <a:spcAft>
                <a:spcPts val="0"/>
              </a:spcAft>
              <a:buClr>
                <a:srgbClr val="FF0000"/>
              </a:buClr>
              <a:buSzPct val="100000"/>
            </a:pPr>
            <a:r>
              <a:rPr lang="en-US" sz="2400">
                <a:solidFill>
                  <a:srgbClr val="FF0000"/>
                </a:solidFill>
              </a:rPr>
              <a:t>Progress Reports come home next Tuesday due to POwer schoools issues</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Shape 371"/>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lvl="0" rtl="0">
              <a:spcBef>
                <a:spcPts val="0"/>
              </a:spcBef>
              <a:buNone/>
            </a:pPr>
            <a:r>
              <a:rPr lang="en-US" sz="1800"/>
              <a:t>NC Geography Stations</a:t>
            </a:r>
          </a:p>
        </p:txBody>
      </p:sp>
      <p:sp>
        <p:nvSpPr>
          <p:cNvPr id="372" name="Shape 372"/>
          <p:cNvSpPr txBox="1">
            <a:spLocks noGrp="1"/>
          </p:cNvSpPr>
          <p:nvPr>
            <p:ph type="body" idx="1"/>
          </p:nvPr>
        </p:nvSpPr>
        <p:spPr>
          <a:xfrm>
            <a:off x="457200" y="2129350"/>
            <a:ext cx="8229600" cy="4445099"/>
          </a:xfrm>
          <a:prstGeom prst="rect">
            <a:avLst/>
          </a:prstGeom>
        </p:spPr>
        <p:txBody>
          <a:bodyPr lIns="91425" tIns="91425" rIns="91425" bIns="91425" anchor="t" anchorCtr="0">
            <a:noAutofit/>
          </a:bodyPr>
          <a:lstStyle/>
          <a:p>
            <a:pPr lvl="0" rtl="0">
              <a:spcBef>
                <a:spcPts val="0"/>
              </a:spcBef>
              <a:buNone/>
            </a:pPr>
            <a:r>
              <a:rPr lang="en-US" sz="1800"/>
              <a:t>Station one- Label and color the regions and physical features of NC</a:t>
            </a:r>
          </a:p>
          <a:p>
            <a:pPr lvl="0" rtl="0">
              <a:spcBef>
                <a:spcPts val="0"/>
              </a:spcBef>
              <a:buNone/>
            </a:pPr>
            <a:r>
              <a:rPr lang="en-US" sz="1800"/>
              <a:t>Station 2- NC Economies/Industries by Region</a:t>
            </a:r>
          </a:p>
          <a:p>
            <a:pPr lvl="0" rtl="0">
              <a:spcBef>
                <a:spcPts val="0"/>
              </a:spcBef>
              <a:buNone/>
            </a:pPr>
            <a:r>
              <a:rPr lang="en-US" sz="1800"/>
              <a:t>Station 3- NC Climates</a:t>
            </a:r>
          </a:p>
          <a:p>
            <a:pPr lvl="0" rtl="0">
              <a:spcBef>
                <a:spcPts val="0"/>
              </a:spcBef>
              <a:buNone/>
            </a:pPr>
            <a:r>
              <a:rPr lang="en-US" sz="1800"/>
              <a:t>Station 4- Major Cities and Population</a:t>
            </a:r>
          </a:p>
          <a:p>
            <a:pPr lvl="0" rtl="0">
              <a:spcBef>
                <a:spcPts val="0"/>
              </a:spcBef>
              <a:buNone/>
            </a:pPr>
            <a:r>
              <a:rPr lang="en-US" sz="1800"/>
              <a:t>Station 5: Major Waterways</a:t>
            </a:r>
          </a:p>
          <a:p>
            <a:pPr lvl="0" rtl="0">
              <a:spcBef>
                <a:spcPts val="0"/>
              </a:spcBef>
              <a:buNone/>
            </a:pPr>
            <a:r>
              <a:rPr lang="en-US" sz="1800"/>
              <a:t>Station 6: NC Geography Reading Guide- Done as a Group</a:t>
            </a:r>
          </a:p>
          <a:p>
            <a:pPr lvl="0" rtl="0">
              <a:spcBef>
                <a:spcPts val="0"/>
              </a:spcBef>
              <a:buNone/>
            </a:pPr>
            <a:endParaRPr sz="1800"/>
          </a:p>
          <a:p>
            <a:pPr rtl="0">
              <a:spcBef>
                <a:spcPts val="0"/>
              </a:spcBef>
              <a:buNone/>
            </a:pPr>
            <a:r>
              <a:rPr lang="en-US" sz="1800"/>
              <a:t>We will spend about 10 minutes at each station. I will rotate around trying to hit each group. Raise your hand if your group members could not help you solve your problem. </a:t>
            </a:r>
          </a:p>
          <a:p>
            <a:pPr rtl="0">
              <a:spcBef>
                <a:spcPts val="0"/>
              </a:spcBef>
              <a:buNone/>
            </a:pPr>
            <a:endParaRPr sz="1800"/>
          </a:p>
          <a:p>
            <a:pPr lvl="0" rtl="0">
              <a:spcBef>
                <a:spcPts val="0"/>
              </a:spcBef>
              <a:buNone/>
            </a:pPr>
            <a:r>
              <a:rPr lang="en-US" sz="1800"/>
              <a:t>We will go over this the last 15 mins of class</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Shape 378"/>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1800"/>
              <a:t>Exit Discussion</a:t>
            </a:r>
          </a:p>
        </p:txBody>
      </p:sp>
      <p:sp>
        <p:nvSpPr>
          <p:cNvPr id="379" name="Shape 379"/>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228600" rtl="0">
              <a:spcBef>
                <a:spcPts val="0"/>
              </a:spcBef>
              <a:buSzPct val="100000"/>
            </a:pPr>
            <a:r>
              <a:rPr lang="en-US" sz="1800"/>
              <a:t>Go Over how to do homework</a:t>
            </a:r>
          </a:p>
          <a:p>
            <a:pPr marL="457200" lvl="0" indent="-228600">
              <a:spcBef>
                <a:spcPts val="0"/>
              </a:spcBef>
              <a:buSzPct val="100000"/>
            </a:pPr>
            <a:r>
              <a:rPr lang="en-US" sz="1800"/>
              <a:t>Ask students how they think the geography of our land will be effected when the Europeans or Native Americans arrive. Pull from achieve article- “Where you live matters.” all students did this last week. </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a:spLocks noGrp="1"/>
          </p:cNvSpPr>
          <p:nvPr>
            <p:ph type="title"/>
          </p:nvPr>
        </p:nvSpPr>
        <p:spPr>
          <a:xfrm>
            <a:off x="383775" y="1113625"/>
            <a:ext cx="8229600" cy="1066799"/>
          </a:xfrm>
          <a:prstGeom prst="rect">
            <a:avLst/>
          </a:prstGeom>
        </p:spPr>
        <p:txBody>
          <a:bodyPr lIns="91425" tIns="91425" rIns="91425" bIns="91425" anchor="ctr" anchorCtr="0">
            <a:noAutofit/>
          </a:bodyPr>
          <a:lstStyle/>
          <a:p>
            <a:pPr>
              <a:spcBef>
                <a:spcPts val="0"/>
              </a:spcBef>
              <a:buNone/>
            </a:pPr>
            <a:r>
              <a:rPr lang="en-US" sz="2400"/>
              <a:t>Wednesday 9/9</a:t>
            </a:r>
          </a:p>
        </p:txBody>
      </p:sp>
      <p:sp>
        <p:nvSpPr>
          <p:cNvPr id="386" name="Shape 386"/>
          <p:cNvSpPr txBox="1">
            <a:spLocks noGrp="1"/>
          </p:cNvSpPr>
          <p:nvPr>
            <p:ph type="body" idx="1"/>
          </p:nvPr>
        </p:nvSpPr>
        <p:spPr>
          <a:xfrm>
            <a:off x="457200" y="1894400"/>
            <a:ext cx="8229600" cy="4679999"/>
          </a:xfrm>
          <a:prstGeom prst="rect">
            <a:avLst/>
          </a:prstGeom>
        </p:spPr>
        <p:txBody>
          <a:bodyPr lIns="91425" tIns="91425" rIns="91425" bIns="91425" anchor="t" anchorCtr="0">
            <a:noAutofit/>
          </a:bodyPr>
          <a:lstStyle/>
          <a:p>
            <a:pPr marL="457200" lvl="0" indent="-228600" rtl="0">
              <a:spcBef>
                <a:spcPts val="0"/>
              </a:spcBef>
              <a:buClr>
                <a:schemeClr val="dk1"/>
              </a:buClr>
              <a:buSzPct val="100000"/>
            </a:pPr>
            <a:r>
              <a:rPr lang="en-US" sz="2400">
                <a:solidFill>
                  <a:schemeClr val="dk1"/>
                </a:solidFill>
              </a:rPr>
              <a:t>Have homework out on you desk. </a:t>
            </a:r>
          </a:p>
          <a:p>
            <a:pPr marL="457200" lvl="0" indent="-228600" rtl="0">
              <a:spcBef>
                <a:spcPts val="0"/>
              </a:spcBef>
              <a:buSzPct val="100000"/>
            </a:pPr>
            <a:r>
              <a:rPr lang="en-US" sz="2400">
                <a:solidFill>
                  <a:schemeClr val="dk1"/>
                </a:solidFill>
              </a:rPr>
              <a:t>Warm-up(on the same paper as yesterday): </a:t>
            </a:r>
          </a:p>
          <a:p>
            <a:pPr marL="914400" lvl="1" indent="-228600" rtl="0">
              <a:spcBef>
                <a:spcPts val="0"/>
              </a:spcBef>
              <a:buSzPct val="100000"/>
            </a:pPr>
            <a:r>
              <a:rPr lang="en-US" sz="1800">
                <a:solidFill>
                  <a:schemeClr val="dk1"/>
                </a:solidFill>
              </a:rPr>
              <a:t>How do you think the Native Americans got to the Americas?</a:t>
            </a:r>
          </a:p>
          <a:p>
            <a:pPr marL="914400" lvl="1" indent="-228600" rtl="0">
              <a:spcBef>
                <a:spcPts val="0"/>
              </a:spcBef>
              <a:buSzPct val="100000"/>
            </a:pPr>
            <a:r>
              <a:rPr lang="en-US" sz="1800">
                <a:solidFill>
                  <a:schemeClr val="dk1"/>
                </a:solidFill>
              </a:rPr>
              <a:t>How do you think the geography of our land will be effected (change) when the Europeans arrive?</a:t>
            </a:r>
          </a:p>
          <a:p>
            <a:pPr marL="457200" lvl="0" indent="-228600" rtl="0">
              <a:spcBef>
                <a:spcPts val="0"/>
              </a:spcBef>
              <a:buSzPct val="75000"/>
            </a:pPr>
            <a:r>
              <a:rPr lang="en-US" sz="2400">
                <a:solidFill>
                  <a:schemeClr val="dk1"/>
                </a:solidFill>
              </a:rPr>
              <a:t>Homework:</a:t>
            </a:r>
            <a:r>
              <a:rPr lang="en-US" sz="1800">
                <a:solidFill>
                  <a:schemeClr val="dk1"/>
                </a:solidFill>
              </a:rPr>
              <a:t> </a:t>
            </a:r>
          </a:p>
          <a:p>
            <a:pPr marL="914400" lvl="1" indent="-228600" rtl="0">
              <a:spcBef>
                <a:spcPts val="0"/>
              </a:spcBef>
              <a:buClr>
                <a:srgbClr val="FF0000"/>
              </a:buClr>
              <a:buSzPct val="100000"/>
            </a:pPr>
            <a:r>
              <a:rPr lang="en-US" sz="1800">
                <a:solidFill>
                  <a:srgbClr val="FF0000"/>
                </a:solidFill>
              </a:rPr>
              <a:t>Achieve 3000 due Friday: America Looks Back, 9/11:A Young Boy Remembers, Pass the Talking Stick</a:t>
            </a:r>
          </a:p>
          <a:p>
            <a:pPr marL="914400" lvl="1" indent="-228600">
              <a:spcBef>
                <a:spcPts val="0"/>
              </a:spcBef>
              <a:buClr>
                <a:srgbClr val="FF0000"/>
              </a:buClr>
              <a:buSzPct val="100000"/>
            </a:pPr>
            <a:r>
              <a:rPr lang="en-US" sz="1800">
                <a:solidFill>
                  <a:srgbClr val="FF0000"/>
                </a:solidFill>
              </a:rPr>
              <a:t>GRASPS due Friday- COres 2-4, GRASPS due Monday core 1. </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Shape 392"/>
          <p:cNvSpPr txBox="1">
            <a:spLocks noGrp="1"/>
          </p:cNvSpPr>
          <p:nvPr>
            <p:ph type="title"/>
          </p:nvPr>
        </p:nvSpPr>
        <p:spPr>
          <a:xfrm>
            <a:off x="457200" y="570275"/>
            <a:ext cx="8229600" cy="1066799"/>
          </a:xfrm>
          <a:prstGeom prst="rect">
            <a:avLst/>
          </a:prstGeom>
        </p:spPr>
        <p:txBody>
          <a:bodyPr lIns="91425" tIns="91425" rIns="91425" bIns="91425" anchor="ctr" anchorCtr="0">
            <a:noAutofit/>
          </a:bodyPr>
          <a:lstStyle/>
          <a:p>
            <a:pPr>
              <a:spcBef>
                <a:spcPts val="0"/>
              </a:spcBef>
              <a:buNone/>
            </a:pPr>
            <a:r>
              <a:rPr lang="en-US" sz="2400"/>
              <a:t>Today we will….</a:t>
            </a:r>
          </a:p>
        </p:txBody>
      </p:sp>
      <p:sp>
        <p:nvSpPr>
          <p:cNvPr id="393" name="Shape 393"/>
          <p:cNvSpPr txBox="1">
            <a:spLocks noGrp="1"/>
          </p:cNvSpPr>
          <p:nvPr>
            <p:ph type="body" idx="1"/>
          </p:nvPr>
        </p:nvSpPr>
        <p:spPr>
          <a:xfrm>
            <a:off x="457200" y="1453825"/>
            <a:ext cx="8229600" cy="5120700"/>
          </a:xfrm>
          <a:prstGeom prst="rect">
            <a:avLst/>
          </a:prstGeom>
        </p:spPr>
        <p:txBody>
          <a:bodyPr lIns="91425" tIns="91425" rIns="91425" bIns="91425" anchor="t" anchorCtr="0">
            <a:noAutofit/>
          </a:bodyPr>
          <a:lstStyle/>
          <a:p>
            <a:pPr marL="457200" lvl="0" indent="-342900" rtl="0">
              <a:spcBef>
                <a:spcPts val="0"/>
              </a:spcBef>
              <a:buSzPct val="100000"/>
              <a:buAutoNum type="arabicPeriod"/>
            </a:pPr>
            <a:r>
              <a:rPr lang="en-US" sz="1800"/>
              <a:t>Weekly 5 on Quia.com- If you cannot log-on, raise your hand for a paper copy please</a:t>
            </a:r>
          </a:p>
          <a:p>
            <a:pPr marL="457200" lvl="0" indent="-342900" rtl="0">
              <a:spcBef>
                <a:spcPts val="0"/>
              </a:spcBef>
              <a:buSzPct val="100000"/>
              <a:buAutoNum type="arabicPeriod"/>
            </a:pPr>
            <a:r>
              <a:rPr lang="en-US" sz="1800"/>
              <a:t>Finish going over stations 4-6 on page 11. </a:t>
            </a:r>
          </a:p>
          <a:p>
            <a:pPr marL="457200" lvl="0" indent="-342900" rtl="0">
              <a:spcBef>
                <a:spcPts val="0"/>
              </a:spcBef>
              <a:buSzPct val="100000"/>
              <a:buAutoNum type="arabicPeriod"/>
            </a:pPr>
            <a:r>
              <a:rPr lang="en-US" sz="1800"/>
              <a:t>Be completing a movie guide as we watch </a:t>
            </a:r>
            <a:r>
              <a:rPr lang="en-US" sz="1800" u="sng">
                <a:solidFill>
                  <a:schemeClr val="hlink"/>
                </a:solidFill>
                <a:hlinkClick r:id="rId3"/>
              </a:rPr>
              <a:t>https://www.youtube.com/watch?v=UiBf8PTeAsQ</a:t>
            </a:r>
            <a:r>
              <a:rPr lang="en-US" sz="1800"/>
              <a:t> , this video will show us what America was like before Columbus.</a:t>
            </a:r>
          </a:p>
          <a:p>
            <a:pPr marL="457200" lvl="0" indent="-228600" rtl="0">
              <a:spcBef>
                <a:spcPts val="0"/>
              </a:spcBef>
              <a:buSzPct val="100000"/>
            </a:pPr>
            <a:r>
              <a:rPr lang="en-US" sz="1800"/>
              <a:t>You will get a chance to collaborate with your groups the last 5 minutes of class regarding the video. </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354400" y="291275"/>
            <a:ext cx="8229600" cy="633900"/>
          </a:xfrm>
          <a:prstGeom prst="rect">
            <a:avLst/>
          </a:prstGeom>
        </p:spPr>
        <p:txBody>
          <a:bodyPr lIns="91425" tIns="91425" rIns="91425" bIns="91425" anchor="ctr" anchorCtr="0">
            <a:noAutofit/>
          </a:bodyPr>
          <a:lstStyle/>
          <a:p>
            <a:pPr>
              <a:spcBef>
                <a:spcPts val="0"/>
              </a:spcBef>
              <a:buNone/>
            </a:pPr>
            <a:r>
              <a:rPr lang="en-US" sz="2400"/>
              <a:t>Thursday, 9/10/15</a:t>
            </a:r>
          </a:p>
        </p:txBody>
      </p:sp>
      <p:sp>
        <p:nvSpPr>
          <p:cNvPr id="400" name="Shape 400"/>
          <p:cNvSpPr txBox="1">
            <a:spLocks noGrp="1"/>
          </p:cNvSpPr>
          <p:nvPr>
            <p:ph type="body" idx="1"/>
          </p:nvPr>
        </p:nvSpPr>
        <p:spPr>
          <a:xfrm>
            <a:off x="58750" y="704900"/>
            <a:ext cx="9002099" cy="5869500"/>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a:t>Get our your movie guide. </a:t>
            </a:r>
          </a:p>
          <a:p>
            <a:pPr marL="457200" lvl="0" indent="-381000" rtl="0">
              <a:spcBef>
                <a:spcPts val="0"/>
              </a:spcBef>
              <a:buSzPct val="100000"/>
              <a:buAutoNum type="arabicPeriod"/>
            </a:pPr>
            <a:r>
              <a:rPr lang="en-US" sz="2400"/>
              <a:t>Warm-up: None. The Quicker we are seated and silent, the sooner we get ot start the video. </a:t>
            </a:r>
          </a:p>
          <a:p>
            <a:pPr marL="457200" lvl="0" indent="-381000" rtl="0">
              <a:spcBef>
                <a:spcPts val="0"/>
              </a:spcBef>
              <a:buSzPct val="100000"/>
              <a:buAutoNum type="arabicPeriod"/>
            </a:pPr>
            <a:r>
              <a:rPr lang="en-US" sz="2400"/>
              <a:t>Homework (I am checking Agendas today!!!): </a:t>
            </a:r>
          </a:p>
          <a:p>
            <a:pPr marL="914400" lvl="1" indent="-381000" rtl="0">
              <a:spcBef>
                <a:spcPts val="0"/>
              </a:spcBef>
              <a:buClr>
                <a:srgbClr val="FF0000"/>
              </a:buClr>
              <a:buSzPct val="100000"/>
              <a:buAutoNum type="alphaLcPeriod"/>
            </a:pPr>
            <a:r>
              <a:rPr lang="en-US" sz="2400">
                <a:solidFill>
                  <a:srgbClr val="FF0000"/>
                </a:solidFill>
              </a:rPr>
              <a:t>Achieve 3000 due Friday: America Looks Back, 9/11:A Young Boy Remembers, Pass the Talking Stick</a:t>
            </a:r>
          </a:p>
          <a:p>
            <a:pPr marL="914400" lvl="1" indent="-381000" rtl="0">
              <a:spcBef>
                <a:spcPts val="0"/>
              </a:spcBef>
              <a:buClr>
                <a:srgbClr val="FF0000"/>
              </a:buClr>
              <a:buSzPct val="100000"/>
              <a:buAutoNum type="alphaLcPeriod"/>
            </a:pPr>
            <a:r>
              <a:rPr lang="en-US" sz="2400">
                <a:solidFill>
                  <a:srgbClr val="FF0000"/>
                </a:solidFill>
              </a:rPr>
              <a:t>GRASPS due tomorrow Core 3! GRASPS due Monday cores 1, 2, and 4. </a:t>
            </a:r>
          </a:p>
          <a:p>
            <a:pPr marL="914400" lvl="1" indent="-381000">
              <a:spcBef>
                <a:spcPts val="0"/>
              </a:spcBef>
              <a:buClr>
                <a:srgbClr val="FF0000"/>
              </a:buClr>
              <a:buSzPct val="100000"/>
              <a:buAutoNum type="alphaLcPeriod"/>
            </a:pPr>
            <a:r>
              <a:rPr lang="en-US" sz="2400">
                <a:solidFill>
                  <a:srgbClr val="FF0000"/>
                </a:solidFill>
              </a:rPr>
              <a:t>Grade have been updated… If your name is on the side board, show up to lunch with all class materials. </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Shape 406"/>
          <p:cNvSpPr txBox="1">
            <a:spLocks noGrp="1"/>
          </p:cNvSpPr>
          <p:nvPr>
            <p:ph type="title"/>
          </p:nvPr>
        </p:nvSpPr>
        <p:spPr>
          <a:xfrm>
            <a:off x="457200" y="570275"/>
            <a:ext cx="8229600" cy="1066799"/>
          </a:xfrm>
          <a:prstGeom prst="rect">
            <a:avLst/>
          </a:prstGeom>
        </p:spPr>
        <p:txBody>
          <a:bodyPr lIns="91425" tIns="91425" rIns="91425" bIns="91425" anchor="ctr" anchorCtr="0">
            <a:noAutofit/>
          </a:bodyPr>
          <a:lstStyle/>
          <a:p>
            <a:pPr lvl="0" rtl="0">
              <a:spcBef>
                <a:spcPts val="0"/>
              </a:spcBef>
              <a:buNone/>
            </a:pPr>
            <a:r>
              <a:rPr lang="en-US" sz="2400"/>
              <a:t>Today we will….</a:t>
            </a:r>
          </a:p>
        </p:txBody>
      </p:sp>
      <p:sp>
        <p:nvSpPr>
          <p:cNvPr id="407" name="Shape 407"/>
          <p:cNvSpPr txBox="1">
            <a:spLocks noGrp="1"/>
          </p:cNvSpPr>
          <p:nvPr>
            <p:ph type="body" idx="1"/>
          </p:nvPr>
        </p:nvSpPr>
        <p:spPr>
          <a:xfrm>
            <a:off x="457200" y="1453825"/>
            <a:ext cx="8229600" cy="5120700"/>
          </a:xfrm>
          <a:prstGeom prst="rect">
            <a:avLst/>
          </a:prstGeom>
        </p:spPr>
        <p:txBody>
          <a:bodyPr lIns="91425" tIns="91425" rIns="91425" bIns="91425" anchor="t" anchorCtr="0">
            <a:noAutofit/>
          </a:bodyPr>
          <a:lstStyle/>
          <a:p>
            <a:pPr marL="457200" lvl="0" indent="-228600" rtl="0">
              <a:spcBef>
                <a:spcPts val="0"/>
              </a:spcBef>
              <a:buSzPct val="100000"/>
            </a:pPr>
            <a:r>
              <a:rPr lang="en-US" sz="1800"/>
              <a:t>Be completing a movie guide as we watch </a:t>
            </a:r>
            <a:r>
              <a:rPr lang="en-US" sz="1800" u="sng">
                <a:solidFill>
                  <a:schemeClr val="hlink"/>
                </a:solidFill>
                <a:hlinkClick r:id="rId3"/>
              </a:rPr>
              <a:t>https://www.youtube.com/watch?v=UiBf8PTeAsQ</a:t>
            </a:r>
            <a:r>
              <a:rPr lang="en-US" sz="1800"/>
              <a:t> , this video will show us what America was like before Columbus.</a:t>
            </a:r>
          </a:p>
          <a:p>
            <a:pPr marL="457200" lvl="0" indent="-228600" rtl="0">
              <a:spcBef>
                <a:spcPts val="0"/>
              </a:spcBef>
              <a:buSzPct val="100000"/>
            </a:pPr>
            <a:r>
              <a:rPr lang="en-US" sz="1800"/>
              <a:t>Exit Question: </a:t>
            </a:r>
          </a:p>
          <a:p>
            <a:pPr marL="914400" lvl="1" indent="-228600" rtl="0">
              <a:spcBef>
                <a:spcPts val="0"/>
              </a:spcBef>
              <a:buSzPct val="100000"/>
            </a:pPr>
            <a:r>
              <a:rPr lang="en-US" sz="1800"/>
              <a:t>Who do you believe benefited the most from the Columbian Exchange; the Europeans or the Native Americans? Why? *Use O.R.E.O. Must be at least 5 sentences in length.  (5 points)</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Friday, 9/11</a:t>
            </a:r>
          </a:p>
        </p:txBody>
      </p:sp>
      <p:sp>
        <p:nvSpPr>
          <p:cNvPr id="414" name="Shape 414"/>
          <p:cNvSpPr txBox="1">
            <a:spLocks noGrp="1"/>
          </p:cNvSpPr>
          <p:nvPr>
            <p:ph type="body" idx="1"/>
          </p:nvPr>
        </p:nvSpPr>
        <p:spPr>
          <a:xfrm>
            <a:off x="457200" y="1923775"/>
            <a:ext cx="8229600" cy="4650599"/>
          </a:xfrm>
          <a:prstGeom prst="rect">
            <a:avLst/>
          </a:prstGeom>
        </p:spPr>
        <p:txBody>
          <a:bodyPr lIns="91425" tIns="91425" rIns="91425" bIns="91425" anchor="t" anchorCtr="0">
            <a:noAutofit/>
          </a:bodyPr>
          <a:lstStyle/>
          <a:p>
            <a:pPr marL="457200" lvl="0" indent="-228600" rtl="0">
              <a:spcBef>
                <a:spcPts val="0"/>
              </a:spcBef>
              <a:buAutoNum type="arabicPeriod"/>
            </a:pPr>
            <a:r>
              <a:rPr lang="en-US" sz="1800"/>
              <a:t>Warm-up together: </a:t>
            </a:r>
            <a:r>
              <a:rPr lang="en-US" sz="1600">
                <a:solidFill>
                  <a:schemeClr val="dk1"/>
                </a:solidFill>
              </a:rPr>
              <a:t>Columbus’ expedition landed on a Caribbean island he named San Salvador on October 12, 1492. He returned to Spain and sent this letter describing his first voyage. “The seaports there are incredibly fine, as also the magnificent rivers, most of which bear gold . . . . There are many spices and vast mines of gold and other metals in this island. They have no iron, nor steel, nor weapons, nor are they fit for them, because although they are well-made men of commanding stature they appear extraordinarily timid. The only arms they have are sticks of cane, cut when in seed, with a sharpened stick at the end, and they are afraid to use these. . . .[I] gave a thousand good and pretty things that I had to win their love, and to induce them to become Christians, and to love and serve their Highnesses and the whole Castilian nation, and help to get for us things they have in abundance, which are necessary to us. . . . They firmly believed that I, with my ships and men, came from heaven, and with this idea I have been received everywhere, since they lost fear of me. They are, however, far from being ignorant.” Christopher Columbus to Luis de Santangel, February 15, 1493</a:t>
            </a:r>
          </a:p>
          <a:p>
            <a:pPr marL="0" lvl="0" indent="0" rtl="0">
              <a:spcBef>
                <a:spcPts val="0"/>
              </a:spcBef>
              <a:buClr>
                <a:srgbClr val="000000"/>
              </a:buClr>
              <a:buSzPct val="68750"/>
              <a:buFont typeface="Arial"/>
              <a:buNone/>
            </a:pPr>
            <a:r>
              <a:rPr lang="en-US" sz="1600">
                <a:solidFill>
                  <a:schemeClr val="dk1"/>
                </a:solidFill>
              </a:rPr>
              <a:t>Explain how the Europeans affected American Indians based on the quote above and what we’ve seen in the movie.</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Shape 420"/>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Today we will …. </a:t>
            </a:r>
          </a:p>
        </p:txBody>
      </p:sp>
      <p:sp>
        <p:nvSpPr>
          <p:cNvPr id="421" name="Shape 421"/>
          <p:cNvSpPr txBox="1">
            <a:spLocks noGrp="1"/>
          </p:cNvSpPr>
          <p:nvPr>
            <p:ph type="body" idx="1"/>
          </p:nvPr>
        </p:nvSpPr>
        <p:spPr>
          <a:xfrm>
            <a:off x="457200" y="2249424"/>
            <a:ext cx="8229600" cy="4325099"/>
          </a:xfrm>
          <a:prstGeom prst="rect">
            <a:avLst/>
          </a:prstGeom>
        </p:spPr>
        <p:txBody>
          <a:bodyPr lIns="91425" tIns="91425" rIns="91425" bIns="91425" anchor="t" anchorCtr="0">
            <a:noAutofit/>
          </a:bodyPr>
          <a:lstStyle/>
          <a:p>
            <a:pPr marL="457200" lvl="0" indent="-342900" rtl="0">
              <a:spcBef>
                <a:spcPts val="0"/>
              </a:spcBef>
              <a:buSzPct val="100000"/>
              <a:buAutoNum type="arabicPeriod"/>
            </a:pPr>
            <a:r>
              <a:rPr lang="en-US" sz="1800">
                <a:solidFill>
                  <a:schemeClr val="dk1"/>
                </a:solidFill>
              </a:rPr>
              <a:t>Finish last few minutes of video?</a:t>
            </a:r>
          </a:p>
          <a:p>
            <a:pPr marL="457200" lvl="0" indent="-342900" rtl="0">
              <a:spcBef>
                <a:spcPts val="0"/>
              </a:spcBef>
              <a:buSzPct val="100000"/>
              <a:buAutoNum type="arabicPeriod"/>
            </a:pPr>
            <a:r>
              <a:rPr lang="en-US" sz="1800">
                <a:solidFill>
                  <a:schemeClr val="dk1"/>
                </a:solidFill>
              </a:rPr>
              <a:t>Log on to Achieve 3000:</a:t>
            </a:r>
          </a:p>
          <a:p>
            <a:pPr marL="914400" lvl="1" indent="-342900" rtl="0">
              <a:spcBef>
                <a:spcPts val="0"/>
              </a:spcBef>
              <a:buSzPct val="112500"/>
              <a:buAutoNum type="alphaLcPeriod"/>
            </a:pPr>
            <a:r>
              <a:rPr lang="en-US" sz="1600">
                <a:solidFill>
                  <a:srgbClr val="FF0000"/>
                </a:solidFill>
              </a:rPr>
              <a:t>Achieve 3000 due Friday: America Looks Back, 9/11:A Young Boy Remembers, Pass the Talking Stick</a:t>
            </a:r>
          </a:p>
          <a:p>
            <a:pPr marL="914400" lvl="1" indent="-330200" rtl="0">
              <a:spcBef>
                <a:spcPts val="0"/>
              </a:spcBef>
              <a:buClr>
                <a:srgbClr val="FF0000"/>
              </a:buClr>
              <a:buSzPct val="100000"/>
              <a:buAutoNum type="alphaLcPeriod"/>
            </a:pPr>
            <a:r>
              <a:rPr lang="en-US" sz="1600">
                <a:solidFill>
                  <a:srgbClr val="FF0000"/>
                </a:solidFill>
              </a:rPr>
              <a:t>Work on GRASPS when done, these should be turned into me via GoogleDrive or into the orange bin. </a:t>
            </a:r>
          </a:p>
          <a:p>
            <a:pPr marL="914400" lvl="1" indent="-330200" rtl="0">
              <a:spcBef>
                <a:spcPts val="0"/>
              </a:spcBef>
              <a:buClr>
                <a:srgbClr val="FF0000"/>
              </a:buClr>
              <a:buSzPct val="100000"/>
              <a:buAutoNum type="alphaLcPeriod"/>
            </a:pPr>
            <a:r>
              <a:rPr lang="en-US" sz="1600">
                <a:solidFill>
                  <a:srgbClr val="FF0000"/>
                </a:solidFill>
              </a:rPr>
              <a:t>I will be working with the same group as last week for a few minutes before being able to come back and talk with you about 9/11,  and Mrs. Aragon will be working with her group. </a:t>
            </a:r>
          </a:p>
          <a:p>
            <a:pPr marL="914400" lvl="1" indent="-330200" rtl="0">
              <a:spcBef>
                <a:spcPts val="0"/>
              </a:spcBef>
              <a:buClr>
                <a:srgbClr val="FF0000"/>
              </a:buClr>
              <a:buSzPct val="100000"/>
              <a:buAutoNum type="alphaLcPeriod"/>
            </a:pPr>
            <a:r>
              <a:rPr lang="en-US" sz="1600">
                <a:solidFill>
                  <a:srgbClr val="FF0000"/>
                </a:solidFill>
              </a:rPr>
              <a:t>Raise your hand if you have any questions or if you get a 75% or higher the 1st try. Please work silently and independently. Thank you!</a:t>
            </a:r>
          </a:p>
          <a:p>
            <a:pPr>
              <a:spcBef>
                <a:spcPts val="0"/>
              </a:spcBef>
              <a:buNone/>
            </a:pPr>
            <a:endParaRP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a:spLocks noGrp="1"/>
          </p:cNvSpPr>
          <p:nvPr>
            <p:ph type="title"/>
          </p:nvPr>
        </p:nvSpPr>
        <p:spPr>
          <a:xfrm>
            <a:off x="457200" y="1143000"/>
            <a:ext cx="8229600" cy="1066799"/>
          </a:xfrm>
          <a:prstGeom prst="rect">
            <a:avLst/>
          </a:prstGeom>
        </p:spPr>
        <p:txBody>
          <a:bodyPr lIns="91425" tIns="91425" rIns="91425" bIns="91425" anchor="ctr" anchorCtr="0">
            <a:noAutofit/>
          </a:bodyPr>
          <a:lstStyle/>
          <a:p>
            <a:pPr>
              <a:spcBef>
                <a:spcPts val="0"/>
              </a:spcBef>
              <a:buNone/>
            </a:pPr>
            <a:r>
              <a:rPr lang="en-US" sz="2400"/>
              <a:t>Monday, 9/14</a:t>
            </a:r>
          </a:p>
        </p:txBody>
      </p:sp>
      <p:sp>
        <p:nvSpPr>
          <p:cNvPr id="428" name="Shape 428"/>
          <p:cNvSpPr txBox="1">
            <a:spLocks noGrp="1"/>
          </p:cNvSpPr>
          <p:nvPr>
            <p:ph type="body" idx="1"/>
          </p:nvPr>
        </p:nvSpPr>
        <p:spPr>
          <a:xfrm>
            <a:off x="457200" y="1938450"/>
            <a:ext cx="8229600" cy="4636200"/>
          </a:xfrm>
          <a:prstGeom prst="rect">
            <a:avLst/>
          </a:prstGeom>
        </p:spPr>
        <p:txBody>
          <a:bodyPr lIns="91425" tIns="91425" rIns="91425" bIns="91425" anchor="t" anchorCtr="0">
            <a:noAutofit/>
          </a:bodyPr>
          <a:lstStyle/>
          <a:p>
            <a:pPr marL="457200" lvl="0" indent="-381000" rtl="0">
              <a:spcBef>
                <a:spcPts val="0"/>
              </a:spcBef>
              <a:buSzPct val="100000"/>
              <a:buAutoNum type="arabicPeriod"/>
            </a:pPr>
            <a:r>
              <a:rPr lang="en-US" sz="2400" dirty="0"/>
              <a:t>Warm-up: </a:t>
            </a:r>
          </a:p>
          <a:p>
            <a:pPr marL="914400" lvl="1" indent="-381000" rtl="0">
              <a:spcBef>
                <a:spcPts val="0"/>
              </a:spcBef>
              <a:buSzPct val="100000"/>
              <a:buAutoNum type="alphaLcPeriod"/>
            </a:pPr>
            <a:r>
              <a:rPr lang="en-US" sz="2400" dirty="0"/>
              <a:t>Turn in your Project, Cores 1,2, and 4</a:t>
            </a:r>
          </a:p>
          <a:p>
            <a:pPr marL="914400" lvl="1" indent="-381000" rtl="0">
              <a:spcBef>
                <a:spcPts val="0"/>
              </a:spcBef>
              <a:buSzPct val="100000"/>
              <a:buAutoNum type="alphaLcPeriod"/>
            </a:pPr>
            <a:r>
              <a:rPr lang="en-US" sz="2400" dirty="0"/>
              <a:t>What topic that we have studied lately do you feel least comfortable about?</a:t>
            </a:r>
          </a:p>
          <a:p>
            <a:pPr marL="914400" lvl="1" indent="-381000" rtl="0">
              <a:spcBef>
                <a:spcPts val="0"/>
              </a:spcBef>
              <a:buSzPct val="100000"/>
              <a:buAutoNum type="alphaLcPeriod"/>
            </a:pPr>
            <a:r>
              <a:rPr lang="en-US" sz="2400" dirty="0"/>
              <a:t>What topic do you feel like you best?</a:t>
            </a:r>
          </a:p>
          <a:p>
            <a:pPr marL="457200" lvl="0" indent="-381000" rtl="0">
              <a:spcBef>
                <a:spcPts val="0"/>
              </a:spcBef>
              <a:buSzPct val="100000"/>
              <a:buAutoNum type="arabicPeriod"/>
            </a:pPr>
            <a:r>
              <a:rPr lang="en-US" sz="2400" dirty="0"/>
              <a:t> Get out your laptops for Kahoot- Unit 1! </a:t>
            </a:r>
          </a:p>
          <a:p>
            <a:pPr marL="0" indent="0" rtl="0">
              <a:spcBef>
                <a:spcPts val="0"/>
              </a:spcBef>
              <a:buNone/>
            </a:pPr>
            <a:r>
              <a:rPr lang="en-US" sz="2400" dirty="0"/>
              <a:t>Code: </a:t>
            </a:r>
          </a:p>
          <a:p>
            <a:pPr marL="0" indent="0" rtl="0">
              <a:spcBef>
                <a:spcPts val="0"/>
              </a:spcBef>
              <a:buNone/>
            </a:pPr>
            <a:r>
              <a:rPr lang="en-US" sz="2400" dirty="0">
                <a:solidFill>
                  <a:srgbClr val="FF0000"/>
                </a:solidFill>
              </a:rPr>
              <a:t>3. Homework: </a:t>
            </a:r>
          </a:p>
          <a:p>
            <a:pPr marL="0" lvl="0" indent="0" rtl="0">
              <a:spcBef>
                <a:spcPts val="0"/>
              </a:spcBef>
              <a:buNone/>
            </a:pPr>
            <a:r>
              <a:rPr lang="en-US" sz="2400" dirty="0">
                <a:solidFill>
                  <a:srgbClr val="FF0000"/>
                </a:solidFill>
              </a:rPr>
              <a:t>	Complete your </a:t>
            </a:r>
            <a:r>
              <a:rPr lang="en-US" sz="2400" dirty="0" smtClean="0">
                <a:solidFill>
                  <a:srgbClr val="FF0000"/>
                </a:solidFill>
              </a:rPr>
              <a:t>Take home test</a:t>
            </a:r>
            <a:r>
              <a:rPr lang="en-US" sz="2400" dirty="0" smtClean="0">
                <a:solidFill>
                  <a:srgbClr val="FF0000"/>
                </a:solidFill>
              </a:rPr>
              <a:t> </a:t>
            </a:r>
            <a:r>
              <a:rPr lang="en-US" sz="2400" dirty="0">
                <a:solidFill>
                  <a:srgbClr val="FF0000"/>
                </a:solidFill>
              </a:rPr>
              <a:t>and return it on </a:t>
            </a:r>
            <a:r>
              <a:rPr lang="en-US" sz="2400" dirty="0" smtClean="0">
                <a:solidFill>
                  <a:srgbClr val="FF0000"/>
                </a:solidFill>
              </a:rPr>
              <a:t>Wednesday</a:t>
            </a:r>
            <a:r>
              <a:rPr lang="en-US" sz="2400" dirty="0" smtClean="0">
                <a:solidFill>
                  <a:srgbClr val="FF0000"/>
                </a:solidFill>
              </a:rPr>
              <a:t>, along with your </a:t>
            </a:r>
            <a:r>
              <a:rPr lang="en-US" sz="2400" smtClean="0">
                <a:solidFill>
                  <a:srgbClr val="FF0000"/>
                </a:solidFill>
              </a:rPr>
              <a:t>notebook check. </a:t>
            </a:r>
            <a:endParaRPr lang="en-US" sz="2400">
              <a:solidFill>
                <a:srgbClr val="FF0000"/>
              </a:solidFill>
            </a:endParaRPr>
          </a:p>
        </p:txBody>
      </p:sp>
    </p:spTree>
  </p:cSld>
  <p:clrMapOvr>
    <a:masterClrMapping/>
  </p:clrMapOvr>
  <p:transition spd="slow">
    <p:cut/>
  </p:transition>
</p:sld>
</file>

<file path=ppt/theme/theme1.xml><?xml version="1.0" encoding="utf-8"?>
<a:theme xmlns:a="http://schemas.openxmlformats.org/drawingml/2006/main" name="Urban">
  <a:themeElements>
    <a:clrScheme name="Urban">
      <a:dk1>
        <a:srgbClr val="000000"/>
      </a:dk1>
      <a:lt1>
        <a:srgbClr val="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3528</Words>
  <PresentationFormat>On-screen Show (4:3)</PresentationFormat>
  <Paragraphs>332</Paragraphs>
  <Slides>48</Slides>
  <Notes>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Trebuchet MS</vt:lpstr>
      <vt:lpstr>Georgia</vt:lpstr>
      <vt:lpstr>Calibri</vt:lpstr>
      <vt:lpstr>Noto Symbol</vt:lpstr>
      <vt:lpstr>Urban</vt:lpstr>
      <vt:lpstr>Unit 1- Geography</vt:lpstr>
      <vt:lpstr>Monday, 8/24/15</vt:lpstr>
      <vt:lpstr>Tuesday, 8/25/15</vt:lpstr>
      <vt:lpstr>Wednesday, 8/26/15</vt:lpstr>
      <vt:lpstr>Warm-up review</vt:lpstr>
      <vt:lpstr>Today we will……</vt:lpstr>
      <vt:lpstr>"How do we know what we know?"</vt:lpstr>
      <vt:lpstr>What will we become?</vt:lpstr>
      <vt:lpstr>There are several parts to being historical thinkers.</vt:lpstr>
      <vt:lpstr>Fact v. Opinion</vt:lpstr>
      <vt:lpstr>Sources</vt:lpstr>
      <vt:lpstr>Sources</vt:lpstr>
      <vt:lpstr>Interpreting Sources</vt:lpstr>
      <vt:lpstr>Purpose</vt:lpstr>
      <vt:lpstr>Main Idea</vt:lpstr>
      <vt:lpstr>Point of View</vt:lpstr>
      <vt:lpstr>Credibility</vt:lpstr>
      <vt:lpstr>Thursday, 8/27/15</vt:lpstr>
      <vt:lpstr>Today we will…..</vt:lpstr>
      <vt:lpstr>Let’s practice! </vt:lpstr>
      <vt:lpstr>Friday, 8/28</vt:lpstr>
      <vt:lpstr>Achieve 3000</vt:lpstr>
      <vt:lpstr>Monday, 8/31</vt:lpstr>
      <vt:lpstr>Today we will...</vt:lpstr>
      <vt:lpstr>Switch to elmo to do page 4</vt:lpstr>
      <vt:lpstr>Tuesday, 9/1/15</vt:lpstr>
      <vt:lpstr>Today we will </vt:lpstr>
      <vt:lpstr>Switch to Elmo to complete recognition of the 50 states and major landforms of the U.S. </vt:lpstr>
      <vt:lpstr>Tuesday’s Exit Slip</vt:lpstr>
      <vt:lpstr>Wednesday, 9/2/15</vt:lpstr>
      <vt:lpstr>Today we will….</vt:lpstr>
      <vt:lpstr>Weekly 5 (independent work)</vt:lpstr>
      <vt:lpstr>Regions of US- Switch to Elmo</vt:lpstr>
      <vt:lpstr>Thursday, 9/3/15</vt:lpstr>
      <vt:lpstr>Today we will...</vt:lpstr>
      <vt:lpstr>NC Geography Stations</vt:lpstr>
      <vt:lpstr>Slide 37</vt:lpstr>
      <vt:lpstr>Friday, 9/4/15</vt:lpstr>
      <vt:lpstr>Tuesday, 9/8</vt:lpstr>
      <vt:lpstr>NC Geography Stations</vt:lpstr>
      <vt:lpstr>Exit Discussion</vt:lpstr>
      <vt:lpstr>Wednesday 9/9</vt:lpstr>
      <vt:lpstr>Today we will….</vt:lpstr>
      <vt:lpstr>Thursday, 9/10/15</vt:lpstr>
      <vt:lpstr>Today we will….</vt:lpstr>
      <vt:lpstr>Friday, 9/11</vt:lpstr>
      <vt:lpstr>Today we will …. </vt:lpstr>
      <vt:lpstr>Monday, 9/14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Geography</dc:title>
  <dc:creator>LCS Staff</dc:creator>
  <cp:lastModifiedBy>LCS Staff</cp:lastModifiedBy>
  <cp:revision>1</cp:revision>
  <dcterms:modified xsi:type="dcterms:W3CDTF">2015-09-13T13:30:19Z</dcterms:modified>
</cp:coreProperties>
</file>