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63" r:id="rId6"/>
    <p:sldId id="262" r:id="rId7"/>
    <p:sldId id="260"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FFCCFF"/>
    <a:srgbClr val="000066"/>
    <a:srgbClr val="FFFF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C5F565-56C5-49F6-AD19-FF18F0D67DF4}"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8632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5F565-56C5-49F6-AD19-FF18F0D67DF4}"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3557608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7C5F565-56C5-49F6-AD19-FF18F0D67DF4}"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869914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C5F565-56C5-49F6-AD19-FF18F0D67DF4}" type="datetimeFigureOut">
              <a:rPr lang="en-US" smtClean="0"/>
              <a:t>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1045586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C5F565-56C5-49F6-AD19-FF18F0D67DF4}" type="datetimeFigureOut">
              <a:rPr lang="en-US" smtClean="0"/>
              <a:t>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29565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C5F565-56C5-49F6-AD19-FF18F0D67DF4}" type="datetimeFigureOut">
              <a:rPr lang="en-US" smtClean="0"/>
              <a:t>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791003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5F565-56C5-49F6-AD19-FF18F0D67DF4}" type="datetimeFigureOut">
              <a:rPr lang="en-US" smtClean="0"/>
              <a:t>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711464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C5F565-56C5-49F6-AD19-FF18F0D67DF4}" type="datetimeFigureOut">
              <a:rPr lang="en-US" smtClean="0"/>
              <a:t>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22727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C5F565-56C5-49F6-AD19-FF18F0D67DF4}" type="datetimeFigureOut">
              <a:rPr lang="en-US" smtClean="0"/>
              <a:t>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159071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5F565-56C5-49F6-AD19-FF18F0D67DF4}"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24321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5F565-56C5-49F6-AD19-FF18F0D67DF4}"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A53D0-EA23-40CF-8DAD-AB1A6028B718}" type="slidenum">
              <a:rPr lang="en-US" smtClean="0"/>
              <a:t>‹#›</a:t>
            </a:fld>
            <a:endParaRPr lang="en-US"/>
          </a:p>
        </p:txBody>
      </p:sp>
    </p:spTree>
    <p:extLst>
      <p:ext uri="{BB962C8B-B14F-4D97-AF65-F5344CB8AC3E}">
        <p14:creationId xmlns:p14="http://schemas.microsoft.com/office/powerpoint/2010/main" val="1529686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5F565-56C5-49F6-AD19-FF18F0D67DF4}" type="datetimeFigureOut">
              <a:rPr lang="en-US" smtClean="0"/>
              <a:t>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AA53D0-EA23-40CF-8DAD-AB1A6028B718}" type="slidenum">
              <a:rPr lang="en-US" smtClean="0"/>
              <a:t>‹#›</a:t>
            </a:fld>
            <a:endParaRPr lang="en-US"/>
          </a:p>
        </p:txBody>
      </p:sp>
    </p:spTree>
    <p:extLst>
      <p:ext uri="{BB962C8B-B14F-4D97-AF65-F5344CB8AC3E}">
        <p14:creationId xmlns:p14="http://schemas.microsoft.com/office/powerpoint/2010/main" val="3885742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secure-media.collegeboard.org/digitalServices/pdf/ap/ap-united-states-history-exam-sample-responses.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CFF">
            <a:alpha val="13333"/>
          </a:srgbClr>
        </a:solidFill>
        <a:effectLst/>
      </p:bgPr>
    </p:bg>
    <p:spTree>
      <p:nvGrpSpPr>
        <p:cNvPr id="1" name=""/>
        <p:cNvGrpSpPr/>
        <p:nvPr/>
      </p:nvGrpSpPr>
      <p:grpSpPr>
        <a:xfrm>
          <a:off x="0" y="0"/>
          <a:ext cx="0" cy="0"/>
          <a:chOff x="0" y="0"/>
          <a:chExt cx="0" cy="0"/>
        </a:xfrm>
      </p:grpSpPr>
      <p:sp>
        <p:nvSpPr>
          <p:cNvPr id="5" name="Rectangle 4"/>
          <p:cNvSpPr/>
          <p:nvPr/>
        </p:nvSpPr>
        <p:spPr>
          <a:xfrm>
            <a:off x="1402391" y="2152688"/>
            <a:ext cx="9290237" cy="1446550"/>
          </a:xfrm>
          <a:prstGeom prst="rect">
            <a:avLst/>
          </a:prstGeom>
          <a:noFill/>
          <a:ln>
            <a:solidFill>
              <a:srgbClr val="0033CC"/>
            </a:solidFill>
          </a:ln>
        </p:spPr>
        <p:txBody>
          <a:bodyPr wrap="none" lIns="91440" tIns="45720" rIns="91440" bIns="45720">
            <a:spAutoFit/>
          </a:bodyPr>
          <a:lstStyle/>
          <a:p>
            <a:pPr algn="ctr"/>
            <a:r>
              <a:rPr lang="en-US" sz="8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Short Answer Essay</a:t>
            </a:r>
            <a:endParaRPr lang="en-US" sz="8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436923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FFFF">
            <a:alpha val="42000"/>
          </a:srgbClr>
        </a:solidFill>
        <a:effectLst/>
      </p:bgPr>
    </p:bg>
    <p:spTree>
      <p:nvGrpSpPr>
        <p:cNvPr id="1" name=""/>
        <p:cNvGrpSpPr/>
        <p:nvPr/>
      </p:nvGrpSpPr>
      <p:grpSpPr>
        <a:xfrm>
          <a:off x="0" y="0"/>
          <a:ext cx="0" cy="0"/>
          <a:chOff x="0" y="0"/>
          <a:chExt cx="0" cy="0"/>
        </a:xfrm>
      </p:grpSpPr>
      <p:sp>
        <p:nvSpPr>
          <p:cNvPr id="4" name="TextBox 3"/>
          <p:cNvSpPr txBox="1"/>
          <p:nvPr/>
        </p:nvSpPr>
        <p:spPr>
          <a:xfrm>
            <a:off x="562898" y="391885"/>
            <a:ext cx="10920024" cy="1323439"/>
          </a:xfrm>
          <a:prstGeom prst="rect">
            <a:avLst/>
          </a:prstGeom>
          <a:noFill/>
        </p:spPr>
        <p:txBody>
          <a:bodyPr wrap="square" rtlCol="0">
            <a:spAutoFit/>
          </a:bodyPr>
          <a:lstStyle/>
          <a:p>
            <a:r>
              <a:rPr lang="en-US" sz="4000" dirty="0" smtClean="0"/>
              <a:t>Short Answer – 3 Questions – 40 minutes – 20% of Exam Score</a:t>
            </a:r>
            <a:endParaRPr lang="en-US" sz="4000" dirty="0"/>
          </a:p>
        </p:txBody>
      </p:sp>
      <p:sp>
        <p:nvSpPr>
          <p:cNvPr id="5" name="TextBox 4"/>
          <p:cNvSpPr txBox="1"/>
          <p:nvPr/>
        </p:nvSpPr>
        <p:spPr>
          <a:xfrm>
            <a:off x="321906" y="2575249"/>
            <a:ext cx="11402008" cy="3416320"/>
          </a:xfrm>
          <a:prstGeom prst="rect">
            <a:avLst/>
          </a:prstGeom>
          <a:noFill/>
        </p:spPr>
        <p:txBody>
          <a:bodyPr wrap="square" rtlCol="0">
            <a:spAutoFit/>
          </a:bodyPr>
          <a:lstStyle/>
          <a:p>
            <a:r>
              <a:rPr lang="en-US" sz="3600" dirty="0" smtClean="0"/>
              <a:t>Question 1 (required): periods 3-8  1754-1980</a:t>
            </a:r>
          </a:p>
          <a:p>
            <a:endParaRPr lang="en-US" sz="3600" dirty="0"/>
          </a:p>
          <a:p>
            <a:r>
              <a:rPr lang="en-US" sz="3600" dirty="0" smtClean="0"/>
              <a:t>Question 2 </a:t>
            </a:r>
            <a:r>
              <a:rPr lang="en-US" sz="3600" dirty="0"/>
              <a:t>(required): periods </a:t>
            </a:r>
            <a:r>
              <a:rPr lang="en-US" sz="3600" dirty="0" smtClean="0"/>
              <a:t>3-8</a:t>
            </a:r>
          </a:p>
          <a:p>
            <a:endParaRPr lang="en-US" sz="3600" dirty="0"/>
          </a:p>
          <a:p>
            <a:r>
              <a:rPr lang="en-US" sz="3600" dirty="0" smtClean="0"/>
              <a:t>Choose between Question 3, periods 1-5   1491-1877 and Question 4, periods 6-9  1865-present</a:t>
            </a:r>
            <a:endParaRPr lang="en-US" sz="3600" dirty="0"/>
          </a:p>
        </p:txBody>
      </p:sp>
    </p:spTree>
    <p:extLst>
      <p:ext uri="{BB962C8B-B14F-4D97-AF65-F5344CB8AC3E}">
        <p14:creationId xmlns:p14="http://schemas.microsoft.com/office/powerpoint/2010/main" val="249449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69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1194318" y="783771"/>
            <a:ext cx="9283959" cy="4401205"/>
          </a:xfrm>
          <a:prstGeom prst="rect">
            <a:avLst/>
          </a:prstGeom>
          <a:noFill/>
        </p:spPr>
        <p:txBody>
          <a:bodyPr wrap="square" rtlCol="0">
            <a:spAutoFit/>
          </a:bodyPr>
          <a:lstStyle/>
          <a:p>
            <a:r>
              <a:rPr lang="en-US" sz="4000" dirty="0" smtClean="0"/>
              <a:t>3 Types:</a:t>
            </a:r>
          </a:p>
          <a:p>
            <a:endParaRPr lang="en-US" sz="4000" dirty="0"/>
          </a:p>
          <a:p>
            <a:pPr marL="571500" indent="-571500">
              <a:buFont typeface="Arial" panose="020B0604020202020204" pitchFamily="34" charset="0"/>
              <a:buChar char="•"/>
            </a:pPr>
            <a:r>
              <a:rPr lang="en-US" sz="4000" dirty="0" smtClean="0"/>
              <a:t>Two secondary sources from historians giving different views on an event or time period.</a:t>
            </a:r>
          </a:p>
          <a:p>
            <a:pPr marL="571500" indent="-571500">
              <a:buFont typeface="Arial" panose="020B0604020202020204" pitchFamily="34" charset="0"/>
              <a:buChar char="•"/>
            </a:pPr>
            <a:r>
              <a:rPr lang="en-US" sz="4000" dirty="0" smtClean="0"/>
              <a:t>Primary source (quote, map, cartoon).</a:t>
            </a:r>
          </a:p>
          <a:p>
            <a:pPr marL="571500" indent="-571500">
              <a:buFont typeface="Arial" panose="020B0604020202020204" pitchFamily="34" charset="0"/>
              <a:buChar char="•"/>
            </a:pPr>
            <a:r>
              <a:rPr lang="en-US" sz="4000" dirty="0" smtClean="0"/>
              <a:t>Prompt or identification question.</a:t>
            </a:r>
            <a:endParaRPr lang="en-US" sz="4000" dirty="0"/>
          </a:p>
        </p:txBody>
      </p:sp>
    </p:spTree>
    <p:extLst>
      <p:ext uri="{BB962C8B-B14F-4D97-AF65-F5344CB8AC3E}">
        <p14:creationId xmlns:p14="http://schemas.microsoft.com/office/powerpoint/2010/main" val="508493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extBox 1"/>
          <p:cNvSpPr txBox="1"/>
          <p:nvPr/>
        </p:nvSpPr>
        <p:spPr>
          <a:xfrm>
            <a:off x="345232" y="195942"/>
            <a:ext cx="11579289" cy="6247864"/>
          </a:xfrm>
          <a:prstGeom prst="rect">
            <a:avLst/>
          </a:prstGeom>
          <a:noFill/>
        </p:spPr>
        <p:txBody>
          <a:bodyPr wrap="square" rtlCol="0">
            <a:spAutoFit/>
          </a:bodyPr>
          <a:lstStyle/>
          <a:p>
            <a:r>
              <a:rPr lang="en-US" sz="4000" b="1" dirty="0" smtClean="0">
                <a:solidFill>
                  <a:schemeClr val="bg1"/>
                </a:solidFill>
              </a:rPr>
              <a:t>Tips:</a:t>
            </a:r>
          </a:p>
          <a:p>
            <a:pPr marL="571500" indent="-571500">
              <a:buFont typeface="Arial" panose="020B0604020202020204" pitchFamily="34" charset="0"/>
              <a:buChar char="•"/>
            </a:pPr>
            <a:r>
              <a:rPr lang="en-US" sz="3600" b="1" dirty="0" smtClean="0">
                <a:solidFill>
                  <a:schemeClr val="bg1"/>
                </a:solidFill>
              </a:rPr>
              <a:t>Put it in your own words.  Don’t quote!</a:t>
            </a:r>
          </a:p>
          <a:p>
            <a:pPr marL="571500" indent="-571500">
              <a:buFont typeface="Arial" panose="020B0604020202020204" pitchFamily="34" charset="0"/>
              <a:buChar char="•"/>
            </a:pPr>
            <a:r>
              <a:rPr lang="en-US" sz="3600" b="1" dirty="0" smtClean="0">
                <a:solidFill>
                  <a:schemeClr val="bg1"/>
                </a:solidFill>
              </a:rPr>
              <a:t>Provide specific examples.</a:t>
            </a:r>
          </a:p>
          <a:p>
            <a:pPr marL="571500" indent="-571500">
              <a:buFont typeface="Arial" panose="020B0604020202020204" pitchFamily="34" charset="0"/>
              <a:buChar char="•"/>
            </a:pPr>
            <a:r>
              <a:rPr lang="en-US" sz="3600" b="1" dirty="0" smtClean="0">
                <a:solidFill>
                  <a:schemeClr val="bg1"/>
                </a:solidFill>
              </a:rPr>
              <a:t>Get to the point</a:t>
            </a:r>
          </a:p>
          <a:p>
            <a:pPr marL="571500" indent="-571500">
              <a:buFont typeface="Arial" panose="020B0604020202020204" pitchFamily="34" charset="0"/>
              <a:buChar char="•"/>
            </a:pPr>
            <a:r>
              <a:rPr lang="en-US" sz="3600" b="1" dirty="0" smtClean="0">
                <a:solidFill>
                  <a:schemeClr val="bg1"/>
                </a:solidFill>
              </a:rPr>
              <a:t>Use complete sentences.</a:t>
            </a:r>
          </a:p>
          <a:p>
            <a:pPr marL="571500" indent="-571500">
              <a:buFont typeface="Arial" panose="020B0604020202020204" pitchFamily="34" charset="0"/>
              <a:buChar char="•"/>
            </a:pPr>
            <a:r>
              <a:rPr lang="en-US" sz="3600" b="1" dirty="0" smtClean="0">
                <a:solidFill>
                  <a:schemeClr val="bg1"/>
                </a:solidFill>
              </a:rPr>
              <a:t>Stay in the time period.</a:t>
            </a:r>
          </a:p>
          <a:p>
            <a:pPr marL="571500" indent="-571500">
              <a:buFont typeface="Arial" panose="020B0604020202020204" pitchFamily="34" charset="0"/>
              <a:buChar char="•"/>
            </a:pPr>
            <a:r>
              <a:rPr lang="en-US" sz="3600" b="1" dirty="0" smtClean="0">
                <a:solidFill>
                  <a:schemeClr val="bg1"/>
                </a:solidFill>
              </a:rPr>
              <a:t>If asked for an example, similarity etc., make it the most important</a:t>
            </a:r>
          </a:p>
          <a:p>
            <a:pPr marL="571500" indent="-571500">
              <a:buFont typeface="Arial" panose="020B0604020202020204" pitchFamily="34" charset="0"/>
              <a:buChar char="•"/>
            </a:pPr>
            <a:r>
              <a:rPr lang="en-US" sz="3600" b="1" dirty="0" smtClean="0">
                <a:solidFill>
                  <a:schemeClr val="bg1"/>
                </a:solidFill>
              </a:rPr>
              <a:t>Stay within the page</a:t>
            </a:r>
          </a:p>
          <a:p>
            <a:pPr marL="571500" indent="-571500">
              <a:buFont typeface="Arial" panose="020B0604020202020204" pitchFamily="34" charset="0"/>
              <a:buChar char="•"/>
            </a:pPr>
            <a:r>
              <a:rPr lang="en-US" sz="3600" b="1" dirty="0" smtClean="0">
                <a:solidFill>
                  <a:schemeClr val="bg1"/>
                </a:solidFill>
              </a:rPr>
              <a:t>Watch for categories of analysis (political, economic, cultural, social, intellectual). Give examples that match.</a:t>
            </a:r>
            <a:endParaRPr lang="en-US" sz="3600" b="1" dirty="0">
              <a:solidFill>
                <a:schemeClr val="bg1"/>
              </a:solidFill>
            </a:endParaRPr>
          </a:p>
        </p:txBody>
      </p:sp>
    </p:spTree>
    <p:extLst>
      <p:ext uri="{BB962C8B-B14F-4D97-AF65-F5344CB8AC3E}">
        <p14:creationId xmlns:p14="http://schemas.microsoft.com/office/powerpoint/2010/main" val="1121184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Samples – 2015 APUSH Exam</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secure-media.collegeboard.org/digitalServices/pdf/ap/ap-united-states-history-exam-sample-responses.pdf</a:t>
            </a:r>
            <a:r>
              <a:rPr lang="en-US" dirty="0" smtClean="0"/>
              <a:t> </a:t>
            </a:r>
            <a:endParaRPr lang="en-US" dirty="0"/>
          </a:p>
        </p:txBody>
      </p:sp>
    </p:spTree>
    <p:extLst>
      <p:ext uri="{BB962C8B-B14F-4D97-AF65-F5344CB8AC3E}">
        <p14:creationId xmlns:p14="http://schemas.microsoft.com/office/powerpoint/2010/main" val="33786563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smtClean="0"/>
              <a:t>Example – Two Sources from Historians</a:t>
            </a:r>
            <a:endParaRPr lang="en-US" dirty="0"/>
          </a:p>
        </p:txBody>
      </p:sp>
      <p:sp>
        <p:nvSpPr>
          <p:cNvPr id="4" name="Content Placeholder 3"/>
          <p:cNvSpPr>
            <a:spLocks noGrp="1"/>
          </p:cNvSpPr>
          <p:nvPr>
            <p:ph sz="half" idx="2"/>
          </p:nvPr>
        </p:nvSpPr>
        <p:spPr>
          <a:xfrm>
            <a:off x="8663708" y="1782618"/>
            <a:ext cx="3380510" cy="4812146"/>
          </a:xfrm>
          <a:ln>
            <a:solidFill>
              <a:schemeClr val="accent1"/>
            </a:solidFill>
          </a:ln>
        </p:spPr>
        <p:txBody>
          <a:bodyPr>
            <a:normAutofit fontScale="55000" lnSpcReduction="20000"/>
          </a:bodyPr>
          <a:lstStyle/>
          <a:p>
            <a:pPr lvl="0"/>
            <a:r>
              <a:rPr lang="en-US" sz="3300" dirty="0"/>
              <a:t>Using the excerpts above, answer parts A, B, and C. </a:t>
            </a:r>
            <a:endParaRPr lang="en-US" sz="3300" dirty="0" smtClean="0"/>
          </a:p>
          <a:p>
            <a:pPr lvl="0"/>
            <a:r>
              <a:rPr lang="en-US" sz="3300" dirty="0" smtClean="0"/>
              <a:t>A)  Briefly </a:t>
            </a:r>
            <a:r>
              <a:rPr lang="en-US" sz="3300" dirty="0"/>
              <a:t>explain ONE major difference between Turner’s and Limerick’s interpretations.</a:t>
            </a:r>
          </a:p>
          <a:p>
            <a:r>
              <a:rPr lang="en-US" sz="3300" dirty="0" smtClean="0"/>
              <a:t>B) Briefly </a:t>
            </a:r>
            <a:r>
              <a:rPr lang="en-US" sz="3300" dirty="0"/>
              <a:t>explain how someone supporting Turner’s interpretation could use ONE piece of evidence from the period between 1865 and 1898 not directly mentioned in the excerpt.</a:t>
            </a:r>
          </a:p>
          <a:p>
            <a:r>
              <a:rPr lang="en-US" sz="3300" dirty="0" smtClean="0"/>
              <a:t>C) Briefly </a:t>
            </a:r>
            <a:r>
              <a:rPr lang="en-US" sz="3300" dirty="0"/>
              <a:t>explain how someone supporting Limerick’s interpretation could use ONE piece of evidence from the period between 1865 and 1898 not directly mentioned in the excerpt. </a:t>
            </a:r>
          </a:p>
          <a:p>
            <a:endParaRPr lang="en-US" dirty="0"/>
          </a:p>
        </p:txBody>
      </p:sp>
      <p:sp>
        <p:nvSpPr>
          <p:cNvPr id="5" name="Content Placeholder 4"/>
          <p:cNvSpPr>
            <a:spLocks noGrp="1"/>
          </p:cNvSpPr>
          <p:nvPr>
            <p:ph sz="half" idx="1"/>
          </p:nvPr>
        </p:nvSpPr>
        <p:spPr>
          <a:xfrm>
            <a:off x="147782" y="1089891"/>
            <a:ext cx="8423563" cy="5504872"/>
          </a:xfrm>
        </p:spPr>
        <p:txBody>
          <a:bodyPr>
            <a:normAutofit fontScale="55000" lnSpcReduction="20000"/>
          </a:bodyPr>
          <a:lstStyle/>
          <a:p>
            <a:r>
              <a:rPr lang="en-US" sz="3300" dirty="0"/>
              <a:t>“[W]e have in [United States history] a recurrence of the process of evolution in each western area reached in the process of expansion.  Thus American development has exhibited not merely advance along a single line, but a return to primitive conditions on a continually advancing frontier line, and a new development for that area.  American social development has been continually beginning over again on the frontier.  This perennial rebirth, this fluidity of American life, this expansion westward with its new opportunities, its continuous touch with the simplicity of primitive society, furnish the forces dominating American character.  The true point of view in the history of this nation is not the Atlantic course, it is the Great West…In this advance, the frontier is the outer edge of the wave—the meeting point between savagery and civilization</a:t>
            </a:r>
            <a:r>
              <a:rPr lang="en-US" sz="3300" dirty="0" smtClean="0"/>
              <a:t>.” </a:t>
            </a:r>
          </a:p>
          <a:p>
            <a:pPr lvl="1"/>
            <a:r>
              <a:rPr lang="en-US" sz="3300" dirty="0" smtClean="0"/>
              <a:t>Frederick </a:t>
            </a:r>
            <a:r>
              <a:rPr lang="en-US" sz="3300" dirty="0"/>
              <a:t>Jackson Turner, historian, “The Significance of the Frontier in American History,” 1893</a:t>
            </a:r>
          </a:p>
          <a:p>
            <a:r>
              <a:rPr lang="en-US" sz="3300" dirty="0"/>
              <a:t> </a:t>
            </a:r>
            <a:r>
              <a:rPr lang="en-US" sz="3300" dirty="0" smtClean="0"/>
              <a:t> “[</a:t>
            </a:r>
            <a:r>
              <a:rPr lang="en-US" sz="3300" dirty="0"/>
              <a:t>T]he history of the West in a study of a place undergoing conquest and never fully escaping its consequences…Deemphasize the frontier and its supposed end, conceive of the West as a place and not a process, and Western American history has a new look.  First, the American West was an important meeting ground, the point where Indian America, Latin America, Anglo-America, Afro-America, and Asia intersected.  …Second, the workings of conquest tied these diverse groups into the same story.  Happily or not, minorities and majorities occupied a common ground.  Conquest basically involved the drawing of lines on a map, the definition and allocation of ownership (personal, tribal, corporate, state, federal, and international), and the evolution of land from matter to property.”</a:t>
            </a:r>
          </a:p>
          <a:p>
            <a:pPr lvl="1"/>
            <a:r>
              <a:rPr lang="en-US" sz="3300" dirty="0" smtClean="0"/>
              <a:t>Patricia </a:t>
            </a:r>
            <a:r>
              <a:rPr lang="en-US" sz="3300" dirty="0"/>
              <a:t>Nelson Limerick, historian, </a:t>
            </a:r>
            <a:r>
              <a:rPr lang="en-US" sz="3300" i="1" dirty="0"/>
              <a:t>The Legacy of Conquest:  The Unbroken Past of the American West</a:t>
            </a:r>
            <a:r>
              <a:rPr lang="en-US" sz="3300" dirty="0"/>
              <a:t>, 1987</a:t>
            </a:r>
          </a:p>
          <a:p>
            <a:endParaRPr lang="en-US" sz="1400" dirty="0"/>
          </a:p>
        </p:txBody>
      </p:sp>
    </p:spTree>
    <p:extLst>
      <p:ext uri="{BB962C8B-B14F-4D97-AF65-F5344CB8AC3E}">
        <p14:creationId xmlns:p14="http://schemas.microsoft.com/office/powerpoint/2010/main" val="4031278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Example – Prompt or Identification Question </a:t>
            </a:r>
            <a:endParaRPr lang="en-US" dirty="0"/>
          </a:p>
        </p:txBody>
      </p:sp>
      <p:pic>
        <p:nvPicPr>
          <p:cNvPr id="5" name="Content Placeholder 4"/>
          <p:cNvPicPr>
            <a:picLocks noGrp="1" noChangeAspect="1"/>
          </p:cNvPicPr>
          <p:nvPr>
            <p:ph idx="1"/>
          </p:nvPr>
        </p:nvPicPr>
        <p:blipFill>
          <a:blip r:embed="rId2"/>
          <a:stretch>
            <a:fillRect/>
          </a:stretch>
        </p:blipFill>
        <p:spPr>
          <a:xfrm>
            <a:off x="99930" y="2578317"/>
            <a:ext cx="11992139" cy="2204683"/>
          </a:xfrm>
          <a:prstGeom prst="rect">
            <a:avLst/>
          </a:prstGeom>
        </p:spPr>
      </p:pic>
    </p:spTree>
    <p:extLst>
      <p:ext uri="{BB962C8B-B14F-4D97-AF65-F5344CB8AC3E}">
        <p14:creationId xmlns:p14="http://schemas.microsoft.com/office/powerpoint/2010/main" val="2798578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Primary Source </a:t>
            </a:r>
            <a:endParaRPr lang="en-US" dirty="0"/>
          </a:p>
        </p:txBody>
      </p:sp>
      <p:sp>
        <p:nvSpPr>
          <p:cNvPr id="4" name="Content Placeholder 3"/>
          <p:cNvSpPr>
            <a:spLocks noGrp="1"/>
          </p:cNvSpPr>
          <p:nvPr>
            <p:ph sz="half" idx="2"/>
          </p:nvPr>
        </p:nvSpPr>
        <p:spPr>
          <a:xfrm>
            <a:off x="838200" y="2019589"/>
            <a:ext cx="5181600" cy="4351338"/>
          </a:xfrm>
        </p:spPr>
        <p:txBody>
          <a:bodyPr>
            <a:normAutofit fontScale="92500"/>
          </a:bodyPr>
          <a:lstStyle/>
          <a:p>
            <a:pPr marL="457200" indent="-457200">
              <a:buAutoNum type="alphaLcParenR"/>
            </a:pPr>
            <a:r>
              <a:rPr lang="en-US" dirty="0"/>
              <a:t>Briefly describe ONE perspective about politics in the </a:t>
            </a:r>
            <a:r>
              <a:rPr lang="en-US" dirty="0" smtClean="0"/>
              <a:t>1830s </a:t>
            </a:r>
            <a:r>
              <a:rPr lang="en-US" dirty="0"/>
              <a:t>expressed in the image.</a:t>
            </a:r>
          </a:p>
          <a:p>
            <a:pPr marL="457200" indent="-457200">
              <a:buFontTx/>
              <a:buAutoNum type="alphaLcParenR"/>
            </a:pPr>
            <a:r>
              <a:rPr lang="en-US" dirty="0"/>
              <a:t>Briefly describe ONE specific event or development that led to the perspective expressed in the image.</a:t>
            </a:r>
          </a:p>
          <a:p>
            <a:pPr marL="457200" indent="-457200">
              <a:buFontTx/>
              <a:buAutoNum type="alphaLcParenR"/>
            </a:pPr>
            <a:r>
              <a:rPr lang="en-US" dirty="0"/>
              <a:t>Briefly explain ONE specific effect of the political developments referenced by the image.</a:t>
            </a:r>
          </a:p>
          <a:p>
            <a:pPr marL="457200" indent="-457200">
              <a:buAutoNum type="alphaLcParenR"/>
            </a:pPr>
            <a:endParaRPr lang="en-US" sz="2000" dirty="0"/>
          </a:p>
          <a:p>
            <a:pPr marL="457200" indent="-457200">
              <a:buAutoNum type="alphaLcParenR"/>
            </a:pPr>
            <a:endParaRPr lang="en-US" sz="2000" dirty="0"/>
          </a:p>
          <a:p>
            <a:endParaRPr lang="en-US" dirty="0"/>
          </a:p>
        </p:txBody>
      </p:sp>
      <p:pic>
        <p:nvPicPr>
          <p:cNvPr id="7" name="Content Placeholder 6"/>
          <p:cNvPicPr>
            <a:picLocks noGrp="1" noChangeAspect="1"/>
          </p:cNvPicPr>
          <p:nvPr>
            <p:ph sz="half" idx="1"/>
          </p:nvPr>
        </p:nvPicPr>
        <p:blipFill rotWithShape="1">
          <a:blip r:embed="rId2"/>
          <a:srcRect r="1724"/>
          <a:stretch/>
        </p:blipFill>
        <p:spPr>
          <a:xfrm>
            <a:off x="7247138" y="155986"/>
            <a:ext cx="4510752" cy="6618743"/>
          </a:xfrm>
          <a:prstGeom prst="rect">
            <a:avLst/>
          </a:prstGeom>
        </p:spPr>
      </p:pic>
    </p:spTree>
    <p:extLst>
      <p:ext uri="{BB962C8B-B14F-4D97-AF65-F5344CB8AC3E}">
        <p14:creationId xmlns:p14="http://schemas.microsoft.com/office/powerpoint/2010/main" val="3991349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1931</TotalTime>
  <Words>469</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Samples – 2015 APUSH Exam</vt:lpstr>
      <vt:lpstr>Example – Two Sources from Historians</vt:lpstr>
      <vt:lpstr>Example – Prompt or Identification Question </vt:lpstr>
      <vt:lpstr>Example – Primary Source </vt:lpstr>
    </vt:vector>
  </TitlesOfParts>
  <Company>Birmingham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Passarelli</dc:creator>
  <cp:lastModifiedBy>Charles Passarelli</cp:lastModifiedBy>
  <cp:revision>12</cp:revision>
  <dcterms:created xsi:type="dcterms:W3CDTF">2017-11-27T19:18:03Z</dcterms:created>
  <dcterms:modified xsi:type="dcterms:W3CDTF">2019-01-08T14:32:19Z</dcterms:modified>
</cp:coreProperties>
</file>