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6" r:id="rId4"/>
    <p:sldId id="262" r:id="rId5"/>
    <p:sldId id="261" r:id="rId6"/>
    <p:sldId id="259" r:id="rId7"/>
    <p:sldId id="263" r:id="rId8"/>
    <p:sldId id="265" r:id="rId9"/>
    <p:sldId id="264" r:id="rId10"/>
    <p:sldId id="260" r:id="rId11"/>
    <p:sldId id="271" r:id="rId12"/>
    <p:sldId id="269" r:id="rId13"/>
    <p:sldId id="272" r:id="rId14"/>
    <p:sldId id="267" r:id="rId15"/>
    <p:sldId id="268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BB2339D-C34F-4EB3-B818-B6B880086B4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EDFC2C9-9D37-485A-A0C3-ADB22B1290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/>
          </a:bodyPr>
          <a:lstStyle/>
          <a:p>
            <a:pPr algn="l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0"/>
            <a:ext cx="8001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52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Activating Strategy</a:t>
            </a:r>
          </a:p>
          <a:p>
            <a:pPr lvl="0" algn="l"/>
            <a:r>
              <a:rPr lang="en-US" sz="3200" dirty="0"/>
              <a:t>Think-Pair- Share</a:t>
            </a:r>
          </a:p>
          <a:p>
            <a:pPr lvl="0" algn="l"/>
            <a:endParaRPr lang="en-US" sz="3200" dirty="0">
              <a:solidFill>
                <a:schemeClr val="tx1"/>
              </a:solidFill>
            </a:endParaRPr>
          </a:p>
          <a:p>
            <a:pPr lvl="0" algn="l"/>
            <a:r>
              <a:rPr lang="en-US" sz="3200" dirty="0">
                <a:solidFill>
                  <a:schemeClr val="tx1"/>
                </a:solidFill>
              </a:rPr>
              <a:t>What does the term “Frame of Government” mean?</a:t>
            </a:r>
          </a:p>
          <a:p>
            <a:pPr lvl="0" algn="l"/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95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/>
          </a:bodyPr>
          <a:lstStyle/>
          <a:p>
            <a:pPr lvl="0" algn="l"/>
            <a:r>
              <a:rPr lang="en-US" sz="3600" dirty="0">
                <a:solidFill>
                  <a:schemeClr val="tx1"/>
                </a:solidFill>
              </a:rPr>
              <a:t>Essential Question:</a:t>
            </a:r>
          </a:p>
          <a:p>
            <a:pPr lvl="0" algn="l"/>
            <a:endParaRPr lang="en-US" sz="3600" dirty="0">
              <a:solidFill>
                <a:schemeClr val="tx1"/>
              </a:solidFill>
            </a:endParaRPr>
          </a:p>
          <a:p>
            <a:pPr lvl="0" algn="l"/>
            <a:r>
              <a:rPr lang="en-US" sz="3600" dirty="0">
                <a:solidFill>
                  <a:schemeClr val="tx1"/>
                </a:solidFill>
              </a:rPr>
              <a:t>How was Pennsylvania’s government created, structured, maintained, and changed?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7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Vocabulary</a:t>
            </a:r>
          </a:p>
          <a:p>
            <a:pPr marL="514350" indent="-514350" algn="l">
              <a:buAutoNum type="arabicParenR"/>
            </a:pPr>
            <a:r>
              <a:rPr lang="en-US" sz="3200" dirty="0">
                <a:solidFill>
                  <a:schemeClr val="tx1"/>
                </a:solidFill>
              </a:rPr>
              <a:t>Constitution- a statement of the basic principles and laws of a nation, state, or group.</a:t>
            </a:r>
          </a:p>
          <a:p>
            <a:pPr marL="514350" indent="-514350" algn="l">
              <a:buAutoNum type="arabicParenR"/>
            </a:pPr>
            <a:r>
              <a:rPr lang="en-US" sz="3200" dirty="0">
                <a:solidFill>
                  <a:schemeClr val="tx1"/>
                </a:solidFill>
              </a:rPr>
              <a:t>Charter- the grant of authority or rights</a:t>
            </a:r>
          </a:p>
          <a:p>
            <a:pPr marL="514350" indent="-514350" algn="l">
              <a:buAutoNum type="arabicParenR"/>
            </a:pPr>
            <a:r>
              <a:rPr lang="en-US" sz="3200" dirty="0">
                <a:solidFill>
                  <a:schemeClr val="tx1"/>
                </a:solidFill>
              </a:rPr>
              <a:t>Articles- separate parts of anything written</a:t>
            </a:r>
          </a:p>
          <a:p>
            <a:pPr marL="514350" indent="-514350" algn="l">
              <a:buAutoNum type="arabicParenR"/>
            </a:pPr>
            <a:r>
              <a:rPr lang="en-US" sz="3200" dirty="0">
                <a:solidFill>
                  <a:schemeClr val="tx1"/>
                </a:solidFill>
              </a:rPr>
              <a:t>Government-the governing body of a state, nation, or community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8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7854696" cy="5715000"/>
          </a:xfrm>
        </p:spPr>
        <p:txBody>
          <a:bodyPr>
            <a:norm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ADD </a:t>
            </a:r>
            <a:r>
              <a:rPr lang="en-US" sz="3200" dirty="0">
                <a:solidFill>
                  <a:schemeClr val="tx1"/>
                </a:solidFill>
              </a:rPr>
              <a:t>THESE STATEMENTS TO YOUR </a:t>
            </a:r>
            <a:r>
              <a:rPr lang="en-US" sz="3200">
                <a:solidFill>
                  <a:schemeClr val="tx1"/>
                </a:solidFill>
              </a:rPr>
              <a:t>VOCABULARY PAGE</a:t>
            </a:r>
            <a:br>
              <a:rPr lang="en-US" sz="3200">
                <a:solidFill>
                  <a:schemeClr val="tx1"/>
                </a:solidFill>
              </a:rPr>
            </a:br>
            <a:br>
              <a:rPr lang="en-US" sz="3200">
                <a:solidFill>
                  <a:schemeClr val="tx1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William </a:t>
            </a:r>
            <a:r>
              <a:rPr lang="en-US" sz="3200" dirty="0">
                <a:solidFill>
                  <a:schemeClr val="tx1"/>
                </a:solidFill>
              </a:rPr>
              <a:t>Penn was the founder and proprietor of Pennsylvania. 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William Penn made four attempts to make PA a self governing nation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5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638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The Frame of 1682 (the First Frame)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Constituted a  </a:t>
            </a:r>
            <a:r>
              <a:rPr lang="en-US" sz="3200" u="sng" dirty="0">
                <a:solidFill>
                  <a:schemeClr val="tx1"/>
                </a:solidFill>
              </a:rPr>
              <a:t>parliament</a:t>
            </a:r>
            <a:r>
              <a:rPr lang="en-US" sz="3200" dirty="0">
                <a:solidFill>
                  <a:schemeClr val="tx1"/>
                </a:solidFill>
              </a:rPr>
              <a:t> consisting of two houses with 72 members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Upper House (The Council) could propose 	legislation but Lower House (Assembly)could not.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Granted the </a:t>
            </a:r>
            <a:r>
              <a:rPr lang="en-US" sz="3200" u="sng" dirty="0">
                <a:solidFill>
                  <a:schemeClr val="tx1"/>
                </a:solidFill>
              </a:rPr>
              <a:t>proprietor</a:t>
            </a:r>
            <a:r>
              <a:rPr lang="en-US" sz="3200" dirty="0">
                <a:solidFill>
                  <a:schemeClr val="tx1"/>
                </a:solidFill>
              </a:rPr>
              <a:t> (William Penn) a greater power.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The Frame of 1682 was rejected because they did not want a </a:t>
            </a:r>
            <a:r>
              <a:rPr lang="en-US" sz="3200" u="sng" dirty="0">
                <a:solidFill>
                  <a:schemeClr val="tx1"/>
                </a:solidFill>
              </a:rPr>
              <a:t>proprietary</a:t>
            </a:r>
            <a:r>
              <a:rPr lang="en-US" sz="3200" dirty="0">
                <a:solidFill>
                  <a:schemeClr val="tx1"/>
                </a:solidFill>
              </a:rPr>
              <a:t> government.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6388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The Frame of 1683 (the Second Frame)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The proprietor’s </a:t>
            </a:r>
            <a:r>
              <a:rPr lang="en-US" sz="3200" u="sng" dirty="0">
                <a:solidFill>
                  <a:schemeClr val="tx1"/>
                </a:solidFill>
              </a:rPr>
              <a:t>voting </a:t>
            </a:r>
            <a:r>
              <a:rPr lang="en-US" sz="3200" dirty="0">
                <a:solidFill>
                  <a:schemeClr val="tx1"/>
                </a:solidFill>
              </a:rPr>
              <a:t>power in legislative(law making) process remained one of the major concerns in framing the government.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 Penn managed to convince the </a:t>
            </a:r>
            <a:r>
              <a:rPr lang="en-US" sz="3200" u="sng" dirty="0">
                <a:solidFill>
                  <a:schemeClr val="tx1"/>
                </a:solidFill>
              </a:rPr>
              <a:t>assembly</a:t>
            </a:r>
            <a:r>
              <a:rPr lang="en-US" sz="3200" dirty="0">
                <a:solidFill>
                  <a:schemeClr val="tx1"/>
                </a:solidFill>
              </a:rPr>
              <a:t> that the proprietor’s </a:t>
            </a:r>
            <a:r>
              <a:rPr lang="en-US" sz="3200" u="sng" dirty="0">
                <a:solidFill>
                  <a:schemeClr val="tx1"/>
                </a:solidFill>
              </a:rPr>
              <a:t>veto</a:t>
            </a:r>
            <a:r>
              <a:rPr lang="en-US" sz="3200" dirty="0">
                <a:solidFill>
                  <a:schemeClr val="tx1"/>
                </a:solidFill>
              </a:rPr>
              <a:t> power was necessary.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6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6388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The Frame of 1696 (Markham’s Frame)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The new frame significantly changed the allocation of political power within the legislature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It also reduced the size of the legislature to a more manageable level – each county elected only</a:t>
            </a:r>
            <a:r>
              <a:rPr lang="en-US" sz="3200" u="sng" dirty="0">
                <a:solidFill>
                  <a:schemeClr val="tx1"/>
                </a:solidFill>
              </a:rPr>
              <a:t> two </a:t>
            </a:r>
            <a:r>
              <a:rPr lang="en-US" sz="3200" dirty="0">
                <a:solidFill>
                  <a:schemeClr val="tx1"/>
                </a:solidFill>
              </a:rPr>
              <a:t>representatives to the council and </a:t>
            </a:r>
            <a:r>
              <a:rPr lang="en-US" sz="3200" u="sng" dirty="0">
                <a:solidFill>
                  <a:schemeClr val="tx1"/>
                </a:solidFill>
              </a:rPr>
              <a:t>four</a:t>
            </a:r>
            <a:r>
              <a:rPr lang="en-US" sz="3200" dirty="0">
                <a:solidFill>
                  <a:schemeClr val="tx1"/>
                </a:solidFill>
              </a:rPr>
              <a:t> to the assembly.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 person needed to </a:t>
            </a:r>
            <a:r>
              <a:rPr lang="en-US" sz="3200" u="sng" dirty="0">
                <a:solidFill>
                  <a:schemeClr val="tx1"/>
                </a:solidFill>
              </a:rPr>
              <a:t>reside </a:t>
            </a:r>
            <a:r>
              <a:rPr lang="en-US" sz="3200" dirty="0">
                <a:solidFill>
                  <a:schemeClr val="tx1"/>
                </a:solidFill>
              </a:rPr>
              <a:t>in the colony for two years before he could </a:t>
            </a:r>
            <a:r>
              <a:rPr lang="en-US" sz="3200" u="sng" dirty="0">
                <a:solidFill>
                  <a:schemeClr val="tx1"/>
                </a:solidFill>
              </a:rPr>
              <a:t>vote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Lasted until 1699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3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63880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The Frame of 1701(The Charter of Privileges)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Penn Created a charter that allowed his citizens to enjoy the most </a:t>
            </a:r>
            <a:r>
              <a:rPr lang="en-US" sz="2800" u="sng" dirty="0">
                <a:solidFill>
                  <a:schemeClr val="tx1"/>
                </a:solidFill>
              </a:rPr>
              <a:t>freedoms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Very progressive for the time – 	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u="sng" dirty="0">
                <a:solidFill>
                  <a:schemeClr val="tx1"/>
                </a:solidFill>
              </a:rPr>
              <a:t>Religious</a:t>
            </a:r>
            <a:r>
              <a:rPr lang="en-US" sz="2800" dirty="0">
                <a:solidFill>
                  <a:schemeClr val="tx1"/>
                </a:solidFill>
              </a:rPr>
              <a:t> freedom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Trial by </a:t>
            </a:r>
            <a:r>
              <a:rPr lang="en-US" sz="2800" u="sng" dirty="0">
                <a:solidFill>
                  <a:schemeClr val="tx1"/>
                </a:solidFill>
              </a:rPr>
              <a:t>jury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Freedom of the </a:t>
            </a:r>
            <a:r>
              <a:rPr lang="en-US" sz="2800" u="sng" dirty="0">
                <a:solidFill>
                  <a:schemeClr val="tx1"/>
                </a:solidFill>
              </a:rPr>
              <a:t>press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u="sng" dirty="0">
                <a:solidFill>
                  <a:schemeClr val="tx1"/>
                </a:solidFill>
              </a:rPr>
              <a:t>Limited</a:t>
            </a:r>
            <a:r>
              <a:rPr lang="en-US" sz="2800" dirty="0">
                <a:solidFill>
                  <a:schemeClr val="tx1"/>
                </a:solidFill>
              </a:rPr>
              <a:t> use of death penalty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No </a:t>
            </a:r>
            <a:r>
              <a:rPr lang="en-US" sz="2800" u="sng" dirty="0">
                <a:solidFill>
                  <a:schemeClr val="tx1"/>
                </a:solidFill>
              </a:rPr>
              <a:t>Tax</a:t>
            </a:r>
            <a:r>
              <a:rPr lang="en-US" sz="2800" dirty="0">
                <a:solidFill>
                  <a:schemeClr val="tx1"/>
                </a:solidFill>
              </a:rPr>
              <a:t> increases without vote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Remained the governing </a:t>
            </a:r>
            <a:r>
              <a:rPr lang="en-US" sz="2800" u="sng" dirty="0">
                <a:solidFill>
                  <a:schemeClr val="tx1"/>
                </a:solidFill>
              </a:rPr>
              <a:t>constitutional </a:t>
            </a:r>
            <a:r>
              <a:rPr lang="en-US" sz="2800" dirty="0">
                <a:solidFill>
                  <a:schemeClr val="tx1"/>
                </a:solidFill>
              </a:rPr>
              <a:t>document until 1776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8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14400"/>
            <a:ext cx="8686800" cy="5638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Pennsylvania Charter of Privileges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Penn’s attempts to reinforce proprietary government turned out to be unpopular.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The Frame of 1701 strengthened the controlling role of the assembly.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The assembly was to be elected annually by freemen and composed of four representatives from each county.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“Home Rule” was granted to the Lower Counties.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4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Think: What was the importance of having a state constitution?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Pair: Discuss your answer with your shoulder partner.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Share your response with the class.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0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The Constitution of Pennsylvania 1776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A Declaration of the Rights of the Inhabitants of the Commonwealth, or State of Pennsylvania.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This part of the Constitution outlines the freedoms and rights of individuals given to </a:t>
            </a:r>
            <a:r>
              <a:rPr lang="en-US" sz="3200">
                <a:solidFill>
                  <a:schemeClr val="tx1"/>
                </a:solidFill>
              </a:rPr>
              <a:t>all citizens of PA.</a:t>
            </a:r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3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The Constitution of Pennsylvania 1776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Plan or Frame of Government for the Commonwealth or State of PA.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This part of the constitution details how the government will be set up and how it </a:t>
            </a:r>
            <a:r>
              <a:rPr lang="en-US" sz="3200">
                <a:solidFill>
                  <a:schemeClr val="tx1"/>
                </a:solidFill>
              </a:rPr>
              <a:t>will operate. </a:t>
            </a:r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675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838200"/>
            <a:ext cx="8686800" cy="57150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Each group will examine the Section in the State Constitution  that you have been assigned. 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1) Each group will read their assigned section. 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2) On the chart paper, you will summarize what is being outlined in your section. 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3) Write your group’s response on the chart paper. Make sure you identify the Section that you have been assigned. </a:t>
            </a: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85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763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Lesson #</a:t>
            </a:r>
            <a:r>
              <a:rPr lang="en-US" sz="4000" dirty="0"/>
              <a:t>2- Formation of Government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8305800" cy="56388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		Group Assignments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Group #			Assigned Section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1				1 and 8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2				2 and 9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3				3 and 13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4				4 and 14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5				5 and 22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6				6 and 23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7				7 and 25	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4F6C16-2383-41A3-BC4B-92A6FF4EDE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38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3- Things that Penn provided the citizens in his Charter of Privileges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2- What was the name of the two law making bodies in Pennsylvania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1- What was the one major problem that the citizens did not agree on with Penn in the first two Frames.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dirty="0"/>
              <a:t>Ticket out the Door</a:t>
            </a:r>
          </a:p>
        </p:txBody>
      </p:sp>
    </p:spTree>
    <p:extLst>
      <p:ext uri="{BB962C8B-B14F-4D97-AF65-F5344CB8AC3E}">
        <p14:creationId xmlns:p14="http://schemas.microsoft.com/office/powerpoint/2010/main" val="2449849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1264</TotalTime>
  <Words>624</Words>
  <Application>Microsoft Office PowerPoint</Application>
  <PresentationFormat>On-screen Show (4:3)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Courier New</vt:lpstr>
      <vt:lpstr>Palatino Linotype</vt:lpstr>
      <vt:lpstr>Executive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Lesson #2- Formation of Government</vt:lpstr>
      <vt:lpstr>Ticket out the Door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Marshall</dc:creator>
  <cp:lastModifiedBy>Fisher, Marshall</cp:lastModifiedBy>
  <cp:revision>52</cp:revision>
  <dcterms:created xsi:type="dcterms:W3CDTF">2015-10-19T00:18:19Z</dcterms:created>
  <dcterms:modified xsi:type="dcterms:W3CDTF">2019-10-11T02:17:21Z</dcterms:modified>
</cp:coreProperties>
</file>