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154C151-FF80-4D5A-9EE2-8955FB49DC8C}" type="datetimeFigureOut">
              <a:rPr lang="en-US" smtClean="0"/>
              <a:pPr/>
              <a:t>5/16/2012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C4913CA3-9894-4AAF-AAF2-7B68801F0F5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154C151-FF80-4D5A-9EE2-8955FB49DC8C}" type="datetimeFigureOut">
              <a:rPr lang="en-US" smtClean="0"/>
              <a:pPr/>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913CA3-9894-4AAF-AAF2-7B68801F0F5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154C151-FF80-4D5A-9EE2-8955FB49DC8C}" type="datetimeFigureOut">
              <a:rPr lang="en-US" smtClean="0"/>
              <a:pPr/>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913CA3-9894-4AAF-AAF2-7B68801F0F5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154C151-FF80-4D5A-9EE2-8955FB49DC8C}" type="datetimeFigureOut">
              <a:rPr lang="en-US" smtClean="0"/>
              <a:pPr/>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913CA3-9894-4AAF-AAF2-7B68801F0F5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154C151-FF80-4D5A-9EE2-8955FB49DC8C}" type="datetimeFigureOut">
              <a:rPr lang="en-US" smtClean="0"/>
              <a:pPr/>
              <a:t>5/16/2012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913CA3-9894-4AAF-AAF2-7B68801F0F5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154C151-FF80-4D5A-9EE2-8955FB49DC8C}" type="datetimeFigureOut">
              <a:rPr lang="en-US" smtClean="0"/>
              <a:pPr/>
              <a:t>5/16/2012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913CA3-9894-4AAF-AAF2-7B68801F0F5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54C151-FF80-4D5A-9EE2-8955FB49DC8C}" type="datetimeFigureOut">
              <a:rPr lang="en-US" smtClean="0"/>
              <a:pPr/>
              <a:t>5/16/2012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913CA3-9894-4AAF-AAF2-7B68801F0F5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154C151-FF80-4D5A-9EE2-8955FB49DC8C}" type="datetimeFigureOut">
              <a:rPr lang="en-US" smtClean="0"/>
              <a:pPr/>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913CA3-9894-4AAF-AAF2-7B68801F0F5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154C151-FF80-4D5A-9EE2-8955FB49DC8C}" type="datetimeFigureOut">
              <a:rPr lang="en-US" smtClean="0"/>
              <a:pPr/>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C4913CA3-9894-4AAF-AAF2-7B68801F0F5D}"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154C151-FF80-4D5A-9EE2-8955FB49DC8C}" type="datetimeFigureOut">
              <a:rPr lang="en-US" smtClean="0"/>
              <a:pPr/>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913CA3-9894-4AAF-AAF2-7B68801F0F5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154C151-FF80-4D5A-9EE2-8955FB49DC8C}" type="datetimeFigureOut">
              <a:rPr lang="en-US" smtClean="0"/>
              <a:pPr/>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913CA3-9894-4AAF-AAF2-7B68801F0F5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154C151-FF80-4D5A-9EE2-8955FB49DC8C}" type="datetimeFigureOut">
              <a:rPr lang="en-US" smtClean="0"/>
              <a:pPr/>
              <a:t>5/16/2012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4913CA3-9894-4AAF-AAF2-7B68801F0F5D}"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info.sen.ca.gov/pub/99-00/bill/asm/ab_0501-0550/ab_537_bill_19991010_chaptered.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LGBT Students, Harassment, and The Law</a:t>
            </a:r>
            <a:endParaRPr lang="en-US" dirty="0"/>
          </a:p>
        </p:txBody>
      </p:sp>
      <p:sp>
        <p:nvSpPr>
          <p:cNvPr id="3" name="Subtitle 2"/>
          <p:cNvSpPr>
            <a:spLocks noGrp="1"/>
          </p:cNvSpPr>
          <p:nvPr>
            <p:ph type="subTitle" idx="1"/>
          </p:nvPr>
        </p:nvSpPr>
        <p:spPr/>
        <p:txBody>
          <a:bodyPr/>
          <a:lstStyle/>
          <a:p>
            <a:r>
              <a:rPr lang="en-US" dirty="0" err="1" smtClean="0"/>
              <a:t>M.Loza</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Statistics </a:t>
            </a:r>
            <a:endParaRPr lang="en-US" dirty="0"/>
          </a:p>
        </p:txBody>
      </p:sp>
      <p:sp>
        <p:nvSpPr>
          <p:cNvPr id="3" name="Content Placeholder 2"/>
          <p:cNvSpPr>
            <a:spLocks noGrp="1"/>
          </p:cNvSpPr>
          <p:nvPr>
            <p:ph idx="1"/>
          </p:nvPr>
        </p:nvSpPr>
        <p:spPr/>
        <p:txBody>
          <a:bodyPr>
            <a:normAutofit lnSpcReduction="10000"/>
          </a:bodyPr>
          <a:lstStyle/>
          <a:p>
            <a:r>
              <a:rPr lang="en-US" dirty="0" smtClean="0"/>
              <a:t>36.5 % of GLB youth grades 9-12 have attempted suicide. 20.5% of those attempts resulting in medical care</a:t>
            </a:r>
          </a:p>
          <a:p>
            <a:r>
              <a:rPr lang="en-US" dirty="0" smtClean="0"/>
              <a:t>Gay and lesbian youth are 2 to 3 times more likely to attempt suicide than heterosexual young people.</a:t>
            </a:r>
          </a:p>
          <a:p>
            <a:r>
              <a:rPr lang="en-US" dirty="0" smtClean="0"/>
              <a:t>84% of LGBT students report being verbally harassed (name calling, threats, etc.) because of their sexual orientation.</a:t>
            </a:r>
          </a:p>
          <a:p>
            <a:r>
              <a:rPr lang="en-US" dirty="0" smtClean="0"/>
              <a:t>91.5% of LGBT students report hearing homophobic remarks, such as “faggot,” “dyke” or the expression “that’s so gay” frequently or often.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44.7% of LGBT youth of color report being verbally harassed because of both their sexual orientation and race/ethnicity.</a:t>
            </a:r>
          </a:p>
          <a:p>
            <a:r>
              <a:rPr lang="en-US" dirty="0" smtClean="0"/>
              <a:t>Students who experience frequent verbal harassment because of their sexual orientation are less likely than other students to plan to attend college. 13.4% of LGBT students who report verbal harassment do not intend to go to college, twice the figure of those LGBT students who report only rare or less frequent verbal harassment (6.7%).</a:t>
            </a:r>
          </a:p>
          <a:p>
            <a:r>
              <a:rPr lang="en-US" dirty="0" smtClean="0"/>
              <a:t>82.9% of LGBT students report that faculty or staff never intervened or intervened only some of the time when present and homophobic remarks were made.</a:t>
            </a:r>
            <a:br>
              <a:rPr lang="en-US" dirty="0" smtClean="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Statistics</a:t>
            </a:r>
            <a:endParaRPr lang="en-US" dirty="0"/>
          </a:p>
        </p:txBody>
      </p:sp>
      <p:sp>
        <p:nvSpPr>
          <p:cNvPr id="3" name="Content Placeholder 2"/>
          <p:cNvSpPr>
            <a:spLocks noGrp="1"/>
          </p:cNvSpPr>
          <p:nvPr>
            <p:ph idx="1"/>
          </p:nvPr>
        </p:nvSpPr>
        <p:spPr/>
        <p:txBody>
          <a:bodyPr>
            <a:normAutofit/>
          </a:bodyPr>
          <a:lstStyle/>
          <a:p>
            <a:r>
              <a:rPr lang="en-US" dirty="0" smtClean="0"/>
              <a:t>80% of gay and bisexual youth report severe problems with cognitive, social, or emotional isolation. </a:t>
            </a:r>
          </a:p>
          <a:p>
            <a:r>
              <a:rPr lang="en-US" dirty="0" smtClean="0"/>
              <a:t>50% of lesbian and gay youth report parental rejection because of their sexual orientation. </a:t>
            </a:r>
          </a:p>
          <a:p>
            <a:r>
              <a:rPr lang="en-US" dirty="0" smtClean="0"/>
              <a:t>4 out of 5 students in school don’t know 1 supportive adult in their school environment. </a:t>
            </a:r>
          </a:p>
          <a:p>
            <a:r>
              <a:rPr lang="en-US" dirty="0" smtClean="0"/>
              <a:t>64% report feeling UNSAFE at school</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The Law Says</a:t>
            </a:r>
            <a:endParaRPr lang="en-US" dirty="0"/>
          </a:p>
        </p:txBody>
      </p:sp>
      <p:sp>
        <p:nvSpPr>
          <p:cNvPr id="3" name="Content Placeholder 2"/>
          <p:cNvSpPr>
            <a:spLocks noGrp="1"/>
          </p:cNvSpPr>
          <p:nvPr>
            <p:ph idx="1"/>
          </p:nvPr>
        </p:nvSpPr>
        <p:spPr/>
        <p:txBody>
          <a:bodyPr/>
          <a:lstStyle/>
          <a:p>
            <a:r>
              <a:rPr lang="en-US" dirty="0" smtClean="0"/>
              <a:t>Ed Code 220: No person shall be subjected to discrimination on the basis of disability, gender, gender identity, gender expression, nationality, race or ethnicity, religion, </a:t>
            </a:r>
            <a:r>
              <a:rPr lang="en-US" dirty="0" smtClean="0">
                <a:solidFill>
                  <a:srgbClr val="FF0000"/>
                </a:solidFill>
              </a:rPr>
              <a:t>sexual orientation</a:t>
            </a:r>
            <a:r>
              <a:rPr lang="en-US" dirty="0" smtClean="0"/>
              <a:t>, or any other characteristic that is contained in the definition of hate crimes set forth in Section 422.55 of the Penal Code in any program or activity conducted by an educational institution that receives, or benefits from, state financial assistance or enrolls pupils who receive state student financial aid.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 48</a:t>
            </a:r>
            <a:endParaRPr lang="en-US" dirty="0"/>
          </a:p>
        </p:txBody>
      </p:sp>
      <p:sp>
        <p:nvSpPr>
          <p:cNvPr id="3" name="Content Placeholder 2"/>
          <p:cNvSpPr>
            <a:spLocks noGrp="1"/>
          </p:cNvSpPr>
          <p:nvPr>
            <p:ph idx="1"/>
          </p:nvPr>
        </p:nvSpPr>
        <p:spPr/>
        <p:txBody>
          <a:bodyPr/>
          <a:lstStyle/>
          <a:p>
            <a:pPr>
              <a:buNone/>
            </a:pPr>
            <a:endParaRPr lang="en-US" dirty="0" smtClean="0"/>
          </a:p>
          <a:p>
            <a:r>
              <a:rPr lang="en-US" dirty="0" smtClean="0"/>
              <a:t>The Fair, Accurate, Inclusive and Respectful (FAIR) Education Act amends the education code to require schools to integrate factual information about social movements, current events and history of people with disabilities and LGBT people into existing social studies lessons. It also prevents the State Board of Education from adopting instructional materials that discriminate.</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 537</a:t>
            </a:r>
            <a:endParaRPr lang="en-US" dirty="0"/>
          </a:p>
        </p:txBody>
      </p:sp>
      <p:sp>
        <p:nvSpPr>
          <p:cNvPr id="3" name="Content Placeholder 2"/>
          <p:cNvSpPr>
            <a:spLocks noGrp="1"/>
          </p:cNvSpPr>
          <p:nvPr>
            <p:ph idx="1"/>
          </p:nvPr>
        </p:nvSpPr>
        <p:spPr/>
        <p:txBody>
          <a:bodyPr/>
          <a:lstStyle/>
          <a:p>
            <a:r>
              <a:rPr lang="en-US" b="1" dirty="0" smtClean="0"/>
              <a:t>Assembly Bill 537</a:t>
            </a:r>
          </a:p>
          <a:p>
            <a:r>
              <a:rPr lang="en-US" dirty="0" smtClean="0"/>
              <a:t>Under the </a:t>
            </a:r>
            <a:r>
              <a:rPr lang="en-US" dirty="0" smtClean="0">
                <a:hlinkClick r:id="rId2"/>
              </a:rPr>
              <a:t>California Student Safety and Violence Prevention Act of 2000 (AB 537</a:t>
            </a:r>
            <a:r>
              <a:rPr lang="en-US" dirty="0" smtClean="0"/>
              <a:t>) all California public schools have a duty to protect students from discrimination and/or harassment on the basis of sexual orientation or gender identity.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 9: Seth’s Law</a:t>
            </a:r>
            <a:endParaRPr lang="en-US" dirty="0"/>
          </a:p>
        </p:txBody>
      </p:sp>
      <p:sp>
        <p:nvSpPr>
          <p:cNvPr id="3" name="Content Placeholder 2"/>
          <p:cNvSpPr>
            <a:spLocks noGrp="1"/>
          </p:cNvSpPr>
          <p:nvPr>
            <p:ph idx="1"/>
          </p:nvPr>
        </p:nvSpPr>
        <p:spPr/>
        <p:txBody>
          <a:bodyPr/>
          <a:lstStyle/>
          <a:p>
            <a:r>
              <a:rPr lang="en-US" dirty="0" smtClean="0"/>
              <a:t>This bill requires school districts to include specific information in its policies/procedures regarding discrimination, harassment, intimidation, and bullying. It also establishes complaint procedures and alternative discipline policies for pupils involved in this behavior. By July 1, 2012</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We Do</a:t>
            </a:r>
            <a:endParaRPr lang="en-US" dirty="0"/>
          </a:p>
        </p:txBody>
      </p:sp>
      <p:sp>
        <p:nvSpPr>
          <p:cNvPr id="3" name="Content Placeholder 2"/>
          <p:cNvSpPr>
            <a:spLocks noGrp="1"/>
          </p:cNvSpPr>
          <p:nvPr>
            <p:ph idx="1"/>
          </p:nvPr>
        </p:nvSpPr>
        <p:spPr/>
        <p:txBody>
          <a:bodyPr/>
          <a:lstStyle/>
          <a:p>
            <a:r>
              <a:rPr lang="en-US" dirty="0" smtClean="0"/>
              <a:t>MODEL: Call students out on discriminatory remarks and write referrals if necessary</a:t>
            </a:r>
          </a:p>
          <a:p>
            <a:r>
              <a:rPr lang="en-US" dirty="0" smtClean="0"/>
              <a:t>Include anti-bullying in the curriculum</a:t>
            </a:r>
          </a:p>
          <a:p>
            <a:r>
              <a:rPr lang="en-US" dirty="0" smtClean="0"/>
              <a:t>Encourage students to REPORT incidents even if to the anonymous hotline at 506-7999</a:t>
            </a:r>
          </a:p>
          <a:p>
            <a:r>
              <a:rPr lang="en-US" dirty="0" smtClean="0"/>
              <a:t>Refer kids to GSA or the local PFLAG</a:t>
            </a:r>
          </a:p>
          <a:p>
            <a:r>
              <a:rPr lang="en-US" dirty="0" smtClean="0"/>
              <a:t>Put personal political or religious beliefs aside to uphold the law, and make the campus a safe and distraction free environment where all can learn.</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63</TotalTime>
  <Words>585</Words>
  <Application>Microsoft Office PowerPoint</Application>
  <PresentationFormat>On-screen Show (4:3)</PresentationFormat>
  <Paragraphs>32</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Flow</vt:lpstr>
      <vt:lpstr>LGBT Students, Harassment, and The Law</vt:lpstr>
      <vt:lpstr>Statistics </vt:lpstr>
      <vt:lpstr>Statistics</vt:lpstr>
      <vt:lpstr>Statistics</vt:lpstr>
      <vt:lpstr>What The Law Says</vt:lpstr>
      <vt:lpstr>SB 48</vt:lpstr>
      <vt:lpstr>AB 537</vt:lpstr>
      <vt:lpstr>AB 9: Seth’s Law</vt:lpstr>
      <vt:lpstr>What Can We Do</vt:lpstr>
    </vt:vector>
  </TitlesOfParts>
  <Company>Temecula Valley USD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LGBT Students, Harassment, and The Law</dc:title>
  <dc:creator>MLOZA</dc:creator>
  <cp:lastModifiedBy>MLOZA</cp:lastModifiedBy>
  <cp:revision>5</cp:revision>
  <dcterms:created xsi:type="dcterms:W3CDTF">2012-04-24T15:38:06Z</dcterms:created>
  <dcterms:modified xsi:type="dcterms:W3CDTF">2012-05-16T20:07:47Z</dcterms:modified>
</cp:coreProperties>
</file>