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62" r:id="rId4"/>
    <p:sldId id="263" r:id="rId5"/>
    <p:sldId id="264" r:id="rId6"/>
    <p:sldId id="265" r:id="rId7"/>
    <p:sldId id="266" r:id="rId8"/>
    <p:sldId id="267" r:id="rId9"/>
    <p:sldId id="268" r:id="rId10"/>
    <p:sldId id="261" r:id="rId11"/>
    <p:sldId id="26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5D3699F-03EE-40CA-A1BB-62CF99950D61}" type="datetimeFigureOut">
              <a:rPr lang="en-US" smtClean="0"/>
              <a:pPr/>
              <a:t>1/8/2013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3C2C1FF-3CEE-412B-953D-0083CEC88E78}"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5D3699F-03EE-40CA-A1BB-62CF99950D61}"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2C1FF-3CEE-412B-953D-0083CEC88E78}"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5D3699F-03EE-40CA-A1BB-62CF99950D61}" type="datetimeFigureOut">
              <a:rPr lang="en-US" smtClean="0"/>
              <a:pPr/>
              <a:t>1/8/2013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03C2C1FF-3CEE-412B-953D-0083CEC88E7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5D3699F-03EE-40CA-A1BB-62CF99950D61}" type="datetimeFigureOut">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2C1FF-3CEE-412B-953D-0083CEC88E78}"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5D3699F-03EE-40CA-A1BB-62CF99950D61}" type="datetimeFigureOut">
              <a:rPr lang="en-US" smtClean="0"/>
              <a:pPr/>
              <a:t>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C2C1FF-3CEE-412B-953D-0083CEC88E78}"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5D3699F-03EE-40CA-A1BB-62CF99950D61}" type="datetimeFigureOut">
              <a:rPr lang="en-US" smtClean="0"/>
              <a:pPr/>
              <a:t>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C2C1FF-3CEE-412B-953D-0083CEC88E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3699F-03EE-40CA-A1BB-62CF99950D61}" type="datetimeFigureOut">
              <a:rPr lang="en-US" smtClean="0"/>
              <a:pPr/>
              <a:t>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C2C1FF-3CEE-412B-953D-0083CEC88E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5D3699F-03EE-40CA-A1BB-62CF99950D61}" type="datetimeFigureOut">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2C1FF-3CEE-412B-953D-0083CEC88E78}"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5D3699F-03EE-40CA-A1BB-62CF99950D61}" type="datetimeFigureOut">
              <a:rPr lang="en-US" smtClean="0"/>
              <a:pPr/>
              <a:t>1/8/2013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03C2C1FF-3CEE-412B-953D-0083CEC88E78}"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D3699F-03EE-40CA-A1BB-62CF99950D61}"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2C1FF-3CEE-412B-953D-0083CEC88E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D3699F-03EE-40CA-A1BB-62CF99950D61}"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2C1FF-3CEE-412B-953D-0083CEC88E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5D3699F-03EE-40CA-A1BB-62CF99950D61}" type="datetimeFigureOut">
              <a:rPr lang="en-US" smtClean="0"/>
              <a:pPr/>
              <a:t>1/8/2013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3C2C1FF-3CEE-412B-953D-0083CEC88E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imgres?imgurl=http://www.filmreference.com/images/sjff_03_img1313.jpg&amp;imgrefurl=http://www.filmreference.com/Actors-and-Actresses-Ro-Sc/Rogers-Ginger.html&amp;usg=__j2jftMSwn6HPGE520jrJl6qmlPE=&amp;h=393&amp;w=520&amp;sz=24&amp;hl=en&amp;start=2&amp;zoom=1&amp;tbnid=fOrYrdu2fI4CfM:&amp;tbnh=99&amp;tbnw=131&amp;ei=aQjVTqzUM4Sztwe4o-H6AQ&amp;prev=/search?q=fred+astaire+and+ginger+rogers&amp;um=1&amp;hl=en&amp;safe=active&amp;sa=N&amp;rls=com.microsoft:en-us&amp;tbm=isch&amp;um=1&amp;itbs=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youtube.com/watch?v=II2uaRmlQNg" TargetMode="External"/><Relationship Id="rId7" Type="http://schemas.openxmlformats.org/officeDocument/2006/relationships/hyperlink" Target="http://www.google.com/imgres?imgurl=http://artsalive.ca/upload/dan/JeromeRobbins_full.jpg&amp;imgrefurl=http://artsalive.ca/en/dan/meet/bios/artistDetail.asp?artistID=59&amp;usg=__0U8hSx8nEnEZVUqErIXUbYQxgdU=&amp;h=500&amp;w=406&amp;sz=41&amp;hl=en&amp;start=2&amp;zoom=1&amp;tbnid=J_rw_gvVwMwdHM:&amp;tbnh=130&amp;tbnw=106&amp;ei=rQjVTr_nC4mJtwewy_C-Ag&amp;prev=/images?q=jerome+robbins&amp;um=1&amp;hl=en&amp;safe=active&amp;rls=com.microsoft:en-us&amp;tbm=isch&amp;um=1&amp;itbs=1" TargetMode="External"/><Relationship Id="rId2" Type="http://schemas.openxmlformats.org/officeDocument/2006/relationships/slideLayout" Target="../slideLayouts/slideLayout2.xml"/><Relationship Id="rId1" Type="http://schemas.openxmlformats.org/officeDocument/2006/relationships/video" Target="file:///C:\Users\joely\Videos\West%20Side%20Story-Gym%20Mambo%20-%20YouTube.wmv" TargetMode="External"/><Relationship Id="rId6" Type="http://schemas.openxmlformats.org/officeDocument/2006/relationships/image" Target="../media/image4.jpeg"/><Relationship Id="rId5" Type="http://schemas.openxmlformats.org/officeDocument/2006/relationships/hyperlink" Target="http://www.agnesdemilledances.com/images/agnesbio1.jpg"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imgres?imgurl=http://www.8notes.com/images/artists/elvis-presley.jpg&amp;imgrefurl=http://www.8notes.com/elvis_presley.asp&amp;usg=__emuSqN747ZCD_aw6D2JnvVFWxpw=&amp;h=344&amp;w=344&amp;sz=50&amp;hl=en&amp;start=3&amp;zoom=1&amp;tbnid=t6Dw5Wamek9arM:&amp;tbnh=120&amp;tbnw=120&amp;ei=0wjVTuDxMo2utwegk52MAg&amp;prev=/images?q=elvis+presley&amp;um=1&amp;hl=en&amp;safe=active&amp;rls=com.microsoft:en-us&amp;tbm=isch&amp;um=1&amp;itbs=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imgres?imgurl=http://www.christinerichstudio.com/studio/images/gus-giordano.jpg&amp;imgrefurl=http://www.christinerichstudio.com/studio/testimonials_industry.php&amp;usg=__3FcQKltJvz7pAObFc_vz5NmeFD4=&amp;h=136&amp;w=120&amp;sz=5&amp;hl=en&amp;start=5&amp;zoom=1&amp;tbnid=uYRr1ZmAFG9evM:&amp;tbnh=92&amp;tbnw=81&amp;ei=BgnVTrLCIIP6tgfj0Yn9AQ&amp;prev=/images?q=gus+giordano&amp;um=1&amp;hl=en&amp;safe=active&amp;rls=com.microsoft:en-us&amp;tbm=isch&amp;um=1&amp;itbs=1"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www.google.com/imgres?imgurl=http://www.luigijazz.com/images/man1.gif&amp;imgrefurl=http://www.luigijazz.com/man.html&amp;usg=__5DM0CET7rd9Khs9kv84cVRzUpyo=&amp;h=291&amp;w=370&amp;sz=91&amp;hl=en&amp;start=2&amp;zoom=1&amp;tbnid=9FxuFg9yNnmiQM:&amp;tbnh=96&amp;tbnw=122&amp;ei=HwnVTribGYybtweQvM36AQ&amp;prev=/images?q=luigi+jazz&amp;um=1&amp;hl=en&amp;safe=active&amp;rls=com.microsoft:en-us&amp;tbm=isch&amp;um=1&amp;itbs=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imgres?imgurl=http://ia.media-imdb.com/images/M/MV5BOTIyODkzOTE1NF5BMl5BanBnXkFtZTcwNTg2Njk0Mw@@._V1._SY317_CR0,0,214,317_.jpg&amp;imgrefurl=http://www.imdb.com/title/tt0077631/&amp;usg=__PqoHM9dDzaN_tKTqUzRgBeMKMxM=&amp;h=317&amp;w=214&amp;sz=29&amp;hl=en&amp;start=1&amp;zoom=1&amp;tbnid=8-Mu-eEPKqoXvM:&amp;tbnh=118&amp;tbnw=80&amp;ei=PgnVTt3REIeXtwfR0cC6Ag&amp;prev=/images?q=grease&amp;um=1&amp;hl=en&amp;safe=active&amp;rls=com.microsoft:en-us&amp;tbm=isch&amp;um=1&amp;itbs=1"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www.google.com/imgres?imgurl=http://friendsdanceclub.steraw.com/wp-content/uploads/2011/07/b-boying.jpg&amp;imgrefurl=http://friendsdanceclub.steraw.com/?attachment_id=104&amp;usg=__TtJb2P071Y9ilLf_gUYG-pUKI9M=&amp;h=342&amp;w=300&amp;sz=16&amp;hl=en&amp;start=7&amp;zoom=1&amp;tbnid=RbNUQA149PPpeM:&amp;tbnh=120&amp;tbnw=105&amp;ei=UQnVTt2dLI2ctwfC85WAAg&amp;prev=/images?q=b-boying&amp;um=1&amp;hl=en&amp;safe=active&amp;rls=com.microsoft:en-us&amp;tbm=isch&amp;um=1&amp;itbs=1"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file:///C:\Users\joely\Videos\Dirty%20Dancing%20-%20Time%20of%20my%20Life%20(Final%20Dance)%20-%20High%20Quality%20-%20YouTube.wmv" TargetMode="External"/><Relationship Id="rId1" Type="http://schemas.openxmlformats.org/officeDocument/2006/relationships/video" Target="file:///C:\Users\joely\Videos\Footloose-%20Kenny%20Loggins-%20Footloose%20-%20YouTube.wmv" TargetMode="External"/><Relationship Id="rId6" Type="http://schemas.openxmlformats.org/officeDocument/2006/relationships/image" Target="../media/image11.png"/><Relationship Id="rId5" Type="http://schemas.openxmlformats.org/officeDocument/2006/relationships/hyperlink" Target="http://www.youtube.com/watch?v=WpmILPAcRQo" TargetMode="External"/><Relationship Id="rId4" Type="http://schemas.openxmlformats.org/officeDocument/2006/relationships/hyperlink" Target="http://www.youtube.com/watch?v=BUsNpfXwEy0"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file:///C:\Users\joely\Videos\Tap%20Dogs%20%20%20Bootmen%201%20-%20YouTube.wmv" TargetMode="External"/><Relationship Id="rId1" Type="http://schemas.openxmlformats.org/officeDocument/2006/relationships/video" Target="file:///C:\Users\joely\Videos\Savion%20Glover%20-%20YouTube.wmv" TargetMode="External"/><Relationship Id="rId6" Type="http://schemas.openxmlformats.org/officeDocument/2006/relationships/image" Target="../media/image13.png"/><Relationship Id="rId5" Type="http://schemas.openxmlformats.org/officeDocument/2006/relationships/hyperlink" Target="http://www.youtube.com/watch?v=Pa8qOHIRI3A" TargetMode="External"/><Relationship Id="rId4" Type="http://schemas.openxmlformats.org/officeDocument/2006/relationships/hyperlink" Target="http://www.youtube.com/watch?v=oZ88TFp8iWg"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youtube.com/watch?v=elWf8nI6ivw&amp;feature=results_main&amp;playnext=1&amp;list=PL08ACAB82C504081C" TargetMode="External"/><Relationship Id="rId3" Type="http://schemas.openxmlformats.org/officeDocument/2006/relationships/video" Target="file:///C:\Users\joely\Videos\LINES%20Ballet%20with%20Zakir%20Hussain%20-%20YouTube.wmv" TargetMode="External"/><Relationship Id="rId7" Type="http://schemas.openxmlformats.org/officeDocument/2006/relationships/image" Target="../media/image17.png"/><Relationship Id="rId2" Type="http://schemas.openxmlformats.org/officeDocument/2006/relationships/video" Target="file:///C:\Users\joely\Videos\MOMIX%20the%20best%20of%202011%20-%20YouTube.wmv" TargetMode="External"/><Relationship Id="rId1" Type="http://schemas.openxmlformats.org/officeDocument/2006/relationships/video" Target="file:///C:\Users\joely\Videos\Hyundai%20-%20Pilobolus%20%20Life%20Shapes%20-%20YouTube.wmv" TargetMode="Externa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hyperlink" Target="http://www.youtube.com/watch?v=cl34KY2albE" TargetMode="External"/><Relationship Id="rId4" Type="http://schemas.openxmlformats.org/officeDocument/2006/relationships/slideLayout" Target="../slideLayouts/slideLayout2.xml"/><Relationship Id="rId9" Type="http://schemas.openxmlformats.org/officeDocument/2006/relationships/hyperlink" Target="http://www.youtube.com/watch?v=_SJ4NLLbO8g"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www.youtube.com/watch?v=_SJ4NLLbO8g" TargetMode="External"/><Relationship Id="rId3" Type="http://schemas.openxmlformats.org/officeDocument/2006/relationships/hyperlink" Target="http://www.youtube.com/watch?v=BUsNpfXwEy0" TargetMode="External"/><Relationship Id="rId7" Type="http://schemas.openxmlformats.org/officeDocument/2006/relationships/hyperlink" Target="http://www.youtube.com/watch?v=elWf8nI6ivw&amp;feature=results_main&amp;playnext=1&amp;list=PL08ACAB82C504081C" TargetMode="External"/><Relationship Id="rId2" Type="http://schemas.openxmlformats.org/officeDocument/2006/relationships/hyperlink" Target="http://www.youtube.com/watch?v=II2uaRmlQNg" TargetMode="External"/><Relationship Id="rId1" Type="http://schemas.openxmlformats.org/officeDocument/2006/relationships/slideLayout" Target="../slideLayouts/slideLayout2.xml"/><Relationship Id="rId6" Type="http://schemas.openxmlformats.org/officeDocument/2006/relationships/hyperlink" Target="http://www.youtube.com/watch?v=Pa8qOHIRI3A" TargetMode="External"/><Relationship Id="rId5" Type="http://schemas.openxmlformats.org/officeDocument/2006/relationships/hyperlink" Target="http://www.youtube.com/watch?v=oZ88TFp8iWg" TargetMode="External"/><Relationship Id="rId4" Type="http://schemas.openxmlformats.org/officeDocument/2006/relationships/hyperlink" Target="http://www.youtube.com/watch?v=WpmILPAcRQo" TargetMode="External"/><Relationship Id="rId9" Type="http://schemas.openxmlformats.org/officeDocument/2006/relationships/hyperlink" Target="http://www.youtube.com/watch?v=cl34KY2al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DANCE</a:t>
            </a:r>
            <a:endParaRPr lang="en-US" dirty="0"/>
          </a:p>
        </p:txBody>
      </p:sp>
      <p:sp>
        <p:nvSpPr>
          <p:cNvPr id="2" name="Title 1"/>
          <p:cNvSpPr>
            <a:spLocks noGrp="1"/>
          </p:cNvSpPr>
          <p:nvPr>
            <p:ph type="ctrTitle"/>
          </p:nvPr>
        </p:nvSpPr>
        <p:spPr/>
        <p:txBody>
          <a:bodyPr/>
          <a:lstStyle/>
          <a:p>
            <a:r>
              <a:rPr lang="en-US" dirty="0" smtClean="0"/>
              <a:t>JAZZ HISTORY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JAZZ DANCE</a:t>
            </a:r>
            <a:endParaRPr lang="en-US" dirty="0"/>
          </a:p>
        </p:txBody>
      </p:sp>
      <p:sp>
        <p:nvSpPr>
          <p:cNvPr id="3" name="Content Placeholder 2"/>
          <p:cNvSpPr>
            <a:spLocks noGrp="1"/>
          </p:cNvSpPr>
          <p:nvPr>
            <p:ph sz="quarter" idx="1"/>
          </p:nvPr>
        </p:nvSpPr>
        <p:spPr>
          <a:xfrm>
            <a:off x="457200" y="1295400"/>
            <a:ext cx="8229600" cy="5562600"/>
          </a:xfrm>
        </p:spPr>
        <p:txBody>
          <a:bodyPr>
            <a:normAutofit/>
          </a:bodyPr>
          <a:lstStyle/>
          <a:p>
            <a:r>
              <a:rPr lang="en-US" dirty="0" smtClean="0"/>
              <a:t>Jazz dance is a highly energetic, contemporary, and exciting form of dance.  </a:t>
            </a:r>
          </a:p>
          <a:p>
            <a:r>
              <a:rPr lang="en-US" dirty="0" smtClean="0"/>
              <a:t>It is an integral part of the entertainment field as it is seen on television, movies, music videos, and commercials.   It has expanded to different venues and cabaret shows found at vacation resorts, cruise ships, and theme parks.  Jazz dance also captivates adult, teen, and children audiences and allows a form of recreation and fitness to improve health.  </a:t>
            </a:r>
          </a:p>
          <a:p>
            <a:r>
              <a:rPr lang="en-US" dirty="0" smtClean="0">
                <a:solidFill>
                  <a:schemeClr val="accent1"/>
                </a:solidFill>
              </a:rPr>
              <a:t>The movements of Jazz dance are brought to America by African slaves as early </a:t>
            </a:r>
            <a:r>
              <a:rPr lang="en-US" dirty="0" smtClean="0">
                <a:solidFill>
                  <a:schemeClr val="accent1"/>
                </a:solidFill>
              </a:rPr>
              <a:t>as </a:t>
            </a:r>
            <a:r>
              <a:rPr lang="en-US" dirty="0" smtClean="0">
                <a:solidFill>
                  <a:schemeClr val="accent1"/>
                </a:solidFill>
              </a:rPr>
              <a:t>1510.  </a:t>
            </a:r>
            <a:r>
              <a:rPr lang="en-US" dirty="0" smtClean="0"/>
              <a:t>The </a:t>
            </a:r>
            <a:r>
              <a:rPr lang="en-US" dirty="0" smtClean="0">
                <a:solidFill>
                  <a:schemeClr val="accent1"/>
                </a:solidFill>
              </a:rPr>
              <a:t>shimmy </a:t>
            </a:r>
            <a:r>
              <a:rPr lang="en-US" dirty="0" smtClean="0"/>
              <a:t>is a movement influenced by the </a:t>
            </a:r>
            <a:r>
              <a:rPr lang="en-US" dirty="0" err="1" smtClean="0">
                <a:solidFill>
                  <a:schemeClr val="accent1"/>
                </a:solidFill>
              </a:rPr>
              <a:t>Shika</a:t>
            </a:r>
            <a:r>
              <a:rPr lang="en-US" dirty="0" smtClean="0">
                <a:solidFill>
                  <a:schemeClr val="accent1"/>
                </a:solidFill>
              </a:rPr>
              <a:t> dance in Nigeria </a:t>
            </a:r>
            <a:r>
              <a:rPr lang="en-US" dirty="0" smtClean="0"/>
              <a:t>and the </a:t>
            </a:r>
            <a:r>
              <a:rPr lang="en-US" dirty="0" smtClean="0">
                <a:solidFill>
                  <a:schemeClr val="accent1"/>
                </a:solidFill>
              </a:rPr>
              <a:t>Lindy-Hop and Jitterbug </a:t>
            </a:r>
            <a:r>
              <a:rPr lang="en-US" dirty="0" smtClean="0"/>
              <a:t>are influences from the </a:t>
            </a:r>
            <a:r>
              <a:rPr lang="en-US" dirty="0" err="1" smtClean="0">
                <a:solidFill>
                  <a:schemeClr val="accent1"/>
                </a:solidFill>
              </a:rPr>
              <a:t>Shango</a:t>
            </a:r>
            <a:r>
              <a:rPr lang="en-US" dirty="0" smtClean="0">
                <a:solidFill>
                  <a:schemeClr val="accent1"/>
                </a:solidFill>
              </a:rPr>
              <a:t> and </a:t>
            </a:r>
            <a:r>
              <a:rPr lang="en-US" dirty="0" err="1" smtClean="0">
                <a:solidFill>
                  <a:schemeClr val="accent1"/>
                </a:solidFill>
              </a:rPr>
              <a:t>Ejor</a:t>
            </a:r>
            <a:r>
              <a:rPr lang="en-US" dirty="0" smtClean="0">
                <a:solidFill>
                  <a:schemeClr val="accent1"/>
                </a:solidFill>
              </a:rPr>
              <a:t> Tribal dances, </a:t>
            </a:r>
            <a:r>
              <a:rPr lang="en-US" dirty="0" smtClean="0"/>
              <a:t>while the </a:t>
            </a:r>
            <a:r>
              <a:rPr lang="en-US" dirty="0" smtClean="0">
                <a:solidFill>
                  <a:schemeClr val="accent1"/>
                </a:solidFill>
              </a:rPr>
              <a:t>Snake</a:t>
            </a:r>
            <a:r>
              <a:rPr lang="en-US" dirty="0" smtClean="0"/>
              <a:t> is from the </a:t>
            </a:r>
            <a:r>
              <a:rPr lang="en-US" dirty="0" smtClean="0">
                <a:solidFill>
                  <a:schemeClr val="accent1"/>
                </a:solidFill>
              </a:rPr>
              <a:t>Congo</a:t>
            </a: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1930’s</a:t>
            </a:r>
            <a:endParaRPr lang="en-US" dirty="0"/>
          </a:p>
        </p:txBody>
      </p:sp>
      <p:sp>
        <p:nvSpPr>
          <p:cNvPr id="3" name="Content Placeholder 2"/>
          <p:cNvSpPr>
            <a:spLocks noGrp="1"/>
          </p:cNvSpPr>
          <p:nvPr>
            <p:ph sz="quarter" idx="1"/>
          </p:nvPr>
        </p:nvSpPr>
        <p:spPr/>
        <p:txBody>
          <a:bodyPr/>
          <a:lstStyle/>
          <a:p>
            <a:r>
              <a:rPr lang="en-US" dirty="0" smtClean="0">
                <a:solidFill>
                  <a:schemeClr val="accent1"/>
                </a:solidFill>
              </a:rPr>
              <a:t>Tap dance </a:t>
            </a:r>
            <a:r>
              <a:rPr lang="en-US" dirty="0" smtClean="0"/>
              <a:t>was created and performed by the infamous </a:t>
            </a:r>
            <a:r>
              <a:rPr lang="en-US" dirty="0" smtClean="0">
                <a:solidFill>
                  <a:schemeClr val="accent1"/>
                </a:solidFill>
              </a:rPr>
              <a:t>Fred Astaire and Ginger Rogers </a:t>
            </a:r>
            <a:r>
              <a:rPr lang="en-US" dirty="0" smtClean="0"/>
              <a:t>dancing duo during the years of the Depression.  </a:t>
            </a:r>
          </a:p>
          <a:p>
            <a:endParaRPr lang="en-US" dirty="0"/>
          </a:p>
        </p:txBody>
      </p:sp>
      <p:pic>
        <p:nvPicPr>
          <p:cNvPr id="9218" name="Picture 2" descr="http://t0.gstatic.com/images?q=tbn:ANd9GcSjXxnVDJiv2eMZBpNrp551nU-s3_m9p8goECUvyioz790QVCUtJPHUSKt5">
            <a:hlinkClick r:id="rId2"/>
          </p:cNvPr>
          <p:cNvPicPr>
            <a:picLocks noChangeAspect="1" noChangeArrowheads="1"/>
          </p:cNvPicPr>
          <p:nvPr/>
        </p:nvPicPr>
        <p:blipFill>
          <a:blip r:embed="rId3"/>
          <a:srcRect/>
          <a:stretch>
            <a:fillRect/>
          </a:stretch>
        </p:blipFill>
        <p:spPr bwMode="auto">
          <a:xfrm>
            <a:off x="2667000" y="3886200"/>
            <a:ext cx="3505200" cy="264897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1940’s</a:t>
            </a:r>
            <a:endParaRPr lang="en-US" dirty="0"/>
          </a:p>
        </p:txBody>
      </p:sp>
      <p:sp>
        <p:nvSpPr>
          <p:cNvPr id="3" name="Content Placeholder 2"/>
          <p:cNvSpPr>
            <a:spLocks noGrp="1"/>
          </p:cNvSpPr>
          <p:nvPr>
            <p:ph sz="quarter" idx="1"/>
          </p:nvPr>
        </p:nvSpPr>
        <p:spPr>
          <a:xfrm>
            <a:off x="457200" y="1295400"/>
            <a:ext cx="8229600" cy="2667000"/>
          </a:xfrm>
        </p:spPr>
        <p:txBody>
          <a:bodyPr>
            <a:normAutofit fontScale="92500" lnSpcReduction="20000"/>
          </a:bodyPr>
          <a:lstStyle/>
          <a:p>
            <a:r>
              <a:rPr lang="en-US" dirty="0" smtClean="0">
                <a:solidFill>
                  <a:schemeClr val="accent1"/>
                </a:solidFill>
              </a:rPr>
              <a:t>Agnes De Mille choreographed Oklahoma </a:t>
            </a:r>
            <a:r>
              <a:rPr lang="en-US" dirty="0" smtClean="0"/>
              <a:t>after WWII was put to a stop.  </a:t>
            </a:r>
          </a:p>
          <a:p>
            <a:r>
              <a:rPr lang="en-US" dirty="0" smtClean="0">
                <a:solidFill>
                  <a:schemeClr val="accent1"/>
                </a:solidFill>
              </a:rPr>
              <a:t>West Side Story </a:t>
            </a:r>
            <a:r>
              <a:rPr lang="en-US" dirty="0" smtClean="0"/>
              <a:t>was </a:t>
            </a:r>
            <a:r>
              <a:rPr lang="en-US" dirty="0" smtClean="0">
                <a:solidFill>
                  <a:schemeClr val="accent1"/>
                </a:solidFill>
              </a:rPr>
              <a:t>choreographed </a:t>
            </a:r>
            <a:r>
              <a:rPr lang="en-US" dirty="0" smtClean="0"/>
              <a:t>by </a:t>
            </a:r>
            <a:r>
              <a:rPr lang="en-US" dirty="0" smtClean="0">
                <a:solidFill>
                  <a:schemeClr val="accent1"/>
                </a:solidFill>
              </a:rPr>
              <a:t>Jerome Robbins who created the pimp walk.  </a:t>
            </a:r>
          </a:p>
          <a:p>
            <a:r>
              <a:rPr lang="en-US" dirty="0" smtClean="0">
                <a:solidFill>
                  <a:schemeClr val="accent1"/>
                </a:solidFill>
              </a:rPr>
              <a:t>Hoofers became popular. </a:t>
            </a:r>
            <a:r>
              <a:rPr lang="en-US" dirty="0" smtClean="0"/>
              <a:t> </a:t>
            </a:r>
            <a:r>
              <a:rPr lang="en-US" dirty="0" smtClean="0">
                <a:solidFill>
                  <a:schemeClr val="accent1"/>
                </a:solidFill>
              </a:rPr>
              <a:t>(Famous style of tap).</a:t>
            </a:r>
            <a:endParaRPr lang="en-US" dirty="0" smtClean="0">
              <a:solidFill>
                <a:schemeClr val="accent1"/>
              </a:solidFill>
            </a:endParaRPr>
          </a:p>
          <a:p>
            <a:r>
              <a:rPr lang="en-US" dirty="0" smtClean="0"/>
              <a:t>West Side Story: </a:t>
            </a:r>
          </a:p>
          <a:p>
            <a:r>
              <a:rPr lang="en-US" dirty="0" smtClean="0">
                <a:hlinkClick r:id="rId3"/>
              </a:rPr>
              <a:t>http://www.youtube.com/watch?v=II2uaRmlQNg</a:t>
            </a:r>
            <a:endParaRPr lang="en-US" dirty="0" smtClean="0"/>
          </a:p>
          <a:p>
            <a:endParaRPr lang="en-US" dirty="0" smtClean="0"/>
          </a:p>
          <a:p>
            <a:endParaRPr lang="en-US" dirty="0" smtClean="0"/>
          </a:p>
          <a:p>
            <a:endParaRPr lang="en-US" dirty="0"/>
          </a:p>
        </p:txBody>
      </p:sp>
      <p:pic>
        <p:nvPicPr>
          <p:cNvPr id="4" name="West Side Story-Gym Mambo - YouTube.wmv">
            <a:hlinkClick r:id="" action="ppaction://media"/>
          </p:cNvPr>
          <p:cNvPicPr>
            <a:picLocks noRot="1" noChangeAspect="1"/>
          </p:cNvPicPr>
          <p:nvPr>
            <a:videoFile r:link="rId1"/>
          </p:nvPr>
        </p:nvPicPr>
        <p:blipFill>
          <a:blip r:embed="rId4" cstate="print"/>
          <a:stretch>
            <a:fillRect/>
          </a:stretch>
        </p:blipFill>
        <p:spPr>
          <a:xfrm>
            <a:off x="3505200" y="4419600"/>
            <a:ext cx="3048000" cy="2286000"/>
          </a:xfrm>
          <a:prstGeom prst="rect">
            <a:avLst/>
          </a:prstGeom>
        </p:spPr>
      </p:pic>
      <p:pic>
        <p:nvPicPr>
          <p:cNvPr id="8194" name="Picture 2" descr="See full size image">
            <a:hlinkClick r:id="rId5"/>
          </p:cNvPr>
          <p:cNvPicPr>
            <a:picLocks noChangeAspect="1" noChangeArrowheads="1"/>
          </p:cNvPicPr>
          <p:nvPr/>
        </p:nvPicPr>
        <p:blipFill>
          <a:blip r:embed="rId6"/>
          <a:srcRect/>
          <a:stretch>
            <a:fillRect/>
          </a:stretch>
        </p:blipFill>
        <p:spPr bwMode="auto">
          <a:xfrm>
            <a:off x="381000" y="4343400"/>
            <a:ext cx="1600200" cy="2006603"/>
          </a:xfrm>
          <a:prstGeom prst="rect">
            <a:avLst/>
          </a:prstGeom>
          <a:noFill/>
        </p:spPr>
      </p:pic>
      <p:pic>
        <p:nvPicPr>
          <p:cNvPr id="8198" name="Picture 6" descr="http://t0.gstatic.com/images?q=tbn:ANd9GcTGx5C9kK2P_Z5iHFAHilNck-netojGaTj59SwRKgkBohY_Nl_j-VSW5_XV">
            <a:hlinkClick r:id="rId7"/>
          </p:cNvPr>
          <p:cNvPicPr>
            <a:picLocks noChangeAspect="1" noChangeArrowheads="1"/>
          </p:cNvPicPr>
          <p:nvPr/>
        </p:nvPicPr>
        <p:blipFill>
          <a:blip r:embed="rId8"/>
          <a:srcRect/>
          <a:stretch>
            <a:fillRect/>
          </a:stretch>
        </p:blipFill>
        <p:spPr bwMode="auto">
          <a:xfrm>
            <a:off x="6705600" y="3810000"/>
            <a:ext cx="1981200" cy="2429774"/>
          </a:xfrm>
          <a:prstGeom prst="rect">
            <a:avLst/>
          </a:prstGeom>
          <a:no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1950’s</a:t>
            </a:r>
            <a:endParaRPr lang="en-US" dirty="0"/>
          </a:p>
        </p:txBody>
      </p:sp>
      <p:sp>
        <p:nvSpPr>
          <p:cNvPr id="3" name="Content Placeholder 2"/>
          <p:cNvSpPr>
            <a:spLocks noGrp="1"/>
          </p:cNvSpPr>
          <p:nvPr>
            <p:ph sz="quarter" idx="1"/>
          </p:nvPr>
        </p:nvSpPr>
        <p:spPr/>
        <p:txBody>
          <a:bodyPr/>
          <a:lstStyle/>
          <a:p>
            <a:r>
              <a:rPr lang="en-US" dirty="0" smtClean="0"/>
              <a:t>Elvis Presley was introduced along with popular dance moves such as:  </a:t>
            </a:r>
            <a:r>
              <a:rPr lang="en-US" dirty="0" smtClean="0">
                <a:solidFill>
                  <a:schemeClr val="accent1"/>
                </a:solidFill>
              </a:rPr>
              <a:t>The Madison, the </a:t>
            </a:r>
            <a:r>
              <a:rPr lang="en-US" dirty="0" err="1" smtClean="0">
                <a:solidFill>
                  <a:schemeClr val="accent1"/>
                </a:solidFill>
              </a:rPr>
              <a:t>Birdland</a:t>
            </a:r>
            <a:r>
              <a:rPr lang="en-US" dirty="0" smtClean="0">
                <a:solidFill>
                  <a:schemeClr val="accent1"/>
                </a:solidFill>
              </a:rPr>
              <a:t>, the Bop, the Locomotion, the Chicken, and the Mashed Potato.  </a:t>
            </a:r>
            <a:endParaRPr lang="en-US" dirty="0">
              <a:solidFill>
                <a:schemeClr val="accent1"/>
              </a:solidFill>
            </a:endParaRPr>
          </a:p>
        </p:txBody>
      </p:sp>
      <p:pic>
        <p:nvPicPr>
          <p:cNvPr id="7170" name="Picture 2" descr="http://t0.gstatic.com/images?q=tbn:ANd9GcTH8g0J6m_rsTeTOEMfDd9vwNLPHYpSCmc2qwsR_aE-rAgUxQATU0OYcw">
            <a:hlinkClick r:id="rId2"/>
          </p:cNvPr>
          <p:cNvPicPr>
            <a:picLocks noChangeAspect="1" noChangeArrowheads="1"/>
          </p:cNvPicPr>
          <p:nvPr/>
        </p:nvPicPr>
        <p:blipFill>
          <a:blip r:embed="rId3"/>
          <a:srcRect/>
          <a:stretch>
            <a:fillRect/>
          </a:stretch>
        </p:blipFill>
        <p:spPr bwMode="auto">
          <a:xfrm>
            <a:off x="6324600" y="3962400"/>
            <a:ext cx="2362200" cy="236220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1960’s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The Twist was created by Presley’s hip gyrations and music groups such as The Beatles and Beach Boys emerged.  </a:t>
            </a:r>
          </a:p>
          <a:p>
            <a:r>
              <a:rPr lang="en-US" dirty="0" smtClean="0">
                <a:solidFill>
                  <a:schemeClr val="accent1"/>
                </a:solidFill>
              </a:rPr>
              <a:t>Eugene Louis </a:t>
            </a:r>
            <a:r>
              <a:rPr lang="en-US" dirty="0" err="1" smtClean="0">
                <a:solidFill>
                  <a:schemeClr val="accent1"/>
                </a:solidFill>
              </a:rPr>
              <a:t>Facciuto</a:t>
            </a:r>
            <a:r>
              <a:rPr lang="en-US" dirty="0" smtClean="0">
                <a:solidFill>
                  <a:schemeClr val="accent1"/>
                </a:solidFill>
              </a:rPr>
              <a:t> AKA Luigi and Gus Giordano have both received continuing fame as developers of jazz dance technique and choreography.  </a:t>
            </a:r>
          </a:p>
          <a:p>
            <a:r>
              <a:rPr lang="en-US" dirty="0" smtClean="0"/>
              <a:t>Luigi developed his technique as a result of an auto accident that left him paralyzed on the ride side.  Doctors claimed </a:t>
            </a:r>
            <a:r>
              <a:rPr lang="en-US" dirty="0" smtClean="0"/>
              <a:t>he </a:t>
            </a:r>
            <a:r>
              <a:rPr lang="en-US" dirty="0" smtClean="0"/>
              <a:t>would never walk, let alone dance again.  Luigi became </a:t>
            </a:r>
            <a:r>
              <a:rPr lang="en-US" dirty="0" smtClean="0"/>
              <a:t>persistent </a:t>
            </a:r>
            <a:r>
              <a:rPr lang="en-US" dirty="0" smtClean="0"/>
              <a:t>with operations, physical therapy, and his own study of body development based on dance exercises.  He attained ability to dance again and developed exercises necessary for building strength.  </a:t>
            </a:r>
          </a:p>
        </p:txBody>
      </p:sp>
      <p:pic>
        <p:nvPicPr>
          <p:cNvPr id="6146" name="Picture 2" descr="http://t3.gstatic.com/images?q=tbn:ANd9GcQZcQBHzVwaNKFK4vKobsdmvPnsrL0fidT9jB8XcyLZcIZhD2xSkNtRNWs">
            <a:hlinkClick r:id="rId2"/>
          </p:cNvPr>
          <p:cNvPicPr>
            <a:picLocks noChangeAspect="1" noChangeArrowheads="1"/>
          </p:cNvPicPr>
          <p:nvPr/>
        </p:nvPicPr>
        <p:blipFill>
          <a:blip r:embed="rId3"/>
          <a:srcRect/>
          <a:stretch>
            <a:fillRect/>
          </a:stretch>
        </p:blipFill>
        <p:spPr bwMode="auto">
          <a:xfrm>
            <a:off x="6934200" y="0"/>
            <a:ext cx="1066800" cy="1211674"/>
          </a:xfrm>
          <a:prstGeom prst="rect">
            <a:avLst/>
          </a:prstGeom>
          <a:noFill/>
        </p:spPr>
      </p:pic>
      <p:pic>
        <p:nvPicPr>
          <p:cNvPr id="6148" name="Picture 4" descr="http://t2.gstatic.com/images?q=tbn:ANd9GcRE_otFbpDSMy-E_zccl_Q_aS0t52edYSPqUydzExkXpRj3BtBQzxmJCQ">
            <a:hlinkClick r:id="rId4"/>
          </p:cNvPr>
          <p:cNvPicPr>
            <a:picLocks noChangeAspect="1" noChangeArrowheads="1"/>
          </p:cNvPicPr>
          <p:nvPr/>
        </p:nvPicPr>
        <p:blipFill>
          <a:blip r:embed="rId5"/>
          <a:srcRect/>
          <a:stretch>
            <a:fillRect/>
          </a:stretch>
        </p:blipFill>
        <p:spPr bwMode="auto">
          <a:xfrm>
            <a:off x="2438400" y="5257800"/>
            <a:ext cx="2362200" cy="185878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US" dirty="0"/>
          </a:p>
        </p:txBody>
      </p:sp>
      <p:sp>
        <p:nvSpPr>
          <p:cNvPr id="3" name="Content Placeholder 2"/>
          <p:cNvSpPr>
            <a:spLocks noGrp="1"/>
          </p:cNvSpPr>
          <p:nvPr>
            <p:ph sz="quarter" idx="1"/>
          </p:nvPr>
        </p:nvSpPr>
        <p:spPr/>
        <p:txBody>
          <a:bodyPr>
            <a:normAutofit/>
          </a:bodyPr>
          <a:lstStyle/>
          <a:p>
            <a:r>
              <a:rPr lang="en-US" dirty="0" err="1" smtClean="0">
                <a:solidFill>
                  <a:schemeClr val="accent1"/>
                </a:solidFill>
              </a:rPr>
              <a:t>Discoteques</a:t>
            </a:r>
            <a:r>
              <a:rPr lang="en-US" dirty="0" smtClean="0">
                <a:solidFill>
                  <a:schemeClr val="accent1"/>
                </a:solidFill>
              </a:rPr>
              <a:t> were the rise to line dances like the Bus Stop, The Roller Coaster, The Hustle, and The Bump.  </a:t>
            </a:r>
          </a:p>
          <a:p>
            <a:r>
              <a:rPr lang="en-US" dirty="0" smtClean="0"/>
              <a:t>Grease the musical became popular along with A Chorus Line, Saturday Night </a:t>
            </a:r>
            <a:r>
              <a:rPr lang="en-US" dirty="0" smtClean="0"/>
              <a:t>Fever, </a:t>
            </a:r>
            <a:r>
              <a:rPr lang="en-US" dirty="0" smtClean="0"/>
              <a:t>and </a:t>
            </a:r>
            <a:r>
              <a:rPr lang="en-US" dirty="0" err="1" smtClean="0"/>
              <a:t>Stayin</a:t>
            </a:r>
            <a:r>
              <a:rPr lang="en-US" dirty="0" smtClean="0"/>
              <a:t> Alive.  </a:t>
            </a:r>
          </a:p>
          <a:p>
            <a:r>
              <a:rPr lang="en-US" dirty="0" smtClean="0"/>
              <a:t>The </a:t>
            </a:r>
            <a:r>
              <a:rPr lang="en-US" dirty="0" err="1" smtClean="0">
                <a:solidFill>
                  <a:schemeClr val="accent1"/>
                </a:solidFill>
              </a:rPr>
              <a:t>Campbellock</a:t>
            </a:r>
            <a:r>
              <a:rPr lang="en-US" dirty="0" smtClean="0">
                <a:solidFill>
                  <a:schemeClr val="accent1"/>
                </a:solidFill>
              </a:rPr>
              <a:t>, </a:t>
            </a:r>
            <a:r>
              <a:rPr lang="en-US" dirty="0" smtClean="0"/>
              <a:t>also known as </a:t>
            </a:r>
            <a:r>
              <a:rPr lang="en-US" dirty="0" smtClean="0">
                <a:solidFill>
                  <a:schemeClr val="accent1"/>
                </a:solidFill>
              </a:rPr>
              <a:t>locking</a:t>
            </a:r>
            <a:r>
              <a:rPr lang="en-US" dirty="0" smtClean="0"/>
              <a:t>, was interesting as it included robotic movements with wild, out-of-control moves with stops and starts.  </a:t>
            </a:r>
          </a:p>
          <a:p>
            <a:r>
              <a:rPr lang="en-US" dirty="0" smtClean="0"/>
              <a:t>B-</a:t>
            </a:r>
            <a:r>
              <a:rPr lang="en-US" dirty="0" err="1" smtClean="0"/>
              <a:t>boying</a:t>
            </a:r>
            <a:r>
              <a:rPr lang="en-US" dirty="0" smtClean="0"/>
              <a:t> also became a past time for young </a:t>
            </a:r>
            <a:r>
              <a:rPr lang="en-US" dirty="0" err="1" smtClean="0"/>
              <a:t>asian</a:t>
            </a:r>
            <a:r>
              <a:rPr lang="en-US" dirty="0" smtClean="0"/>
              <a:t> dancers on the streets of New York.  </a:t>
            </a:r>
            <a:endParaRPr lang="en-US" dirty="0"/>
          </a:p>
        </p:txBody>
      </p:sp>
      <p:pic>
        <p:nvPicPr>
          <p:cNvPr id="5122" name="Picture 2" descr="http://t2.gstatic.com/images?q=tbn:ANd9GcS1D6zChHj9ZAAbO4u0BAsrkOU54nLDZ6WWm15YBOLzeR5SwmJRtePslEM">
            <a:hlinkClick r:id="rId2"/>
          </p:cNvPr>
          <p:cNvPicPr>
            <a:picLocks noChangeAspect="1" noChangeArrowheads="1"/>
          </p:cNvPicPr>
          <p:nvPr/>
        </p:nvPicPr>
        <p:blipFill>
          <a:blip r:embed="rId3"/>
          <a:srcRect/>
          <a:stretch>
            <a:fillRect/>
          </a:stretch>
        </p:blipFill>
        <p:spPr bwMode="auto">
          <a:xfrm>
            <a:off x="4876800" y="5059680"/>
            <a:ext cx="1219200" cy="1798320"/>
          </a:xfrm>
          <a:prstGeom prst="rect">
            <a:avLst/>
          </a:prstGeom>
          <a:noFill/>
        </p:spPr>
      </p:pic>
      <p:pic>
        <p:nvPicPr>
          <p:cNvPr id="5124" name="Picture 4" descr="http://t0.gstatic.com/images?q=tbn:ANd9GcRvCF8XS0_k06eTQcFyQGidefMAIdcg_1srcYHRr38eCvByNylqwgO5sw">
            <a:hlinkClick r:id="rId4"/>
          </p:cNvPr>
          <p:cNvPicPr>
            <a:picLocks noChangeAspect="1" noChangeArrowheads="1"/>
          </p:cNvPicPr>
          <p:nvPr/>
        </p:nvPicPr>
        <p:blipFill>
          <a:blip r:embed="rId5"/>
          <a:srcRect/>
          <a:stretch>
            <a:fillRect/>
          </a:stretch>
        </p:blipFill>
        <p:spPr bwMode="auto">
          <a:xfrm>
            <a:off x="7010400" y="4942113"/>
            <a:ext cx="1676400" cy="191588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1980’s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solidFill>
                  <a:schemeClr val="accent1"/>
                </a:solidFill>
              </a:rPr>
              <a:t>Musical Theatre was most prominently known by Andrew </a:t>
            </a:r>
            <a:r>
              <a:rPr lang="en-US" dirty="0" err="1" smtClean="0">
                <a:solidFill>
                  <a:schemeClr val="accent1"/>
                </a:solidFill>
              </a:rPr>
              <a:t>Llyod</a:t>
            </a:r>
            <a:r>
              <a:rPr lang="en-US" dirty="0" smtClean="0">
                <a:solidFill>
                  <a:schemeClr val="accent1"/>
                </a:solidFill>
              </a:rPr>
              <a:t> Webber.  </a:t>
            </a:r>
          </a:p>
          <a:p>
            <a:r>
              <a:rPr lang="en-US" dirty="0" smtClean="0">
                <a:solidFill>
                  <a:schemeClr val="accent1"/>
                </a:solidFill>
              </a:rPr>
              <a:t>His musicals included:  Jesus Christ Superstar, Joseph and the Amazing Technicolor </a:t>
            </a:r>
            <a:r>
              <a:rPr lang="en-US" dirty="0" err="1" smtClean="0">
                <a:solidFill>
                  <a:schemeClr val="accent1"/>
                </a:solidFill>
              </a:rPr>
              <a:t>Dreamcoat</a:t>
            </a:r>
            <a:r>
              <a:rPr lang="en-US" dirty="0" smtClean="0">
                <a:solidFill>
                  <a:schemeClr val="accent1"/>
                </a:solidFill>
              </a:rPr>
              <a:t>, Starlight Express, Phantom of the Opera, and Cats.  </a:t>
            </a:r>
          </a:p>
          <a:p>
            <a:r>
              <a:rPr lang="en-US" dirty="0" smtClean="0"/>
              <a:t>Many other movies that included dancing during that time were: </a:t>
            </a:r>
            <a:r>
              <a:rPr lang="en-US" dirty="0" smtClean="0">
                <a:solidFill>
                  <a:schemeClr val="accent1"/>
                </a:solidFill>
              </a:rPr>
              <a:t>Fame, </a:t>
            </a:r>
            <a:r>
              <a:rPr lang="en-US" dirty="0" err="1" smtClean="0">
                <a:solidFill>
                  <a:schemeClr val="accent1"/>
                </a:solidFill>
              </a:rPr>
              <a:t>Flashdance</a:t>
            </a:r>
            <a:r>
              <a:rPr lang="en-US" dirty="0" smtClean="0">
                <a:solidFill>
                  <a:schemeClr val="accent1"/>
                </a:solidFill>
              </a:rPr>
              <a:t>, Footloose, </a:t>
            </a:r>
            <a:r>
              <a:rPr lang="en-US" dirty="0" err="1" smtClean="0">
                <a:solidFill>
                  <a:schemeClr val="accent1"/>
                </a:solidFill>
              </a:rPr>
              <a:t>Breakdancing</a:t>
            </a:r>
            <a:r>
              <a:rPr lang="en-US" dirty="0" smtClean="0">
                <a:solidFill>
                  <a:schemeClr val="accent1"/>
                </a:solidFill>
              </a:rPr>
              <a:t>, and Dirty Dancing.  </a:t>
            </a:r>
          </a:p>
          <a:p>
            <a:r>
              <a:rPr lang="en-US" dirty="0" smtClean="0"/>
              <a:t>Michael Jackson’s music videos took flight as well. </a:t>
            </a:r>
          </a:p>
          <a:p>
            <a:endParaRPr lang="en-US" dirty="0" smtClean="0"/>
          </a:p>
          <a:p>
            <a:endParaRPr lang="en-US" dirty="0" smtClean="0"/>
          </a:p>
          <a:p>
            <a:r>
              <a:rPr lang="en-US" dirty="0" smtClean="0"/>
              <a:t>Footloose: </a:t>
            </a:r>
          </a:p>
          <a:p>
            <a:r>
              <a:rPr lang="en-US" dirty="0" smtClean="0">
                <a:hlinkClick r:id="rId4"/>
              </a:rPr>
              <a:t>http://www.youtube.com/watch?v=BUsNpfXwEy0</a:t>
            </a:r>
            <a:endParaRPr lang="en-US" dirty="0" smtClean="0"/>
          </a:p>
          <a:p>
            <a:r>
              <a:rPr lang="en-US" dirty="0" smtClean="0"/>
              <a:t>Dirty Dancing:  </a:t>
            </a:r>
          </a:p>
          <a:p>
            <a:r>
              <a:rPr lang="en-US" dirty="0" smtClean="0">
                <a:hlinkClick r:id="rId5"/>
              </a:rPr>
              <a:t>http://www.youtube.com/watch?v=WpmILPAcRQo</a:t>
            </a:r>
            <a:endParaRPr lang="en-US" dirty="0" smtClean="0"/>
          </a:p>
          <a:p>
            <a:endParaRPr lang="en-US" dirty="0" smtClean="0"/>
          </a:p>
          <a:p>
            <a:endParaRPr lang="en-US" dirty="0" smtClean="0"/>
          </a:p>
          <a:p>
            <a:endParaRPr lang="en-US" dirty="0"/>
          </a:p>
        </p:txBody>
      </p:sp>
      <p:pic>
        <p:nvPicPr>
          <p:cNvPr id="4" name="Footloose- Kenny Loggins- Footloose - YouTube.wmv">
            <a:hlinkClick r:id="" action="ppaction://media"/>
          </p:cNvPr>
          <p:cNvPicPr>
            <a:picLocks noRot="1" noChangeAspect="1"/>
          </p:cNvPicPr>
          <p:nvPr>
            <a:videoFile r:link="rId1"/>
          </p:nvPr>
        </p:nvPicPr>
        <p:blipFill>
          <a:blip r:embed="rId6" cstate="print"/>
          <a:stretch>
            <a:fillRect/>
          </a:stretch>
        </p:blipFill>
        <p:spPr>
          <a:xfrm>
            <a:off x="2895600" y="304800"/>
            <a:ext cx="1219200" cy="914400"/>
          </a:xfrm>
          <a:prstGeom prst="rect">
            <a:avLst/>
          </a:prstGeom>
        </p:spPr>
      </p:pic>
      <p:pic>
        <p:nvPicPr>
          <p:cNvPr id="5" name="Dirty Dancing - Time of my Life (Final Dance) - High Quality - YouTube.wmv">
            <a:hlinkClick r:id="" action="ppaction://media"/>
          </p:cNvPr>
          <p:cNvPicPr>
            <a:picLocks noRot="1" noChangeAspect="1"/>
          </p:cNvPicPr>
          <p:nvPr>
            <a:videoFile r:link="rId2"/>
          </p:nvPr>
        </p:nvPicPr>
        <p:blipFill>
          <a:blip r:embed="rId7" cstate="print"/>
          <a:stretch>
            <a:fillRect/>
          </a:stretch>
        </p:blipFill>
        <p:spPr>
          <a:xfrm>
            <a:off x="6096000" y="381000"/>
            <a:ext cx="1219200" cy="92024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p:cTn id="13"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1990’s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Famous Broadway Musicals: </a:t>
            </a:r>
          </a:p>
          <a:p>
            <a:r>
              <a:rPr lang="en-US" dirty="0" smtClean="0">
                <a:solidFill>
                  <a:schemeClr val="accent1"/>
                </a:solidFill>
              </a:rPr>
              <a:t>Bring in </a:t>
            </a:r>
            <a:r>
              <a:rPr lang="en-US" dirty="0" err="1" smtClean="0">
                <a:solidFill>
                  <a:schemeClr val="accent1"/>
                </a:solidFill>
              </a:rPr>
              <a:t>da</a:t>
            </a:r>
            <a:r>
              <a:rPr lang="en-US" dirty="0" smtClean="0">
                <a:solidFill>
                  <a:schemeClr val="accent1"/>
                </a:solidFill>
              </a:rPr>
              <a:t> Noise, Bring in </a:t>
            </a:r>
            <a:r>
              <a:rPr lang="en-US" dirty="0" err="1" smtClean="0">
                <a:solidFill>
                  <a:schemeClr val="accent1"/>
                </a:solidFill>
              </a:rPr>
              <a:t>da</a:t>
            </a:r>
            <a:r>
              <a:rPr lang="en-US" dirty="0" smtClean="0">
                <a:solidFill>
                  <a:schemeClr val="accent1"/>
                </a:solidFill>
              </a:rPr>
              <a:t> Funk</a:t>
            </a:r>
          </a:p>
          <a:p>
            <a:r>
              <a:rPr lang="en-US" dirty="0" smtClean="0">
                <a:solidFill>
                  <a:schemeClr val="accent1"/>
                </a:solidFill>
              </a:rPr>
              <a:t>Tap Dogs</a:t>
            </a:r>
          </a:p>
          <a:p>
            <a:r>
              <a:rPr lang="en-US" dirty="0" smtClean="0">
                <a:solidFill>
                  <a:schemeClr val="accent1"/>
                </a:solidFill>
              </a:rPr>
              <a:t>Rent</a:t>
            </a:r>
          </a:p>
          <a:p>
            <a:r>
              <a:rPr lang="en-US" dirty="0" smtClean="0"/>
              <a:t>Jazz has recently evolved into </a:t>
            </a:r>
            <a:r>
              <a:rPr lang="en-US" dirty="0" err="1" smtClean="0"/>
              <a:t>Hiphop</a:t>
            </a:r>
            <a:r>
              <a:rPr lang="en-US" dirty="0" smtClean="0"/>
              <a:t> and </a:t>
            </a:r>
            <a:r>
              <a:rPr lang="en-US" dirty="0" err="1" smtClean="0"/>
              <a:t>hiphop</a:t>
            </a:r>
            <a:r>
              <a:rPr lang="en-US" dirty="0" smtClean="0"/>
              <a:t> is now evolving into </a:t>
            </a:r>
            <a:r>
              <a:rPr lang="en-US" dirty="0" err="1" smtClean="0"/>
              <a:t>Krump</a:t>
            </a:r>
            <a:r>
              <a:rPr lang="en-US" dirty="0" smtClean="0"/>
              <a:t> and other newer styles of dance.  It will continue to do so as trends and new art forms take place.  </a:t>
            </a:r>
          </a:p>
          <a:p>
            <a:endParaRPr lang="en-US" dirty="0" smtClean="0"/>
          </a:p>
          <a:p>
            <a:r>
              <a:rPr lang="en-US" dirty="0" smtClean="0"/>
              <a:t>Bring in </a:t>
            </a:r>
            <a:r>
              <a:rPr lang="en-US" dirty="0" err="1" smtClean="0"/>
              <a:t>da</a:t>
            </a:r>
            <a:r>
              <a:rPr lang="en-US" dirty="0" smtClean="0"/>
              <a:t> Noise, Bring in </a:t>
            </a:r>
            <a:r>
              <a:rPr lang="en-US" dirty="0" err="1" smtClean="0"/>
              <a:t>da</a:t>
            </a:r>
            <a:r>
              <a:rPr lang="en-US" dirty="0" smtClean="0"/>
              <a:t> Funk</a:t>
            </a:r>
          </a:p>
          <a:p>
            <a:r>
              <a:rPr lang="en-US" dirty="0" smtClean="0">
                <a:hlinkClick r:id="rId4"/>
              </a:rPr>
              <a:t>http://www.youtube.com/watch?v=oZ88TFp8iWg</a:t>
            </a:r>
            <a:endParaRPr lang="en-US" dirty="0" smtClean="0"/>
          </a:p>
          <a:p>
            <a:r>
              <a:rPr lang="en-US" dirty="0" smtClean="0"/>
              <a:t>Tap Dogs:</a:t>
            </a:r>
          </a:p>
          <a:p>
            <a:r>
              <a:rPr lang="en-US" dirty="0" smtClean="0">
                <a:hlinkClick r:id="rId5"/>
              </a:rPr>
              <a:t>http://www.youtube.com/watch?v=Pa8qOHIRI3A</a:t>
            </a:r>
            <a:endParaRPr lang="en-US" dirty="0" smtClean="0"/>
          </a:p>
          <a:p>
            <a:endParaRPr lang="en-US" dirty="0"/>
          </a:p>
        </p:txBody>
      </p:sp>
      <p:pic>
        <p:nvPicPr>
          <p:cNvPr id="4" name="Savion Glover - YouTube.wmv">
            <a:hlinkClick r:id="" action="ppaction://media"/>
          </p:cNvPr>
          <p:cNvPicPr>
            <a:picLocks noRot="1" noChangeAspect="1"/>
          </p:cNvPicPr>
          <p:nvPr>
            <a:videoFile r:link="rId1"/>
          </p:nvPr>
        </p:nvPicPr>
        <p:blipFill>
          <a:blip r:embed="rId6" cstate="print"/>
          <a:stretch>
            <a:fillRect/>
          </a:stretch>
        </p:blipFill>
        <p:spPr>
          <a:xfrm>
            <a:off x="6248400" y="609601"/>
            <a:ext cx="1676400" cy="1111052"/>
          </a:xfrm>
          <a:prstGeom prst="rect">
            <a:avLst/>
          </a:prstGeom>
        </p:spPr>
      </p:pic>
      <p:pic>
        <p:nvPicPr>
          <p:cNvPr id="5" name="Tap Dogs   Bootmen 1 - YouTube.wmv">
            <a:hlinkClick r:id="" action="ppaction://media"/>
          </p:cNvPr>
          <p:cNvPicPr>
            <a:picLocks noRot="1" noChangeAspect="1"/>
          </p:cNvPicPr>
          <p:nvPr>
            <a:videoFile r:link="rId2"/>
          </p:nvPr>
        </p:nvPicPr>
        <p:blipFill>
          <a:blip r:embed="rId7" cstate="print"/>
          <a:stretch>
            <a:fillRect/>
          </a:stretch>
        </p:blipFill>
        <p:spPr>
          <a:xfrm>
            <a:off x="2895600" y="457200"/>
            <a:ext cx="1371600" cy="100658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p:cTn id="13"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PILOBOLUS AND MOMIX</a:t>
            </a:r>
            <a:endParaRPr lang="en-US" dirty="0"/>
          </a:p>
        </p:txBody>
      </p:sp>
      <p:pic>
        <p:nvPicPr>
          <p:cNvPr id="4" name="Hyundai - Pilobolus  Life Shapes - YouTube.wmv">
            <a:hlinkClick r:id="" action="ppaction://media"/>
          </p:cNvPr>
          <p:cNvPicPr>
            <a:picLocks noGrp="1" noRot="1" noChangeAspect="1"/>
          </p:cNvPicPr>
          <p:nvPr>
            <p:ph sz="quarter" idx="1"/>
            <a:videoFile r:link="rId1"/>
          </p:nvPr>
        </p:nvPicPr>
        <p:blipFill>
          <a:blip r:embed="rId5" cstate="print"/>
          <a:stretch>
            <a:fillRect/>
          </a:stretch>
        </p:blipFill>
        <p:spPr>
          <a:xfrm>
            <a:off x="685800" y="1295400"/>
            <a:ext cx="2438400" cy="1828800"/>
          </a:xfrm>
          <a:prstGeom prst="rect">
            <a:avLst/>
          </a:prstGeom>
        </p:spPr>
      </p:pic>
      <p:pic>
        <p:nvPicPr>
          <p:cNvPr id="6" name="MOMIX the best of 2011 - YouTube.wmv">
            <a:hlinkClick r:id="" action="ppaction://media"/>
          </p:cNvPr>
          <p:cNvPicPr>
            <a:picLocks noRot="1" noChangeAspect="1"/>
          </p:cNvPicPr>
          <p:nvPr>
            <a:videoFile r:link="rId2"/>
          </p:nvPr>
        </p:nvPicPr>
        <p:blipFill>
          <a:blip r:embed="rId6" cstate="print"/>
          <a:stretch>
            <a:fillRect/>
          </a:stretch>
        </p:blipFill>
        <p:spPr>
          <a:xfrm>
            <a:off x="3810000" y="1447800"/>
            <a:ext cx="4876800" cy="2743200"/>
          </a:xfrm>
          <a:prstGeom prst="rect">
            <a:avLst/>
          </a:prstGeom>
        </p:spPr>
      </p:pic>
      <p:pic>
        <p:nvPicPr>
          <p:cNvPr id="7" name="LINES Ballet with Zakir Hussain - YouTube.wmv">
            <a:hlinkClick r:id="" action="ppaction://media"/>
          </p:cNvPr>
          <p:cNvPicPr>
            <a:picLocks noRot="1" noChangeAspect="1"/>
          </p:cNvPicPr>
          <p:nvPr>
            <a:videoFile r:link="rId3"/>
          </p:nvPr>
        </p:nvPicPr>
        <p:blipFill>
          <a:blip r:embed="rId7" cstate="print"/>
          <a:stretch>
            <a:fillRect/>
          </a:stretch>
        </p:blipFill>
        <p:spPr>
          <a:xfrm>
            <a:off x="6019800" y="4648200"/>
            <a:ext cx="2438400" cy="1828800"/>
          </a:xfrm>
          <a:prstGeom prst="rect">
            <a:avLst/>
          </a:prstGeom>
        </p:spPr>
      </p:pic>
      <p:sp>
        <p:nvSpPr>
          <p:cNvPr id="8" name="Rectangle 7"/>
          <p:cNvSpPr/>
          <p:nvPr/>
        </p:nvSpPr>
        <p:spPr>
          <a:xfrm>
            <a:off x="0" y="4343400"/>
            <a:ext cx="6858000" cy="2031325"/>
          </a:xfrm>
          <a:prstGeom prst="rect">
            <a:avLst/>
          </a:prstGeom>
        </p:spPr>
        <p:txBody>
          <a:bodyPr wrap="square">
            <a:spAutoFit/>
          </a:bodyPr>
          <a:lstStyle/>
          <a:p>
            <a:r>
              <a:rPr lang="en-US" dirty="0" err="1" smtClean="0"/>
              <a:t>Pilobolus</a:t>
            </a:r>
            <a:r>
              <a:rPr lang="en-US" dirty="0" smtClean="0"/>
              <a:t>:</a:t>
            </a:r>
          </a:p>
          <a:p>
            <a:r>
              <a:rPr lang="en-US" dirty="0" smtClean="0">
                <a:hlinkClick r:id="rId8"/>
              </a:rPr>
              <a:t>http://www.youtube.com/watch?v=elWf8nI6ivw&amp;feature=results_main&amp;playnext=1&amp;list=PL08ACAB82C504081C</a:t>
            </a:r>
            <a:endParaRPr lang="en-US" dirty="0" smtClean="0"/>
          </a:p>
          <a:p>
            <a:r>
              <a:rPr lang="en-US" dirty="0" err="1" smtClean="0"/>
              <a:t>Momix</a:t>
            </a:r>
            <a:r>
              <a:rPr lang="en-US" dirty="0" smtClean="0"/>
              <a:t>:</a:t>
            </a:r>
          </a:p>
          <a:p>
            <a:r>
              <a:rPr lang="en-US" dirty="0" smtClean="0">
                <a:hlinkClick r:id="rId9"/>
              </a:rPr>
              <a:t>http://www.youtube.com/watch?v=_SJ4NLLbO8g</a:t>
            </a:r>
            <a:endParaRPr lang="en-US" dirty="0" smtClean="0"/>
          </a:p>
          <a:p>
            <a:r>
              <a:rPr lang="en-US" dirty="0" smtClean="0"/>
              <a:t>Lines Ballet:  </a:t>
            </a:r>
          </a:p>
          <a:p>
            <a:r>
              <a:rPr lang="en-US" dirty="0" smtClean="0">
                <a:hlinkClick r:id="rId10"/>
              </a:rPr>
              <a:t>http://www.youtube.com/watch?v=cl34KY2albE</a:t>
            </a:r>
            <a:endParaRPr lang="en-US" dirty="0" smtClean="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p:cTn id="13" fill="hold" display="0">
                  <p:stCondLst>
                    <p:cond delay="indefinite"/>
                  </p:stCondLst>
                  <p:endCondLst>
                    <p:cond evt="onNext" delay="0">
                      <p:tgtEl>
                        <p:sldTgt/>
                      </p:tgtEl>
                    </p:cond>
                    <p:cond evt="onPrev" delay="0">
                      <p:tgtEl>
                        <p:sldTgt/>
                      </p:tgtEl>
                    </p:cond>
                  </p:endCondLst>
                </p:cTn>
                <p:tgtEl>
                  <p:spTgt spid="6"/>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video>
              <p:cMediaNode>
                <p:cTn id="19"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sz="quarter" idx="1"/>
          </p:nvPr>
        </p:nvSpPr>
        <p:spPr/>
        <p:txBody>
          <a:bodyPr>
            <a:normAutofit fontScale="55000" lnSpcReduction="20000"/>
          </a:bodyPr>
          <a:lstStyle/>
          <a:p>
            <a:r>
              <a:rPr lang="en-US" dirty="0" err="1" smtClean="0"/>
              <a:t>Kraines</a:t>
            </a:r>
            <a:r>
              <a:rPr lang="en-US" dirty="0" smtClean="0"/>
              <a:t>, </a:t>
            </a:r>
            <a:r>
              <a:rPr lang="en-US" dirty="0" err="1" smtClean="0"/>
              <a:t>Minda</a:t>
            </a:r>
            <a:r>
              <a:rPr lang="en-US" dirty="0" smtClean="0"/>
              <a:t> Goodman.  Jump Into Jazz; Fourth Edition.  1999.</a:t>
            </a:r>
          </a:p>
          <a:p>
            <a:r>
              <a:rPr lang="en-US" dirty="0" smtClean="0"/>
              <a:t>West Side Story: </a:t>
            </a:r>
          </a:p>
          <a:p>
            <a:r>
              <a:rPr lang="en-US" dirty="0" smtClean="0">
                <a:hlinkClick r:id="rId2"/>
              </a:rPr>
              <a:t>http://www.youtube.com/watch?v=II2uaRmlQNg</a:t>
            </a:r>
            <a:endParaRPr lang="en-US" dirty="0" smtClean="0"/>
          </a:p>
          <a:p>
            <a:r>
              <a:rPr lang="en-US" dirty="0" smtClean="0"/>
              <a:t>Footloose: </a:t>
            </a:r>
          </a:p>
          <a:p>
            <a:r>
              <a:rPr lang="en-US" dirty="0" smtClean="0">
                <a:hlinkClick r:id="rId3"/>
              </a:rPr>
              <a:t>http://www.youtube.com/watch?v=BUsNpfXwEy0</a:t>
            </a:r>
            <a:endParaRPr lang="en-US" dirty="0" smtClean="0"/>
          </a:p>
          <a:p>
            <a:r>
              <a:rPr lang="en-US" dirty="0" smtClean="0"/>
              <a:t>Dirty Dancing:  </a:t>
            </a:r>
          </a:p>
          <a:p>
            <a:r>
              <a:rPr lang="en-US" dirty="0" smtClean="0">
                <a:hlinkClick r:id="rId4"/>
              </a:rPr>
              <a:t>http://www.youtube.com/watch?v=WpmILPAcRQo</a:t>
            </a:r>
            <a:endParaRPr lang="en-US" dirty="0" smtClean="0"/>
          </a:p>
          <a:p>
            <a:r>
              <a:rPr lang="en-US" dirty="0" smtClean="0"/>
              <a:t>Bring in </a:t>
            </a:r>
            <a:r>
              <a:rPr lang="en-US" dirty="0" err="1" smtClean="0"/>
              <a:t>da</a:t>
            </a:r>
            <a:r>
              <a:rPr lang="en-US" dirty="0" smtClean="0"/>
              <a:t> Noise, Bring in </a:t>
            </a:r>
            <a:r>
              <a:rPr lang="en-US" dirty="0" err="1" smtClean="0"/>
              <a:t>da</a:t>
            </a:r>
            <a:r>
              <a:rPr lang="en-US" dirty="0" smtClean="0"/>
              <a:t> Funk</a:t>
            </a:r>
          </a:p>
          <a:p>
            <a:r>
              <a:rPr lang="en-US" dirty="0" smtClean="0">
                <a:hlinkClick r:id="rId5"/>
              </a:rPr>
              <a:t>http://www.youtube.com/watch?v=oZ88TFp8iWg</a:t>
            </a:r>
            <a:endParaRPr lang="en-US" dirty="0" smtClean="0"/>
          </a:p>
          <a:p>
            <a:r>
              <a:rPr lang="en-US" dirty="0" smtClean="0"/>
              <a:t>Tap Dogs:</a:t>
            </a:r>
          </a:p>
          <a:p>
            <a:r>
              <a:rPr lang="en-US" dirty="0" smtClean="0">
                <a:hlinkClick r:id="rId6"/>
              </a:rPr>
              <a:t>http://www.youtube.com/watch?v=Pa8qOHIRI3A</a:t>
            </a:r>
            <a:endParaRPr lang="en-US" dirty="0" smtClean="0"/>
          </a:p>
          <a:p>
            <a:r>
              <a:rPr lang="en-US" dirty="0" err="1" smtClean="0"/>
              <a:t>Pilobolus</a:t>
            </a:r>
            <a:r>
              <a:rPr lang="en-US" dirty="0" smtClean="0"/>
              <a:t>:</a:t>
            </a:r>
          </a:p>
          <a:p>
            <a:r>
              <a:rPr lang="en-US" dirty="0" smtClean="0">
                <a:hlinkClick r:id="rId7"/>
              </a:rPr>
              <a:t>http://www.youtube.com/watch?v=elWf8nI6ivw&amp;feature=results_main&amp;playnext=1&amp;list=PL08ACAB82C504081C</a:t>
            </a:r>
            <a:endParaRPr lang="en-US" dirty="0" smtClean="0"/>
          </a:p>
          <a:p>
            <a:r>
              <a:rPr lang="en-US" dirty="0" err="1" smtClean="0"/>
              <a:t>Momix</a:t>
            </a:r>
            <a:r>
              <a:rPr lang="en-US" dirty="0" smtClean="0"/>
              <a:t>:</a:t>
            </a:r>
          </a:p>
          <a:p>
            <a:r>
              <a:rPr lang="en-US" dirty="0" smtClean="0">
                <a:hlinkClick r:id="rId8"/>
              </a:rPr>
              <a:t>http://www.youtube.com/watch?v=_SJ4NLLbO8g</a:t>
            </a:r>
            <a:endParaRPr lang="en-US" dirty="0" smtClean="0"/>
          </a:p>
          <a:p>
            <a:r>
              <a:rPr lang="en-US" dirty="0" smtClean="0"/>
              <a:t>Lines Ballet:  </a:t>
            </a:r>
          </a:p>
          <a:p>
            <a:r>
              <a:rPr lang="en-US" dirty="0" smtClean="0">
                <a:hlinkClick r:id="rId9"/>
              </a:rPr>
              <a:t>http://www.youtube.com/watch?v=cl34KY2albE</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297</TotalTime>
  <Words>678</Words>
  <Application>Microsoft Office PowerPoint</Application>
  <PresentationFormat>On-screen Show (4:3)</PresentationFormat>
  <Paragraphs>79</Paragraphs>
  <Slides>11</Slides>
  <Notes>0</Notes>
  <HiddenSlides>0</HiddenSlides>
  <MMClips>8</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Equity</vt:lpstr>
      <vt:lpstr>JAZZ HISTORY</vt:lpstr>
      <vt:lpstr>JAZZ DANCE</vt:lpstr>
      <vt:lpstr>1930’s</vt:lpstr>
      <vt:lpstr>1940’s</vt:lpstr>
      <vt:lpstr>1950’s</vt:lpstr>
      <vt:lpstr>1960’s</vt:lpstr>
      <vt:lpstr>1970’s</vt:lpstr>
      <vt:lpstr>1980’s</vt:lpstr>
      <vt:lpstr>1990’s</vt:lpstr>
      <vt:lpstr>PILOBOLUS AND MOMIX</vt:lpstr>
      <vt:lpstr>BIBLIOGRAPHY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JAZZ HISTORY</dc:title>
  <dc:creator>joely</dc:creator>
  <cp:lastModifiedBy>pete</cp:lastModifiedBy>
  <cp:revision>30</cp:revision>
  <dcterms:created xsi:type="dcterms:W3CDTF">2011-11-25T22:41:56Z</dcterms:created>
  <dcterms:modified xsi:type="dcterms:W3CDTF">2013-01-08T15:06:27Z</dcterms:modified>
</cp:coreProperties>
</file>