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0"/>
  </p:notesMasterIdLst>
  <p:sldIdLst>
    <p:sldId id="256" r:id="rId2"/>
    <p:sldId id="260" r:id="rId3"/>
    <p:sldId id="261" r:id="rId4"/>
    <p:sldId id="262" r:id="rId5"/>
    <p:sldId id="263" r:id="rId6"/>
    <p:sldId id="264" r:id="rId7"/>
    <p:sldId id="299" r:id="rId8"/>
    <p:sldId id="266" r:id="rId9"/>
    <p:sldId id="268" r:id="rId10"/>
    <p:sldId id="270" r:id="rId11"/>
    <p:sldId id="272" r:id="rId12"/>
    <p:sldId id="274" r:id="rId13"/>
    <p:sldId id="275" r:id="rId14"/>
    <p:sldId id="276" r:id="rId15"/>
    <p:sldId id="277" r:id="rId16"/>
    <p:sldId id="278" r:id="rId17"/>
    <p:sldId id="301" r:id="rId18"/>
    <p:sldId id="302" r:id="rId19"/>
    <p:sldId id="303" r:id="rId20"/>
    <p:sldId id="304" r:id="rId21"/>
    <p:sldId id="308" r:id="rId22"/>
    <p:sldId id="309" r:id="rId23"/>
    <p:sldId id="310" r:id="rId24"/>
    <p:sldId id="305" r:id="rId25"/>
    <p:sldId id="280" r:id="rId26"/>
    <p:sldId id="306" r:id="rId27"/>
    <p:sldId id="281" r:id="rId28"/>
    <p:sldId id="307" r:id="rId29"/>
    <p:sldId id="282" r:id="rId30"/>
    <p:sldId id="283" r:id="rId31"/>
    <p:sldId id="284" r:id="rId32"/>
    <p:sldId id="285" r:id="rId33"/>
    <p:sldId id="286" r:id="rId34"/>
    <p:sldId id="292" r:id="rId35"/>
    <p:sldId id="311" r:id="rId36"/>
    <p:sldId id="293" r:id="rId37"/>
    <p:sldId id="312" r:id="rId38"/>
    <p:sldId id="313" r:id="rId3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11" d="100"/>
          <a:sy n="111" d="100"/>
        </p:scale>
        <p:origin x="-1602" y="-7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7781420-C523-4B1F-BD9C-A56692A774E6}" type="datetimeFigureOut">
              <a:rPr lang="en-US" smtClean="0"/>
              <a:t>3/18/2015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25CB7D4-12DF-4614-85C2-422C898CC0E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300605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1031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033903AC-45C9-4204-B4D9-4C12F9524811}" type="slidenum">
              <a:rPr lang="en-US"/>
              <a:pPr/>
              <a:t>5</a:t>
            </a:fld>
            <a:endParaRPr lang="en-US"/>
          </a:p>
        </p:txBody>
      </p:sp>
      <p:sp>
        <p:nvSpPr>
          <p:cNvPr id="5222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222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/>
              <a:t>Archaea</a:t>
            </a:r>
            <a:r>
              <a:rPr lang="en-US" dirty="0"/>
              <a:t>  Methanogens, Halophiles, Extreme Thermophiles</a:t>
            </a: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 cap="flat"/>
        </p:spPr>
      </p:sp>
      <p:sp>
        <p:nvSpPr>
          <p:cNvPr id="1945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ChangeArrowheads="1"/>
          </p:cNvSpPr>
          <p:nvPr/>
        </p:nvSpPr>
        <p:spPr bwMode="auto">
          <a:xfrm>
            <a:off x="3886200" y="0"/>
            <a:ext cx="2971800" cy="455613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9699" name="Rectangle 3"/>
          <p:cNvSpPr>
            <a:spLocks noChangeArrowheads="1"/>
          </p:cNvSpPr>
          <p:nvPr/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lIns="19050" tIns="0" rIns="19050" bIns="0" anchor="b"/>
          <a:lstStyle/>
          <a:p>
            <a:pPr algn="r" eaLnBrk="0" hangingPunct="0"/>
            <a:r>
              <a:rPr lang="en-US" sz="1000" i="1"/>
              <a:t>12</a:t>
            </a:r>
          </a:p>
        </p:txBody>
      </p:sp>
      <p:sp>
        <p:nvSpPr>
          <p:cNvPr id="29700" name="Rectangle 4"/>
          <p:cNvSpPr>
            <a:spLocks noChangeArrowheads="1"/>
          </p:cNvSpPr>
          <p:nvPr/>
        </p:nvSpPr>
        <p:spPr bwMode="auto">
          <a:xfrm>
            <a:off x="0" y="8686800"/>
            <a:ext cx="2970213" cy="4572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9701" name="Rectangle 5"/>
          <p:cNvSpPr>
            <a:spLocks noChangeArrowheads="1"/>
          </p:cNvSpPr>
          <p:nvPr/>
        </p:nvSpPr>
        <p:spPr bwMode="auto">
          <a:xfrm>
            <a:off x="0" y="0"/>
            <a:ext cx="2970213" cy="455613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9702" name="Rectangle 6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 cap="flat"/>
        </p:spPr>
      </p:sp>
      <p:sp>
        <p:nvSpPr>
          <p:cNvPr id="29703" name="Rectangle 7"/>
          <p:cNvSpPr>
            <a:spLocks noGrp="1" noChangeArrowheads="1"/>
          </p:cNvSpPr>
          <p:nvPr>
            <p:ph type="body" idx="1"/>
          </p:nvPr>
        </p:nvSpPr>
        <p:spPr>
          <a:ln/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2"/>
          <p:cNvSpPr>
            <a:spLocks noChangeArrowheads="1"/>
          </p:cNvSpPr>
          <p:nvPr/>
        </p:nvSpPr>
        <p:spPr bwMode="auto">
          <a:xfrm>
            <a:off x="3886200" y="0"/>
            <a:ext cx="2971800" cy="455613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33795" name="Rectangle 3"/>
          <p:cNvSpPr>
            <a:spLocks noChangeArrowheads="1"/>
          </p:cNvSpPr>
          <p:nvPr/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lIns="19050" tIns="0" rIns="19050" bIns="0" anchor="b"/>
          <a:lstStyle/>
          <a:p>
            <a:pPr algn="r" eaLnBrk="0" hangingPunct="0"/>
            <a:r>
              <a:rPr lang="en-US" sz="1000" i="1"/>
              <a:t>13</a:t>
            </a:r>
          </a:p>
        </p:txBody>
      </p:sp>
      <p:sp>
        <p:nvSpPr>
          <p:cNvPr id="33796" name="Rectangle 4"/>
          <p:cNvSpPr>
            <a:spLocks noChangeArrowheads="1"/>
          </p:cNvSpPr>
          <p:nvPr/>
        </p:nvSpPr>
        <p:spPr bwMode="auto">
          <a:xfrm>
            <a:off x="0" y="8686800"/>
            <a:ext cx="2970213" cy="4572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33797" name="Rectangle 5"/>
          <p:cNvSpPr>
            <a:spLocks noChangeArrowheads="1"/>
          </p:cNvSpPr>
          <p:nvPr/>
        </p:nvSpPr>
        <p:spPr bwMode="auto">
          <a:xfrm>
            <a:off x="0" y="0"/>
            <a:ext cx="2970213" cy="455613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33798" name="Rectangle 6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 cap="flat"/>
        </p:spPr>
      </p:sp>
      <p:sp>
        <p:nvSpPr>
          <p:cNvPr id="33799" name="Rectangle 7"/>
          <p:cNvSpPr>
            <a:spLocks noGrp="1" noChangeArrowheads="1"/>
          </p:cNvSpPr>
          <p:nvPr>
            <p:ph type="body" idx="1"/>
          </p:nvPr>
        </p:nvSpPr>
        <p:spPr>
          <a:ln/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2"/>
          <p:cNvSpPr>
            <a:spLocks noChangeArrowheads="1"/>
          </p:cNvSpPr>
          <p:nvPr/>
        </p:nvSpPr>
        <p:spPr bwMode="auto">
          <a:xfrm>
            <a:off x="3886200" y="0"/>
            <a:ext cx="2971800" cy="455613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39939" name="Rectangle 3"/>
          <p:cNvSpPr>
            <a:spLocks noChangeArrowheads="1"/>
          </p:cNvSpPr>
          <p:nvPr/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lIns="19050" tIns="0" rIns="19050" bIns="0" anchor="b"/>
          <a:lstStyle/>
          <a:p>
            <a:pPr algn="r" eaLnBrk="0" hangingPunct="0"/>
            <a:r>
              <a:rPr lang="en-US" sz="1000" i="1"/>
              <a:t>19</a:t>
            </a:r>
          </a:p>
        </p:txBody>
      </p:sp>
      <p:sp>
        <p:nvSpPr>
          <p:cNvPr id="39940" name="Rectangle 4"/>
          <p:cNvSpPr>
            <a:spLocks noChangeArrowheads="1"/>
          </p:cNvSpPr>
          <p:nvPr/>
        </p:nvSpPr>
        <p:spPr bwMode="auto">
          <a:xfrm>
            <a:off x="0" y="8686800"/>
            <a:ext cx="2970213" cy="4572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39941" name="Rectangle 5"/>
          <p:cNvSpPr>
            <a:spLocks noChangeArrowheads="1"/>
          </p:cNvSpPr>
          <p:nvPr/>
        </p:nvSpPr>
        <p:spPr bwMode="auto">
          <a:xfrm>
            <a:off x="0" y="0"/>
            <a:ext cx="2970213" cy="455613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39942" name="Rectangle 6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 cap="flat"/>
        </p:spPr>
      </p:sp>
      <p:sp>
        <p:nvSpPr>
          <p:cNvPr id="39943" name="Rectangle 7"/>
          <p:cNvSpPr>
            <a:spLocks noGrp="1" noChangeArrowheads="1"/>
          </p:cNvSpPr>
          <p:nvPr>
            <p:ph type="body" idx="1"/>
          </p:nvPr>
        </p:nvSpPr>
        <p:spPr>
          <a:ln/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2"/>
          <p:cNvSpPr>
            <a:spLocks noChangeArrowheads="1"/>
          </p:cNvSpPr>
          <p:nvPr/>
        </p:nvSpPr>
        <p:spPr bwMode="auto">
          <a:xfrm>
            <a:off x="3886200" y="0"/>
            <a:ext cx="2971800" cy="455613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44035" name="Rectangle 3"/>
          <p:cNvSpPr>
            <a:spLocks noChangeArrowheads="1"/>
          </p:cNvSpPr>
          <p:nvPr/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lIns="19050" tIns="0" rIns="19050" bIns="0" anchor="b"/>
          <a:lstStyle/>
          <a:p>
            <a:pPr algn="r" eaLnBrk="0" hangingPunct="0"/>
            <a:r>
              <a:rPr lang="en-US" sz="1000" i="1"/>
              <a:t>21</a:t>
            </a:r>
          </a:p>
        </p:txBody>
      </p:sp>
      <p:sp>
        <p:nvSpPr>
          <p:cNvPr id="44036" name="Rectangle 4"/>
          <p:cNvSpPr>
            <a:spLocks noChangeArrowheads="1"/>
          </p:cNvSpPr>
          <p:nvPr/>
        </p:nvSpPr>
        <p:spPr bwMode="auto">
          <a:xfrm>
            <a:off x="0" y="8686800"/>
            <a:ext cx="2970213" cy="4572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44037" name="Rectangle 5"/>
          <p:cNvSpPr>
            <a:spLocks noChangeArrowheads="1"/>
          </p:cNvSpPr>
          <p:nvPr/>
        </p:nvSpPr>
        <p:spPr bwMode="auto">
          <a:xfrm>
            <a:off x="0" y="0"/>
            <a:ext cx="2970213" cy="455613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44038" name="Rectangle 6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 cap="flat"/>
        </p:spPr>
      </p:sp>
      <p:sp>
        <p:nvSpPr>
          <p:cNvPr id="44039" name="Rectangle 7"/>
          <p:cNvSpPr>
            <a:spLocks noGrp="1" noChangeArrowheads="1"/>
          </p:cNvSpPr>
          <p:nvPr>
            <p:ph type="body" idx="1"/>
          </p:nvPr>
        </p:nvSpPr>
        <p:spPr>
          <a:ln/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2"/>
          <p:cNvSpPr>
            <a:spLocks noChangeArrowheads="1"/>
          </p:cNvSpPr>
          <p:nvPr/>
        </p:nvSpPr>
        <p:spPr bwMode="auto">
          <a:xfrm>
            <a:off x="3886200" y="0"/>
            <a:ext cx="2971800" cy="455613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46083" name="Rectangle 3"/>
          <p:cNvSpPr>
            <a:spLocks noChangeArrowheads="1"/>
          </p:cNvSpPr>
          <p:nvPr/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lIns="19050" tIns="0" rIns="19050" bIns="0" anchor="b"/>
          <a:lstStyle/>
          <a:p>
            <a:pPr algn="r" eaLnBrk="0" hangingPunct="0"/>
            <a:r>
              <a:rPr lang="en-US" sz="1000" i="1"/>
              <a:t>22</a:t>
            </a:r>
          </a:p>
        </p:txBody>
      </p:sp>
      <p:sp>
        <p:nvSpPr>
          <p:cNvPr id="46084" name="Rectangle 4"/>
          <p:cNvSpPr>
            <a:spLocks noChangeArrowheads="1"/>
          </p:cNvSpPr>
          <p:nvPr/>
        </p:nvSpPr>
        <p:spPr bwMode="auto">
          <a:xfrm>
            <a:off x="0" y="8686800"/>
            <a:ext cx="2970213" cy="4572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46085" name="Rectangle 5"/>
          <p:cNvSpPr>
            <a:spLocks noChangeArrowheads="1"/>
          </p:cNvSpPr>
          <p:nvPr/>
        </p:nvSpPr>
        <p:spPr bwMode="auto">
          <a:xfrm>
            <a:off x="0" y="0"/>
            <a:ext cx="2970213" cy="455613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46086" name="Rectangle 6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 cap="flat"/>
        </p:spPr>
      </p:sp>
      <p:sp>
        <p:nvSpPr>
          <p:cNvPr id="46087" name="Rectangle 7"/>
          <p:cNvSpPr>
            <a:spLocks noGrp="1" noChangeArrowheads="1"/>
          </p:cNvSpPr>
          <p:nvPr>
            <p:ph type="body" idx="1"/>
          </p:nvPr>
        </p:nvSpPr>
        <p:spPr>
          <a:ln/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2"/>
          <p:cNvSpPr>
            <a:spLocks noChangeArrowheads="1"/>
          </p:cNvSpPr>
          <p:nvPr/>
        </p:nvSpPr>
        <p:spPr bwMode="auto">
          <a:xfrm>
            <a:off x="3886200" y="0"/>
            <a:ext cx="2971800" cy="455613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35843" name="Rectangle 3"/>
          <p:cNvSpPr>
            <a:spLocks noChangeArrowheads="1"/>
          </p:cNvSpPr>
          <p:nvPr/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lIns="19050" tIns="0" rIns="19050" bIns="0" anchor="b"/>
          <a:lstStyle/>
          <a:p>
            <a:pPr algn="r" eaLnBrk="0" hangingPunct="0"/>
            <a:r>
              <a:rPr lang="en-US" sz="1000" i="1"/>
              <a:t>16</a:t>
            </a:r>
          </a:p>
        </p:txBody>
      </p:sp>
      <p:sp>
        <p:nvSpPr>
          <p:cNvPr id="35844" name="Rectangle 4"/>
          <p:cNvSpPr>
            <a:spLocks noChangeArrowheads="1"/>
          </p:cNvSpPr>
          <p:nvPr/>
        </p:nvSpPr>
        <p:spPr bwMode="auto">
          <a:xfrm>
            <a:off x="0" y="8686800"/>
            <a:ext cx="2970213" cy="4572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35845" name="Rectangle 5"/>
          <p:cNvSpPr>
            <a:spLocks noChangeArrowheads="1"/>
          </p:cNvSpPr>
          <p:nvPr/>
        </p:nvSpPr>
        <p:spPr bwMode="auto">
          <a:xfrm>
            <a:off x="0" y="0"/>
            <a:ext cx="2970213" cy="455613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35846" name="Rectangle 6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 cap="flat"/>
        </p:spPr>
      </p:sp>
      <p:sp>
        <p:nvSpPr>
          <p:cNvPr id="35847" name="Rectangle 7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2"/>
          <p:cNvSpPr>
            <a:spLocks noChangeArrowheads="1"/>
          </p:cNvSpPr>
          <p:nvPr/>
        </p:nvSpPr>
        <p:spPr bwMode="auto">
          <a:xfrm>
            <a:off x="3886200" y="0"/>
            <a:ext cx="2971800" cy="455613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50179" name="Rectangle 3"/>
          <p:cNvSpPr>
            <a:spLocks noChangeArrowheads="1"/>
          </p:cNvSpPr>
          <p:nvPr/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lIns="19050" tIns="0" rIns="19050" bIns="0" anchor="b"/>
          <a:lstStyle/>
          <a:p>
            <a:pPr algn="r" eaLnBrk="0" hangingPunct="0"/>
            <a:r>
              <a:rPr lang="en-US" sz="1000" i="1"/>
              <a:t>17</a:t>
            </a:r>
          </a:p>
        </p:txBody>
      </p:sp>
      <p:sp>
        <p:nvSpPr>
          <p:cNvPr id="50180" name="Rectangle 4"/>
          <p:cNvSpPr>
            <a:spLocks noChangeArrowheads="1"/>
          </p:cNvSpPr>
          <p:nvPr/>
        </p:nvSpPr>
        <p:spPr bwMode="auto">
          <a:xfrm>
            <a:off x="0" y="8686800"/>
            <a:ext cx="2970213" cy="4572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50181" name="Rectangle 5"/>
          <p:cNvSpPr>
            <a:spLocks noChangeArrowheads="1"/>
          </p:cNvSpPr>
          <p:nvPr/>
        </p:nvSpPr>
        <p:spPr bwMode="auto">
          <a:xfrm>
            <a:off x="0" y="0"/>
            <a:ext cx="2970213" cy="455613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50182" name="Rectangle 6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 cap="flat"/>
        </p:spPr>
      </p:sp>
      <p:sp>
        <p:nvSpPr>
          <p:cNvPr id="50183" name="Rectangle 7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Rectangle 2"/>
          <p:cNvSpPr>
            <a:spLocks noChangeArrowheads="1"/>
          </p:cNvSpPr>
          <p:nvPr/>
        </p:nvSpPr>
        <p:spPr bwMode="auto">
          <a:xfrm>
            <a:off x="3886200" y="0"/>
            <a:ext cx="2971800" cy="455613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52227" name="Rectangle 3"/>
          <p:cNvSpPr>
            <a:spLocks noChangeArrowheads="1"/>
          </p:cNvSpPr>
          <p:nvPr/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lIns="19050" tIns="0" rIns="19050" bIns="0" anchor="b"/>
          <a:lstStyle/>
          <a:p>
            <a:pPr algn="r" eaLnBrk="0" hangingPunct="0"/>
            <a:r>
              <a:rPr lang="en-US" sz="1000" i="1"/>
              <a:t>18</a:t>
            </a:r>
          </a:p>
        </p:txBody>
      </p:sp>
      <p:sp>
        <p:nvSpPr>
          <p:cNvPr id="52228" name="Rectangle 4"/>
          <p:cNvSpPr>
            <a:spLocks noChangeArrowheads="1"/>
          </p:cNvSpPr>
          <p:nvPr/>
        </p:nvSpPr>
        <p:spPr bwMode="auto">
          <a:xfrm>
            <a:off x="0" y="8686800"/>
            <a:ext cx="2970213" cy="4572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52229" name="Rectangle 5"/>
          <p:cNvSpPr>
            <a:spLocks noChangeArrowheads="1"/>
          </p:cNvSpPr>
          <p:nvPr/>
        </p:nvSpPr>
        <p:spPr bwMode="auto">
          <a:xfrm>
            <a:off x="0" y="0"/>
            <a:ext cx="2970213" cy="455613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52230" name="Rectangle 6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 cap="flat"/>
        </p:spPr>
      </p:sp>
      <p:sp>
        <p:nvSpPr>
          <p:cNvPr id="52231" name="Rectangle 7"/>
          <p:cNvSpPr>
            <a:spLocks noGrp="1" noChangeArrowheads="1"/>
          </p:cNvSpPr>
          <p:nvPr>
            <p:ph type="body" idx="1"/>
          </p:nvPr>
        </p:nvSpPr>
        <p:spPr>
          <a:ln/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71BDC0-26E0-4B73-B91E-E11B6FD64E3E}" type="datetimeFigureOut">
              <a:rPr lang="en-US" smtClean="0"/>
              <a:t>3/18/2015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2B7F92-CD87-4543-B8FB-DFC555DB77D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097749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71BDC0-26E0-4B73-B91E-E11B6FD64E3E}" type="datetimeFigureOut">
              <a:rPr lang="en-US" smtClean="0"/>
              <a:t>3/18/2015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2B7F92-CD87-4543-B8FB-DFC555DB77D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08858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71BDC0-26E0-4B73-B91E-E11B6FD64E3E}" type="datetimeFigureOut">
              <a:rPr lang="en-US" smtClean="0"/>
              <a:t>3/18/2015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2B7F92-CD87-4543-B8FB-DFC555DB77D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482261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71BDC0-26E0-4B73-B91E-E11B6FD64E3E}" type="datetimeFigureOut">
              <a:rPr lang="en-US" smtClean="0"/>
              <a:t>3/18/2015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2B7F92-CD87-4543-B8FB-DFC555DB77D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1314857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71BDC0-26E0-4B73-B91E-E11B6FD64E3E}" type="datetimeFigureOut">
              <a:rPr lang="en-US" smtClean="0"/>
              <a:t>3/18/2015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2B7F92-CD87-4543-B8FB-DFC555DB77D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25750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71BDC0-26E0-4B73-B91E-E11B6FD64E3E}" type="datetimeFigureOut">
              <a:rPr lang="en-US" smtClean="0"/>
              <a:t>3/18/2015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2B7F92-CD87-4543-B8FB-DFC555DB77D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769546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71BDC0-26E0-4B73-B91E-E11B6FD64E3E}" type="datetimeFigureOut">
              <a:rPr lang="en-US" smtClean="0"/>
              <a:t>3/18/2015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2B7F92-CD87-4543-B8FB-DFC555DB77D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130109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71BDC0-26E0-4B73-B91E-E11B6FD64E3E}" type="datetimeFigureOut">
              <a:rPr lang="en-US" smtClean="0"/>
              <a:t>3/18/2015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2B7F92-CD87-4543-B8FB-DFC555DB77D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633765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71BDC0-26E0-4B73-B91E-E11B6FD64E3E}" type="datetimeFigureOut">
              <a:rPr lang="en-US" smtClean="0"/>
              <a:t>3/18/2015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2B7F92-CD87-4543-B8FB-DFC555DB77D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105505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71BDC0-26E0-4B73-B91E-E11B6FD64E3E}" type="datetimeFigureOut">
              <a:rPr lang="en-US" smtClean="0"/>
              <a:t>3/18/2015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2B7F92-CD87-4543-B8FB-DFC555DB77D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228755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71BDC0-26E0-4B73-B91E-E11B6FD64E3E}" type="datetimeFigureOut">
              <a:rPr lang="en-US" smtClean="0"/>
              <a:t>3/18/2015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2B7F92-CD87-4543-B8FB-DFC555DB77D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96082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clipArtAndTx">
  <p:cSld name="Title, Clip Art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52538" y="609600"/>
            <a:ext cx="77724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lipArt Placeholder 2"/>
          <p:cNvSpPr>
            <a:spLocks noGrp="1"/>
          </p:cNvSpPr>
          <p:nvPr>
            <p:ph type="clipArt" sz="half" idx="1"/>
          </p:nvPr>
        </p:nvSpPr>
        <p:spPr>
          <a:xfrm>
            <a:off x="1252538" y="1981200"/>
            <a:ext cx="3810000" cy="4114800"/>
          </a:xfrm>
        </p:spPr>
        <p:txBody>
          <a:bodyPr/>
          <a:lstStyle/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214938" y="1981200"/>
            <a:ext cx="3810000" cy="4114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1252538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690938" y="62484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7119938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fld id="{5EC177F2-FF74-4D0C-A169-8E077954BB21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3253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871BDC0-26E0-4B73-B91E-E11B6FD64E3E}" type="datetimeFigureOut">
              <a:rPr lang="en-US" smtClean="0"/>
              <a:t>3/18/2015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02B7F92-CD87-4543-B8FB-DFC555DB77D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93892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%1601-05_Penicillin_1.jpg%20%20%20%20%20%20%20%20%20%20%20%20%20%20%20%20%20%20%20%20%20%20%20%20%20%20%20%20%20%20%20%20%20%20%20%20%20%20%20%20%20000163BE%0cMacintosh%20HD%20%20%20%20%20%20%20%20%20%20%20%20%20%20%20%20%20%20%20ABA78158:" TargetMode="External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History and Scope of Microbiology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7476013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What is Microbiology?</a:t>
            </a:r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Micro - too small to be seen with the naked eye</a:t>
            </a:r>
          </a:p>
          <a:p>
            <a:r>
              <a:rPr lang="en-US"/>
              <a:t>Bio - life</a:t>
            </a:r>
          </a:p>
          <a:p>
            <a:r>
              <a:rPr lang="en-US"/>
              <a:t>ology - study of</a:t>
            </a:r>
          </a:p>
        </p:txBody>
      </p:sp>
    </p:spTree>
    <p:extLst>
      <p:ext uri="{BB962C8B-B14F-4D97-AF65-F5344CB8AC3E}">
        <p14:creationId xmlns:p14="http://schemas.microsoft.com/office/powerpoint/2010/main" val="42465803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1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1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1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1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1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1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23" grpId="0" build="p" autoUpdateAnimBg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/>
              <a:t>Organisms included in the study of Microbiology</a:t>
            </a:r>
          </a:p>
        </p:txBody>
      </p:sp>
      <p:sp>
        <p:nvSpPr>
          <p:cNvPr id="46083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304800" y="1570037"/>
            <a:ext cx="7848600" cy="452596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/>
              <a:t>1. </a:t>
            </a:r>
            <a:r>
              <a:rPr lang="en-US" dirty="0" smtClean="0"/>
              <a:t>Bacteria	</a:t>
            </a:r>
            <a:r>
              <a:rPr lang="en-US" dirty="0"/>
              <a:t>	</a:t>
            </a:r>
            <a:r>
              <a:rPr lang="en-US" dirty="0" smtClean="0"/>
              <a:t>	Bacteriology</a:t>
            </a:r>
            <a:endParaRPr lang="en-US" dirty="0"/>
          </a:p>
          <a:p>
            <a:pPr marL="0" indent="0">
              <a:buNone/>
            </a:pPr>
            <a:r>
              <a:rPr lang="en-US" dirty="0"/>
              <a:t>2. </a:t>
            </a:r>
            <a:r>
              <a:rPr lang="en-US" dirty="0"/>
              <a:t>Protozoans	</a:t>
            </a:r>
            <a:r>
              <a:rPr lang="en-US" dirty="0" smtClean="0"/>
              <a:t>	Protozoology</a:t>
            </a:r>
            <a:endParaRPr lang="en-US" dirty="0"/>
          </a:p>
          <a:p>
            <a:pPr marL="0" indent="0">
              <a:buNone/>
            </a:pPr>
            <a:r>
              <a:rPr lang="en-US" dirty="0"/>
              <a:t>3. </a:t>
            </a:r>
            <a:r>
              <a:rPr lang="en-US" dirty="0"/>
              <a:t>Algae		</a:t>
            </a:r>
            <a:r>
              <a:rPr lang="en-US" dirty="0" smtClean="0"/>
              <a:t>	Phycology</a:t>
            </a:r>
            <a:endParaRPr lang="en-US" dirty="0"/>
          </a:p>
          <a:p>
            <a:pPr marL="0" indent="0">
              <a:buNone/>
            </a:pPr>
            <a:r>
              <a:rPr lang="en-US" dirty="0"/>
              <a:t>4. </a:t>
            </a:r>
            <a:r>
              <a:rPr lang="en-US" dirty="0"/>
              <a:t>Parasites		</a:t>
            </a:r>
            <a:r>
              <a:rPr lang="en-US" dirty="0" smtClean="0"/>
              <a:t>	Parasitology</a:t>
            </a:r>
            <a:endParaRPr lang="en-US" dirty="0"/>
          </a:p>
          <a:p>
            <a:pPr marL="0" indent="0">
              <a:buNone/>
            </a:pPr>
            <a:r>
              <a:rPr lang="en-US" dirty="0"/>
              <a:t>5. Yeasts and </a:t>
            </a:r>
            <a:r>
              <a:rPr lang="en-US" dirty="0"/>
              <a:t>Molds	</a:t>
            </a:r>
            <a:r>
              <a:rPr lang="en-US" dirty="0" smtClean="0"/>
              <a:t>Mycology</a:t>
            </a:r>
            <a:endParaRPr lang="en-US" dirty="0"/>
          </a:p>
          <a:p>
            <a:pPr lvl="1"/>
            <a:r>
              <a:rPr lang="en-US" dirty="0"/>
              <a:t>Fungi</a:t>
            </a:r>
          </a:p>
          <a:p>
            <a:pPr marL="0" indent="0">
              <a:buNone/>
            </a:pPr>
            <a:r>
              <a:rPr lang="en-US" dirty="0">
                <a:solidFill>
                  <a:schemeClr val="tx2"/>
                </a:solidFill>
              </a:rPr>
              <a:t>6. </a:t>
            </a:r>
            <a:r>
              <a:rPr lang="en-US" dirty="0">
                <a:solidFill>
                  <a:schemeClr val="tx2"/>
                </a:solidFill>
              </a:rPr>
              <a:t>Viruses	</a:t>
            </a:r>
            <a:r>
              <a:rPr lang="en-US" dirty="0" smtClean="0">
                <a:solidFill>
                  <a:schemeClr val="tx2"/>
                </a:solidFill>
              </a:rPr>
              <a:t>		Virology</a:t>
            </a:r>
            <a:endParaRPr lang="en-US" dirty="0">
              <a:solidFill>
                <a:schemeClr val="tx2"/>
              </a:solidFill>
            </a:endParaRPr>
          </a:p>
        </p:txBody>
      </p:sp>
      <p:sp>
        <p:nvSpPr>
          <p:cNvPr id="46085" name="Text Box 5"/>
          <p:cNvSpPr txBox="1">
            <a:spLocks noChangeArrowheads="1"/>
          </p:cNvSpPr>
          <p:nvPr/>
        </p:nvSpPr>
        <p:spPr bwMode="auto">
          <a:xfrm>
            <a:off x="1447800" y="5867400"/>
            <a:ext cx="73152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47989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5 Kingdoms of Living Organisms</a:t>
            </a:r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1. </a:t>
            </a:r>
            <a:r>
              <a:rPr lang="en-US" dirty="0" err="1"/>
              <a:t>Animalia</a:t>
            </a:r>
            <a:endParaRPr lang="en-US" dirty="0"/>
          </a:p>
          <a:p>
            <a:r>
              <a:rPr lang="en-US" dirty="0"/>
              <a:t>2. Plantae</a:t>
            </a:r>
          </a:p>
          <a:p>
            <a:r>
              <a:rPr lang="en-US" dirty="0"/>
              <a:t>3. Fungi</a:t>
            </a:r>
          </a:p>
          <a:p>
            <a:r>
              <a:rPr lang="en-US" dirty="0"/>
              <a:t>4. Protista</a:t>
            </a:r>
          </a:p>
          <a:p>
            <a:r>
              <a:rPr lang="en-US" dirty="0"/>
              <a:t>5. </a:t>
            </a:r>
            <a:r>
              <a:rPr lang="en-US" dirty="0" err="1"/>
              <a:t>Monera</a:t>
            </a:r>
            <a:r>
              <a:rPr lang="en-US" dirty="0"/>
              <a:t> - Bacteria and </a:t>
            </a:r>
            <a:r>
              <a:rPr lang="en-US" dirty="0" smtClean="0"/>
              <a:t>Cyanobacteria</a:t>
            </a:r>
          </a:p>
          <a:p>
            <a:endParaRPr lang="en-US" dirty="0"/>
          </a:p>
          <a:p>
            <a:r>
              <a:rPr lang="en-US" dirty="0" smtClean="0"/>
              <a:t>Eukaryotic </a:t>
            </a:r>
            <a:r>
              <a:rPr lang="en-US" dirty="0"/>
              <a:t>vs. Prokaryotic</a:t>
            </a:r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423305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1026"/>
          <p:cNvSpPr>
            <a:spLocks noGrp="1" noChangeArrowheads="1"/>
          </p:cNvSpPr>
          <p:nvPr>
            <p:ph type="title"/>
          </p:nvPr>
        </p:nvSpPr>
        <p:spPr>
          <a:xfrm>
            <a:off x="1371600" y="0"/>
            <a:ext cx="7772400" cy="1143000"/>
          </a:xfrm>
        </p:spPr>
        <p:txBody>
          <a:bodyPr/>
          <a:lstStyle/>
          <a:p>
            <a:r>
              <a:rPr lang="en-US"/>
              <a:t>Classification System</a:t>
            </a:r>
          </a:p>
        </p:txBody>
      </p:sp>
      <p:sp>
        <p:nvSpPr>
          <p:cNvPr id="49155" name="Rectangle 1027"/>
          <p:cNvSpPr>
            <a:spLocks noGrp="1" noChangeArrowheads="1"/>
          </p:cNvSpPr>
          <p:nvPr>
            <p:ph type="body" idx="1"/>
          </p:nvPr>
        </p:nvSpPr>
        <p:spPr>
          <a:xfrm>
            <a:off x="304800" y="990600"/>
            <a:ext cx="8534400" cy="518160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dirty="0"/>
              <a:t>3 Domains       1978   Carl </a:t>
            </a:r>
            <a:r>
              <a:rPr lang="en-US" dirty="0" err="1"/>
              <a:t>Woese</a:t>
            </a:r>
            <a:endParaRPr lang="en-US" dirty="0"/>
          </a:p>
          <a:p>
            <a:pPr lvl="1">
              <a:lnSpc>
                <a:spcPct val="90000"/>
              </a:lnSpc>
            </a:pPr>
            <a:r>
              <a:rPr lang="en-US" dirty="0"/>
              <a:t>1. Bacteria </a:t>
            </a:r>
          </a:p>
          <a:p>
            <a:pPr lvl="2">
              <a:lnSpc>
                <a:spcPct val="90000"/>
              </a:lnSpc>
            </a:pPr>
            <a:r>
              <a:rPr lang="en-US" dirty="0"/>
              <a:t>Unicellular prokaryotes with cell wall containing peptidoglycan</a:t>
            </a:r>
          </a:p>
          <a:p>
            <a:pPr lvl="1">
              <a:lnSpc>
                <a:spcPct val="90000"/>
              </a:lnSpc>
            </a:pPr>
            <a:r>
              <a:rPr lang="en-US" dirty="0"/>
              <a:t>2. </a:t>
            </a:r>
            <a:r>
              <a:rPr lang="en-US" dirty="0" err="1"/>
              <a:t>Archaea</a:t>
            </a:r>
            <a:endParaRPr lang="en-US" dirty="0"/>
          </a:p>
          <a:p>
            <a:pPr lvl="2">
              <a:lnSpc>
                <a:spcPct val="90000"/>
              </a:lnSpc>
            </a:pPr>
            <a:r>
              <a:rPr lang="en-US" dirty="0"/>
              <a:t>Unicellular prokaryotes with no </a:t>
            </a:r>
            <a:r>
              <a:rPr lang="en-US" dirty="0" err="1"/>
              <a:t>peptodoglycan</a:t>
            </a:r>
            <a:r>
              <a:rPr lang="en-US" dirty="0"/>
              <a:t> in cell wall</a:t>
            </a:r>
          </a:p>
          <a:p>
            <a:pPr lvl="1">
              <a:lnSpc>
                <a:spcPct val="90000"/>
              </a:lnSpc>
            </a:pPr>
            <a:r>
              <a:rPr lang="en-US" dirty="0"/>
              <a:t>3. </a:t>
            </a:r>
            <a:r>
              <a:rPr lang="en-US" dirty="0" err="1"/>
              <a:t>Eukarya</a:t>
            </a:r>
            <a:endParaRPr lang="en-US" dirty="0"/>
          </a:p>
          <a:p>
            <a:pPr lvl="2">
              <a:lnSpc>
                <a:spcPct val="90000"/>
              </a:lnSpc>
            </a:pPr>
            <a:r>
              <a:rPr lang="en-US" dirty="0"/>
              <a:t>Protista</a:t>
            </a:r>
          </a:p>
          <a:p>
            <a:pPr lvl="2">
              <a:lnSpc>
                <a:spcPct val="90000"/>
              </a:lnSpc>
            </a:pPr>
            <a:r>
              <a:rPr lang="en-US" dirty="0"/>
              <a:t>Fungi</a:t>
            </a:r>
          </a:p>
          <a:p>
            <a:pPr lvl="2">
              <a:lnSpc>
                <a:spcPct val="90000"/>
              </a:lnSpc>
            </a:pPr>
            <a:r>
              <a:rPr lang="en-US" dirty="0"/>
              <a:t>Plantae</a:t>
            </a:r>
          </a:p>
          <a:p>
            <a:pPr lvl="2">
              <a:lnSpc>
                <a:spcPct val="90000"/>
              </a:lnSpc>
            </a:pPr>
            <a:r>
              <a:rPr lang="en-US" dirty="0" err="1"/>
              <a:t>Animalia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221197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76200"/>
            <a:ext cx="7772400" cy="982054"/>
          </a:xfrm>
        </p:spPr>
        <p:txBody>
          <a:bodyPr/>
          <a:lstStyle/>
          <a:p>
            <a:r>
              <a:rPr lang="en-US" dirty="0"/>
              <a:t>Bacteria - what comes to mind?</a:t>
            </a:r>
          </a:p>
        </p:txBody>
      </p:sp>
      <p:sp>
        <p:nvSpPr>
          <p:cNvPr id="1024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28600" y="990600"/>
            <a:ext cx="8534400" cy="5257800"/>
          </a:xfrm>
        </p:spPr>
        <p:txBody>
          <a:bodyPr/>
          <a:lstStyle/>
          <a:p>
            <a:r>
              <a:rPr lang="en-US" dirty="0"/>
              <a:t>Diseases</a:t>
            </a:r>
          </a:p>
          <a:p>
            <a:r>
              <a:rPr lang="en-US" dirty="0"/>
              <a:t>Infections</a:t>
            </a:r>
          </a:p>
          <a:p>
            <a:r>
              <a:rPr lang="en-US" dirty="0"/>
              <a:t>Epidemics</a:t>
            </a:r>
          </a:p>
          <a:p>
            <a:r>
              <a:rPr lang="en-US" dirty="0"/>
              <a:t>Food Spoilage</a:t>
            </a:r>
          </a:p>
          <a:p>
            <a:r>
              <a:rPr lang="en-US" dirty="0"/>
              <a:t>Only 1% of all known bacteria cause human diseases</a:t>
            </a:r>
          </a:p>
          <a:p>
            <a:r>
              <a:rPr lang="en-US" dirty="0"/>
              <a:t>About 4% of all known bacteria cause plant diseases</a:t>
            </a:r>
          </a:p>
          <a:p>
            <a:r>
              <a:rPr lang="en-US" dirty="0"/>
              <a:t>95% of known bacteria are </a:t>
            </a:r>
            <a:r>
              <a:rPr lang="en-US" dirty="0">
                <a:solidFill>
                  <a:schemeClr val="tx2"/>
                </a:solidFill>
              </a:rPr>
              <a:t>non-pathogens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479647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Uses of Microbes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smtClean="0"/>
              <a:t>Benefit Humans</a:t>
            </a:r>
          </a:p>
          <a:p>
            <a:r>
              <a:rPr lang="en-US" dirty="0" smtClean="0"/>
              <a:t>1.Bacteria are primary decomposers - recycle nutrients back into the environment (sewage treatment plants)</a:t>
            </a:r>
          </a:p>
          <a:p>
            <a:r>
              <a:rPr lang="en-US" dirty="0" smtClean="0"/>
              <a:t>2. Microbes produce various food products </a:t>
            </a:r>
          </a:p>
          <a:p>
            <a:pPr lvl="1"/>
            <a:r>
              <a:rPr lang="en-US" dirty="0" smtClean="0"/>
              <a:t>cheese, pickles, sauerkraut, green olives</a:t>
            </a:r>
          </a:p>
          <a:p>
            <a:pPr lvl="1"/>
            <a:r>
              <a:rPr lang="en-US" dirty="0" smtClean="0"/>
              <a:t>yogurt, soy sauce, vinegar, bread</a:t>
            </a:r>
          </a:p>
          <a:p>
            <a:pPr lvl="1"/>
            <a:r>
              <a:rPr lang="en-US" dirty="0" smtClean="0"/>
              <a:t>Beer, Wine, Alcohol</a:t>
            </a:r>
          </a:p>
        </p:txBody>
      </p:sp>
    </p:spTree>
    <p:extLst>
      <p:ext uri="{BB962C8B-B14F-4D97-AF65-F5344CB8AC3E}">
        <p14:creationId xmlns:p14="http://schemas.microsoft.com/office/powerpoint/2010/main" val="13592384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6" name="Rectangle 1028"/>
          <p:cNvSpPr>
            <a:spLocks noGrp="1" noChangeArrowheads="1"/>
          </p:cNvSpPr>
          <p:nvPr>
            <p:ph type="body" sz="half" idx="2"/>
          </p:nvPr>
        </p:nvSpPr>
        <p:spPr>
          <a:xfrm>
            <a:off x="304800" y="457200"/>
            <a:ext cx="8458200" cy="5867400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sz="2800" i="0" dirty="0" smtClean="0"/>
              <a:t>3. Microbes are used to produce Antibiotics</a:t>
            </a:r>
            <a:endParaRPr lang="en-US" sz="2800" dirty="0" smtClean="0"/>
          </a:p>
          <a:p>
            <a:r>
              <a:rPr lang="en-US" sz="2800" dirty="0" smtClean="0"/>
              <a:t>Mold </a:t>
            </a:r>
            <a:endParaRPr lang="en-US" sz="2800" dirty="0"/>
          </a:p>
          <a:p>
            <a:pPr lvl="1"/>
            <a:r>
              <a:rPr lang="en-US" sz="2400" i="1" dirty="0" err="1"/>
              <a:t>Penicillium</a:t>
            </a:r>
            <a:r>
              <a:rPr lang="en-US" sz="2400" i="1" dirty="0"/>
              <a:t> </a:t>
            </a:r>
            <a:r>
              <a:rPr lang="en-US" sz="2400" i="1" dirty="0" err="1" smtClean="0"/>
              <a:t>notatum</a:t>
            </a:r>
            <a:r>
              <a:rPr lang="en-US" sz="2400" i="1" dirty="0" smtClean="0"/>
              <a:t> (</a:t>
            </a:r>
            <a:r>
              <a:rPr lang="en-US" sz="2400" dirty="0" smtClean="0"/>
              <a:t>Penicillin)</a:t>
            </a:r>
            <a:endParaRPr lang="en-US" sz="2400" i="1" dirty="0"/>
          </a:p>
          <a:p>
            <a:r>
              <a:rPr lang="en-US" sz="2800" dirty="0" smtClean="0"/>
              <a:t>1928  </a:t>
            </a:r>
            <a:r>
              <a:rPr lang="en-US" sz="2800" dirty="0"/>
              <a:t>Alexander </a:t>
            </a:r>
            <a:r>
              <a:rPr lang="en-US" sz="2800" dirty="0" smtClean="0"/>
              <a:t>Fleming</a:t>
            </a:r>
          </a:p>
          <a:p>
            <a:pPr marL="0" indent="0">
              <a:buNone/>
            </a:pPr>
            <a:endParaRPr lang="en-US" sz="2800" dirty="0" smtClean="0"/>
          </a:p>
          <a:p>
            <a:pPr marL="0" indent="0">
              <a:buNone/>
            </a:pPr>
            <a:r>
              <a:rPr lang="en-US" sz="2800" dirty="0" smtClean="0"/>
              <a:t>4. Bacteria synthesize chemicals that our body needs, but cannot synthesize</a:t>
            </a:r>
          </a:p>
          <a:p>
            <a:r>
              <a:rPr lang="en-US" sz="2800" dirty="0" smtClean="0"/>
              <a:t>Example:   </a:t>
            </a:r>
            <a:r>
              <a:rPr lang="en-US" sz="2800" i="1" dirty="0" smtClean="0"/>
              <a:t>E. coli</a:t>
            </a:r>
            <a:endParaRPr lang="en-US" sz="2800" i="1" dirty="0" smtClean="0"/>
          </a:p>
          <a:p>
            <a:pPr lvl="1"/>
            <a:r>
              <a:rPr lang="en-US" sz="2200" dirty="0" smtClean="0"/>
              <a:t>B vitamins -  for metabolism</a:t>
            </a:r>
          </a:p>
          <a:p>
            <a:pPr lvl="1"/>
            <a:r>
              <a:rPr lang="en-US" sz="2200" dirty="0" smtClean="0"/>
              <a:t>Vitamin K - blood clotting</a:t>
            </a:r>
            <a:endParaRPr lang="en-US" sz="2200" i="1" dirty="0" smtClean="0"/>
          </a:p>
          <a:p>
            <a:r>
              <a:rPr lang="en-US" sz="2800" i="1" dirty="0" smtClean="0"/>
              <a:t>Escherichia coli</a:t>
            </a:r>
          </a:p>
          <a:p>
            <a:pPr lvl="1"/>
            <a:r>
              <a:rPr lang="en-US" sz="2200" dirty="0" smtClean="0"/>
              <a:t>Dr. </a:t>
            </a:r>
            <a:r>
              <a:rPr lang="en-US" sz="2200" dirty="0" err="1" smtClean="0"/>
              <a:t>Escherich</a:t>
            </a:r>
            <a:endParaRPr lang="en-US" sz="2200" dirty="0" smtClean="0"/>
          </a:p>
          <a:p>
            <a:pPr lvl="1"/>
            <a:r>
              <a:rPr lang="en-US" sz="2200" dirty="0" smtClean="0"/>
              <a:t>Colon (intestine)</a:t>
            </a:r>
            <a:endParaRPr lang="en-US" sz="2200" i="1" dirty="0" smtClean="0"/>
          </a:p>
        </p:txBody>
      </p:sp>
      <p:pic>
        <p:nvPicPr>
          <p:cNvPr id="64519" name="Picture 1031" descr="C:\WINDOWS\Desktop\penicillin.JPG  2222.jpg"/>
          <p:cNvPicPr>
            <a:picLocks noGrp="1" noChangeAspect="1" noChangeArrowheads="1"/>
          </p:cNvPicPr>
          <p:nvPr>
            <p:ph type="clipArt"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858000" y="685800"/>
            <a:ext cx="1852706" cy="15240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3520089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838200"/>
            <a:ext cx="8229600" cy="5287963"/>
          </a:xfrm>
        </p:spPr>
        <p:txBody>
          <a:bodyPr/>
          <a:lstStyle/>
          <a:p>
            <a:pPr marL="0" indent="0">
              <a:buNone/>
            </a:pPr>
            <a:r>
              <a:rPr lang="en-US" dirty="0" smtClean="0"/>
              <a:t>5. Biochemistry and Metabolism</a:t>
            </a:r>
          </a:p>
          <a:p>
            <a:r>
              <a:rPr lang="en-US" sz="2800" dirty="0" smtClean="0"/>
              <a:t>Very </a:t>
            </a:r>
            <a:r>
              <a:rPr lang="en-US" sz="2800" dirty="0"/>
              <a:t>simple structure</a:t>
            </a:r>
          </a:p>
          <a:p>
            <a:r>
              <a:rPr lang="en-US" sz="2800" dirty="0"/>
              <a:t>rapid  rate of reproduction</a:t>
            </a:r>
          </a:p>
          <a:p>
            <a:r>
              <a:rPr lang="en-US" sz="2800" dirty="0"/>
              <a:t>provides “instant” </a:t>
            </a:r>
            <a:r>
              <a:rPr lang="en-US" sz="2800" dirty="0" smtClean="0"/>
              <a:t>data</a:t>
            </a:r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r>
              <a:rPr lang="en-US" dirty="0" smtClean="0"/>
              <a:t>6. Microbial antagonism</a:t>
            </a:r>
          </a:p>
          <a:p>
            <a:r>
              <a:rPr lang="en-US" sz="2800" dirty="0" smtClean="0"/>
              <a:t>Our normal microbial flora prevents potential pathogens from gaining access to our body</a:t>
            </a:r>
          </a:p>
        </p:txBody>
      </p:sp>
    </p:spTree>
    <p:extLst>
      <p:ext uri="{BB962C8B-B14F-4D97-AF65-F5344CB8AC3E}">
        <p14:creationId xmlns:p14="http://schemas.microsoft.com/office/powerpoint/2010/main" val="42570906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609600"/>
            <a:ext cx="8229600" cy="5516563"/>
          </a:xfrm>
        </p:spPr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en-US" dirty="0" smtClean="0"/>
              <a:t>7. Insect Pest Control</a:t>
            </a:r>
          </a:p>
          <a:p>
            <a:r>
              <a:rPr lang="en-US" dirty="0" smtClean="0"/>
              <a:t>Using </a:t>
            </a:r>
            <a:r>
              <a:rPr lang="en-US" dirty="0"/>
              <a:t>bacteria to control the growth of insects</a:t>
            </a:r>
          </a:p>
          <a:p>
            <a:r>
              <a:rPr lang="en-US" i="1" dirty="0" smtClean="0"/>
              <a:t>Bacillus </a:t>
            </a:r>
            <a:r>
              <a:rPr lang="en-US" i="1" dirty="0" err="1"/>
              <a:t>thuringiensis</a:t>
            </a:r>
            <a:r>
              <a:rPr lang="en-US" i="1" dirty="0"/>
              <a:t> </a:t>
            </a:r>
            <a:endParaRPr lang="en-US" dirty="0"/>
          </a:p>
          <a:p>
            <a:pPr lvl="1"/>
            <a:r>
              <a:rPr lang="en-US" dirty="0"/>
              <a:t>caterpillars</a:t>
            </a:r>
          </a:p>
          <a:p>
            <a:pPr lvl="1"/>
            <a:r>
              <a:rPr lang="en-US" dirty="0"/>
              <a:t>bollworms</a:t>
            </a:r>
          </a:p>
          <a:p>
            <a:pPr lvl="1"/>
            <a:r>
              <a:rPr lang="en-US" dirty="0"/>
              <a:t>corn </a:t>
            </a:r>
            <a:r>
              <a:rPr lang="en-US" dirty="0" smtClean="0"/>
              <a:t>borers</a:t>
            </a:r>
            <a:endParaRPr lang="en-US" dirty="0"/>
          </a:p>
          <a:p>
            <a:pPr marL="0" indent="0">
              <a:buNone/>
            </a:pPr>
            <a:r>
              <a:rPr lang="en-US" dirty="0" smtClean="0"/>
              <a:t>8. Bioremediation</a:t>
            </a:r>
          </a:p>
          <a:p>
            <a:r>
              <a:rPr lang="en-US" dirty="0" smtClean="0"/>
              <a:t>Using microbes to clean up pollutants and toxic wastes</a:t>
            </a:r>
          </a:p>
          <a:p>
            <a:r>
              <a:rPr lang="en-US" dirty="0" smtClean="0"/>
              <a:t>Exxon Valdez -  1989</a:t>
            </a:r>
          </a:p>
          <a:p>
            <a:endParaRPr lang="en-US" dirty="0" smtClean="0"/>
          </a:p>
          <a:p>
            <a:r>
              <a:rPr lang="en-US" dirty="0" smtClean="0"/>
              <a:t>2 Genera</a:t>
            </a:r>
          </a:p>
          <a:p>
            <a:pPr lvl="1"/>
            <a:r>
              <a:rPr lang="en-US" i="1" dirty="0" smtClean="0"/>
              <a:t>Pseudomonas sp.</a:t>
            </a:r>
          </a:p>
          <a:p>
            <a:pPr lvl="1"/>
            <a:r>
              <a:rPr lang="en-US" i="1" dirty="0" smtClean="0"/>
              <a:t>Bacillus sp.</a:t>
            </a:r>
          </a:p>
        </p:txBody>
      </p:sp>
    </p:spTree>
    <p:extLst>
      <p:ext uri="{BB962C8B-B14F-4D97-AF65-F5344CB8AC3E}">
        <p14:creationId xmlns:p14="http://schemas.microsoft.com/office/powerpoint/2010/main" val="1056183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990600"/>
            <a:ext cx="8382000" cy="54102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 smtClean="0"/>
              <a:t>9. Recombinant DNA Technology, Gene Therapy, Genetic Engineering</a:t>
            </a:r>
          </a:p>
          <a:p>
            <a:r>
              <a:rPr lang="en-US" sz="3000" dirty="0" smtClean="0"/>
              <a:t>Bacteria </a:t>
            </a:r>
            <a:r>
              <a:rPr lang="en-US" sz="3000" dirty="0"/>
              <a:t>can be manipulated to produce enzymes and proteins they normally would not produce</a:t>
            </a:r>
          </a:p>
          <a:p>
            <a:pPr lvl="1"/>
            <a:r>
              <a:rPr lang="en-US" dirty="0"/>
              <a:t>Insulin</a:t>
            </a:r>
          </a:p>
          <a:p>
            <a:pPr lvl="1"/>
            <a:r>
              <a:rPr lang="en-US" dirty="0"/>
              <a:t>Human Growth Hormone</a:t>
            </a:r>
          </a:p>
          <a:p>
            <a:pPr lvl="1"/>
            <a:r>
              <a:rPr lang="en-US" dirty="0" smtClean="0"/>
              <a:t>Interferon</a:t>
            </a:r>
          </a:p>
          <a:p>
            <a:pPr lvl="1"/>
            <a:endParaRPr lang="en-US" dirty="0" smtClean="0"/>
          </a:p>
          <a:p>
            <a:pPr marL="57150" indent="0">
              <a:buNone/>
            </a:pPr>
            <a:r>
              <a:rPr lang="en-US" dirty="0" smtClean="0"/>
              <a:t>10. Food Chains</a:t>
            </a:r>
          </a:p>
          <a:p>
            <a:pPr marL="514350" indent="-457200"/>
            <a:r>
              <a:rPr lang="en-US" sz="3000" dirty="0" smtClean="0"/>
              <a:t>Marine and fresh water microorganisms</a:t>
            </a:r>
          </a:p>
        </p:txBody>
      </p:sp>
    </p:spTree>
    <p:extLst>
      <p:ext uri="{BB962C8B-B14F-4D97-AF65-F5344CB8AC3E}">
        <p14:creationId xmlns:p14="http://schemas.microsoft.com/office/powerpoint/2010/main" val="16957316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/>
              <a:t>Microbes do benefit us, but they are also capable of causing many </a:t>
            </a:r>
            <a:r>
              <a:rPr lang="en-US" b="1"/>
              <a:t>diseases</a:t>
            </a:r>
            <a:endParaRPr lang="en-US"/>
          </a:p>
        </p:txBody>
      </p:sp>
      <p:sp>
        <p:nvSpPr>
          <p:cNvPr id="2457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33400" y="2362200"/>
            <a:ext cx="8491538" cy="3733800"/>
          </a:xfrm>
        </p:spPr>
        <p:txBody>
          <a:bodyPr>
            <a:normAutofit fontScale="92500" lnSpcReduction="20000"/>
          </a:bodyPr>
          <a:lstStyle/>
          <a:p>
            <a:r>
              <a:rPr lang="en-US" dirty="0"/>
              <a:t>Pneumonia	Whooping Cough</a:t>
            </a:r>
          </a:p>
          <a:p>
            <a:r>
              <a:rPr lang="en-US" dirty="0"/>
              <a:t>Botulism	</a:t>
            </a:r>
            <a:r>
              <a:rPr lang="en-US" dirty="0" smtClean="0"/>
              <a:t>	 </a:t>
            </a:r>
            <a:r>
              <a:rPr lang="en-US" dirty="0"/>
              <a:t>Typhoid Fever 	   Measles</a:t>
            </a:r>
          </a:p>
          <a:p>
            <a:r>
              <a:rPr lang="en-US" dirty="0"/>
              <a:t>Cholera		 Scarlet Fever 	   Mumps</a:t>
            </a:r>
          </a:p>
          <a:p>
            <a:r>
              <a:rPr lang="en-US" dirty="0"/>
              <a:t>Syphilis		 Gonorrhea    	   Herpes 1</a:t>
            </a:r>
          </a:p>
          <a:p>
            <a:r>
              <a:rPr lang="en-US" dirty="0"/>
              <a:t>Chlamydia	 Tuberculosis  	   Herpes 2</a:t>
            </a:r>
          </a:p>
          <a:p>
            <a:r>
              <a:rPr lang="en-US" dirty="0"/>
              <a:t>Meningitis	 Tetanus		   RMSV</a:t>
            </a:r>
          </a:p>
          <a:p>
            <a:r>
              <a:rPr lang="en-US" dirty="0"/>
              <a:t>Strep Throat	 Lyme Disease	   AIDS</a:t>
            </a:r>
          </a:p>
          <a:p>
            <a:r>
              <a:rPr lang="en-US" dirty="0"/>
              <a:t>Black Plague	 Diarrhea	    	   Gangrene</a:t>
            </a:r>
          </a:p>
        </p:txBody>
      </p:sp>
    </p:spTree>
    <p:extLst>
      <p:ext uri="{BB962C8B-B14F-4D97-AF65-F5344CB8AC3E}">
        <p14:creationId xmlns:p14="http://schemas.microsoft.com/office/powerpoint/2010/main" val="32471503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/>
              <a:t>History of the Study of Microorganisms</a:t>
            </a:r>
          </a:p>
        </p:txBody>
      </p:sp>
      <p:sp>
        <p:nvSpPr>
          <p:cNvPr id="2560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1665 Robert Hooke  </a:t>
            </a:r>
          </a:p>
          <a:p>
            <a:pPr lvl="1"/>
            <a:r>
              <a:rPr lang="en-US"/>
              <a:t>“little boxes”    -   “cells”</a:t>
            </a:r>
          </a:p>
          <a:p>
            <a:pPr lvl="1"/>
            <a:r>
              <a:rPr lang="en-US"/>
              <a:t>Cell Theory - all living things are made up of cells</a:t>
            </a:r>
          </a:p>
          <a:p>
            <a:pPr lvl="1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91392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Text Box 2"/>
          <p:cNvSpPr txBox="1">
            <a:spLocks noChangeArrowheads="1"/>
          </p:cNvSpPr>
          <p:nvPr/>
        </p:nvSpPr>
        <p:spPr bwMode="auto">
          <a:xfrm>
            <a:off x="1524000" y="457200"/>
            <a:ext cx="7086600" cy="1127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3200"/>
              <a:t>Anton van Leeuwenhoek    1674</a:t>
            </a:r>
          </a:p>
          <a:p>
            <a:pPr>
              <a:spcBef>
                <a:spcPct val="50000"/>
              </a:spcBef>
            </a:pPr>
            <a:r>
              <a:rPr lang="en-US"/>
              <a:t>     - 1st person to actually see living microorganisms</a:t>
            </a:r>
          </a:p>
        </p:txBody>
      </p:sp>
      <p:pic>
        <p:nvPicPr>
          <p:cNvPr id="27651" name="Picture 3" descr="U:\PowerPoint\Scanner\Micro\wee animalcules.ti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52800" y="1676400"/>
            <a:ext cx="3117850" cy="37306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7652" name="Text Box 4"/>
          <p:cNvSpPr txBox="1">
            <a:spLocks noChangeArrowheads="1"/>
          </p:cNvSpPr>
          <p:nvPr/>
        </p:nvSpPr>
        <p:spPr bwMode="auto">
          <a:xfrm>
            <a:off x="1981200" y="5715000"/>
            <a:ext cx="6096000" cy="579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                </a:t>
            </a:r>
            <a:r>
              <a:rPr lang="en-US" sz="3200"/>
              <a:t>“wee animalcules”</a:t>
            </a:r>
            <a:endParaRPr lang="en-US"/>
          </a:p>
        </p:txBody>
      </p:sp>
      <p:pic>
        <p:nvPicPr>
          <p:cNvPr id="27654" name="Picture 6" descr="U:\PowerPoint\Scanner\Micro\Wee Animalcules JPEG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19400" y="1524000"/>
            <a:ext cx="3584575" cy="4267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363369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Spontaneous Generation</a:t>
            </a:r>
          </a:p>
        </p:txBody>
      </p:sp>
      <p:sp>
        <p:nvSpPr>
          <p:cNvPr id="2867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Theory that life just “spontaneously” developed from non-living matter</a:t>
            </a:r>
          </a:p>
          <a:p>
            <a:endParaRPr lang="en-US"/>
          </a:p>
          <a:p>
            <a:r>
              <a:rPr lang="en-US"/>
              <a:t>Example:</a:t>
            </a:r>
          </a:p>
          <a:p>
            <a:pPr lvl="1"/>
            <a:r>
              <a:rPr lang="en-US"/>
              <a:t>toads, snakes and mice - moist soil</a:t>
            </a:r>
          </a:p>
          <a:p>
            <a:pPr lvl="1"/>
            <a:r>
              <a:rPr lang="en-US"/>
              <a:t>flies and maggots - manure and decaying flesh</a:t>
            </a:r>
          </a:p>
        </p:txBody>
      </p:sp>
    </p:spTree>
    <p:extLst>
      <p:ext uri="{BB962C8B-B14F-4D97-AF65-F5344CB8AC3E}">
        <p14:creationId xmlns:p14="http://schemas.microsoft.com/office/powerpoint/2010/main" val="34696026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/>
              <a:t>Experiments to disprove Spontaneous Generation</a:t>
            </a:r>
          </a:p>
        </p:txBody>
      </p:sp>
      <p:sp>
        <p:nvSpPr>
          <p:cNvPr id="2969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Francesco Redi       1668</a:t>
            </a:r>
          </a:p>
          <a:p>
            <a:endParaRPr lang="en-US"/>
          </a:p>
          <a:p>
            <a:r>
              <a:rPr lang="en-US"/>
              <a:t>Rudolph Virchow    1858</a:t>
            </a:r>
          </a:p>
          <a:p>
            <a:pPr lvl="1"/>
            <a:r>
              <a:rPr lang="en-US"/>
              <a:t>Theory of Biogenesis</a:t>
            </a:r>
          </a:p>
          <a:p>
            <a:pPr lvl="2"/>
            <a:r>
              <a:rPr lang="en-US"/>
              <a:t>Cells can only arise from preexisting cells</a:t>
            </a:r>
          </a:p>
          <a:p>
            <a:endParaRPr lang="en-US"/>
          </a:p>
          <a:p>
            <a:r>
              <a:rPr lang="en-US"/>
              <a:t>Louis Pasteur        1861</a:t>
            </a:r>
          </a:p>
        </p:txBody>
      </p:sp>
    </p:spTree>
    <p:extLst>
      <p:ext uri="{BB962C8B-B14F-4D97-AF65-F5344CB8AC3E}">
        <p14:creationId xmlns:p14="http://schemas.microsoft.com/office/powerpoint/2010/main" val="37111564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ChangeArrowheads="1"/>
          </p:cNvSpPr>
          <p:nvPr>
            <p:ph type="title"/>
          </p:nvPr>
        </p:nvSpPr>
        <p:spPr>
          <a:xfrm>
            <a:off x="76200" y="381000"/>
            <a:ext cx="8991600" cy="1143000"/>
          </a:xfrm>
          <a:noFill/>
          <a:ln/>
        </p:spPr>
        <p:txBody>
          <a:bodyPr>
            <a:normAutofit fontScale="90000"/>
          </a:bodyPr>
          <a:lstStyle/>
          <a:p>
            <a:r>
              <a:rPr lang="en-US"/>
              <a:t>Francesco Redi’s experiments with meat</a:t>
            </a:r>
          </a:p>
        </p:txBody>
      </p:sp>
      <p:grpSp>
        <p:nvGrpSpPr>
          <p:cNvPr id="18441" name="Group 9"/>
          <p:cNvGrpSpPr>
            <a:grpSpLocks/>
          </p:cNvGrpSpPr>
          <p:nvPr/>
        </p:nvGrpSpPr>
        <p:grpSpPr bwMode="auto">
          <a:xfrm>
            <a:off x="1614488" y="2706688"/>
            <a:ext cx="1358900" cy="2171700"/>
            <a:chOff x="1017" y="1705"/>
            <a:chExt cx="856" cy="1368"/>
          </a:xfrm>
        </p:grpSpPr>
        <p:sp>
          <p:nvSpPr>
            <p:cNvPr id="18435" name="Freeform 3"/>
            <p:cNvSpPr>
              <a:spLocks/>
            </p:cNvSpPr>
            <p:nvPr/>
          </p:nvSpPr>
          <p:spPr bwMode="auto">
            <a:xfrm>
              <a:off x="1017" y="1705"/>
              <a:ext cx="856" cy="1368"/>
            </a:xfrm>
            <a:custGeom>
              <a:avLst/>
              <a:gdLst/>
              <a:ahLst/>
              <a:cxnLst>
                <a:cxn ang="0">
                  <a:pos x="3" y="162"/>
                </a:cxn>
                <a:cxn ang="0">
                  <a:pos x="23" y="141"/>
                </a:cxn>
                <a:cxn ang="0">
                  <a:pos x="83" y="113"/>
                </a:cxn>
                <a:cxn ang="0">
                  <a:pos x="146" y="87"/>
                </a:cxn>
                <a:cxn ang="0">
                  <a:pos x="187" y="58"/>
                </a:cxn>
                <a:cxn ang="0">
                  <a:pos x="239" y="36"/>
                </a:cxn>
                <a:cxn ang="0">
                  <a:pos x="308" y="17"/>
                </a:cxn>
                <a:cxn ang="0">
                  <a:pos x="391" y="3"/>
                </a:cxn>
                <a:cxn ang="0">
                  <a:pos x="468" y="0"/>
                </a:cxn>
                <a:cxn ang="0">
                  <a:pos x="546" y="5"/>
                </a:cxn>
                <a:cxn ang="0">
                  <a:pos x="617" y="16"/>
                </a:cxn>
                <a:cxn ang="0">
                  <a:pos x="679" y="32"/>
                </a:cxn>
                <a:cxn ang="0">
                  <a:pos x="734" y="55"/>
                </a:cxn>
                <a:cxn ang="0">
                  <a:pos x="785" y="86"/>
                </a:cxn>
                <a:cxn ang="0">
                  <a:pos x="824" y="122"/>
                </a:cxn>
                <a:cxn ang="0">
                  <a:pos x="850" y="165"/>
                </a:cxn>
                <a:cxn ang="0">
                  <a:pos x="855" y="209"/>
                </a:cxn>
                <a:cxn ang="0">
                  <a:pos x="842" y="252"/>
                </a:cxn>
                <a:cxn ang="0">
                  <a:pos x="815" y="287"/>
                </a:cxn>
                <a:cxn ang="0">
                  <a:pos x="811" y="1208"/>
                </a:cxn>
                <a:cxn ang="0">
                  <a:pos x="791" y="1251"/>
                </a:cxn>
                <a:cxn ang="0">
                  <a:pos x="761" y="1282"/>
                </a:cxn>
                <a:cxn ang="0">
                  <a:pos x="731" y="1305"/>
                </a:cxn>
                <a:cxn ang="0">
                  <a:pos x="689" y="1325"/>
                </a:cxn>
                <a:cxn ang="0">
                  <a:pos x="641" y="1343"/>
                </a:cxn>
                <a:cxn ang="0">
                  <a:pos x="592" y="1356"/>
                </a:cxn>
                <a:cxn ang="0">
                  <a:pos x="538" y="1363"/>
                </a:cxn>
                <a:cxn ang="0">
                  <a:pos x="475" y="1367"/>
                </a:cxn>
                <a:cxn ang="0">
                  <a:pos x="407" y="1365"/>
                </a:cxn>
                <a:cxn ang="0">
                  <a:pos x="357" y="1358"/>
                </a:cxn>
                <a:cxn ang="0">
                  <a:pos x="299" y="1343"/>
                </a:cxn>
                <a:cxn ang="0">
                  <a:pos x="244" y="1322"/>
                </a:cxn>
                <a:cxn ang="0">
                  <a:pos x="198" y="1298"/>
                </a:cxn>
                <a:cxn ang="0">
                  <a:pos x="163" y="1269"/>
                </a:cxn>
                <a:cxn ang="0">
                  <a:pos x="137" y="1230"/>
                </a:cxn>
                <a:cxn ang="0">
                  <a:pos x="126" y="1188"/>
                </a:cxn>
                <a:cxn ang="0">
                  <a:pos x="123" y="473"/>
                </a:cxn>
                <a:cxn ang="0">
                  <a:pos x="22" y="227"/>
                </a:cxn>
                <a:cxn ang="0">
                  <a:pos x="6" y="207"/>
                </a:cxn>
                <a:cxn ang="0">
                  <a:pos x="0" y="183"/>
                </a:cxn>
              </a:cxnLst>
              <a:rect l="0" t="0" r="r" b="b"/>
              <a:pathLst>
                <a:path w="856" h="1368">
                  <a:moveTo>
                    <a:pt x="0" y="174"/>
                  </a:moveTo>
                  <a:lnTo>
                    <a:pt x="3" y="162"/>
                  </a:lnTo>
                  <a:lnTo>
                    <a:pt x="11" y="153"/>
                  </a:lnTo>
                  <a:lnTo>
                    <a:pt x="23" y="141"/>
                  </a:lnTo>
                  <a:lnTo>
                    <a:pt x="57" y="124"/>
                  </a:lnTo>
                  <a:lnTo>
                    <a:pt x="83" y="113"/>
                  </a:lnTo>
                  <a:lnTo>
                    <a:pt x="113" y="101"/>
                  </a:lnTo>
                  <a:lnTo>
                    <a:pt x="146" y="87"/>
                  </a:lnTo>
                  <a:lnTo>
                    <a:pt x="166" y="70"/>
                  </a:lnTo>
                  <a:lnTo>
                    <a:pt x="187" y="58"/>
                  </a:lnTo>
                  <a:lnTo>
                    <a:pt x="214" y="46"/>
                  </a:lnTo>
                  <a:lnTo>
                    <a:pt x="239" y="36"/>
                  </a:lnTo>
                  <a:lnTo>
                    <a:pt x="271" y="25"/>
                  </a:lnTo>
                  <a:lnTo>
                    <a:pt x="308" y="17"/>
                  </a:lnTo>
                  <a:lnTo>
                    <a:pt x="348" y="9"/>
                  </a:lnTo>
                  <a:lnTo>
                    <a:pt x="391" y="3"/>
                  </a:lnTo>
                  <a:lnTo>
                    <a:pt x="430" y="0"/>
                  </a:lnTo>
                  <a:lnTo>
                    <a:pt x="468" y="0"/>
                  </a:lnTo>
                  <a:lnTo>
                    <a:pt x="505" y="0"/>
                  </a:lnTo>
                  <a:lnTo>
                    <a:pt x="546" y="5"/>
                  </a:lnTo>
                  <a:lnTo>
                    <a:pt x="585" y="10"/>
                  </a:lnTo>
                  <a:lnTo>
                    <a:pt x="617" y="16"/>
                  </a:lnTo>
                  <a:lnTo>
                    <a:pt x="648" y="24"/>
                  </a:lnTo>
                  <a:lnTo>
                    <a:pt x="679" y="32"/>
                  </a:lnTo>
                  <a:lnTo>
                    <a:pt x="710" y="44"/>
                  </a:lnTo>
                  <a:lnTo>
                    <a:pt x="734" y="55"/>
                  </a:lnTo>
                  <a:lnTo>
                    <a:pt x="760" y="68"/>
                  </a:lnTo>
                  <a:lnTo>
                    <a:pt x="785" y="86"/>
                  </a:lnTo>
                  <a:lnTo>
                    <a:pt x="805" y="101"/>
                  </a:lnTo>
                  <a:lnTo>
                    <a:pt x="824" y="122"/>
                  </a:lnTo>
                  <a:lnTo>
                    <a:pt x="840" y="144"/>
                  </a:lnTo>
                  <a:lnTo>
                    <a:pt x="850" y="165"/>
                  </a:lnTo>
                  <a:lnTo>
                    <a:pt x="855" y="188"/>
                  </a:lnTo>
                  <a:lnTo>
                    <a:pt x="855" y="209"/>
                  </a:lnTo>
                  <a:lnTo>
                    <a:pt x="851" y="230"/>
                  </a:lnTo>
                  <a:lnTo>
                    <a:pt x="842" y="252"/>
                  </a:lnTo>
                  <a:lnTo>
                    <a:pt x="828" y="272"/>
                  </a:lnTo>
                  <a:lnTo>
                    <a:pt x="815" y="287"/>
                  </a:lnTo>
                  <a:lnTo>
                    <a:pt x="815" y="1190"/>
                  </a:lnTo>
                  <a:lnTo>
                    <a:pt x="811" y="1208"/>
                  </a:lnTo>
                  <a:lnTo>
                    <a:pt x="803" y="1230"/>
                  </a:lnTo>
                  <a:lnTo>
                    <a:pt x="791" y="1251"/>
                  </a:lnTo>
                  <a:lnTo>
                    <a:pt x="777" y="1269"/>
                  </a:lnTo>
                  <a:lnTo>
                    <a:pt x="761" y="1282"/>
                  </a:lnTo>
                  <a:lnTo>
                    <a:pt x="747" y="1293"/>
                  </a:lnTo>
                  <a:lnTo>
                    <a:pt x="731" y="1305"/>
                  </a:lnTo>
                  <a:lnTo>
                    <a:pt x="711" y="1316"/>
                  </a:lnTo>
                  <a:lnTo>
                    <a:pt x="689" y="1325"/>
                  </a:lnTo>
                  <a:lnTo>
                    <a:pt x="663" y="1336"/>
                  </a:lnTo>
                  <a:lnTo>
                    <a:pt x="641" y="1343"/>
                  </a:lnTo>
                  <a:lnTo>
                    <a:pt x="617" y="1349"/>
                  </a:lnTo>
                  <a:lnTo>
                    <a:pt x="592" y="1356"/>
                  </a:lnTo>
                  <a:lnTo>
                    <a:pt x="561" y="1361"/>
                  </a:lnTo>
                  <a:lnTo>
                    <a:pt x="538" y="1363"/>
                  </a:lnTo>
                  <a:lnTo>
                    <a:pt x="503" y="1367"/>
                  </a:lnTo>
                  <a:lnTo>
                    <a:pt x="475" y="1367"/>
                  </a:lnTo>
                  <a:lnTo>
                    <a:pt x="442" y="1367"/>
                  </a:lnTo>
                  <a:lnTo>
                    <a:pt x="407" y="1365"/>
                  </a:lnTo>
                  <a:lnTo>
                    <a:pt x="385" y="1363"/>
                  </a:lnTo>
                  <a:lnTo>
                    <a:pt x="357" y="1358"/>
                  </a:lnTo>
                  <a:lnTo>
                    <a:pt x="332" y="1351"/>
                  </a:lnTo>
                  <a:lnTo>
                    <a:pt x="299" y="1343"/>
                  </a:lnTo>
                  <a:lnTo>
                    <a:pt x="275" y="1336"/>
                  </a:lnTo>
                  <a:lnTo>
                    <a:pt x="244" y="1322"/>
                  </a:lnTo>
                  <a:lnTo>
                    <a:pt x="219" y="1312"/>
                  </a:lnTo>
                  <a:lnTo>
                    <a:pt x="198" y="1298"/>
                  </a:lnTo>
                  <a:lnTo>
                    <a:pt x="179" y="1282"/>
                  </a:lnTo>
                  <a:lnTo>
                    <a:pt x="163" y="1269"/>
                  </a:lnTo>
                  <a:lnTo>
                    <a:pt x="147" y="1251"/>
                  </a:lnTo>
                  <a:lnTo>
                    <a:pt x="137" y="1230"/>
                  </a:lnTo>
                  <a:lnTo>
                    <a:pt x="129" y="1206"/>
                  </a:lnTo>
                  <a:lnTo>
                    <a:pt x="126" y="1188"/>
                  </a:lnTo>
                  <a:lnTo>
                    <a:pt x="123" y="1171"/>
                  </a:lnTo>
                  <a:lnTo>
                    <a:pt x="123" y="473"/>
                  </a:lnTo>
                  <a:lnTo>
                    <a:pt x="47" y="258"/>
                  </a:lnTo>
                  <a:lnTo>
                    <a:pt x="22" y="227"/>
                  </a:lnTo>
                  <a:lnTo>
                    <a:pt x="14" y="217"/>
                  </a:lnTo>
                  <a:lnTo>
                    <a:pt x="6" y="207"/>
                  </a:lnTo>
                  <a:lnTo>
                    <a:pt x="1" y="194"/>
                  </a:lnTo>
                  <a:lnTo>
                    <a:pt x="0" y="183"/>
                  </a:lnTo>
                  <a:lnTo>
                    <a:pt x="0" y="174"/>
                  </a:lnTo>
                </a:path>
              </a:pathLst>
            </a:custGeom>
            <a:solidFill>
              <a:srgbClr val="C0C0C0"/>
            </a:solidFill>
            <a:ln w="12700" cap="rnd" cmpd="sng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/>
            </a:p>
          </p:txBody>
        </p:sp>
        <p:grpSp>
          <p:nvGrpSpPr>
            <p:cNvPr id="18438" name="Group 6"/>
            <p:cNvGrpSpPr>
              <a:grpSpLocks/>
            </p:cNvGrpSpPr>
            <p:nvPr/>
          </p:nvGrpSpPr>
          <p:grpSpPr bwMode="auto">
            <a:xfrm>
              <a:off x="1049" y="1728"/>
              <a:ext cx="784" cy="1305"/>
              <a:chOff x="1049" y="1728"/>
              <a:chExt cx="784" cy="1305"/>
            </a:xfrm>
          </p:grpSpPr>
          <p:sp>
            <p:nvSpPr>
              <p:cNvPr id="18436" name="Freeform 4"/>
              <p:cNvSpPr>
                <a:spLocks/>
              </p:cNvSpPr>
              <p:nvPr/>
            </p:nvSpPr>
            <p:spPr bwMode="auto">
              <a:xfrm>
                <a:off x="1086" y="1935"/>
                <a:ext cx="716" cy="1098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81" y="214"/>
                  </a:cxn>
                  <a:cxn ang="0">
                    <a:pos x="81" y="929"/>
                  </a:cxn>
                  <a:cxn ang="0">
                    <a:pos x="85" y="958"/>
                  </a:cxn>
                  <a:cxn ang="0">
                    <a:pos x="91" y="974"/>
                  </a:cxn>
                  <a:cxn ang="0">
                    <a:pos x="99" y="992"/>
                  </a:cxn>
                  <a:cxn ang="0">
                    <a:pos x="109" y="1000"/>
                  </a:cxn>
                  <a:cxn ang="0">
                    <a:pos x="122" y="1017"/>
                  </a:cxn>
                  <a:cxn ang="0">
                    <a:pos x="138" y="1028"/>
                  </a:cxn>
                  <a:cxn ang="0">
                    <a:pos x="155" y="1039"/>
                  </a:cxn>
                  <a:cxn ang="0">
                    <a:pos x="177" y="1050"/>
                  </a:cxn>
                  <a:cxn ang="0">
                    <a:pos x="199" y="1061"/>
                  </a:cxn>
                  <a:cxn ang="0">
                    <a:pos x="220" y="1069"/>
                  </a:cxn>
                  <a:cxn ang="0">
                    <a:pos x="246" y="1077"/>
                  </a:cxn>
                  <a:cxn ang="0">
                    <a:pos x="271" y="1084"/>
                  </a:cxn>
                  <a:cxn ang="0">
                    <a:pos x="295" y="1088"/>
                  </a:cxn>
                  <a:cxn ang="0">
                    <a:pos x="318" y="1092"/>
                  </a:cxn>
                  <a:cxn ang="0">
                    <a:pos x="344" y="1095"/>
                  </a:cxn>
                  <a:cxn ang="0">
                    <a:pos x="372" y="1097"/>
                  </a:cxn>
                  <a:cxn ang="0">
                    <a:pos x="405" y="1097"/>
                  </a:cxn>
                  <a:cxn ang="0">
                    <a:pos x="438" y="1095"/>
                  </a:cxn>
                  <a:cxn ang="0">
                    <a:pos x="469" y="1092"/>
                  </a:cxn>
                  <a:cxn ang="0">
                    <a:pos x="498" y="1088"/>
                  </a:cxn>
                  <a:cxn ang="0">
                    <a:pos x="528" y="1082"/>
                  </a:cxn>
                  <a:cxn ang="0">
                    <a:pos x="550" y="1077"/>
                  </a:cxn>
                  <a:cxn ang="0">
                    <a:pos x="578" y="1068"/>
                  </a:cxn>
                  <a:cxn ang="0">
                    <a:pos x="599" y="1058"/>
                  </a:cxn>
                  <a:cxn ang="0">
                    <a:pos x="620" y="1050"/>
                  </a:cxn>
                  <a:cxn ang="0">
                    <a:pos x="640" y="1039"/>
                  </a:cxn>
                  <a:cxn ang="0">
                    <a:pos x="659" y="1028"/>
                  </a:cxn>
                  <a:cxn ang="0">
                    <a:pos x="673" y="1017"/>
                  </a:cxn>
                  <a:cxn ang="0">
                    <a:pos x="687" y="1000"/>
                  </a:cxn>
                  <a:cxn ang="0">
                    <a:pos x="696" y="989"/>
                  </a:cxn>
                  <a:cxn ang="0">
                    <a:pos x="704" y="976"/>
                  </a:cxn>
                  <a:cxn ang="0">
                    <a:pos x="712" y="956"/>
                  </a:cxn>
                  <a:cxn ang="0">
                    <a:pos x="715" y="933"/>
                  </a:cxn>
                  <a:cxn ang="0">
                    <a:pos x="715" y="80"/>
                  </a:cxn>
                  <a:cxn ang="0">
                    <a:pos x="689" y="98"/>
                  </a:cxn>
                  <a:cxn ang="0">
                    <a:pos x="652" y="118"/>
                  </a:cxn>
                  <a:cxn ang="0">
                    <a:pos x="612" y="132"/>
                  </a:cxn>
                  <a:cxn ang="0">
                    <a:pos x="569" y="147"/>
                  </a:cxn>
                  <a:cxn ang="0">
                    <a:pos x="525" y="156"/>
                  </a:cxn>
                  <a:cxn ang="0">
                    <a:pos x="478" y="163"/>
                  </a:cxn>
                  <a:cxn ang="0">
                    <a:pos x="428" y="167"/>
                  </a:cxn>
                  <a:cxn ang="0">
                    <a:pos x="378" y="167"/>
                  </a:cxn>
                  <a:cxn ang="0">
                    <a:pos x="325" y="164"/>
                  </a:cxn>
                  <a:cxn ang="0">
                    <a:pos x="275" y="154"/>
                  </a:cxn>
                  <a:cxn ang="0">
                    <a:pos x="222" y="143"/>
                  </a:cxn>
                  <a:cxn ang="0">
                    <a:pos x="173" y="125"/>
                  </a:cxn>
                  <a:cxn ang="0">
                    <a:pos x="133" y="108"/>
                  </a:cxn>
                  <a:cxn ang="0">
                    <a:pos x="111" y="94"/>
                  </a:cxn>
                  <a:cxn ang="0">
                    <a:pos x="93" y="79"/>
                  </a:cxn>
                  <a:cxn ang="0">
                    <a:pos x="81" y="65"/>
                  </a:cxn>
                  <a:cxn ang="0">
                    <a:pos x="70" y="47"/>
                  </a:cxn>
                  <a:cxn ang="0">
                    <a:pos x="64" y="40"/>
                  </a:cxn>
                  <a:cxn ang="0">
                    <a:pos x="54" y="31"/>
                  </a:cxn>
                  <a:cxn ang="0">
                    <a:pos x="46" y="24"/>
                  </a:cxn>
                  <a:cxn ang="0">
                    <a:pos x="36" y="18"/>
                  </a:cxn>
                  <a:cxn ang="0">
                    <a:pos x="26" y="11"/>
                  </a:cxn>
                  <a:cxn ang="0">
                    <a:pos x="14" y="7"/>
                  </a:cxn>
                  <a:cxn ang="0">
                    <a:pos x="0" y="0"/>
                  </a:cxn>
                </a:cxnLst>
                <a:rect l="0" t="0" r="r" b="b"/>
                <a:pathLst>
                  <a:path w="716" h="1098">
                    <a:moveTo>
                      <a:pt x="0" y="0"/>
                    </a:moveTo>
                    <a:lnTo>
                      <a:pt x="81" y="214"/>
                    </a:lnTo>
                    <a:lnTo>
                      <a:pt x="81" y="929"/>
                    </a:lnTo>
                    <a:lnTo>
                      <a:pt x="85" y="958"/>
                    </a:lnTo>
                    <a:lnTo>
                      <a:pt x="91" y="974"/>
                    </a:lnTo>
                    <a:lnTo>
                      <a:pt x="99" y="992"/>
                    </a:lnTo>
                    <a:lnTo>
                      <a:pt x="109" y="1000"/>
                    </a:lnTo>
                    <a:lnTo>
                      <a:pt x="122" y="1017"/>
                    </a:lnTo>
                    <a:lnTo>
                      <a:pt x="138" y="1028"/>
                    </a:lnTo>
                    <a:lnTo>
                      <a:pt x="155" y="1039"/>
                    </a:lnTo>
                    <a:lnTo>
                      <a:pt x="177" y="1050"/>
                    </a:lnTo>
                    <a:lnTo>
                      <a:pt x="199" y="1061"/>
                    </a:lnTo>
                    <a:lnTo>
                      <a:pt x="220" y="1069"/>
                    </a:lnTo>
                    <a:lnTo>
                      <a:pt x="246" y="1077"/>
                    </a:lnTo>
                    <a:lnTo>
                      <a:pt x="271" y="1084"/>
                    </a:lnTo>
                    <a:lnTo>
                      <a:pt x="295" y="1088"/>
                    </a:lnTo>
                    <a:lnTo>
                      <a:pt x="318" y="1092"/>
                    </a:lnTo>
                    <a:lnTo>
                      <a:pt x="344" y="1095"/>
                    </a:lnTo>
                    <a:lnTo>
                      <a:pt x="372" y="1097"/>
                    </a:lnTo>
                    <a:lnTo>
                      <a:pt x="405" y="1097"/>
                    </a:lnTo>
                    <a:lnTo>
                      <a:pt x="438" y="1095"/>
                    </a:lnTo>
                    <a:lnTo>
                      <a:pt x="469" y="1092"/>
                    </a:lnTo>
                    <a:lnTo>
                      <a:pt x="498" y="1088"/>
                    </a:lnTo>
                    <a:lnTo>
                      <a:pt x="528" y="1082"/>
                    </a:lnTo>
                    <a:lnTo>
                      <a:pt x="550" y="1077"/>
                    </a:lnTo>
                    <a:lnTo>
                      <a:pt x="578" y="1068"/>
                    </a:lnTo>
                    <a:lnTo>
                      <a:pt x="599" y="1058"/>
                    </a:lnTo>
                    <a:lnTo>
                      <a:pt x="620" y="1050"/>
                    </a:lnTo>
                    <a:lnTo>
                      <a:pt x="640" y="1039"/>
                    </a:lnTo>
                    <a:lnTo>
                      <a:pt x="659" y="1028"/>
                    </a:lnTo>
                    <a:lnTo>
                      <a:pt x="673" y="1017"/>
                    </a:lnTo>
                    <a:lnTo>
                      <a:pt x="687" y="1000"/>
                    </a:lnTo>
                    <a:lnTo>
                      <a:pt x="696" y="989"/>
                    </a:lnTo>
                    <a:lnTo>
                      <a:pt x="704" y="976"/>
                    </a:lnTo>
                    <a:lnTo>
                      <a:pt x="712" y="956"/>
                    </a:lnTo>
                    <a:lnTo>
                      <a:pt x="715" y="933"/>
                    </a:lnTo>
                    <a:lnTo>
                      <a:pt x="715" y="80"/>
                    </a:lnTo>
                    <a:lnTo>
                      <a:pt x="689" y="98"/>
                    </a:lnTo>
                    <a:lnTo>
                      <a:pt x="652" y="118"/>
                    </a:lnTo>
                    <a:lnTo>
                      <a:pt x="612" y="132"/>
                    </a:lnTo>
                    <a:lnTo>
                      <a:pt x="569" y="147"/>
                    </a:lnTo>
                    <a:lnTo>
                      <a:pt x="525" y="156"/>
                    </a:lnTo>
                    <a:lnTo>
                      <a:pt x="478" y="163"/>
                    </a:lnTo>
                    <a:lnTo>
                      <a:pt x="428" y="167"/>
                    </a:lnTo>
                    <a:lnTo>
                      <a:pt x="378" y="167"/>
                    </a:lnTo>
                    <a:lnTo>
                      <a:pt x="325" y="164"/>
                    </a:lnTo>
                    <a:lnTo>
                      <a:pt x="275" y="154"/>
                    </a:lnTo>
                    <a:lnTo>
                      <a:pt x="222" y="143"/>
                    </a:lnTo>
                    <a:lnTo>
                      <a:pt x="173" y="125"/>
                    </a:lnTo>
                    <a:lnTo>
                      <a:pt x="133" y="108"/>
                    </a:lnTo>
                    <a:lnTo>
                      <a:pt x="111" y="94"/>
                    </a:lnTo>
                    <a:lnTo>
                      <a:pt x="93" y="79"/>
                    </a:lnTo>
                    <a:lnTo>
                      <a:pt x="81" y="65"/>
                    </a:lnTo>
                    <a:lnTo>
                      <a:pt x="70" y="47"/>
                    </a:lnTo>
                    <a:lnTo>
                      <a:pt x="64" y="40"/>
                    </a:lnTo>
                    <a:lnTo>
                      <a:pt x="54" y="31"/>
                    </a:lnTo>
                    <a:lnTo>
                      <a:pt x="46" y="24"/>
                    </a:lnTo>
                    <a:lnTo>
                      <a:pt x="36" y="18"/>
                    </a:lnTo>
                    <a:lnTo>
                      <a:pt x="26" y="11"/>
                    </a:lnTo>
                    <a:lnTo>
                      <a:pt x="14" y="7"/>
                    </a:lnTo>
                    <a:lnTo>
                      <a:pt x="0" y="0"/>
                    </a:lnTo>
                  </a:path>
                </a:pathLst>
              </a:custGeom>
              <a:solidFill>
                <a:srgbClr val="808080"/>
              </a:solidFill>
              <a:ln w="12700" cap="rnd" cmpd="sng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8437" name="Freeform 5"/>
              <p:cNvSpPr>
                <a:spLocks/>
              </p:cNvSpPr>
              <p:nvPr/>
            </p:nvSpPr>
            <p:spPr bwMode="auto">
              <a:xfrm>
                <a:off x="1049" y="1728"/>
                <a:ext cx="784" cy="331"/>
              </a:xfrm>
              <a:custGeom>
                <a:avLst/>
                <a:gdLst/>
                <a:ahLst/>
                <a:cxnLst>
                  <a:cxn ang="0">
                    <a:pos x="6" y="144"/>
                  </a:cxn>
                  <a:cxn ang="0">
                    <a:pos x="32" y="130"/>
                  </a:cxn>
                  <a:cxn ang="0">
                    <a:pos x="86" y="109"/>
                  </a:cxn>
                  <a:cxn ang="0">
                    <a:pos x="127" y="95"/>
                  </a:cxn>
                  <a:cxn ang="0">
                    <a:pos x="155" y="66"/>
                  </a:cxn>
                  <a:cxn ang="0">
                    <a:pos x="190" y="46"/>
                  </a:cxn>
                  <a:cxn ang="0">
                    <a:pos x="229" y="31"/>
                  </a:cxn>
                  <a:cxn ang="0">
                    <a:pos x="272" y="17"/>
                  </a:cxn>
                  <a:cxn ang="0">
                    <a:pos x="325" y="8"/>
                  </a:cxn>
                  <a:cxn ang="0">
                    <a:pos x="404" y="0"/>
                  </a:cxn>
                  <a:cxn ang="0">
                    <a:pos x="496" y="2"/>
                  </a:cxn>
                  <a:cxn ang="0">
                    <a:pos x="584" y="16"/>
                  </a:cxn>
                  <a:cxn ang="0">
                    <a:pos x="657" y="38"/>
                  </a:cxn>
                  <a:cxn ang="0">
                    <a:pos x="719" y="68"/>
                  </a:cxn>
                  <a:cxn ang="0">
                    <a:pos x="760" y="106"/>
                  </a:cxn>
                  <a:cxn ang="0">
                    <a:pos x="780" y="141"/>
                  </a:cxn>
                  <a:cxn ang="0">
                    <a:pos x="783" y="175"/>
                  </a:cxn>
                  <a:cxn ang="0">
                    <a:pos x="773" y="206"/>
                  </a:cxn>
                  <a:cxn ang="0">
                    <a:pos x="753" y="232"/>
                  </a:cxn>
                  <a:cxn ang="0">
                    <a:pos x="727" y="256"/>
                  </a:cxn>
                  <a:cxn ang="0">
                    <a:pos x="685" y="281"/>
                  </a:cxn>
                  <a:cxn ang="0">
                    <a:pos x="628" y="303"/>
                  </a:cxn>
                  <a:cxn ang="0">
                    <a:pos x="564" y="319"/>
                  </a:cxn>
                  <a:cxn ang="0">
                    <a:pos x="491" y="327"/>
                  </a:cxn>
                  <a:cxn ang="0">
                    <a:pos x="420" y="330"/>
                  </a:cxn>
                  <a:cxn ang="0">
                    <a:pos x="361" y="325"/>
                  </a:cxn>
                  <a:cxn ang="0">
                    <a:pos x="302" y="314"/>
                  </a:cxn>
                  <a:cxn ang="0">
                    <a:pos x="254" y="303"/>
                  </a:cxn>
                  <a:cxn ang="0">
                    <a:pos x="212" y="288"/>
                  </a:cxn>
                  <a:cxn ang="0">
                    <a:pos x="177" y="270"/>
                  </a:cxn>
                  <a:cxn ang="0">
                    <a:pos x="149" y="250"/>
                  </a:cxn>
                  <a:cxn ang="0">
                    <a:pos x="128" y="225"/>
                  </a:cxn>
                  <a:cxn ang="0">
                    <a:pos x="106" y="202"/>
                  </a:cxn>
                  <a:cxn ang="0">
                    <a:pos x="75" y="184"/>
                  </a:cxn>
                  <a:cxn ang="0">
                    <a:pos x="36" y="168"/>
                  </a:cxn>
                  <a:cxn ang="0">
                    <a:pos x="8" y="158"/>
                  </a:cxn>
                  <a:cxn ang="0">
                    <a:pos x="0" y="149"/>
                  </a:cxn>
                </a:cxnLst>
                <a:rect l="0" t="0" r="r" b="b"/>
                <a:pathLst>
                  <a:path w="784" h="331">
                    <a:moveTo>
                      <a:pt x="0" y="149"/>
                    </a:moveTo>
                    <a:lnTo>
                      <a:pt x="6" y="144"/>
                    </a:lnTo>
                    <a:lnTo>
                      <a:pt x="15" y="138"/>
                    </a:lnTo>
                    <a:lnTo>
                      <a:pt x="32" y="130"/>
                    </a:lnTo>
                    <a:lnTo>
                      <a:pt x="61" y="119"/>
                    </a:lnTo>
                    <a:lnTo>
                      <a:pt x="86" y="109"/>
                    </a:lnTo>
                    <a:lnTo>
                      <a:pt x="108" y="101"/>
                    </a:lnTo>
                    <a:lnTo>
                      <a:pt x="127" y="95"/>
                    </a:lnTo>
                    <a:lnTo>
                      <a:pt x="139" y="80"/>
                    </a:lnTo>
                    <a:lnTo>
                      <a:pt x="155" y="66"/>
                    </a:lnTo>
                    <a:lnTo>
                      <a:pt x="172" y="57"/>
                    </a:lnTo>
                    <a:lnTo>
                      <a:pt x="190" y="46"/>
                    </a:lnTo>
                    <a:lnTo>
                      <a:pt x="210" y="38"/>
                    </a:lnTo>
                    <a:lnTo>
                      <a:pt x="229" y="31"/>
                    </a:lnTo>
                    <a:lnTo>
                      <a:pt x="251" y="24"/>
                    </a:lnTo>
                    <a:lnTo>
                      <a:pt x="272" y="17"/>
                    </a:lnTo>
                    <a:lnTo>
                      <a:pt x="297" y="11"/>
                    </a:lnTo>
                    <a:lnTo>
                      <a:pt x="325" y="8"/>
                    </a:lnTo>
                    <a:lnTo>
                      <a:pt x="361" y="3"/>
                    </a:lnTo>
                    <a:lnTo>
                      <a:pt x="404" y="0"/>
                    </a:lnTo>
                    <a:lnTo>
                      <a:pt x="452" y="0"/>
                    </a:lnTo>
                    <a:lnTo>
                      <a:pt x="496" y="2"/>
                    </a:lnTo>
                    <a:lnTo>
                      <a:pt x="545" y="9"/>
                    </a:lnTo>
                    <a:lnTo>
                      <a:pt x="584" y="16"/>
                    </a:lnTo>
                    <a:lnTo>
                      <a:pt x="622" y="25"/>
                    </a:lnTo>
                    <a:lnTo>
                      <a:pt x="657" y="38"/>
                    </a:lnTo>
                    <a:lnTo>
                      <a:pt x="691" y="52"/>
                    </a:lnTo>
                    <a:lnTo>
                      <a:pt x="719" y="68"/>
                    </a:lnTo>
                    <a:lnTo>
                      <a:pt x="742" y="87"/>
                    </a:lnTo>
                    <a:lnTo>
                      <a:pt x="760" y="106"/>
                    </a:lnTo>
                    <a:lnTo>
                      <a:pt x="772" y="122"/>
                    </a:lnTo>
                    <a:lnTo>
                      <a:pt x="780" y="141"/>
                    </a:lnTo>
                    <a:lnTo>
                      <a:pt x="783" y="160"/>
                    </a:lnTo>
                    <a:lnTo>
                      <a:pt x="783" y="175"/>
                    </a:lnTo>
                    <a:lnTo>
                      <a:pt x="780" y="190"/>
                    </a:lnTo>
                    <a:lnTo>
                      <a:pt x="773" y="206"/>
                    </a:lnTo>
                    <a:lnTo>
                      <a:pt x="764" y="219"/>
                    </a:lnTo>
                    <a:lnTo>
                      <a:pt x="753" y="232"/>
                    </a:lnTo>
                    <a:lnTo>
                      <a:pt x="740" y="246"/>
                    </a:lnTo>
                    <a:lnTo>
                      <a:pt x="727" y="256"/>
                    </a:lnTo>
                    <a:lnTo>
                      <a:pt x="707" y="269"/>
                    </a:lnTo>
                    <a:lnTo>
                      <a:pt x="685" y="281"/>
                    </a:lnTo>
                    <a:lnTo>
                      <a:pt x="657" y="292"/>
                    </a:lnTo>
                    <a:lnTo>
                      <a:pt x="628" y="303"/>
                    </a:lnTo>
                    <a:lnTo>
                      <a:pt x="593" y="313"/>
                    </a:lnTo>
                    <a:lnTo>
                      <a:pt x="564" y="319"/>
                    </a:lnTo>
                    <a:lnTo>
                      <a:pt x="528" y="324"/>
                    </a:lnTo>
                    <a:lnTo>
                      <a:pt x="491" y="327"/>
                    </a:lnTo>
                    <a:lnTo>
                      <a:pt x="451" y="330"/>
                    </a:lnTo>
                    <a:lnTo>
                      <a:pt x="420" y="330"/>
                    </a:lnTo>
                    <a:lnTo>
                      <a:pt x="390" y="327"/>
                    </a:lnTo>
                    <a:lnTo>
                      <a:pt x="361" y="325"/>
                    </a:lnTo>
                    <a:lnTo>
                      <a:pt x="329" y="321"/>
                    </a:lnTo>
                    <a:lnTo>
                      <a:pt x="302" y="314"/>
                    </a:lnTo>
                    <a:lnTo>
                      <a:pt x="279" y="310"/>
                    </a:lnTo>
                    <a:lnTo>
                      <a:pt x="254" y="303"/>
                    </a:lnTo>
                    <a:lnTo>
                      <a:pt x="231" y="295"/>
                    </a:lnTo>
                    <a:lnTo>
                      <a:pt x="212" y="288"/>
                    </a:lnTo>
                    <a:lnTo>
                      <a:pt x="194" y="279"/>
                    </a:lnTo>
                    <a:lnTo>
                      <a:pt x="177" y="270"/>
                    </a:lnTo>
                    <a:lnTo>
                      <a:pt x="162" y="260"/>
                    </a:lnTo>
                    <a:lnTo>
                      <a:pt x="149" y="250"/>
                    </a:lnTo>
                    <a:lnTo>
                      <a:pt x="136" y="237"/>
                    </a:lnTo>
                    <a:lnTo>
                      <a:pt x="128" y="225"/>
                    </a:lnTo>
                    <a:lnTo>
                      <a:pt x="120" y="213"/>
                    </a:lnTo>
                    <a:lnTo>
                      <a:pt x="106" y="202"/>
                    </a:lnTo>
                    <a:lnTo>
                      <a:pt x="92" y="193"/>
                    </a:lnTo>
                    <a:lnTo>
                      <a:pt x="75" y="184"/>
                    </a:lnTo>
                    <a:lnTo>
                      <a:pt x="56" y="176"/>
                    </a:lnTo>
                    <a:lnTo>
                      <a:pt x="36" y="168"/>
                    </a:lnTo>
                    <a:lnTo>
                      <a:pt x="24" y="164"/>
                    </a:lnTo>
                    <a:lnTo>
                      <a:pt x="8" y="158"/>
                    </a:lnTo>
                    <a:lnTo>
                      <a:pt x="0" y="154"/>
                    </a:lnTo>
                    <a:lnTo>
                      <a:pt x="0" y="149"/>
                    </a:lnTo>
                  </a:path>
                </a:pathLst>
              </a:custGeom>
              <a:solidFill>
                <a:srgbClr val="606060"/>
              </a:solidFill>
              <a:ln w="12700" cap="rnd" cmpd="sng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/>
              </a:p>
            </p:txBody>
          </p:sp>
        </p:grpSp>
        <p:sp>
          <p:nvSpPr>
            <p:cNvPr id="18439" name="Oval 7"/>
            <p:cNvSpPr>
              <a:spLocks noChangeArrowheads="1"/>
            </p:cNvSpPr>
            <p:nvPr/>
          </p:nvSpPr>
          <p:spPr bwMode="auto">
            <a:xfrm>
              <a:off x="1174" y="2710"/>
              <a:ext cx="608" cy="326"/>
            </a:xfrm>
            <a:prstGeom prst="ellipse">
              <a:avLst/>
            </a:prstGeom>
            <a:solidFill>
              <a:srgbClr val="676767"/>
            </a:solidFill>
            <a:ln w="101600">
              <a:solidFill>
                <a:srgbClr val="DADADA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8440" name="Freeform 8"/>
            <p:cNvSpPr>
              <a:spLocks/>
            </p:cNvSpPr>
            <p:nvPr/>
          </p:nvSpPr>
          <p:spPr bwMode="auto">
            <a:xfrm>
              <a:off x="1190" y="2610"/>
              <a:ext cx="561" cy="321"/>
            </a:xfrm>
            <a:custGeom>
              <a:avLst/>
              <a:gdLst/>
              <a:ahLst/>
              <a:cxnLst>
                <a:cxn ang="0">
                  <a:pos x="154" y="108"/>
                </a:cxn>
                <a:cxn ang="0">
                  <a:pos x="184" y="108"/>
                </a:cxn>
                <a:cxn ang="0">
                  <a:pos x="208" y="106"/>
                </a:cxn>
                <a:cxn ang="0">
                  <a:pos x="238" y="96"/>
                </a:cxn>
                <a:cxn ang="0">
                  <a:pos x="268" y="83"/>
                </a:cxn>
                <a:cxn ang="0">
                  <a:pos x="306" y="60"/>
                </a:cxn>
                <a:cxn ang="0">
                  <a:pos x="325" y="38"/>
                </a:cxn>
                <a:cxn ang="0">
                  <a:pos x="360" y="25"/>
                </a:cxn>
                <a:cxn ang="0">
                  <a:pos x="398" y="10"/>
                </a:cxn>
                <a:cxn ang="0">
                  <a:pos x="427" y="8"/>
                </a:cxn>
                <a:cxn ang="0">
                  <a:pos x="463" y="3"/>
                </a:cxn>
                <a:cxn ang="0">
                  <a:pos x="490" y="0"/>
                </a:cxn>
                <a:cxn ang="0">
                  <a:pos x="517" y="23"/>
                </a:cxn>
                <a:cxn ang="0">
                  <a:pos x="517" y="48"/>
                </a:cxn>
                <a:cxn ang="0">
                  <a:pos x="549" y="60"/>
                </a:cxn>
                <a:cxn ang="0">
                  <a:pos x="557" y="86"/>
                </a:cxn>
                <a:cxn ang="0">
                  <a:pos x="555" y="113"/>
                </a:cxn>
                <a:cxn ang="0">
                  <a:pos x="544" y="149"/>
                </a:cxn>
                <a:cxn ang="0">
                  <a:pos x="509" y="184"/>
                </a:cxn>
                <a:cxn ang="0">
                  <a:pos x="500" y="209"/>
                </a:cxn>
                <a:cxn ang="0">
                  <a:pos x="479" y="237"/>
                </a:cxn>
                <a:cxn ang="0">
                  <a:pos x="460" y="265"/>
                </a:cxn>
                <a:cxn ang="0">
                  <a:pos x="441" y="295"/>
                </a:cxn>
                <a:cxn ang="0">
                  <a:pos x="417" y="307"/>
                </a:cxn>
                <a:cxn ang="0">
                  <a:pos x="381" y="315"/>
                </a:cxn>
                <a:cxn ang="0">
                  <a:pos x="354" y="320"/>
                </a:cxn>
                <a:cxn ang="0">
                  <a:pos x="317" y="320"/>
                </a:cxn>
                <a:cxn ang="0">
                  <a:pos x="265" y="315"/>
                </a:cxn>
                <a:cxn ang="0">
                  <a:pos x="235" y="307"/>
                </a:cxn>
                <a:cxn ang="0">
                  <a:pos x="200" y="300"/>
                </a:cxn>
                <a:cxn ang="0">
                  <a:pos x="176" y="277"/>
                </a:cxn>
                <a:cxn ang="0">
                  <a:pos x="157" y="257"/>
                </a:cxn>
                <a:cxn ang="0">
                  <a:pos x="76" y="260"/>
                </a:cxn>
                <a:cxn ang="0">
                  <a:pos x="38" y="265"/>
                </a:cxn>
                <a:cxn ang="0">
                  <a:pos x="14" y="257"/>
                </a:cxn>
                <a:cxn ang="0">
                  <a:pos x="0" y="222"/>
                </a:cxn>
                <a:cxn ang="0">
                  <a:pos x="0" y="191"/>
                </a:cxn>
                <a:cxn ang="0">
                  <a:pos x="11" y="166"/>
                </a:cxn>
                <a:cxn ang="0">
                  <a:pos x="32" y="146"/>
                </a:cxn>
                <a:cxn ang="0">
                  <a:pos x="65" y="131"/>
                </a:cxn>
                <a:cxn ang="0">
                  <a:pos x="100" y="106"/>
                </a:cxn>
                <a:cxn ang="0">
                  <a:pos x="133" y="98"/>
                </a:cxn>
                <a:cxn ang="0">
                  <a:pos x="149" y="111"/>
                </a:cxn>
              </a:cxnLst>
              <a:rect l="0" t="0" r="r" b="b"/>
              <a:pathLst>
                <a:path w="561" h="321">
                  <a:moveTo>
                    <a:pt x="137" y="108"/>
                  </a:moveTo>
                  <a:lnTo>
                    <a:pt x="146" y="108"/>
                  </a:lnTo>
                  <a:lnTo>
                    <a:pt x="154" y="108"/>
                  </a:lnTo>
                  <a:lnTo>
                    <a:pt x="162" y="108"/>
                  </a:lnTo>
                  <a:lnTo>
                    <a:pt x="170" y="108"/>
                  </a:lnTo>
                  <a:lnTo>
                    <a:pt x="184" y="108"/>
                  </a:lnTo>
                  <a:lnTo>
                    <a:pt x="192" y="108"/>
                  </a:lnTo>
                  <a:lnTo>
                    <a:pt x="200" y="108"/>
                  </a:lnTo>
                  <a:lnTo>
                    <a:pt x="208" y="106"/>
                  </a:lnTo>
                  <a:lnTo>
                    <a:pt x="219" y="103"/>
                  </a:lnTo>
                  <a:lnTo>
                    <a:pt x="227" y="98"/>
                  </a:lnTo>
                  <a:lnTo>
                    <a:pt x="238" y="96"/>
                  </a:lnTo>
                  <a:lnTo>
                    <a:pt x="246" y="93"/>
                  </a:lnTo>
                  <a:lnTo>
                    <a:pt x="257" y="91"/>
                  </a:lnTo>
                  <a:lnTo>
                    <a:pt x="268" y="83"/>
                  </a:lnTo>
                  <a:lnTo>
                    <a:pt x="284" y="76"/>
                  </a:lnTo>
                  <a:lnTo>
                    <a:pt x="295" y="68"/>
                  </a:lnTo>
                  <a:lnTo>
                    <a:pt x="306" y="60"/>
                  </a:lnTo>
                  <a:lnTo>
                    <a:pt x="311" y="53"/>
                  </a:lnTo>
                  <a:lnTo>
                    <a:pt x="317" y="43"/>
                  </a:lnTo>
                  <a:lnTo>
                    <a:pt x="325" y="38"/>
                  </a:lnTo>
                  <a:lnTo>
                    <a:pt x="341" y="33"/>
                  </a:lnTo>
                  <a:lnTo>
                    <a:pt x="352" y="28"/>
                  </a:lnTo>
                  <a:lnTo>
                    <a:pt x="360" y="25"/>
                  </a:lnTo>
                  <a:lnTo>
                    <a:pt x="368" y="20"/>
                  </a:lnTo>
                  <a:lnTo>
                    <a:pt x="390" y="15"/>
                  </a:lnTo>
                  <a:lnTo>
                    <a:pt x="398" y="10"/>
                  </a:lnTo>
                  <a:lnTo>
                    <a:pt x="406" y="10"/>
                  </a:lnTo>
                  <a:lnTo>
                    <a:pt x="417" y="8"/>
                  </a:lnTo>
                  <a:lnTo>
                    <a:pt x="427" y="8"/>
                  </a:lnTo>
                  <a:lnTo>
                    <a:pt x="436" y="5"/>
                  </a:lnTo>
                  <a:lnTo>
                    <a:pt x="449" y="3"/>
                  </a:lnTo>
                  <a:lnTo>
                    <a:pt x="463" y="3"/>
                  </a:lnTo>
                  <a:lnTo>
                    <a:pt x="473" y="3"/>
                  </a:lnTo>
                  <a:lnTo>
                    <a:pt x="482" y="0"/>
                  </a:lnTo>
                  <a:lnTo>
                    <a:pt x="490" y="0"/>
                  </a:lnTo>
                  <a:lnTo>
                    <a:pt x="500" y="3"/>
                  </a:lnTo>
                  <a:lnTo>
                    <a:pt x="509" y="13"/>
                  </a:lnTo>
                  <a:lnTo>
                    <a:pt x="517" y="23"/>
                  </a:lnTo>
                  <a:lnTo>
                    <a:pt x="517" y="33"/>
                  </a:lnTo>
                  <a:lnTo>
                    <a:pt x="517" y="40"/>
                  </a:lnTo>
                  <a:lnTo>
                    <a:pt x="517" y="48"/>
                  </a:lnTo>
                  <a:lnTo>
                    <a:pt x="522" y="55"/>
                  </a:lnTo>
                  <a:lnTo>
                    <a:pt x="530" y="60"/>
                  </a:lnTo>
                  <a:lnTo>
                    <a:pt x="549" y="60"/>
                  </a:lnTo>
                  <a:lnTo>
                    <a:pt x="560" y="60"/>
                  </a:lnTo>
                  <a:lnTo>
                    <a:pt x="557" y="76"/>
                  </a:lnTo>
                  <a:lnTo>
                    <a:pt x="557" y="86"/>
                  </a:lnTo>
                  <a:lnTo>
                    <a:pt x="555" y="96"/>
                  </a:lnTo>
                  <a:lnTo>
                    <a:pt x="555" y="103"/>
                  </a:lnTo>
                  <a:lnTo>
                    <a:pt x="555" y="113"/>
                  </a:lnTo>
                  <a:lnTo>
                    <a:pt x="555" y="126"/>
                  </a:lnTo>
                  <a:lnTo>
                    <a:pt x="546" y="139"/>
                  </a:lnTo>
                  <a:lnTo>
                    <a:pt x="544" y="149"/>
                  </a:lnTo>
                  <a:lnTo>
                    <a:pt x="541" y="164"/>
                  </a:lnTo>
                  <a:lnTo>
                    <a:pt x="533" y="169"/>
                  </a:lnTo>
                  <a:lnTo>
                    <a:pt x="509" y="184"/>
                  </a:lnTo>
                  <a:lnTo>
                    <a:pt x="506" y="194"/>
                  </a:lnTo>
                  <a:lnTo>
                    <a:pt x="503" y="202"/>
                  </a:lnTo>
                  <a:lnTo>
                    <a:pt x="500" y="209"/>
                  </a:lnTo>
                  <a:lnTo>
                    <a:pt x="492" y="217"/>
                  </a:lnTo>
                  <a:lnTo>
                    <a:pt x="487" y="224"/>
                  </a:lnTo>
                  <a:lnTo>
                    <a:pt x="479" y="237"/>
                  </a:lnTo>
                  <a:lnTo>
                    <a:pt x="473" y="249"/>
                  </a:lnTo>
                  <a:lnTo>
                    <a:pt x="468" y="260"/>
                  </a:lnTo>
                  <a:lnTo>
                    <a:pt x="460" y="265"/>
                  </a:lnTo>
                  <a:lnTo>
                    <a:pt x="454" y="272"/>
                  </a:lnTo>
                  <a:lnTo>
                    <a:pt x="452" y="280"/>
                  </a:lnTo>
                  <a:lnTo>
                    <a:pt x="441" y="295"/>
                  </a:lnTo>
                  <a:lnTo>
                    <a:pt x="433" y="302"/>
                  </a:lnTo>
                  <a:lnTo>
                    <a:pt x="425" y="307"/>
                  </a:lnTo>
                  <a:lnTo>
                    <a:pt x="417" y="307"/>
                  </a:lnTo>
                  <a:lnTo>
                    <a:pt x="403" y="310"/>
                  </a:lnTo>
                  <a:lnTo>
                    <a:pt x="392" y="312"/>
                  </a:lnTo>
                  <a:lnTo>
                    <a:pt x="381" y="315"/>
                  </a:lnTo>
                  <a:lnTo>
                    <a:pt x="371" y="317"/>
                  </a:lnTo>
                  <a:lnTo>
                    <a:pt x="363" y="320"/>
                  </a:lnTo>
                  <a:lnTo>
                    <a:pt x="354" y="320"/>
                  </a:lnTo>
                  <a:lnTo>
                    <a:pt x="341" y="320"/>
                  </a:lnTo>
                  <a:lnTo>
                    <a:pt x="325" y="320"/>
                  </a:lnTo>
                  <a:lnTo>
                    <a:pt x="317" y="320"/>
                  </a:lnTo>
                  <a:lnTo>
                    <a:pt x="292" y="317"/>
                  </a:lnTo>
                  <a:lnTo>
                    <a:pt x="276" y="315"/>
                  </a:lnTo>
                  <a:lnTo>
                    <a:pt x="265" y="315"/>
                  </a:lnTo>
                  <a:lnTo>
                    <a:pt x="254" y="312"/>
                  </a:lnTo>
                  <a:lnTo>
                    <a:pt x="246" y="310"/>
                  </a:lnTo>
                  <a:lnTo>
                    <a:pt x="235" y="307"/>
                  </a:lnTo>
                  <a:lnTo>
                    <a:pt x="222" y="305"/>
                  </a:lnTo>
                  <a:lnTo>
                    <a:pt x="211" y="300"/>
                  </a:lnTo>
                  <a:lnTo>
                    <a:pt x="200" y="300"/>
                  </a:lnTo>
                  <a:lnTo>
                    <a:pt x="195" y="290"/>
                  </a:lnTo>
                  <a:lnTo>
                    <a:pt x="184" y="282"/>
                  </a:lnTo>
                  <a:lnTo>
                    <a:pt x="176" y="277"/>
                  </a:lnTo>
                  <a:lnTo>
                    <a:pt x="173" y="270"/>
                  </a:lnTo>
                  <a:lnTo>
                    <a:pt x="170" y="262"/>
                  </a:lnTo>
                  <a:lnTo>
                    <a:pt x="157" y="257"/>
                  </a:lnTo>
                  <a:lnTo>
                    <a:pt x="141" y="257"/>
                  </a:lnTo>
                  <a:lnTo>
                    <a:pt x="84" y="260"/>
                  </a:lnTo>
                  <a:lnTo>
                    <a:pt x="76" y="260"/>
                  </a:lnTo>
                  <a:lnTo>
                    <a:pt x="60" y="262"/>
                  </a:lnTo>
                  <a:lnTo>
                    <a:pt x="49" y="265"/>
                  </a:lnTo>
                  <a:lnTo>
                    <a:pt x="38" y="265"/>
                  </a:lnTo>
                  <a:lnTo>
                    <a:pt x="30" y="265"/>
                  </a:lnTo>
                  <a:lnTo>
                    <a:pt x="19" y="265"/>
                  </a:lnTo>
                  <a:lnTo>
                    <a:pt x="14" y="257"/>
                  </a:lnTo>
                  <a:lnTo>
                    <a:pt x="11" y="249"/>
                  </a:lnTo>
                  <a:lnTo>
                    <a:pt x="3" y="234"/>
                  </a:lnTo>
                  <a:lnTo>
                    <a:pt x="0" y="222"/>
                  </a:lnTo>
                  <a:lnTo>
                    <a:pt x="0" y="212"/>
                  </a:lnTo>
                  <a:lnTo>
                    <a:pt x="0" y="204"/>
                  </a:lnTo>
                  <a:lnTo>
                    <a:pt x="0" y="191"/>
                  </a:lnTo>
                  <a:lnTo>
                    <a:pt x="0" y="181"/>
                  </a:lnTo>
                  <a:lnTo>
                    <a:pt x="0" y="174"/>
                  </a:lnTo>
                  <a:lnTo>
                    <a:pt x="11" y="166"/>
                  </a:lnTo>
                  <a:lnTo>
                    <a:pt x="16" y="159"/>
                  </a:lnTo>
                  <a:lnTo>
                    <a:pt x="22" y="151"/>
                  </a:lnTo>
                  <a:lnTo>
                    <a:pt x="32" y="146"/>
                  </a:lnTo>
                  <a:lnTo>
                    <a:pt x="41" y="144"/>
                  </a:lnTo>
                  <a:lnTo>
                    <a:pt x="51" y="139"/>
                  </a:lnTo>
                  <a:lnTo>
                    <a:pt x="65" y="131"/>
                  </a:lnTo>
                  <a:lnTo>
                    <a:pt x="76" y="121"/>
                  </a:lnTo>
                  <a:lnTo>
                    <a:pt x="87" y="116"/>
                  </a:lnTo>
                  <a:lnTo>
                    <a:pt x="100" y="106"/>
                  </a:lnTo>
                  <a:lnTo>
                    <a:pt x="114" y="106"/>
                  </a:lnTo>
                  <a:lnTo>
                    <a:pt x="122" y="101"/>
                  </a:lnTo>
                  <a:lnTo>
                    <a:pt x="133" y="98"/>
                  </a:lnTo>
                  <a:lnTo>
                    <a:pt x="143" y="96"/>
                  </a:lnTo>
                  <a:lnTo>
                    <a:pt x="149" y="103"/>
                  </a:lnTo>
                  <a:lnTo>
                    <a:pt x="149" y="111"/>
                  </a:lnTo>
                  <a:lnTo>
                    <a:pt x="157" y="111"/>
                  </a:lnTo>
                  <a:lnTo>
                    <a:pt x="137" y="108"/>
                  </a:lnTo>
                </a:path>
              </a:pathLst>
            </a:custGeom>
            <a:solidFill>
              <a:srgbClr val="CF0E30"/>
            </a:solidFill>
            <a:ln w="50800" cap="rnd" cmpd="sng">
              <a:solidFill>
                <a:srgbClr val="FCFEB9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18448" name="Group 16"/>
          <p:cNvGrpSpPr>
            <a:grpSpLocks/>
          </p:cNvGrpSpPr>
          <p:nvPr/>
        </p:nvGrpSpPr>
        <p:grpSpPr bwMode="auto">
          <a:xfrm>
            <a:off x="5119688" y="2706688"/>
            <a:ext cx="1358900" cy="2171700"/>
            <a:chOff x="3225" y="1705"/>
            <a:chExt cx="856" cy="1368"/>
          </a:xfrm>
        </p:grpSpPr>
        <p:sp>
          <p:nvSpPr>
            <p:cNvPr id="18442" name="Freeform 10"/>
            <p:cNvSpPr>
              <a:spLocks/>
            </p:cNvSpPr>
            <p:nvPr/>
          </p:nvSpPr>
          <p:spPr bwMode="auto">
            <a:xfrm>
              <a:off x="3225" y="1705"/>
              <a:ext cx="856" cy="1368"/>
            </a:xfrm>
            <a:custGeom>
              <a:avLst/>
              <a:gdLst/>
              <a:ahLst/>
              <a:cxnLst>
                <a:cxn ang="0">
                  <a:pos x="3" y="162"/>
                </a:cxn>
                <a:cxn ang="0">
                  <a:pos x="23" y="141"/>
                </a:cxn>
                <a:cxn ang="0">
                  <a:pos x="83" y="113"/>
                </a:cxn>
                <a:cxn ang="0">
                  <a:pos x="146" y="87"/>
                </a:cxn>
                <a:cxn ang="0">
                  <a:pos x="187" y="58"/>
                </a:cxn>
                <a:cxn ang="0">
                  <a:pos x="239" y="36"/>
                </a:cxn>
                <a:cxn ang="0">
                  <a:pos x="308" y="17"/>
                </a:cxn>
                <a:cxn ang="0">
                  <a:pos x="391" y="3"/>
                </a:cxn>
                <a:cxn ang="0">
                  <a:pos x="468" y="0"/>
                </a:cxn>
                <a:cxn ang="0">
                  <a:pos x="546" y="5"/>
                </a:cxn>
                <a:cxn ang="0">
                  <a:pos x="617" y="16"/>
                </a:cxn>
                <a:cxn ang="0">
                  <a:pos x="679" y="32"/>
                </a:cxn>
                <a:cxn ang="0">
                  <a:pos x="734" y="55"/>
                </a:cxn>
                <a:cxn ang="0">
                  <a:pos x="785" y="86"/>
                </a:cxn>
                <a:cxn ang="0">
                  <a:pos x="824" y="122"/>
                </a:cxn>
                <a:cxn ang="0">
                  <a:pos x="850" y="165"/>
                </a:cxn>
                <a:cxn ang="0">
                  <a:pos x="855" y="209"/>
                </a:cxn>
                <a:cxn ang="0">
                  <a:pos x="842" y="252"/>
                </a:cxn>
                <a:cxn ang="0">
                  <a:pos x="815" y="287"/>
                </a:cxn>
                <a:cxn ang="0">
                  <a:pos x="811" y="1208"/>
                </a:cxn>
                <a:cxn ang="0">
                  <a:pos x="791" y="1251"/>
                </a:cxn>
                <a:cxn ang="0">
                  <a:pos x="761" y="1282"/>
                </a:cxn>
                <a:cxn ang="0">
                  <a:pos x="731" y="1305"/>
                </a:cxn>
                <a:cxn ang="0">
                  <a:pos x="689" y="1325"/>
                </a:cxn>
                <a:cxn ang="0">
                  <a:pos x="641" y="1343"/>
                </a:cxn>
                <a:cxn ang="0">
                  <a:pos x="592" y="1356"/>
                </a:cxn>
                <a:cxn ang="0">
                  <a:pos x="538" y="1363"/>
                </a:cxn>
                <a:cxn ang="0">
                  <a:pos x="475" y="1367"/>
                </a:cxn>
                <a:cxn ang="0">
                  <a:pos x="407" y="1365"/>
                </a:cxn>
                <a:cxn ang="0">
                  <a:pos x="357" y="1358"/>
                </a:cxn>
                <a:cxn ang="0">
                  <a:pos x="299" y="1343"/>
                </a:cxn>
                <a:cxn ang="0">
                  <a:pos x="244" y="1322"/>
                </a:cxn>
                <a:cxn ang="0">
                  <a:pos x="198" y="1298"/>
                </a:cxn>
                <a:cxn ang="0">
                  <a:pos x="163" y="1269"/>
                </a:cxn>
                <a:cxn ang="0">
                  <a:pos x="137" y="1230"/>
                </a:cxn>
                <a:cxn ang="0">
                  <a:pos x="126" y="1188"/>
                </a:cxn>
                <a:cxn ang="0">
                  <a:pos x="123" y="473"/>
                </a:cxn>
                <a:cxn ang="0">
                  <a:pos x="22" y="227"/>
                </a:cxn>
                <a:cxn ang="0">
                  <a:pos x="6" y="207"/>
                </a:cxn>
                <a:cxn ang="0">
                  <a:pos x="0" y="183"/>
                </a:cxn>
              </a:cxnLst>
              <a:rect l="0" t="0" r="r" b="b"/>
              <a:pathLst>
                <a:path w="856" h="1368">
                  <a:moveTo>
                    <a:pt x="0" y="174"/>
                  </a:moveTo>
                  <a:lnTo>
                    <a:pt x="3" y="162"/>
                  </a:lnTo>
                  <a:lnTo>
                    <a:pt x="11" y="153"/>
                  </a:lnTo>
                  <a:lnTo>
                    <a:pt x="23" y="141"/>
                  </a:lnTo>
                  <a:lnTo>
                    <a:pt x="57" y="124"/>
                  </a:lnTo>
                  <a:lnTo>
                    <a:pt x="83" y="113"/>
                  </a:lnTo>
                  <a:lnTo>
                    <a:pt x="113" y="101"/>
                  </a:lnTo>
                  <a:lnTo>
                    <a:pt x="146" y="87"/>
                  </a:lnTo>
                  <a:lnTo>
                    <a:pt x="166" y="70"/>
                  </a:lnTo>
                  <a:lnTo>
                    <a:pt x="187" y="58"/>
                  </a:lnTo>
                  <a:lnTo>
                    <a:pt x="214" y="46"/>
                  </a:lnTo>
                  <a:lnTo>
                    <a:pt x="239" y="36"/>
                  </a:lnTo>
                  <a:lnTo>
                    <a:pt x="271" y="25"/>
                  </a:lnTo>
                  <a:lnTo>
                    <a:pt x="308" y="17"/>
                  </a:lnTo>
                  <a:lnTo>
                    <a:pt x="348" y="9"/>
                  </a:lnTo>
                  <a:lnTo>
                    <a:pt x="391" y="3"/>
                  </a:lnTo>
                  <a:lnTo>
                    <a:pt x="430" y="0"/>
                  </a:lnTo>
                  <a:lnTo>
                    <a:pt x="468" y="0"/>
                  </a:lnTo>
                  <a:lnTo>
                    <a:pt x="505" y="0"/>
                  </a:lnTo>
                  <a:lnTo>
                    <a:pt x="546" y="5"/>
                  </a:lnTo>
                  <a:lnTo>
                    <a:pt x="585" y="10"/>
                  </a:lnTo>
                  <a:lnTo>
                    <a:pt x="617" y="16"/>
                  </a:lnTo>
                  <a:lnTo>
                    <a:pt x="648" y="24"/>
                  </a:lnTo>
                  <a:lnTo>
                    <a:pt x="679" y="32"/>
                  </a:lnTo>
                  <a:lnTo>
                    <a:pt x="710" y="44"/>
                  </a:lnTo>
                  <a:lnTo>
                    <a:pt x="734" y="55"/>
                  </a:lnTo>
                  <a:lnTo>
                    <a:pt x="760" y="68"/>
                  </a:lnTo>
                  <a:lnTo>
                    <a:pt x="785" y="86"/>
                  </a:lnTo>
                  <a:lnTo>
                    <a:pt x="805" y="101"/>
                  </a:lnTo>
                  <a:lnTo>
                    <a:pt x="824" y="122"/>
                  </a:lnTo>
                  <a:lnTo>
                    <a:pt x="840" y="144"/>
                  </a:lnTo>
                  <a:lnTo>
                    <a:pt x="850" y="165"/>
                  </a:lnTo>
                  <a:lnTo>
                    <a:pt x="855" y="188"/>
                  </a:lnTo>
                  <a:lnTo>
                    <a:pt x="855" y="209"/>
                  </a:lnTo>
                  <a:lnTo>
                    <a:pt x="851" y="230"/>
                  </a:lnTo>
                  <a:lnTo>
                    <a:pt x="842" y="252"/>
                  </a:lnTo>
                  <a:lnTo>
                    <a:pt x="828" y="272"/>
                  </a:lnTo>
                  <a:lnTo>
                    <a:pt x="815" y="287"/>
                  </a:lnTo>
                  <a:lnTo>
                    <a:pt x="815" y="1190"/>
                  </a:lnTo>
                  <a:lnTo>
                    <a:pt x="811" y="1208"/>
                  </a:lnTo>
                  <a:lnTo>
                    <a:pt x="803" y="1230"/>
                  </a:lnTo>
                  <a:lnTo>
                    <a:pt x="791" y="1251"/>
                  </a:lnTo>
                  <a:lnTo>
                    <a:pt x="777" y="1269"/>
                  </a:lnTo>
                  <a:lnTo>
                    <a:pt x="761" y="1282"/>
                  </a:lnTo>
                  <a:lnTo>
                    <a:pt x="747" y="1293"/>
                  </a:lnTo>
                  <a:lnTo>
                    <a:pt x="731" y="1305"/>
                  </a:lnTo>
                  <a:lnTo>
                    <a:pt x="711" y="1316"/>
                  </a:lnTo>
                  <a:lnTo>
                    <a:pt x="689" y="1325"/>
                  </a:lnTo>
                  <a:lnTo>
                    <a:pt x="663" y="1336"/>
                  </a:lnTo>
                  <a:lnTo>
                    <a:pt x="641" y="1343"/>
                  </a:lnTo>
                  <a:lnTo>
                    <a:pt x="617" y="1349"/>
                  </a:lnTo>
                  <a:lnTo>
                    <a:pt x="592" y="1356"/>
                  </a:lnTo>
                  <a:lnTo>
                    <a:pt x="561" y="1361"/>
                  </a:lnTo>
                  <a:lnTo>
                    <a:pt x="538" y="1363"/>
                  </a:lnTo>
                  <a:lnTo>
                    <a:pt x="503" y="1367"/>
                  </a:lnTo>
                  <a:lnTo>
                    <a:pt x="475" y="1367"/>
                  </a:lnTo>
                  <a:lnTo>
                    <a:pt x="442" y="1367"/>
                  </a:lnTo>
                  <a:lnTo>
                    <a:pt x="407" y="1365"/>
                  </a:lnTo>
                  <a:lnTo>
                    <a:pt x="385" y="1363"/>
                  </a:lnTo>
                  <a:lnTo>
                    <a:pt x="357" y="1358"/>
                  </a:lnTo>
                  <a:lnTo>
                    <a:pt x="332" y="1351"/>
                  </a:lnTo>
                  <a:lnTo>
                    <a:pt x="299" y="1343"/>
                  </a:lnTo>
                  <a:lnTo>
                    <a:pt x="275" y="1336"/>
                  </a:lnTo>
                  <a:lnTo>
                    <a:pt x="244" y="1322"/>
                  </a:lnTo>
                  <a:lnTo>
                    <a:pt x="219" y="1312"/>
                  </a:lnTo>
                  <a:lnTo>
                    <a:pt x="198" y="1298"/>
                  </a:lnTo>
                  <a:lnTo>
                    <a:pt x="179" y="1282"/>
                  </a:lnTo>
                  <a:lnTo>
                    <a:pt x="163" y="1269"/>
                  </a:lnTo>
                  <a:lnTo>
                    <a:pt x="147" y="1251"/>
                  </a:lnTo>
                  <a:lnTo>
                    <a:pt x="137" y="1230"/>
                  </a:lnTo>
                  <a:lnTo>
                    <a:pt x="129" y="1206"/>
                  </a:lnTo>
                  <a:lnTo>
                    <a:pt x="126" y="1188"/>
                  </a:lnTo>
                  <a:lnTo>
                    <a:pt x="123" y="1171"/>
                  </a:lnTo>
                  <a:lnTo>
                    <a:pt x="123" y="473"/>
                  </a:lnTo>
                  <a:lnTo>
                    <a:pt x="47" y="258"/>
                  </a:lnTo>
                  <a:lnTo>
                    <a:pt x="22" y="227"/>
                  </a:lnTo>
                  <a:lnTo>
                    <a:pt x="14" y="217"/>
                  </a:lnTo>
                  <a:lnTo>
                    <a:pt x="6" y="207"/>
                  </a:lnTo>
                  <a:lnTo>
                    <a:pt x="1" y="194"/>
                  </a:lnTo>
                  <a:lnTo>
                    <a:pt x="0" y="183"/>
                  </a:lnTo>
                  <a:lnTo>
                    <a:pt x="0" y="174"/>
                  </a:lnTo>
                </a:path>
              </a:pathLst>
            </a:custGeom>
            <a:solidFill>
              <a:srgbClr val="C0C0C0"/>
            </a:solidFill>
            <a:ln w="12700" cap="rnd" cmpd="sng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/>
            </a:p>
          </p:txBody>
        </p:sp>
        <p:grpSp>
          <p:nvGrpSpPr>
            <p:cNvPr id="18445" name="Group 13"/>
            <p:cNvGrpSpPr>
              <a:grpSpLocks/>
            </p:cNvGrpSpPr>
            <p:nvPr/>
          </p:nvGrpSpPr>
          <p:grpSpPr bwMode="auto">
            <a:xfrm>
              <a:off x="3257" y="1728"/>
              <a:ext cx="784" cy="1305"/>
              <a:chOff x="3257" y="1728"/>
              <a:chExt cx="784" cy="1305"/>
            </a:xfrm>
          </p:grpSpPr>
          <p:sp>
            <p:nvSpPr>
              <p:cNvPr id="18443" name="Freeform 11"/>
              <p:cNvSpPr>
                <a:spLocks/>
              </p:cNvSpPr>
              <p:nvPr/>
            </p:nvSpPr>
            <p:spPr bwMode="auto">
              <a:xfrm>
                <a:off x="3294" y="1935"/>
                <a:ext cx="716" cy="1098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81" y="214"/>
                  </a:cxn>
                  <a:cxn ang="0">
                    <a:pos x="81" y="929"/>
                  </a:cxn>
                  <a:cxn ang="0">
                    <a:pos x="85" y="958"/>
                  </a:cxn>
                  <a:cxn ang="0">
                    <a:pos x="91" y="974"/>
                  </a:cxn>
                  <a:cxn ang="0">
                    <a:pos x="99" y="992"/>
                  </a:cxn>
                  <a:cxn ang="0">
                    <a:pos x="109" y="1000"/>
                  </a:cxn>
                  <a:cxn ang="0">
                    <a:pos x="122" y="1017"/>
                  </a:cxn>
                  <a:cxn ang="0">
                    <a:pos x="138" y="1028"/>
                  </a:cxn>
                  <a:cxn ang="0">
                    <a:pos x="155" y="1039"/>
                  </a:cxn>
                  <a:cxn ang="0">
                    <a:pos x="177" y="1050"/>
                  </a:cxn>
                  <a:cxn ang="0">
                    <a:pos x="199" y="1061"/>
                  </a:cxn>
                  <a:cxn ang="0">
                    <a:pos x="220" y="1069"/>
                  </a:cxn>
                  <a:cxn ang="0">
                    <a:pos x="246" y="1077"/>
                  </a:cxn>
                  <a:cxn ang="0">
                    <a:pos x="271" y="1084"/>
                  </a:cxn>
                  <a:cxn ang="0">
                    <a:pos x="295" y="1088"/>
                  </a:cxn>
                  <a:cxn ang="0">
                    <a:pos x="318" y="1092"/>
                  </a:cxn>
                  <a:cxn ang="0">
                    <a:pos x="344" y="1095"/>
                  </a:cxn>
                  <a:cxn ang="0">
                    <a:pos x="372" y="1097"/>
                  </a:cxn>
                  <a:cxn ang="0">
                    <a:pos x="405" y="1097"/>
                  </a:cxn>
                  <a:cxn ang="0">
                    <a:pos x="438" y="1095"/>
                  </a:cxn>
                  <a:cxn ang="0">
                    <a:pos x="469" y="1092"/>
                  </a:cxn>
                  <a:cxn ang="0">
                    <a:pos x="498" y="1088"/>
                  </a:cxn>
                  <a:cxn ang="0">
                    <a:pos x="528" y="1082"/>
                  </a:cxn>
                  <a:cxn ang="0">
                    <a:pos x="550" y="1077"/>
                  </a:cxn>
                  <a:cxn ang="0">
                    <a:pos x="578" y="1068"/>
                  </a:cxn>
                  <a:cxn ang="0">
                    <a:pos x="599" y="1058"/>
                  </a:cxn>
                  <a:cxn ang="0">
                    <a:pos x="620" y="1050"/>
                  </a:cxn>
                  <a:cxn ang="0">
                    <a:pos x="640" y="1039"/>
                  </a:cxn>
                  <a:cxn ang="0">
                    <a:pos x="659" y="1028"/>
                  </a:cxn>
                  <a:cxn ang="0">
                    <a:pos x="673" y="1017"/>
                  </a:cxn>
                  <a:cxn ang="0">
                    <a:pos x="687" y="1000"/>
                  </a:cxn>
                  <a:cxn ang="0">
                    <a:pos x="696" y="989"/>
                  </a:cxn>
                  <a:cxn ang="0">
                    <a:pos x="704" y="976"/>
                  </a:cxn>
                  <a:cxn ang="0">
                    <a:pos x="712" y="956"/>
                  </a:cxn>
                  <a:cxn ang="0">
                    <a:pos x="715" y="933"/>
                  </a:cxn>
                  <a:cxn ang="0">
                    <a:pos x="715" y="80"/>
                  </a:cxn>
                  <a:cxn ang="0">
                    <a:pos x="689" y="98"/>
                  </a:cxn>
                  <a:cxn ang="0">
                    <a:pos x="652" y="118"/>
                  </a:cxn>
                  <a:cxn ang="0">
                    <a:pos x="612" y="132"/>
                  </a:cxn>
                  <a:cxn ang="0">
                    <a:pos x="569" y="147"/>
                  </a:cxn>
                  <a:cxn ang="0">
                    <a:pos x="525" y="156"/>
                  </a:cxn>
                  <a:cxn ang="0">
                    <a:pos x="478" y="163"/>
                  </a:cxn>
                  <a:cxn ang="0">
                    <a:pos x="428" y="167"/>
                  </a:cxn>
                  <a:cxn ang="0">
                    <a:pos x="378" y="167"/>
                  </a:cxn>
                  <a:cxn ang="0">
                    <a:pos x="325" y="164"/>
                  </a:cxn>
                  <a:cxn ang="0">
                    <a:pos x="275" y="154"/>
                  </a:cxn>
                  <a:cxn ang="0">
                    <a:pos x="222" y="143"/>
                  </a:cxn>
                  <a:cxn ang="0">
                    <a:pos x="173" y="125"/>
                  </a:cxn>
                  <a:cxn ang="0">
                    <a:pos x="133" y="108"/>
                  </a:cxn>
                  <a:cxn ang="0">
                    <a:pos x="111" y="94"/>
                  </a:cxn>
                  <a:cxn ang="0">
                    <a:pos x="93" y="79"/>
                  </a:cxn>
                  <a:cxn ang="0">
                    <a:pos x="81" y="65"/>
                  </a:cxn>
                  <a:cxn ang="0">
                    <a:pos x="70" y="47"/>
                  </a:cxn>
                  <a:cxn ang="0">
                    <a:pos x="64" y="40"/>
                  </a:cxn>
                  <a:cxn ang="0">
                    <a:pos x="54" y="31"/>
                  </a:cxn>
                  <a:cxn ang="0">
                    <a:pos x="46" y="24"/>
                  </a:cxn>
                  <a:cxn ang="0">
                    <a:pos x="36" y="18"/>
                  </a:cxn>
                  <a:cxn ang="0">
                    <a:pos x="26" y="11"/>
                  </a:cxn>
                  <a:cxn ang="0">
                    <a:pos x="14" y="7"/>
                  </a:cxn>
                  <a:cxn ang="0">
                    <a:pos x="0" y="0"/>
                  </a:cxn>
                </a:cxnLst>
                <a:rect l="0" t="0" r="r" b="b"/>
                <a:pathLst>
                  <a:path w="716" h="1098">
                    <a:moveTo>
                      <a:pt x="0" y="0"/>
                    </a:moveTo>
                    <a:lnTo>
                      <a:pt x="81" y="214"/>
                    </a:lnTo>
                    <a:lnTo>
                      <a:pt x="81" y="929"/>
                    </a:lnTo>
                    <a:lnTo>
                      <a:pt x="85" y="958"/>
                    </a:lnTo>
                    <a:lnTo>
                      <a:pt x="91" y="974"/>
                    </a:lnTo>
                    <a:lnTo>
                      <a:pt x="99" y="992"/>
                    </a:lnTo>
                    <a:lnTo>
                      <a:pt x="109" y="1000"/>
                    </a:lnTo>
                    <a:lnTo>
                      <a:pt x="122" y="1017"/>
                    </a:lnTo>
                    <a:lnTo>
                      <a:pt x="138" y="1028"/>
                    </a:lnTo>
                    <a:lnTo>
                      <a:pt x="155" y="1039"/>
                    </a:lnTo>
                    <a:lnTo>
                      <a:pt x="177" y="1050"/>
                    </a:lnTo>
                    <a:lnTo>
                      <a:pt x="199" y="1061"/>
                    </a:lnTo>
                    <a:lnTo>
                      <a:pt x="220" y="1069"/>
                    </a:lnTo>
                    <a:lnTo>
                      <a:pt x="246" y="1077"/>
                    </a:lnTo>
                    <a:lnTo>
                      <a:pt x="271" y="1084"/>
                    </a:lnTo>
                    <a:lnTo>
                      <a:pt x="295" y="1088"/>
                    </a:lnTo>
                    <a:lnTo>
                      <a:pt x="318" y="1092"/>
                    </a:lnTo>
                    <a:lnTo>
                      <a:pt x="344" y="1095"/>
                    </a:lnTo>
                    <a:lnTo>
                      <a:pt x="372" y="1097"/>
                    </a:lnTo>
                    <a:lnTo>
                      <a:pt x="405" y="1097"/>
                    </a:lnTo>
                    <a:lnTo>
                      <a:pt x="438" y="1095"/>
                    </a:lnTo>
                    <a:lnTo>
                      <a:pt x="469" y="1092"/>
                    </a:lnTo>
                    <a:lnTo>
                      <a:pt x="498" y="1088"/>
                    </a:lnTo>
                    <a:lnTo>
                      <a:pt x="528" y="1082"/>
                    </a:lnTo>
                    <a:lnTo>
                      <a:pt x="550" y="1077"/>
                    </a:lnTo>
                    <a:lnTo>
                      <a:pt x="578" y="1068"/>
                    </a:lnTo>
                    <a:lnTo>
                      <a:pt x="599" y="1058"/>
                    </a:lnTo>
                    <a:lnTo>
                      <a:pt x="620" y="1050"/>
                    </a:lnTo>
                    <a:lnTo>
                      <a:pt x="640" y="1039"/>
                    </a:lnTo>
                    <a:lnTo>
                      <a:pt x="659" y="1028"/>
                    </a:lnTo>
                    <a:lnTo>
                      <a:pt x="673" y="1017"/>
                    </a:lnTo>
                    <a:lnTo>
                      <a:pt x="687" y="1000"/>
                    </a:lnTo>
                    <a:lnTo>
                      <a:pt x="696" y="989"/>
                    </a:lnTo>
                    <a:lnTo>
                      <a:pt x="704" y="976"/>
                    </a:lnTo>
                    <a:lnTo>
                      <a:pt x="712" y="956"/>
                    </a:lnTo>
                    <a:lnTo>
                      <a:pt x="715" y="933"/>
                    </a:lnTo>
                    <a:lnTo>
                      <a:pt x="715" y="80"/>
                    </a:lnTo>
                    <a:lnTo>
                      <a:pt x="689" y="98"/>
                    </a:lnTo>
                    <a:lnTo>
                      <a:pt x="652" y="118"/>
                    </a:lnTo>
                    <a:lnTo>
                      <a:pt x="612" y="132"/>
                    </a:lnTo>
                    <a:lnTo>
                      <a:pt x="569" y="147"/>
                    </a:lnTo>
                    <a:lnTo>
                      <a:pt x="525" y="156"/>
                    </a:lnTo>
                    <a:lnTo>
                      <a:pt x="478" y="163"/>
                    </a:lnTo>
                    <a:lnTo>
                      <a:pt x="428" y="167"/>
                    </a:lnTo>
                    <a:lnTo>
                      <a:pt x="378" y="167"/>
                    </a:lnTo>
                    <a:lnTo>
                      <a:pt x="325" y="164"/>
                    </a:lnTo>
                    <a:lnTo>
                      <a:pt x="275" y="154"/>
                    </a:lnTo>
                    <a:lnTo>
                      <a:pt x="222" y="143"/>
                    </a:lnTo>
                    <a:lnTo>
                      <a:pt x="173" y="125"/>
                    </a:lnTo>
                    <a:lnTo>
                      <a:pt x="133" y="108"/>
                    </a:lnTo>
                    <a:lnTo>
                      <a:pt x="111" y="94"/>
                    </a:lnTo>
                    <a:lnTo>
                      <a:pt x="93" y="79"/>
                    </a:lnTo>
                    <a:lnTo>
                      <a:pt x="81" y="65"/>
                    </a:lnTo>
                    <a:lnTo>
                      <a:pt x="70" y="47"/>
                    </a:lnTo>
                    <a:lnTo>
                      <a:pt x="64" y="40"/>
                    </a:lnTo>
                    <a:lnTo>
                      <a:pt x="54" y="31"/>
                    </a:lnTo>
                    <a:lnTo>
                      <a:pt x="46" y="24"/>
                    </a:lnTo>
                    <a:lnTo>
                      <a:pt x="36" y="18"/>
                    </a:lnTo>
                    <a:lnTo>
                      <a:pt x="26" y="11"/>
                    </a:lnTo>
                    <a:lnTo>
                      <a:pt x="14" y="7"/>
                    </a:lnTo>
                    <a:lnTo>
                      <a:pt x="0" y="0"/>
                    </a:lnTo>
                  </a:path>
                </a:pathLst>
              </a:custGeom>
              <a:solidFill>
                <a:srgbClr val="808080"/>
              </a:solidFill>
              <a:ln w="12700" cap="rnd" cmpd="sng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8444" name="Freeform 12"/>
              <p:cNvSpPr>
                <a:spLocks/>
              </p:cNvSpPr>
              <p:nvPr/>
            </p:nvSpPr>
            <p:spPr bwMode="auto">
              <a:xfrm>
                <a:off x="3257" y="1728"/>
                <a:ext cx="784" cy="331"/>
              </a:xfrm>
              <a:custGeom>
                <a:avLst/>
                <a:gdLst/>
                <a:ahLst/>
                <a:cxnLst>
                  <a:cxn ang="0">
                    <a:pos x="6" y="144"/>
                  </a:cxn>
                  <a:cxn ang="0">
                    <a:pos x="32" y="130"/>
                  </a:cxn>
                  <a:cxn ang="0">
                    <a:pos x="86" y="109"/>
                  </a:cxn>
                  <a:cxn ang="0">
                    <a:pos x="127" y="95"/>
                  </a:cxn>
                  <a:cxn ang="0">
                    <a:pos x="155" y="66"/>
                  </a:cxn>
                  <a:cxn ang="0">
                    <a:pos x="190" y="46"/>
                  </a:cxn>
                  <a:cxn ang="0">
                    <a:pos x="229" y="31"/>
                  </a:cxn>
                  <a:cxn ang="0">
                    <a:pos x="272" y="17"/>
                  </a:cxn>
                  <a:cxn ang="0">
                    <a:pos x="325" y="8"/>
                  </a:cxn>
                  <a:cxn ang="0">
                    <a:pos x="404" y="0"/>
                  </a:cxn>
                  <a:cxn ang="0">
                    <a:pos x="496" y="2"/>
                  </a:cxn>
                  <a:cxn ang="0">
                    <a:pos x="584" y="16"/>
                  </a:cxn>
                  <a:cxn ang="0">
                    <a:pos x="657" y="38"/>
                  </a:cxn>
                  <a:cxn ang="0">
                    <a:pos x="719" y="68"/>
                  </a:cxn>
                  <a:cxn ang="0">
                    <a:pos x="760" y="106"/>
                  </a:cxn>
                  <a:cxn ang="0">
                    <a:pos x="780" y="141"/>
                  </a:cxn>
                  <a:cxn ang="0">
                    <a:pos x="783" y="175"/>
                  </a:cxn>
                  <a:cxn ang="0">
                    <a:pos x="773" y="206"/>
                  </a:cxn>
                  <a:cxn ang="0">
                    <a:pos x="753" y="232"/>
                  </a:cxn>
                  <a:cxn ang="0">
                    <a:pos x="727" y="256"/>
                  </a:cxn>
                  <a:cxn ang="0">
                    <a:pos x="685" y="281"/>
                  </a:cxn>
                  <a:cxn ang="0">
                    <a:pos x="628" y="303"/>
                  </a:cxn>
                  <a:cxn ang="0">
                    <a:pos x="564" y="319"/>
                  </a:cxn>
                  <a:cxn ang="0">
                    <a:pos x="491" y="327"/>
                  </a:cxn>
                  <a:cxn ang="0">
                    <a:pos x="420" y="330"/>
                  </a:cxn>
                  <a:cxn ang="0">
                    <a:pos x="361" y="325"/>
                  </a:cxn>
                  <a:cxn ang="0">
                    <a:pos x="302" y="314"/>
                  </a:cxn>
                  <a:cxn ang="0">
                    <a:pos x="254" y="303"/>
                  </a:cxn>
                  <a:cxn ang="0">
                    <a:pos x="212" y="288"/>
                  </a:cxn>
                  <a:cxn ang="0">
                    <a:pos x="177" y="270"/>
                  </a:cxn>
                  <a:cxn ang="0">
                    <a:pos x="149" y="250"/>
                  </a:cxn>
                  <a:cxn ang="0">
                    <a:pos x="128" y="225"/>
                  </a:cxn>
                  <a:cxn ang="0">
                    <a:pos x="106" y="202"/>
                  </a:cxn>
                  <a:cxn ang="0">
                    <a:pos x="75" y="184"/>
                  </a:cxn>
                  <a:cxn ang="0">
                    <a:pos x="36" y="168"/>
                  </a:cxn>
                  <a:cxn ang="0">
                    <a:pos x="8" y="158"/>
                  </a:cxn>
                  <a:cxn ang="0">
                    <a:pos x="0" y="149"/>
                  </a:cxn>
                </a:cxnLst>
                <a:rect l="0" t="0" r="r" b="b"/>
                <a:pathLst>
                  <a:path w="784" h="331">
                    <a:moveTo>
                      <a:pt x="0" y="149"/>
                    </a:moveTo>
                    <a:lnTo>
                      <a:pt x="6" y="144"/>
                    </a:lnTo>
                    <a:lnTo>
                      <a:pt x="15" y="138"/>
                    </a:lnTo>
                    <a:lnTo>
                      <a:pt x="32" y="130"/>
                    </a:lnTo>
                    <a:lnTo>
                      <a:pt x="61" y="119"/>
                    </a:lnTo>
                    <a:lnTo>
                      <a:pt x="86" y="109"/>
                    </a:lnTo>
                    <a:lnTo>
                      <a:pt x="108" y="101"/>
                    </a:lnTo>
                    <a:lnTo>
                      <a:pt x="127" y="95"/>
                    </a:lnTo>
                    <a:lnTo>
                      <a:pt x="139" y="80"/>
                    </a:lnTo>
                    <a:lnTo>
                      <a:pt x="155" y="66"/>
                    </a:lnTo>
                    <a:lnTo>
                      <a:pt x="172" y="57"/>
                    </a:lnTo>
                    <a:lnTo>
                      <a:pt x="190" y="46"/>
                    </a:lnTo>
                    <a:lnTo>
                      <a:pt x="210" y="38"/>
                    </a:lnTo>
                    <a:lnTo>
                      <a:pt x="229" y="31"/>
                    </a:lnTo>
                    <a:lnTo>
                      <a:pt x="251" y="24"/>
                    </a:lnTo>
                    <a:lnTo>
                      <a:pt x="272" y="17"/>
                    </a:lnTo>
                    <a:lnTo>
                      <a:pt x="297" y="11"/>
                    </a:lnTo>
                    <a:lnTo>
                      <a:pt x="325" y="8"/>
                    </a:lnTo>
                    <a:lnTo>
                      <a:pt x="361" y="3"/>
                    </a:lnTo>
                    <a:lnTo>
                      <a:pt x="404" y="0"/>
                    </a:lnTo>
                    <a:lnTo>
                      <a:pt x="452" y="0"/>
                    </a:lnTo>
                    <a:lnTo>
                      <a:pt x="496" y="2"/>
                    </a:lnTo>
                    <a:lnTo>
                      <a:pt x="545" y="9"/>
                    </a:lnTo>
                    <a:lnTo>
                      <a:pt x="584" y="16"/>
                    </a:lnTo>
                    <a:lnTo>
                      <a:pt x="622" y="25"/>
                    </a:lnTo>
                    <a:lnTo>
                      <a:pt x="657" y="38"/>
                    </a:lnTo>
                    <a:lnTo>
                      <a:pt x="691" y="52"/>
                    </a:lnTo>
                    <a:lnTo>
                      <a:pt x="719" y="68"/>
                    </a:lnTo>
                    <a:lnTo>
                      <a:pt x="742" y="87"/>
                    </a:lnTo>
                    <a:lnTo>
                      <a:pt x="760" y="106"/>
                    </a:lnTo>
                    <a:lnTo>
                      <a:pt x="772" y="122"/>
                    </a:lnTo>
                    <a:lnTo>
                      <a:pt x="780" y="141"/>
                    </a:lnTo>
                    <a:lnTo>
                      <a:pt x="783" y="160"/>
                    </a:lnTo>
                    <a:lnTo>
                      <a:pt x="783" y="175"/>
                    </a:lnTo>
                    <a:lnTo>
                      <a:pt x="780" y="190"/>
                    </a:lnTo>
                    <a:lnTo>
                      <a:pt x="773" y="206"/>
                    </a:lnTo>
                    <a:lnTo>
                      <a:pt x="764" y="219"/>
                    </a:lnTo>
                    <a:lnTo>
                      <a:pt x="753" y="232"/>
                    </a:lnTo>
                    <a:lnTo>
                      <a:pt x="740" y="246"/>
                    </a:lnTo>
                    <a:lnTo>
                      <a:pt x="727" y="256"/>
                    </a:lnTo>
                    <a:lnTo>
                      <a:pt x="707" y="269"/>
                    </a:lnTo>
                    <a:lnTo>
                      <a:pt x="685" y="281"/>
                    </a:lnTo>
                    <a:lnTo>
                      <a:pt x="657" y="292"/>
                    </a:lnTo>
                    <a:lnTo>
                      <a:pt x="628" y="303"/>
                    </a:lnTo>
                    <a:lnTo>
                      <a:pt x="593" y="313"/>
                    </a:lnTo>
                    <a:lnTo>
                      <a:pt x="564" y="319"/>
                    </a:lnTo>
                    <a:lnTo>
                      <a:pt x="528" y="324"/>
                    </a:lnTo>
                    <a:lnTo>
                      <a:pt x="491" y="327"/>
                    </a:lnTo>
                    <a:lnTo>
                      <a:pt x="451" y="330"/>
                    </a:lnTo>
                    <a:lnTo>
                      <a:pt x="420" y="330"/>
                    </a:lnTo>
                    <a:lnTo>
                      <a:pt x="390" y="327"/>
                    </a:lnTo>
                    <a:lnTo>
                      <a:pt x="361" y="325"/>
                    </a:lnTo>
                    <a:lnTo>
                      <a:pt x="329" y="321"/>
                    </a:lnTo>
                    <a:lnTo>
                      <a:pt x="302" y="314"/>
                    </a:lnTo>
                    <a:lnTo>
                      <a:pt x="279" y="310"/>
                    </a:lnTo>
                    <a:lnTo>
                      <a:pt x="254" y="303"/>
                    </a:lnTo>
                    <a:lnTo>
                      <a:pt x="231" y="295"/>
                    </a:lnTo>
                    <a:lnTo>
                      <a:pt x="212" y="288"/>
                    </a:lnTo>
                    <a:lnTo>
                      <a:pt x="194" y="279"/>
                    </a:lnTo>
                    <a:lnTo>
                      <a:pt x="177" y="270"/>
                    </a:lnTo>
                    <a:lnTo>
                      <a:pt x="162" y="260"/>
                    </a:lnTo>
                    <a:lnTo>
                      <a:pt x="149" y="250"/>
                    </a:lnTo>
                    <a:lnTo>
                      <a:pt x="136" y="237"/>
                    </a:lnTo>
                    <a:lnTo>
                      <a:pt x="128" y="225"/>
                    </a:lnTo>
                    <a:lnTo>
                      <a:pt x="120" y="213"/>
                    </a:lnTo>
                    <a:lnTo>
                      <a:pt x="106" y="202"/>
                    </a:lnTo>
                    <a:lnTo>
                      <a:pt x="92" y="193"/>
                    </a:lnTo>
                    <a:lnTo>
                      <a:pt x="75" y="184"/>
                    </a:lnTo>
                    <a:lnTo>
                      <a:pt x="56" y="176"/>
                    </a:lnTo>
                    <a:lnTo>
                      <a:pt x="36" y="168"/>
                    </a:lnTo>
                    <a:lnTo>
                      <a:pt x="24" y="164"/>
                    </a:lnTo>
                    <a:lnTo>
                      <a:pt x="8" y="158"/>
                    </a:lnTo>
                    <a:lnTo>
                      <a:pt x="0" y="154"/>
                    </a:lnTo>
                    <a:lnTo>
                      <a:pt x="0" y="149"/>
                    </a:lnTo>
                  </a:path>
                </a:pathLst>
              </a:custGeom>
              <a:solidFill>
                <a:srgbClr val="606060"/>
              </a:solidFill>
              <a:ln w="12700" cap="rnd" cmpd="sng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/>
              </a:p>
            </p:txBody>
          </p:sp>
        </p:grpSp>
        <p:sp>
          <p:nvSpPr>
            <p:cNvPr id="18446" name="Oval 14"/>
            <p:cNvSpPr>
              <a:spLocks noChangeArrowheads="1"/>
            </p:cNvSpPr>
            <p:nvPr/>
          </p:nvSpPr>
          <p:spPr bwMode="auto">
            <a:xfrm>
              <a:off x="3382" y="2710"/>
              <a:ext cx="608" cy="326"/>
            </a:xfrm>
            <a:prstGeom prst="ellipse">
              <a:avLst/>
            </a:prstGeom>
            <a:solidFill>
              <a:srgbClr val="676767"/>
            </a:solidFill>
            <a:ln w="101600">
              <a:solidFill>
                <a:srgbClr val="DADADA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8447" name="Freeform 15"/>
            <p:cNvSpPr>
              <a:spLocks/>
            </p:cNvSpPr>
            <p:nvPr/>
          </p:nvSpPr>
          <p:spPr bwMode="auto">
            <a:xfrm>
              <a:off x="3398" y="2610"/>
              <a:ext cx="561" cy="321"/>
            </a:xfrm>
            <a:custGeom>
              <a:avLst/>
              <a:gdLst/>
              <a:ahLst/>
              <a:cxnLst>
                <a:cxn ang="0">
                  <a:pos x="154" y="108"/>
                </a:cxn>
                <a:cxn ang="0">
                  <a:pos x="184" y="108"/>
                </a:cxn>
                <a:cxn ang="0">
                  <a:pos x="208" y="106"/>
                </a:cxn>
                <a:cxn ang="0">
                  <a:pos x="238" y="96"/>
                </a:cxn>
                <a:cxn ang="0">
                  <a:pos x="268" y="83"/>
                </a:cxn>
                <a:cxn ang="0">
                  <a:pos x="306" y="60"/>
                </a:cxn>
                <a:cxn ang="0">
                  <a:pos x="325" y="38"/>
                </a:cxn>
                <a:cxn ang="0">
                  <a:pos x="360" y="25"/>
                </a:cxn>
                <a:cxn ang="0">
                  <a:pos x="398" y="10"/>
                </a:cxn>
                <a:cxn ang="0">
                  <a:pos x="427" y="8"/>
                </a:cxn>
                <a:cxn ang="0">
                  <a:pos x="463" y="3"/>
                </a:cxn>
                <a:cxn ang="0">
                  <a:pos x="490" y="0"/>
                </a:cxn>
                <a:cxn ang="0">
                  <a:pos x="517" y="23"/>
                </a:cxn>
                <a:cxn ang="0">
                  <a:pos x="517" y="48"/>
                </a:cxn>
                <a:cxn ang="0">
                  <a:pos x="549" y="60"/>
                </a:cxn>
                <a:cxn ang="0">
                  <a:pos x="557" y="86"/>
                </a:cxn>
                <a:cxn ang="0">
                  <a:pos x="555" y="113"/>
                </a:cxn>
                <a:cxn ang="0">
                  <a:pos x="544" y="149"/>
                </a:cxn>
                <a:cxn ang="0">
                  <a:pos x="509" y="184"/>
                </a:cxn>
                <a:cxn ang="0">
                  <a:pos x="500" y="209"/>
                </a:cxn>
                <a:cxn ang="0">
                  <a:pos x="479" y="237"/>
                </a:cxn>
                <a:cxn ang="0">
                  <a:pos x="460" y="265"/>
                </a:cxn>
                <a:cxn ang="0">
                  <a:pos x="441" y="295"/>
                </a:cxn>
                <a:cxn ang="0">
                  <a:pos x="417" y="307"/>
                </a:cxn>
                <a:cxn ang="0">
                  <a:pos x="381" y="315"/>
                </a:cxn>
                <a:cxn ang="0">
                  <a:pos x="354" y="320"/>
                </a:cxn>
                <a:cxn ang="0">
                  <a:pos x="317" y="320"/>
                </a:cxn>
                <a:cxn ang="0">
                  <a:pos x="265" y="315"/>
                </a:cxn>
                <a:cxn ang="0">
                  <a:pos x="235" y="307"/>
                </a:cxn>
                <a:cxn ang="0">
                  <a:pos x="200" y="300"/>
                </a:cxn>
                <a:cxn ang="0">
                  <a:pos x="176" y="277"/>
                </a:cxn>
                <a:cxn ang="0">
                  <a:pos x="157" y="257"/>
                </a:cxn>
                <a:cxn ang="0">
                  <a:pos x="76" y="260"/>
                </a:cxn>
                <a:cxn ang="0">
                  <a:pos x="38" y="265"/>
                </a:cxn>
                <a:cxn ang="0">
                  <a:pos x="14" y="257"/>
                </a:cxn>
                <a:cxn ang="0">
                  <a:pos x="0" y="222"/>
                </a:cxn>
                <a:cxn ang="0">
                  <a:pos x="0" y="191"/>
                </a:cxn>
                <a:cxn ang="0">
                  <a:pos x="11" y="166"/>
                </a:cxn>
                <a:cxn ang="0">
                  <a:pos x="32" y="146"/>
                </a:cxn>
                <a:cxn ang="0">
                  <a:pos x="65" y="131"/>
                </a:cxn>
                <a:cxn ang="0">
                  <a:pos x="100" y="106"/>
                </a:cxn>
                <a:cxn ang="0">
                  <a:pos x="133" y="98"/>
                </a:cxn>
                <a:cxn ang="0">
                  <a:pos x="149" y="111"/>
                </a:cxn>
              </a:cxnLst>
              <a:rect l="0" t="0" r="r" b="b"/>
              <a:pathLst>
                <a:path w="561" h="321">
                  <a:moveTo>
                    <a:pt x="137" y="108"/>
                  </a:moveTo>
                  <a:lnTo>
                    <a:pt x="146" y="108"/>
                  </a:lnTo>
                  <a:lnTo>
                    <a:pt x="154" y="108"/>
                  </a:lnTo>
                  <a:lnTo>
                    <a:pt x="162" y="108"/>
                  </a:lnTo>
                  <a:lnTo>
                    <a:pt x="170" y="108"/>
                  </a:lnTo>
                  <a:lnTo>
                    <a:pt x="184" y="108"/>
                  </a:lnTo>
                  <a:lnTo>
                    <a:pt x="192" y="108"/>
                  </a:lnTo>
                  <a:lnTo>
                    <a:pt x="200" y="108"/>
                  </a:lnTo>
                  <a:lnTo>
                    <a:pt x="208" y="106"/>
                  </a:lnTo>
                  <a:lnTo>
                    <a:pt x="219" y="103"/>
                  </a:lnTo>
                  <a:lnTo>
                    <a:pt x="227" y="98"/>
                  </a:lnTo>
                  <a:lnTo>
                    <a:pt x="238" y="96"/>
                  </a:lnTo>
                  <a:lnTo>
                    <a:pt x="246" y="93"/>
                  </a:lnTo>
                  <a:lnTo>
                    <a:pt x="257" y="91"/>
                  </a:lnTo>
                  <a:lnTo>
                    <a:pt x="268" y="83"/>
                  </a:lnTo>
                  <a:lnTo>
                    <a:pt x="284" y="76"/>
                  </a:lnTo>
                  <a:lnTo>
                    <a:pt x="295" y="68"/>
                  </a:lnTo>
                  <a:lnTo>
                    <a:pt x="306" y="60"/>
                  </a:lnTo>
                  <a:lnTo>
                    <a:pt x="311" y="53"/>
                  </a:lnTo>
                  <a:lnTo>
                    <a:pt x="317" y="43"/>
                  </a:lnTo>
                  <a:lnTo>
                    <a:pt x="325" y="38"/>
                  </a:lnTo>
                  <a:lnTo>
                    <a:pt x="341" y="33"/>
                  </a:lnTo>
                  <a:lnTo>
                    <a:pt x="352" y="28"/>
                  </a:lnTo>
                  <a:lnTo>
                    <a:pt x="360" y="25"/>
                  </a:lnTo>
                  <a:lnTo>
                    <a:pt x="368" y="20"/>
                  </a:lnTo>
                  <a:lnTo>
                    <a:pt x="390" y="15"/>
                  </a:lnTo>
                  <a:lnTo>
                    <a:pt x="398" y="10"/>
                  </a:lnTo>
                  <a:lnTo>
                    <a:pt x="406" y="10"/>
                  </a:lnTo>
                  <a:lnTo>
                    <a:pt x="417" y="8"/>
                  </a:lnTo>
                  <a:lnTo>
                    <a:pt x="427" y="8"/>
                  </a:lnTo>
                  <a:lnTo>
                    <a:pt x="436" y="5"/>
                  </a:lnTo>
                  <a:lnTo>
                    <a:pt x="449" y="3"/>
                  </a:lnTo>
                  <a:lnTo>
                    <a:pt x="463" y="3"/>
                  </a:lnTo>
                  <a:lnTo>
                    <a:pt x="473" y="3"/>
                  </a:lnTo>
                  <a:lnTo>
                    <a:pt x="482" y="0"/>
                  </a:lnTo>
                  <a:lnTo>
                    <a:pt x="490" y="0"/>
                  </a:lnTo>
                  <a:lnTo>
                    <a:pt x="500" y="3"/>
                  </a:lnTo>
                  <a:lnTo>
                    <a:pt x="509" y="13"/>
                  </a:lnTo>
                  <a:lnTo>
                    <a:pt x="517" y="23"/>
                  </a:lnTo>
                  <a:lnTo>
                    <a:pt x="517" y="33"/>
                  </a:lnTo>
                  <a:lnTo>
                    <a:pt x="517" y="40"/>
                  </a:lnTo>
                  <a:lnTo>
                    <a:pt x="517" y="48"/>
                  </a:lnTo>
                  <a:lnTo>
                    <a:pt x="522" y="55"/>
                  </a:lnTo>
                  <a:lnTo>
                    <a:pt x="530" y="60"/>
                  </a:lnTo>
                  <a:lnTo>
                    <a:pt x="549" y="60"/>
                  </a:lnTo>
                  <a:lnTo>
                    <a:pt x="560" y="60"/>
                  </a:lnTo>
                  <a:lnTo>
                    <a:pt x="557" y="76"/>
                  </a:lnTo>
                  <a:lnTo>
                    <a:pt x="557" y="86"/>
                  </a:lnTo>
                  <a:lnTo>
                    <a:pt x="555" y="96"/>
                  </a:lnTo>
                  <a:lnTo>
                    <a:pt x="555" y="103"/>
                  </a:lnTo>
                  <a:lnTo>
                    <a:pt x="555" y="113"/>
                  </a:lnTo>
                  <a:lnTo>
                    <a:pt x="555" y="126"/>
                  </a:lnTo>
                  <a:lnTo>
                    <a:pt x="546" y="139"/>
                  </a:lnTo>
                  <a:lnTo>
                    <a:pt x="544" y="149"/>
                  </a:lnTo>
                  <a:lnTo>
                    <a:pt x="541" y="164"/>
                  </a:lnTo>
                  <a:lnTo>
                    <a:pt x="533" y="169"/>
                  </a:lnTo>
                  <a:lnTo>
                    <a:pt x="509" y="184"/>
                  </a:lnTo>
                  <a:lnTo>
                    <a:pt x="506" y="194"/>
                  </a:lnTo>
                  <a:lnTo>
                    <a:pt x="503" y="202"/>
                  </a:lnTo>
                  <a:lnTo>
                    <a:pt x="500" y="209"/>
                  </a:lnTo>
                  <a:lnTo>
                    <a:pt x="492" y="217"/>
                  </a:lnTo>
                  <a:lnTo>
                    <a:pt x="487" y="224"/>
                  </a:lnTo>
                  <a:lnTo>
                    <a:pt x="479" y="237"/>
                  </a:lnTo>
                  <a:lnTo>
                    <a:pt x="473" y="249"/>
                  </a:lnTo>
                  <a:lnTo>
                    <a:pt x="468" y="260"/>
                  </a:lnTo>
                  <a:lnTo>
                    <a:pt x="460" y="265"/>
                  </a:lnTo>
                  <a:lnTo>
                    <a:pt x="454" y="272"/>
                  </a:lnTo>
                  <a:lnTo>
                    <a:pt x="452" y="280"/>
                  </a:lnTo>
                  <a:lnTo>
                    <a:pt x="441" y="295"/>
                  </a:lnTo>
                  <a:lnTo>
                    <a:pt x="433" y="302"/>
                  </a:lnTo>
                  <a:lnTo>
                    <a:pt x="425" y="307"/>
                  </a:lnTo>
                  <a:lnTo>
                    <a:pt x="417" y="307"/>
                  </a:lnTo>
                  <a:lnTo>
                    <a:pt x="403" y="310"/>
                  </a:lnTo>
                  <a:lnTo>
                    <a:pt x="392" y="312"/>
                  </a:lnTo>
                  <a:lnTo>
                    <a:pt x="381" y="315"/>
                  </a:lnTo>
                  <a:lnTo>
                    <a:pt x="371" y="317"/>
                  </a:lnTo>
                  <a:lnTo>
                    <a:pt x="363" y="320"/>
                  </a:lnTo>
                  <a:lnTo>
                    <a:pt x="354" y="320"/>
                  </a:lnTo>
                  <a:lnTo>
                    <a:pt x="341" y="320"/>
                  </a:lnTo>
                  <a:lnTo>
                    <a:pt x="325" y="320"/>
                  </a:lnTo>
                  <a:lnTo>
                    <a:pt x="317" y="320"/>
                  </a:lnTo>
                  <a:lnTo>
                    <a:pt x="292" y="317"/>
                  </a:lnTo>
                  <a:lnTo>
                    <a:pt x="276" y="315"/>
                  </a:lnTo>
                  <a:lnTo>
                    <a:pt x="265" y="315"/>
                  </a:lnTo>
                  <a:lnTo>
                    <a:pt x="254" y="312"/>
                  </a:lnTo>
                  <a:lnTo>
                    <a:pt x="246" y="310"/>
                  </a:lnTo>
                  <a:lnTo>
                    <a:pt x="235" y="307"/>
                  </a:lnTo>
                  <a:lnTo>
                    <a:pt x="222" y="305"/>
                  </a:lnTo>
                  <a:lnTo>
                    <a:pt x="211" y="300"/>
                  </a:lnTo>
                  <a:lnTo>
                    <a:pt x="200" y="300"/>
                  </a:lnTo>
                  <a:lnTo>
                    <a:pt x="195" y="290"/>
                  </a:lnTo>
                  <a:lnTo>
                    <a:pt x="184" y="282"/>
                  </a:lnTo>
                  <a:lnTo>
                    <a:pt x="176" y="277"/>
                  </a:lnTo>
                  <a:lnTo>
                    <a:pt x="173" y="270"/>
                  </a:lnTo>
                  <a:lnTo>
                    <a:pt x="170" y="262"/>
                  </a:lnTo>
                  <a:lnTo>
                    <a:pt x="157" y="257"/>
                  </a:lnTo>
                  <a:lnTo>
                    <a:pt x="141" y="257"/>
                  </a:lnTo>
                  <a:lnTo>
                    <a:pt x="84" y="260"/>
                  </a:lnTo>
                  <a:lnTo>
                    <a:pt x="76" y="260"/>
                  </a:lnTo>
                  <a:lnTo>
                    <a:pt x="60" y="262"/>
                  </a:lnTo>
                  <a:lnTo>
                    <a:pt x="49" y="265"/>
                  </a:lnTo>
                  <a:lnTo>
                    <a:pt x="38" y="265"/>
                  </a:lnTo>
                  <a:lnTo>
                    <a:pt x="30" y="265"/>
                  </a:lnTo>
                  <a:lnTo>
                    <a:pt x="19" y="265"/>
                  </a:lnTo>
                  <a:lnTo>
                    <a:pt x="14" y="257"/>
                  </a:lnTo>
                  <a:lnTo>
                    <a:pt x="11" y="249"/>
                  </a:lnTo>
                  <a:lnTo>
                    <a:pt x="3" y="234"/>
                  </a:lnTo>
                  <a:lnTo>
                    <a:pt x="0" y="222"/>
                  </a:lnTo>
                  <a:lnTo>
                    <a:pt x="0" y="212"/>
                  </a:lnTo>
                  <a:lnTo>
                    <a:pt x="0" y="204"/>
                  </a:lnTo>
                  <a:lnTo>
                    <a:pt x="0" y="191"/>
                  </a:lnTo>
                  <a:lnTo>
                    <a:pt x="0" y="181"/>
                  </a:lnTo>
                  <a:lnTo>
                    <a:pt x="0" y="174"/>
                  </a:lnTo>
                  <a:lnTo>
                    <a:pt x="11" y="166"/>
                  </a:lnTo>
                  <a:lnTo>
                    <a:pt x="16" y="159"/>
                  </a:lnTo>
                  <a:lnTo>
                    <a:pt x="22" y="151"/>
                  </a:lnTo>
                  <a:lnTo>
                    <a:pt x="32" y="146"/>
                  </a:lnTo>
                  <a:lnTo>
                    <a:pt x="41" y="144"/>
                  </a:lnTo>
                  <a:lnTo>
                    <a:pt x="51" y="139"/>
                  </a:lnTo>
                  <a:lnTo>
                    <a:pt x="65" y="131"/>
                  </a:lnTo>
                  <a:lnTo>
                    <a:pt x="76" y="121"/>
                  </a:lnTo>
                  <a:lnTo>
                    <a:pt x="87" y="116"/>
                  </a:lnTo>
                  <a:lnTo>
                    <a:pt x="100" y="106"/>
                  </a:lnTo>
                  <a:lnTo>
                    <a:pt x="114" y="106"/>
                  </a:lnTo>
                  <a:lnTo>
                    <a:pt x="122" y="101"/>
                  </a:lnTo>
                  <a:lnTo>
                    <a:pt x="133" y="98"/>
                  </a:lnTo>
                  <a:lnTo>
                    <a:pt x="143" y="96"/>
                  </a:lnTo>
                  <a:lnTo>
                    <a:pt x="149" y="103"/>
                  </a:lnTo>
                  <a:lnTo>
                    <a:pt x="149" y="111"/>
                  </a:lnTo>
                  <a:lnTo>
                    <a:pt x="157" y="111"/>
                  </a:lnTo>
                  <a:lnTo>
                    <a:pt x="137" y="108"/>
                  </a:lnTo>
                </a:path>
              </a:pathLst>
            </a:custGeom>
            <a:solidFill>
              <a:srgbClr val="CF0E30"/>
            </a:solidFill>
            <a:ln w="50800" cap="rnd" cmpd="sng">
              <a:solidFill>
                <a:srgbClr val="FCFEB9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18449" name="AutoShape 17"/>
          <p:cNvSpPr>
            <a:spLocks noChangeArrowheads="1"/>
          </p:cNvSpPr>
          <p:nvPr/>
        </p:nvSpPr>
        <p:spPr bwMode="auto">
          <a:xfrm>
            <a:off x="4457700" y="2705100"/>
            <a:ext cx="2743200" cy="609600"/>
          </a:xfrm>
          <a:prstGeom prst="parallelogram">
            <a:avLst>
              <a:gd name="adj" fmla="val 112313"/>
            </a:avLst>
          </a:prstGeom>
          <a:pattFill prst="smCheck">
            <a:fgClr>
              <a:srgbClr val="FFFFFF"/>
            </a:fgClr>
            <a:bgClr>
              <a:srgbClr val="676767"/>
            </a:bgClr>
          </a:pattFill>
          <a:ln w="76200">
            <a:solidFill>
              <a:srgbClr val="AD69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8450" name="Rectangle 18"/>
          <p:cNvSpPr>
            <a:spLocks noChangeArrowheads="1"/>
          </p:cNvSpPr>
          <p:nvPr/>
        </p:nvSpPr>
        <p:spPr bwMode="auto">
          <a:xfrm>
            <a:off x="823913" y="1624013"/>
            <a:ext cx="3038475" cy="91122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lIns="90488" tIns="44450" rIns="90488" bIns="44450">
            <a:spAutoFit/>
          </a:bodyPr>
          <a:lstStyle/>
          <a:p>
            <a:pPr eaLnBrk="0" hangingPunct="0"/>
            <a:r>
              <a:rPr lang="en-US" sz="5400"/>
              <a:t>uncovered</a:t>
            </a:r>
          </a:p>
        </p:txBody>
      </p:sp>
      <p:sp>
        <p:nvSpPr>
          <p:cNvPr id="18451" name="Rectangle 19"/>
          <p:cNvSpPr>
            <a:spLocks noChangeArrowheads="1"/>
          </p:cNvSpPr>
          <p:nvPr/>
        </p:nvSpPr>
        <p:spPr bwMode="auto">
          <a:xfrm>
            <a:off x="4938713" y="1624013"/>
            <a:ext cx="2352675" cy="91122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lIns="90488" tIns="44450" rIns="90488" bIns="44450">
            <a:spAutoFit/>
          </a:bodyPr>
          <a:lstStyle/>
          <a:p>
            <a:pPr eaLnBrk="0" hangingPunct="0"/>
            <a:r>
              <a:rPr lang="en-US" sz="5400"/>
              <a:t>covered</a:t>
            </a:r>
          </a:p>
        </p:txBody>
      </p:sp>
      <p:sp>
        <p:nvSpPr>
          <p:cNvPr id="18452" name="AutoShape 20"/>
          <p:cNvSpPr>
            <a:spLocks noChangeArrowheads="1"/>
          </p:cNvSpPr>
          <p:nvPr/>
        </p:nvSpPr>
        <p:spPr bwMode="auto">
          <a:xfrm rot="16200000" flipH="1">
            <a:off x="3397250" y="4311650"/>
            <a:ext cx="1511300" cy="673100"/>
          </a:xfrm>
          <a:prstGeom prst="rightArrow">
            <a:avLst>
              <a:gd name="adj1" fmla="val 50000"/>
              <a:gd name="adj2" fmla="val 112358"/>
            </a:avLst>
          </a:prstGeom>
          <a:solidFill>
            <a:schemeClr val="accent1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8453" name="Rectangle 21"/>
          <p:cNvSpPr>
            <a:spLocks noChangeArrowheads="1"/>
          </p:cNvSpPr>
          <p:nvPr/>
        </p:nvSpPr>
        <p:spPr bwMode="auto">
          <a:xfrm>
            <a:off x="976313" y="5434013"/>
            <a:ext cx="2581275" cy="91122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lIns="90488" tIns="44450" rIns="90488" bIns="44450">
            <a:spAutoFit/>
          </a:bodyPr>
          <a:lstStyle/>
          <a:p>
            <a:pPr eaLnBrk="0" hangingPunct="0"/>
            <a:r>
              <a:rPr lang="en-US" sz="5400"/>
              <a:t>Maggots</a:t>
            </a:r>
          </a:p>
        </p:txBody>
      </p:sp>
      <p:sp>
        <p:nvSpPr>
          <p:cNvPr id="18454" name="Rectangle 22"/>
          <p:cNvSpPr>
            <a:spLocks noChangeArrowheads="1"/>
          </p:cNvSpPr>
          <p:nvPr/>
        </p:nvSpPr>
        <p:spPr bwMode="auto">
          <a:xfrm>
            <a:off x="4862513" y="5357813"/>
            <a:ext cx="3514725" cy="91122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lIns="90488" tIns="44450" rIns="90488" bIns="44450">
            <a:spAutoFit/>
          </a:bodyPr>
          <a:lstStyle/>
          <a:p>
            <a:pPr eaLnBrk="0" hangingPunct="0"/>
            <a:r>
              <a:rPr lang="en-US" sz="5400"/>
              <a:t>No maggots</a:t>
            </a:r>
          </a:p>
        </p:txBody>
      </p:sp>
      <p:sp>
        <p:nvSpPr>
          <p:cNvPr id="18455" name="Text Box 23"/>
          <p:cNvSpPr txBox="1">
            <a:spLocks noChangeArrowheads="1"/>
          </p:cNvSpPr>
          <p:nvPr/>
        </p:nvSpPr>
        <p:spPr bwMode="auto">
          <a:xfrm>
            <a:off x="457200" y="6248400"/>
            <a:ext cx="7772400" cy="4572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Disproved that maggots arise from decaying meat!!</a:t>
            </a:r>
          </a:p>
        </p:txBody>
      </p:sp>
    </p:spTree>
    <p:extLst>
      <p:ext uri="{BB962C8B-B14F-4D97-AF65-F5344CB8AC3E}">
        <p14:creationId xmlns:p14="http://schemas.microsoft.com/office/powerpoint/2010/main" val="5612455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/>
          <p:cNvSpPr>
            <a:spLocks noChangeArrowheads="1"/>
          </p:cNvSpPr>
          <p:nvPr/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8675" name="Rectangle 3"/>
          <p:cNvSpPr>
            <a:spLocks noChangeArrowheads="1"/>
          </p:cNvSpPr>
          <p:nvPr/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8677" name="Rectangle 5"/>
          <p:cNvSpPr>
            <a:spLocks noGrp="1" noChangeArrowheads="1"/>
          </p:cNvSpPr>
          <p:nvPr>
            <p:ph type="title"/>
          </p:nvPr>
        </p:nvSpPr>
        <p:spPr>
          <a:xfrm>
            <a:off x="76200" y="228600"/>
            <a:ext cx="8991600" cy="838200"/>
          </a:xfrm>
          <a:noFill/>
          <a:ln/>
        </p:spPr>
        <p:txBody>
          <a:bodyPr/>
          <a:lstStyle/>
          <a:p>
            <a:r>
              <a:rPr lang="en-US" sz="4800" dirty="0"/>
              <a:t>Louis Pasteur (1861)</a:t>
            </a:r>
            <a:endParaRPr lang="en-US" dirty="0"/>
          </a:p>
        </p:txBody>
      </p:sp>
      <p:pic>
        <p:nvPicPr>
          <p:cNvPr id="1026" name="Picture 2" descr="http://www.shonscience.com/uploads/2/2/1/3/22138584/8838068_orig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" y="1463073"/>
            <a:ext cx="6962775" cy="47853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540910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/>
          <p:cNvSpPr>
            <a:spLocks noChangeArrowheads="1"/>
          </p:cNvSpPr>
          <p:nvPr/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32771" name="Rectangle 3"/>
          <p:cNvSpPr>
            <a:spLocks noChangeArrowheads="1"/>
          </p:cNvSpPr>
          <p:nvPr/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32772" name="Rectangle 4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8991600" cy="990600"/>
          </a:xfrm>
          <a:noFill/>
          <a:ln/>
        </p:spPr>
        <p:txBody>
          <a:bodyPr/>
          <a:lstStyle/>
          <a:p>
            <a:r>
              <a:rPr lang="en-US" dirty="0"/>
              <a:t>History (cont.)</a:t>
            </a:r>
          </a:p>
        </p:txBody>
      </p:sp>
      <p:sp>
        <p:nvSpPr>
          <p:cNvPr id="32773" name="Rectangle 5"/>
          <p:cNvSpPr>
            <a:spLocks noGrp="1" noChangeArrowheads="1"/>
          </p:cNvSpPr>
          <p:nvPr>
            <p:ph type="body" idx="1"/>
          </p:nvPr>
        </p:nvSpPr>
        <p:spPr>
          <a:xfrm>
            <a:off x="0" y="990600"/>
            <a:ext cx="9144000" cy="5029200"/>
          </a:xfrm>
          <a:noFill/>
          <a:ln/>
        </p:spPr>
        <p:txBody>
          <a:bodyPr>
            <a:normAutofit/>
          </a:bodyPr>
          <a:lstStyle/>
          <a:p>
            <a:r>
              <a:rPr lang="en-US" sz="4400" dirty="0"/>
              <a:t>1861 Pasteur</a:t>
            </a:r>
            <a:r>
              <a:rPr lang="en-US" sz="4000" dirty="0"/>
              <a:t> 	</a:t>
            </a:r>
          </a:p>
          <a:p>
            <a:pPr lvl="1"/>
            <a:r>
              <a:rPr lang="en-US" sz="3000" dirty="0"/>
              <a:t>Proved Microorganisms are present in nonliving matter</a:t>
            </a:r>
          </a:p>
          <a:p>
            <a:pPr lvl="1"/>
            <a:r>
              <a:rPr lang="en-US" sz="3000" dirty="0"/>
              <a:t>Microbes can be destroyed by heat</a:t>
            </a:r>
          </a:p>
          <a:p>
            <a:pPr lvl="2"/>
            <a:r>
              <a:rPr lang="en-US" sz="4000" i="1" dirty="0">
                <a:solidFill>
                  <a:srgbClr val="FFFFFF"/>
                </a:solidFill>
              </a:rPr>
              <a:t>Aseptic Technique</a:t>
            </a:r>
            <a:endParaRPr lang="en-US" sz="4000" dirty="0">
              <a:solidFill>
                <a:srgbClr val="FFFFFF"/>
              </a:solidFill>
            </a:endParaRPr>
          </a:p>
          <a:p>
            <a:r>
              <a:rPr lang="en-US" sz="4000" dirty="0"/>
              <a:t>Fermentation mediated by yeast, not air</a:t>
            </a:r>
          </a:p>
          <a:p>
            <a:pPr lvl="1"/>
            <a:r>
              <a:rPr lang="en-US" sz="3000" dirty="0"/>
              <a:t>Pasteurization to prevent wine and beer spoilage (by bacteria)</a:t>
            </a:r>
          </a:p>
        </p:txBody>
      </p:sp>
    </p:spTree>
    <p:extLst>
      <p:ext uri="{BB962C8B-B14F-4D97-AF65-F5344CB8AC3E}">
        <p14:creationId xmlns:p14="http://schemas.microsoft.com/office/powerpoint/2010/main" val="10890966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666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152400"/>
            <a:ext cx="8991600" cy="1143000"/>
          </a:xfrm>
        </p:spPr>
        <p:txBody>
          <a:bodyPr>
            <a:normAutofit fontScale="90000"/>
          </a:bodyPr>
          <a:lstStyle/>
          <a:p>
            <a:r>
              <a:rPr lang="en-US"/>
              <a:t>1857-Louis Pasteur saves France’s wine</a:t>
            </a:r>
          </a:p>
        </p:txBody>
      </p:sp>
      <p:sp>
        <p:nvSpPr>
          <p:cNvPr id="113667" name="Text Box 3"/>
          <p:cNvSpPr txBox="1">
            <a:spLocks noChangeArrowheads="1"/>
          </p:cNvSpPr>
          <p:nvPr/>
        </p:nvSpPr>
        <p:spPr bwMode="auto">
          <a:xfrm>
            <a:off x="0" y="1524000"/>
            <a:ext cx="8915400" cy="4801314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457200" indent="-457200">
              <a:spcBef>
                <a:spcPct val="50000"/>
              </a:spcBef>
              <a:buFontTx/>
              <a:buAutoNum type="arabicParenR"/>
            </a:pPr>
            <a:r>
              <a:rPr lang="en-US" sz="4000" dirty="0"/>
              <a:t>Good wine contained yeast</a:t>
            </a:r>
          </a:p>
          <a:p>
            <a:pPr marL="457200" indent="-457200">
              <a:spcBef>
                <a:spcPct val="50000"/>
              </a:spcBef>
              <a:buFontTx/>
              <a:buAutoNum type="arabicParenR"/>
            </a:pPr>
            <a:r>
              <a:rPr lang="en-US" sz="4000" dirty="0"/>
              <a:t>Sour wine contained </a:t>
            </a:r>
            <a:r>
              <a:rPr lang="en-US" sz="4000" dirty="0" smtClean="0"/>
              <a:t>bacteria </a:t>
            </a:r>
          </a:p>
          <a:p>
            <a:pPr marL="914400" lvl="1" indent="-457200">
              <a:spcBef>
                <a:spcPct val="50000"/>
              </a:spcBef>
              <a:buFontTx/>
              <a:buAutoNum type="arabicParenR"/>
            </a:pPr>
            <a:r>
              <a:rPr lang="en-US" sz="2800" dirty="0" smtClean="0"/>
              <a:t>(</a:t>
            </a:r>
            <a:r>
              <a:rPr lang="en-US" dirty="0"/>
              <a:t>Bacteria that use alcohol and produce acetic acid spoil wine by turning it to vinegar (acetic acid).</a:t>
            </a:r>
            <a:endParaRPr lang="en-US" sz="4400" dirty="0"/>
          </a:p>
          <a:p>
            <a:pPr marL="457200" indent="-457200">
              <a:spcBef>
                <a:spcPct val="50000"/>
              </a:spcBef>
              <a:buFontTx/>
              <a:buAutoNum type="arabicParenR"/>
            </a:pPr>
            <a:r>
              <a:rPr lang="en-US" sz="4000" dirty="0"/>
              <a:t>He reasoned that if wine is heated to destroy the harmful bacteria it wouldn’t spoil (process known as Pasteurization)</a:t>
            </a:r>
          </a:p>
        </p:txBody>
      </p:sp>
    </p:spTree>
    <p:extLst>
      <p:ext uri="{BB962C8B-B14F-4D97-AF65-F5344CB8AC3E}">
        <p14:creationId xmlns:p14="http://schemas.microsoft.com/office/powerpoint/2010/main" val="40723184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2"/>
          <p:cNvSpPr>
            <a:spLocks noChangeArrowheads="1"/>
          </p:cNvSpPr>
          <p:nvPr/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38915" name="Rectangle 3"/>
          <p:cNvSpPr>
            <a:spLocks noChangeArrowheads="1"/>
          </p:cNvSpPr>
          <p:nvPr/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38916" name="Rectangle 4"/>
          <p:cNvSpPr>
            <a:spLocks noGrp="1" noChangeArrowheads="1"/>
          </p:cNvSpPr>
          <p:nvPr>
            <p:ph type="title"/>
          </p:nvPr>
        </p:nvSpPr>
        <p:spPr>
          <a:xfrm>
            <a:off x="0" y="304800"/>
            <a:ext cx="9144000" cy="1371600"/>
          </a:xfrm>
          <a:noFill/>
          <a:ln/>
        </p:spPr>
        <p:txBody>
          <a:bodyPr>
            <a:normAutofit fontScale="90000"/>
          </a:bodyPr>
          <a:lstStyle/>
          <a:p>
            <a:r>
              <a:rPr lang="en-US" sz="4800" dirty="0" err="1" smtClean="0"/>
              <a:t>Ignaz</a:t>
            </a:r>
            <a:r>
              <a:rPr lang="en-US" sz="4800" dirty="0" smtClean="0"/>
              <a:t> </a:t>
            </a:r>
            <a:r>
              <a:rPr lang="en-US" sz="4800" dirty="0" err="1"/>
              <a:t>Semmelweis</a:t>
            </a:r>
            <a:r>
              <a:rPr lang="en-US" sz="4800" dirty="0"/>
              <a:t> </a:t>
            </a:r>
            <a:br>
              <a:rPr lang="en-US" sz="4800" dirty="0"/>
            </a:br>
            <a:r>
              <a:rPr lang="en-US" sz="4800" dirty="0"/>
              <a:t>(1818-1865)</a:t>
            </a:r>
          </a:p>
        </p:txBody>
      </p:sp>
      <p:sp>
        <p:nvSpPr>
          <p:cNvPr id="38917" name="Rectangle 5"/>
          <p:cNvSpPr>
            <a:spLocks noGrp="1" noChangeArrowheads="1"/>
          </p:cNvSpPr>
          <p:nvPr>
            <p:ph type="body" idx="1"/>
          </p:nvPr>
        </p:nvSpPr>
        <p:spPr>
          <a:xfrm>
            <a:off x="0" y="2286000"/>
            <a:ext cx="8839200" cy="3581400"/>
          </a:xfrm>
          <a:noFill/>
          <a:ln/>
        </p:spPr>
        <p:txBody>
          <a:bodyPr/>
          <a:lstStyle/>
          <a:p>
            <a:pPr>
              <a:lnSpc>
                <a:spcPct val="70000"/>
              </a:lnSpc>
            </a:pPr>
            <a:r>
              <a:rPr lang="en-US" sz="4000" dirty="0"/>
              <a:t>Taught medicine in Vienna</a:t>
            </a:r>
          </a:p>
          <a:p>
            <a:pPr>
              <a:lnSpc>
                <a:spcPct val="70000"/>
              </a:lnSpc>
            </a:pPr>
            <a:r>
              <a:rPr lang="en-US" sz="4000" dirty="0"/>
              <a:t>No one connected germs w/ disease yet</a:t>
            </a:r>
          </a:p>
          <a:p>
            <a:pPr>
              <a:lnSpc>
                <a:spcPct val="70000"/>
              </a:lnSpc>
            </a:pPr>
            <a:r>
              <a:rPr lang="en-US" sz="4000" dirty="0"/>
              <a:t>Puerperal fever “childbirth fever” caused 25-30% mortality</a:t>
            </a:r>
          </a:p>
          <a:p>
            <a:pPr>
              <a:lnSpc>
                <a:spcPct val="70000"/>
              </a:lnSpc>
            </a:pPr>
            <a:r>
              <a:rPr lang="en-US" sz="4000" dirty="0"/>
              <a:t>Nearby obstetric hospital had only a 2% death rate</a:t>
            </a:r>
          </a:p>
        </p:txBody>
      </p:sp>
    </p:spTree>
    <p:extLst>
      <p:ext uri="{BB962C8B-B14F-4D97-AF65-F5344CB8AC3E}">
        <p14:creationId xmlns:p14="http://schemas.microsoft.com/office/powerpoint/2010/main" val="33726552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2"/>
          <p:cNvSpPr>
            <a:spLocks noChangeArrowheads="1"/>
          </p:cNvSpPr>
          <p:nvPr/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43011" name="Rectangle 3"/>
          <p:cNvSpPr>
            <a:spLocks noChangeArrowheads="1"/>
          </p:cNvSpPr>
          <p:nvPr/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43012" name="Rectangle 4"/>
          <p:cNvSpPr>
            <a:spLocks noGrp="1" noChangeArrowheads="1"/>
          </p:cNvSpPr>
          <p:nvPr>
            <p:ph type="title"/>
          </p:nvPr>
        </p:nvSpPr>
        <p:spPr>
          <a:xfrm>
            <a:off x="76200" y="228600"/>
            <a:ext cx="8991600" cy="1143000"/>
          </a:xfrm>
          <a:noFill/>
          <a:ln/>
        </p:spPr>
        <p:txBody>
          <a:bodyPr/>
          <a:lstStyle/>
          <a:p>
            <a:r>
              <a:rPr lang="en-US"/>
              <a:t>Ignaz Semmelweis (</a:t>
            </a:r>
            <a:r>
              <a:rPr lang="en-US" i="1"/>
              <a:t>cont</a:t>
            </a:r>
            <a:r>
              <a:rPr lang="en-US"/>
              <a:t>.)</a:t>
            </a:r>
          </a:p>
        </p:txBody>
      </p:sp>
      <p:sp>
        <p:nvSpPr>
          <p:cNvPr id="43013" name="Rectangle 5"/>
          <p:cNvSpPr>
            <a:spLocks noGrp="1" noChangeArrowheads="1"/>
          </p:cNvSpPr>
          <p:nvPr>
            <p:ph type="body" idx="1"/>
          </p:nvPr>
        </p:nvSpPr>
        <p:spPr>
          <a:xfrm>
            <a:off x="228600" y="1676400"/>
            <a:ext cx="8686800" cy="4114800"/>
          </a:xfrm>
          <a:noFill/>
          <a:ln/>
        </p:spPr>
        <p:txBody>
          <a:bodyPr/>
          <a:lstStyle/>
          <a:p>
            <a:pPr>
              <a:lnSpc>
                <a:spcPct val="70000"/>
              </a:lnSpc>
            </a:pPr>
            <a:r>
              <a:rPr lang="en-US" sz="4000" dirty="0"/>
              <a:t>He made some observations</a:t>
            </a:r>
          </a:p>
          <a:p>
            <a:pPr>
              <a:lnSpc>
                <a:spcPct val="70000"/>
              </a:lnSpc>
            </a:pPr>
            <a:r>
              <a:rPr lang="en-US" sz="4000" dirty="0"/>
              <a:t>Medical Students working on cadavers moved from the dissecting room to the maternity ward</a:t>
            </a:r>
          </a:p>
          <a:p>
            <a:pPr>
              <a:lnSpc>
                <a:spcPct val="70000"/>
              </a:lnSpc>
            </a:pPr>
            <a:r>
              <a:rPr lang="en-US" sz="4000" dirty="0"/>
              <a:t>Midwives </a:t>
            </a:r>
          </a:p>
          <a:p>
            <a:pPr lvl="1">
              <a:lnSpc>
                <a:spcPct val="90000"/>
              </a:lnSpc>
            </a:pPr>
            <a:r>
              <a:rPr lang="en-US" sz="3200" dirty="0"/>
              <a:t>Stayed only in maternity ward</a:t>
            </a:r>
          </a:p>
        </p:txBody>
      </p:sp>
    </p:spTree>
    <p:extLst>
      <p:ext uri="{BB962C8B-B14F-4D97-AF65-F5344CB8AC3E}">
        <p14:creationId xmlns:p14="http://schemas.microsoft.com/office/powerpoint/2010/main" val="17264983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2"/>
          <p:cNvSpPr>
            <a:spLocks noChangeArrowheads="1"/>
          </p:cNvSpPr>
          <p:nvPr/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45059" name="Rectangle 3"/>
          <p:cNvSpPr>
            <a:spLocks noChangeArrowheads="1"/>
          </p:cNvSpPr>
          <p:nvPr/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45060" name="Rectangle 4"/>
          <p:cNvSpPr>
            <a:spLocks noGrp="1" noChangeArrowheads="1"/>
          </p:cNvSpPr>
          <p:nvPr>
            <p:ph type="title"/>
          </p:nvPr>
        </p:nvSpPr>
        <p:spPr>
          <a:noFill/>
          <a:ln/>
        </p:spPr>
        <p:txBody>
          <a:bodyPr/>
          <a:lstStyle/>
          <a:p>
            <a:r>
              <a:rPr lang="en-US"/>
              <a:t>Ignaz Semmelweis (</a:t>
            </a:r>
            <a:r>
              <a:rPr lang="en-US" i="1"/>
              <a:t>cont</a:t>
            </a:r>
            <a:r>
              <a:rPr lang="en-US"/>
              <a:t>.)</a:t>
            </a:r>
          </a:p>
        </p:txBody>
      </p:sp>
      <p:sp>
        <p:nvSpPr>
          <p:cNvPr id="45061" name="Rectangle 5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>
            <a:normAutofit/>
          </a:bodyPr>
          <a:lstStyle/>
          <a:p>
            <a:pPr>
              <a:lnSpc>
                <a:spcPct val="70000"/>
              </a:lnSpc>
            </a:pPr>
            <a:r>
              <a:rPr lang="en-US" sz="4000" dirty="0"/>
              <a:t>Ordered students to wash hands and medical instruments in chlorinated lime</a:t>
            </a:r>
          </a:p>
          <a:p>
            <a:pPr>
              <a:lnSpc>
                <a:spcPct val="70000"/>
              </a:lnSpc>
            </a:pPr>
            <a:r>
              <a:rPr lang="en-US" sz="4000" dirty="0"/>
              <a:t>Mortality dropped to 1.3%</a:t>
            </a:r>
          </a:p>
          <a:p>
            <a:pPr>
              <a:lnSpc>
                <a:spcPct val="70000"/>
              </a:lnSpc>
            </a:pPr>
            <a:r>
              <a:rPr lang="en-US" sz="4000" dirty="0"/>
              <a:t>By 1848, 0% mortality</a:t>
            </a:r>
          </a:p>
        </p:txBody>
      </p:sp>
    </p:spTree>
    <p:extLst>
      <p:ext uri="{BB962C8B-B14F-4D97-AF65-F5344CB8AC3E}">
        <p14:creationId xmlns:p14="http://schemas.microsoft.com/office/powerpoint/2010/main" val="38308378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594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8991600" cy="1143000"/>
          </a:xfrm>
        </p:spPr>
        <p:txBody>
          <a:bodyPr/>
          <a:lstStyle/>
          <a:p>
            <a:r>
              <a:rPr lang="en-US"/>
              <a:t>Germ Theory of Disease</a:t>
            </a:r>
          </a:p>
        </p:txBody>
      </p:sp>
      <p:sp>
        <p:nvSpPr>
          <p:cNvPr id="11059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0" y="1676400"/>
            <a:ext cx="8991600" cy="4114800"/>
          </a:xfrm>
        </p:spPr>
        <p:txBody>
          <a:bodyPr>
            <a:normAutofit/>
          </a:bodyPr>
          <a:lstStyle/>
          <a:p>
            <a:pPr>
              <a:lnSpc>
                <a:spcPct val="70000"/>
              </a:lnSpc>
            </a:pPr>
            <a:r>
              <a:rPr lang="en-US" sz="3900" dirty="0"/>
              <a:t>Pasteur proposed that wine spoiling in an analogy for disease (bacterial growth made the wine “sick”)</a:t>
            </a:r>
          </a:p>
          <a:p>
            <a:pPr>
              <a:lnSpc>
                <a:spcPct val="70000"/>
              </a:lnSpc>
            </a:pPr>
            <a:endParaRPr lang="en-US" sz="3900" dirty="0"/>
          </a:p>
          <a:p>
            <a:r>
              <a:rPr lang="en-US" sz="3900" dirty="0" smtClean="0"/>
              <a:t>germ </a:t>
            </a:r>
            <a:r>
              <a:rPr lang="en-US" sz="3900" dirty="0"/>
              <a:t>theory</a:t>
            </a:r>
          </a:p>
          <a:p>
            <a:pPr lvl="1"/>
            <a:r>
              <a:rPr lang="en-US" dirty="0" smtClean="0"/>
              <a:t>some </a:t>
            </a:r>
            <a:r>
              <a:rPr lang="en-US" dirty="0"/>
              <a:t>diseases are caused by </a:t>
            </a:r>
            <a:r>
              <a:rPr lang="en-US" dirty="0" smtClean="0"/>
              <a:t>microorganisms</a:t>
            </a:r>
            <a:endParaRPr lang="en-US" dirty="0"/>
          </a:p>
          <a:p>
            <a:pPr>
              <a:lnSpc>
                <a:spcPct val="70000"/>
              </a:lnSpc>
            </a:pPr>
            <a:endParaRPr lang="en-US" sz="4800" dirty="0"/>
          </a:p>
        </p:txBody>
      </p:sp>
    </p:spTree>
    <p:extLst>
      <p:ext uri="{BB962C8B-B14F-4D97-AF65-F5344CB8AC3E}">
        <p14:creationId xmlns:p14="http://schemas.microsoft.com/office/powerpoint/2010/main" val="4195100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2"/>
          <p:cNvSpPr>
            <a:spLocks noGrp="1" noChangeArrowheads="1"/>
          </p:cNvSpPr>
          <p:nvPr>
            <p:ph type="title"/>
          </p:nvPr>
        </p:nvSpPr>
        <p:spPr>
          <a:xfrm>
            <a:off x="1252538" y="304800"/>
            <a:ext cx="7891462" cy="1143000"/>
          </a:xfrm>
        </p:spPr>
        <p:txBody>
          <a:bodyPr/>
          <a:lstStyle/>
          <a:p>
            <a:r>
              <a:rPr lang="en-US"/>
              <a:t>Germ Theory of Disease</a:t>
            </a:r>
          </a:p>
        </p:txBody>
      </p:sp>
      <p:sp>
        <p:nvSpPr>
          <p:cNvPr id="3174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09600" y="1371600"/>
            <a:ext cx="8534400" cy="5486400"/>
          </a:xfrm>
        </p:spPr>
        <p:txBody>
          <a:bodyPr/>
          <a:lstStyle/>
          <a:p>
            <a:r>
              <a:rPr lang="en-US" dirty="0"/>
              <a:t>Hard for people to believe that diseases were caused by tiny invisible “wee animalcules”</a:t>
            </a:r>
          </a:p>
          <a:p>
            <a:r>
              <a:rPr lang="en-US" dirty="0"/>
              <a:t>Diseases, they thought, were caused by:</a:t>
            </a:r>
          </a:p>
          <a:p>
            <a:pPr lvl="1"/>
            <a:r>
              <a:rPr lang="en-US" dirty="0"/>
              <a:t>demons</a:t>
            </a:r>
          </a:p>
          <a:p>
            <a:pPr lvl="1"/>
            <a:r>
              <a:rPr lang="en-US" dirty="0"/>
              <a:t>witchcraft</a:t>
            </a:r>
          </a:p>
          <a:p>
            <a:pPr lvl="1"/>
            <a:r>
              <a:rPr lang="en-US" dirty="0"/>
              <a:t>bad luck</a:t>
            </a:r>
          </a:p>
          <a:p>
            <a:pPr lvl="1"/>
            <a:r>
              <a:rPr lang="en-US" dirty="0"/>
              <a:t>the wrath of God</a:t>
            </a:r>
          </a:p>
          <a:p>
            <a:pPr lvl="1"/>
            <a:r>
              <a:rPr lang="en-US" dirty="0"/>
              <a:t>curses</a:t>
            </a:r>
          </a:p>
          <a:p>
            <a:pPr lvl="1"/>
            <a:r>
              <a:rPr lang="en-US" dirty="0"/>
              <a:t>evil spirits</a:t>
            </a:r>
          </a:p>
        </p:txBody>
      </p:sp>
    </p:spTree>
    <p:extLst>
      <p:ext uri="{BB962C8B-B14F-4D97-AF65-F5344CB8AC3E}">
        <p14:creationId xmlns:p14="http://schemas.microsoft.com/office/powerpoint/2010/main" val="19335156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2"/>
          <p:cNvSpPr>
            <a:spLocks noChangeArrowheads="1"/>
          </p:cNvSpPr>
          <p:nvPr/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34819" name="Rectangle 3"/>
          <p:cNvSpPr>
            <a:spLocks noChangeArrowheads="1"/>
          </p:cNvSpPr>
          <p:nvPr/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34820" name="Rectangle 4"/>
          <p:cNvSpPr>
            <a:spLocks noGrp="1" noChangeArrowheads="1"/>
          </p:cNvSpPr>
          <p:nvPr>
            <p:ph type="title"/>
          </p:nvPr>
        </p:nvSpPr>
        <p:spPr>
          <a:xfrm>
            <a:off x="152400" y="0"/>
            <a:ext cx="8991600" cy="1143000"/>
          </a:xfrm>
          <a:noFill/>
          <a:ln/>
        </p:spPr>
        <p:txBody>
          <a:bodyPr/>
          <a:lstStyle/>
          <a:p>
            <a:r>
              <a:rPr lang="en-US"/>
              <a:t>Edward Jenner (country doctor)</a:t>
            </a:r>
          </a:p>
        </p:txBody>
      </p:sp>
      <p:sp>
        <p:nvSpPr>
          <p:cNvPr id="34821" name="Rectangle 5"/>
          <p:cNvSpPr>
            <a:spLocks noGrp="1" noChangeArrowheads="1"/>
          </p:cNvSpPr>
          <p:nvPr>
            <p:ph type="body" idx="1"/>
          </p:nvPr>
        </p:nvSpPr>
        <p:spPr>
          <a:xfrm>
            <a:off x="228600" y="1066800"/>
            <a:ext cx="8686800" cy="5562600"/>
          </a:xfrm>
          <a:noFill/>
          <a:ln/>
        </p:spPr>
        <p:txBody>
          <a:bodyPr>
            <a:normAutofit/>
          </a:bodyPr>
          <a:lstStyle/>
          <a:p>
            <a:pPr lvl="1">
              <a:lnSpc>
                <a:spcPct val="90000"/>
              </a:lnSpc>
            </a:pPr>
            <a:r>
              <a:rPr lang="en-US" sz="3600" dirty="0"/>
              <a:t>Milkmaid didn’t get smallpox b/c they contracted the milder form of cowpox</a:t>
            </a:r>
          </a:p>
          <a:p>
            <a:pPr lvl="1">
              <a:lnSpc>
                <a:spcPct val="90000"/>
              </a:lnSpc>
            </a:pPr>
            <a:r>
              <a:rPr lang="en-US" sz="3600" dirty="0"/>
              <a:t>Immune system cannot distinguish btw cowpox/smallpox</a:t>
            </a:r>
          </a:p>
          <a:p>
            <a:pPr lvl="1">
              <a:lnSpc>
                <a:spcPct val="90000"/>
              </a:lnSpc>
            </a:pPr>
            <a:r>
              <a:rPr lang="en-US" sz="3600" dirty="0"/>
              <a:t>Scratched a </a:t>
            </a:r>
            <a:r>
              <a:rPr lang="en-US" sz="3600" dirty="0" err="1"/>
              <a:t>farmboy</a:t>
            </a:r>
            <a:r>
              <a:rPr lang="en-US" sz="3600" dirty="0"/>
              <a:t> w/ a needle bearing fluid from cowpox</a:t>
            </a:r>
          </a:p>
          <a:p>
            <a:pPr lvl="1">
              <a:lnSpc>
                <a:spcPct val="90000"/>
              </a:lnSpc>
            </a:pPr>
            <a:r>
              <a:rPr lang="en-US" sz="3600" dirty="0"/>
              <a:t>Small pox Vaccine</a:t>
            </a:r>
          </a:p>
          <a:p>
            <a:pPr lvl="2">
              <a:lnSpc>
                <a:spcPct val="90000"/>
              </a:lnSpc>
              <a:buFontTx/>
              <a:buChar char="-"/>
            </a:pPr>
            <a:r>
              <a:rPr lang="en-US" sz="2800" i="1" dirty="0" err="1" smtClean="0"/>
              <a:t>Vacca</a:t>
            </a:r>
            <a:r>
              <a:rPr lang="en-US" sz="2800" dirty="0" smtClean="0"/>
              <a:t>-cow</a:t>
            </a:r>
            <a:endParaRPr lang="en-US" sz="2800" dirty="0"/>
          </a:p>
          <a:p>
            <a:pPr lvl="1">
              <a:lnSpc>
                <a:spcPct val="90000"/>
              </a:lnSpc>
              <a:buFontTx/>
              <a:buChar char="-"/>
            </a:pPr>
            <a:r>
              <a:rPr lang="en-US" sz="3600" dirty="0"/>
              <a:t>Vaccination w/ cowpox provided immunity  for smallpox</a:t>
            </a:r>
          </a:p>
        </p:txBody>
      </p:sp>
    </p:spTree>
    <p:extLst>
      <p:ext uri="{BB962C8B-B14F-4D97-AF65-F5344CB8AC3E}">
        <p14:creationId xmlns:p14="http://schemas.microsoft.com/office/powerpoint/2010/main" val="7564562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5400" dirty="0"/>
              <a:t>Robert </a:t>
            </a:r>
            <a:r>
              <a:rPr lang="en-US" sz="5400" dirty="0" smtClean="0"/>
              <a:t>Koch</a:t>
            </a:r>
            <a:endParaRPr lang="en-US" sz="3600" dirty="0"/>
          </a:p>
        </p:txBody>
      </p:sp>
      <p:sp>
        <p:nvSpPr>
          <p:cNvPr id="3277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-1st </a:t>
            </a:r>
            <a:r>
              <a:rPr lang="en-US" dirty="0"/>
              <a:t>to prove that bacteria actually caused diseases</a:t>
            </a:r>
          </a:p>
          <a:p>
            <a:r>
              <a:rPr lang="en-US" dirty="0" smtClean="0"/>
              <a:t>1876</a:t>
            </a:r>
            <a:endParaRPr lang="en-US" dirty="0"/>
          </a:p>
          <a:p>
            <a:r>
              <a:rPr lang="en-US" dirty="0"/>
              <a:t>Microbial Etiology of Infectious Disease</a:t>
            </a:r>
          </a:p>
          <a:p>
            <a:pPr lvl="1"/>
            <a:r>
              <a:rPr lang="en-US" dirty="0"/>
              <a:t>etiology -  the cause of a disease</a:t>
            </a:r>
          </a:p>
          <a:p>
            <a:r>
              <a:rPr lang="en-US" dirty="0"/>
              <a:t>Established “scientific rules” to show a cause and effect relationship between a microbe and a disease</a:t>
            </a:r>
          </a:p>
          <a:p>
            <a:pPr lvl="1"/>
            <a:r>
              <a:rPr lang="en-US" dirty="0">
                <a:solidFill>
                  <a:schemeClr val="folHlink"/>
                </a:solidFill>
              </a:rPr>
              <a:t>Koch’s   Postulates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168910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06" name="Text Box 6"/>
          <p:cNvSpPr txBox="1">
            <a:spLocks noChangeArrowheads="1"/>
          </p:cNvSpPr>
          <p:nvPr/>
        </p:nvSpPr>
        <p:spPr bwMode="auto">
          <a:xfrm>
            <a:off x="152400" y="381000"/>
            <a:ext cx="8686800" cy="144655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 eaLnBrk="0" hangingPunct="0">
              <a:spcBef>
                <a:spcPct val="50000"/>
              </a:spcBef>
            </a:pPr>
            <a:r>
              <a:rPr lang="en-US" sz="4400" dirty="0">
                <a:solidFill>
                  <a:schemeClr val="hlink"/>
                </a:solidFill>
              </a:rPr>
              <a:t>Pure Culture</a:t>
            </a:r>
            <a:r>
              <a:rPr lang="en-US" sz="4400" dirty="0">
                <a:solidFill>
                  <a:srgbClr val="FCFEB9"/>
                </a:solidFill>
              </a:rPr>
              <a:t> </a:t>
            </a:r>
            <a:br>
              <a:rPr lang="en-US" sz="4400" dirty="0">
                <a:solidFill>
                  <a:srgbClr val="FCFEB9"/>
                </a:solidFill>
              </a:rPr>
            </a:br>
            <a:r>
              <a:rPr lang="en-US" sz="4400" dirty="0" smtClean="0">
                <a:solidFill>
                  <a:srgbClr val="FF0000"/>
                </a:solidFill>
              </a:rPr>
              <a:t>Key </a:t>
            </a:r>
            <a:r>
              <a:rPr lang="en-US" sz="4400" dirty="0">
                <a:solidFill>
                  <a:srgbClr val="FF0000"/>
                </a:solidFill>
              </a:rPr>
              <a:t>to Studying Microbes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102407" name="Text Box 7"/>
          <p:cNvSpPr txBox="1">
            <a:spLocks noChangeArrowheads="1"/>
          </p:cNvSpPr>
          <p:nvPr/>
        </p:nvSpPr>
        <p:spPr bwMode="auto">
          <a:xfrm>
            <a:off x="304800" y="1981200"/>
            <a:ext cx="8382000" cy="323215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15000"/>
              </a:spcBef>
            </a:pPr>
            <a:r>
              <a:rPr lang="en-US" sz="4000" b="1" u="sng" dirty="0">
                <a:solidFill>
                  <a:schemeClr val="hlink"/>
                </a:solidFill>
              </a:rPr>
              <a:t>Definition</a:t>
            </a:r>
            <a:r>
              <a:rPr lang="en-US" sz="4000" b="1" dirty="0">
                <a:solidFill>
                  <a:schemeClr val="hlink"/>
                </a:solidFill>
              </a:rPr>
              <a:t>:</a:t>
            </a:r>
            <a:r>
              <a:rPr lang="en-US" sz="4000" b="1" dirty="0"/>
              <a:t> </a:t>
            </a:r>
            <a:r>
              <a:rPr lang="en-US" sz="4000" dirty="0"/>
              <a:t>Pure culture is a population of organism, all of which are the progeny of a single organism</a:t>
            </a:r>
          </a:p>
          <a:p>
            <a:pPr>
              <a:spcBef>
                <a:spcPct val="15000"/>
              </a:spcBef>
            </a:pPr>
            <a:r>
              <a:rPr lang="en-US" sz="4000" dirty="0"/>
              <a:t>-In nature, microbes almost never occur as pure cultures</a:t>
            </a:r>
          </a:p>
        </p:txBody>
      </p:sp>
    </p:spTree>
    <p:extLst>
      <p:ext uri="{BB962C8B-B14F-4D97-AF65-F5344CB8AC3E}">
        <p14:creationId xmlns:p14="http://schemas.microsoft.com/office/powerpoint/2010/main" val="5910844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04800"/>
            <a:ext cx="7772400" cy="914400"/>
          </a:xfrm>
        </p:spPr>
        <p:txBody>
          <a:bodyPr/>
          <a:lstStyle/>
          <a:p>
            <a:r>
              <a:rPr lang="en-US" dirty="0"/>
              <a:t>Koch’s  Postulates</a:t>
            </a:r>
          </a:p>
        </p:txBody>
      </p:sp>
      <p:sp>
        <p:nvSpPr>
          <p:cNvPr id="3379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33400" y="1371600"/>
            <a:ext cx="8610600" cy="5486400"/>
          </a:xfrm>
        </p:spPr>
        <p:txBody>
          <a:bodyPr/>
          <a:lstStyle/>
          <a:p>
            <a:r>
              <a:rPr lang="en-US" dirty="0"/>
              <a:t>1. The same organisms must be found in all cases of a given disease.</a:t>
            </a:r>
          </a:p>
          <a:p>
            <a:r>
              <a:rPr lang="en-US" dirty="0"/>
              <a:t>2. </a:t>
            </a:r>
            <a:r>
              <a:rPr lang="en-US" dirty="0" smtClean="0"/>
              <a:t>Organism can be </a:t>
            </a:r>
            <a:r>
              <a:rPr lang="en-US" dirty="0"/>
              <a:t>isolated and grown in pure culture.</a:t>
            </a:r>
          </a:p>
          <a:p>
            <a:r>
              <a:rPr lang="en-US" dirty="0"/>
              <a:t>3. The isolated organism </a:t>
            </a:r>
            <a:r>
              <a:rPr lang="en-US" dirty="0" smtClean="0"/>
              <a:t>must </a:t>
            </a:r>
            <a:r>
              <a:rPr lang="en-US" dirty="0"/>
              <a:t>reproduce the same disease when inoculated into </a:t>
            </a:r>
            <a:r>
              <a:rPr lang="en-US" dirty="0" smtClean="0"/>
              <a:t>another animal</a:t>
            </a:r>
            <a:endParaRPr lang="en-US" dirty="0"/>
          </a:p>
          <a:p>
            <a:r>
              <a:rPr lang="en-US" dirty="0"/>
              <a:t>4. The original organism must again be isolated from the experimentally infected animal.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687991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Text Box 2"/>
          <p:cNvSpPr txBox="1">
            <a:spLocks noChangeArrowheads="1"/>
          </p:cNvSpPr>
          <p:nvPr/>
        </p:nvSpPr>
        <p:spPr bwMode="auto">
          <a:xfrm>
            <a:off x="1676400" y="457200"/>
            <a:ext cx="6858000" cy="1587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800"/>
              <a:t>Exceptions to Koch’s  Postulates</a:t>
            </a:r>
          </a:p>
          <a:p>
            <a:pPr>
              <a:spcBef>
                <a:spcPct val="50000"/>
              </a:spcBef>
            </a:pPr>
            <a:r>
              <a:rPr lang="en-US" sz="2800"/>
              <a:t>1. Some organisms have never been grown in pure culture on artificial media</a:t>
            </a:r>
          </a:p>
        </p:txBody>
      </p:sp>
      <p:sp>
        <p:nvSpPr>
          <p:cNvPr id="35843" name="Text Box 3"/>
          <p:cNvSpPr txBox="1">
            <a:spLocks noChangeArrowheads="1"/>
          </p:cNvSpPr>
          <p:nvPr/>
        </p:nvSpPr>
        <p:spPr bwMode="auto">
          <a:xfrm>
            <a:off x="1676400" y="2514600"/>
            <a:ext cx="7086600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800" i="1"/>
              <a:t>Treponema pallidum  -  </a:t>
            </a:r>
            <a:r>
              <a:rPr lang="en-US" sz="2800"/>
              <a:t>Syphilis</a:t>
            </a:r>
            <a:endParaRPr lang="en-US"/>
          </a:p>
        </p:txBody>
      </p:sp>
      <p:pic>
        <p:nvPicPr>
          <p:cNvPr id="35844" name="Picture 4" descr="U:\PowerPoint\Scanner\Micro\treponema.ti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38400" y="3581400"/>
            <a:ext cx="4267200" cy="27479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5845" name="Picture 5" descr="U:\PowerPoint\Scanner\Micro\Treponema pallidium JPEG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0200" y="3429000"/>
            <a:ext cx="6553200" cy="26050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90709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Text Box 2"/>
          <p:cNvSpPr txBox="1">
            <a:spLocks noChangeArrowheads="1"/>
          </p:cNvSpPr>
          <p:nvPr/>
        </p:nvSpPr>
        <p:spPr bwMode="auto">
          <a:xfrm>
            <a:off x="1676400" y="990600"/>
            <a:ext cx="7467600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800" i="1"/>
              <a:t>Mycobacterium leprae</a:t>
            </a:r>
            <a:endParaRPr lang="en-US"/>
          </a:p>
        </p:txBody>
      </p:sp>
      <p:sp>
        <p:nvSpPr>
          <p:cNvPr id="36867" name="Text Box 3"/>
          <p:cNvSpPr txBox="1">
            <a:spLocks noChangeArrowheads="1"/>
          </p:cNvSpPr>
          <p:nvPr/>
        </p:nvSpPr>
        <p:spPr bwMode="auto">
          <a:xfrm>
            <a:off x="1828800" y="1447800"/>
            <a:ext cx="5181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                         Leprosy</a:t>
            </a:r>
          </a:p>
        </p:txBody>
      </p:sp>
      <p:pic>
        <p:nvPicPr>
          <p:cNvPr id="36868" name="Picture 4" descr="U:\PowerPoint\Scanner\Micro\M. leprae.ti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90800" y="1981200"/>
            <a:ext cx="4413250" cy="29813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6869" name="Text Box 5"/>
          <p:cNvSpPr txBox="1">
            <a:spLocks noChangeArrowheads="1"/>
          </p:cNvSpPr>
          <p:nvPr/>
        </p:nvSpPr>
        <p:spPr bwMode="auto">
          <a:xfrm>
            <a:off x="1676400" y="5410200"/>
            <a:ext cx="670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Never been grown in pure culture on artificial media</a:t>
            </a:r>
          </a:p>
        </p:txBody>
      </p:sp>
      <p:sp>
        <p:nvSpPr>
          <p:cNvPr id="36870" name="Text Box 6"/>
          <p:cNvSpPr txBox="1">
            <a:spLocks noChangeArrowheads="1"/>
          </p:cNvSpPr>
          <p:nvPr/>
        </p:nvSpPr>
        <p:spPr bwMode="auto">
          <a:xfrm>
            <a:off x="1828800" y="6172200"/>
            <a:ext cx="6400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Abdominal cavity of the Seven Banded Armadillo</a:t>
            </a:r>
          </a:p>
        </p:txBody>
      </p:sp>
      <p:sp>
        <p:nvSpPr>
          <p:cNvPr id="36871" name="Text Box 7"/>
          <p:cNvSpPr txBox="1">
            <a:spLocks noChangeArrowheads="1"/>
          </p:cNvSpPr>
          <p:nvPr/>
        </p:nvSpPr>
        <p:spPr bwMode="auto">
          <a:xfrm>
            <a:off x="1905000" y="0"/>
            <a:ext cx="6858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Exceptions to Koch’s Postulates</a:t>
            </a:r>
          </a:p>
        </p:txBody>
      </p:sp>
      <p:pic>
        <p:nvPicPr>
          <p:cNvPr id="36872" name="Picture 8" descr="U:\PowerPoint\Scanner\Micro\Mycobacterium leprae JPEG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33600" y="1828800"/>
            <a:ext cx="5334000" cy="34702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874121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Exceptions to Koch’s Postulates</a:t>
            </a:r>
          </a:p>
        </p:txBody>
      </p:sp>
      <p:sp>
        <p:nvSpPr>
          <p:cNvPr id="378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In exclusively human diseases, it is not morally acceptable to inoculate a deadly pathogen into a “human guinea pig”</a:t>
            </a:r>
          </a:p>
          <a:p>
            <a:endParaRPr lang="en-US"/>
          </a:p>
          <a:p>
            <a:r>
              <a:rPr lang="en-US"/>
              <a:t>HIV</a:t>
            </a:r>
          </a:p>
        </p:txBody>
      </p:sp>
    </p:spTree>
    <p:extLst>
      <p:ext uri="{BB962C8B-B14F-4D97-AF65-F5344CB8AC3E}">
        <p14:creationId xmlns:p14="http://schemas.microsoft.com/office/powerpoint/2010/main" val="8155076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381000"/>
            <a:ext cx="8229600" cy="1676400"/>
          </a:xfrm>
        </p:spPr>
        <p:txBody>
          <a:bodyPr>
            <a:normAutofit fontScale="90000"/>
          </a:bodyPr>
          <a:lstStyle/>
          <a:p>
            <a:r>
              <a:rPr lang="en-US" dirty="0"/>
              <a:t>Koch established the Microbial Etiology of 3 important diseases of his day</a:t>
            </a:r>
          </a:p>
        </p:txBody>
      </p:sp>
      <p:sp>
        <p:nvSpPr>
          <p:cNvPr id="3891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252538" y="2667000"/>
            <a:ext cx="7772400" cy="3429000"/>
          </a:xfrm>
        </p:spPr>
        <p:txBody>
          <a:bodyPr/>
          <a:lstStyle/>
          <a:p>
            <a:r>
              <a:rPr lang="en-US"/>
              <a:t>1. Cholera (fecal-oral disease)</a:t>
            </a:r>
          </a:p>
          <a:p>
            <a:pPr lvl="1"/>
            <a:r>
              <a:rPr lang="en-US" i="1"/>
              <a:t>Vibrio cholerae</a:t>
            </a:r>
            <a:endParaRPr lang="en-US"/>
          </a:p>
          <a:p>
            <a:r>
              <a:rPr lang="en-US"/>
              <a:t>2. Tuberculosis (pulmonary infection)</a:t>
            </a:r>
          </a:p>
          <a:p>
            <a:pPr lvl="1"/>
            <a:r>
              <a:rPr lang="en-US" i="1"/>
              <a:t>Mycobacterium tuberculosis</a:t>
            </a:r>
          </a:p>
          <a:p>
            <a:r>
              <a:rPr lang="en-US"/>
              <a:t>3. Anthrax (sheep and cattle)</a:t>
            </a:r>
          </a:p>
          <a:p>
            <a:pPr lvl="1"/>
            <a:r>
              <a:rPr lang="en-US" i="1"/>
              <a:t>Bacillus anthracis</a:t>
            </a:r>
          </a:p>
        </p:txBody>
      </p:sp>
    </p:spTree>
    <p:extLst>
      <p:ext uri="{BB962C8B-B14F-4D97-AF65-F5344CB8AC3E}">
        <p14:creationId xmlns:p14="http://schemas.microsoft.com/office/powerpoint/2010/main" val="28472367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/>
              <a:t>Koch - 1st to use Agar to solidify culture media</a:t>
            </a:r>
          </a:p>
        </p:txBody>
      </p:sp>
      <p:sp>
        <p:nvSpPr>
          <p:cNvPr id="4505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944117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2"/>
          <p:cNvSpPr>
            <a:spLocks noChangeArrowheads="1"/>
          </p:cNvSpPr>
          <p:nvPr/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49155" name="Rectangle 3"/>
          <p:cNvSpPr>
            <a:spLocks noChangeArrowheads="1"/>
          </p:cNvSpPr>
          <p:nvPr/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49156" name="Rectangle 4"/>
          <p:cNvSpPr>
            <a:spLocks noGrp="1" noChangeArrowheads="1"/>
          </p:cNvSpPr>
          <p:nvPr>
            <p:ph type="title"/>
          </p:nvPr>
        </p:nvSpPr>
        <p:spPr>
          <a:xfrm>
            <a:off x="76200" y="228600"/>
            <a:ext cx="8991600" cy="914400"/>
          </a:xfrm>
          <a:noFill/>
          <a:ln/>
        </p:spPr>
        <p:txBody>
          <a:bodyPr/>
          <a:lstStyle/>
          <a:p>
            <a:r>
              <a:rPr lang="en-US"/>
              <a:t>Paul Ehrlich-hospital dermatologist</a:t>
            </a:r>
          </a:p>
        </p:txBody>
      </p:sp>
      <p:sp>
        <p:nvSpPr>
          <p:cNvPr id="49157" name="Rectangle 5"/>
          <p:cNvSpPr>
            <a:spLocks noGrp="1" noChangeArrowheads="1"/>
          </p:cNvSpPr>
          <p:nvPr>
            <p:ph type="body" idx="1"/>
          </p:nvPr>
        </p:nvSpPr>
        <p:spPr>
          <a:xfrm>
            <a:off x="0" y="1295400"/>
            <a:ext cx="4876800" cy="5410200"/>
          </a:xfrm>
          <a:noFill/>
          <a:ln/>
        </p:spPr>
        <p:txBody>
          <a:bodyPr>
            <a:normAutofit/>
          </a:bodyPr>
          <a:lstStyle/>
          <a:p>
            <a:pPr>
              <a:lnSpc>
                <a:spcPct val="90000"/>
              </a:lnSpc>
            </a:pPr>
            <a:r>
              <a:rPr lang="en-US" sz="3600" dirty="0"/>
              <a:t>Chemotherapy-Treatment using chemical substances</a:t>
            </a:r>
          </a:p>
          <a:p>
            <a:pPr>
              <a:lnSpc>
                <a:spcPct val="90000"/>
              </a:lnSpc>
            </a:pPr>
            <a:r>
              <a:rPr lang="en-US" sz="3600" dirty="0"/>
              <a:t>1910 Paul Ehrlich 	-”Magic bullet”</a:t>
            </a:r>
          </a:p>
          <a:p>
            <a:pPr lvl="1">
              <a:lnSpc>
                <a:spcPct val="90000"/>
              </a:lnSpc>
            </a:pPr>
            <a:r>
              <a:rPr lang="en-US" sz="3600" dirty="0" err="1"/>
              <a:t>Salvarsan</a:t>
            </a:r>
            <a:r>
              <a:rPr lang="en-US" sz="3600" dirty="0"/>
              <a:t> (arsenic derivative)</a:t>
            </a:r>
          </a:p>
          <a:p>
            <a:pPr lvl="2">
              <a:lnSpc>
                <a:spcPct val="90000"/>
              </a:lnSpc>
            </a:pPr>
            <a:r>
              <a:rPr lang="en-US" sz="3600" dirty="0"/>
              <a:t>Preparation 606</a:t>
            </a:r>
          </a:p>
          <a:p>
            <a:pPr lvl="3">
              <a:lnSpc>
                <a:spcPct val="90000"/>
              </a:lnSpc>
            </a:pPr>
            <a:r>
              <a:rPr lang="en-US" sz="3600" dirty="0"/>
              <a:t>Syphilis</a:t>
            </a:r>
          </a:p>
        </p:txBody>
      </p:sp>
      <p:pic>
        <p:nvPicPr>
          <p:cNvPr id="49159" name="Picture 7" descr="ehrlich0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087056" y="1371600"/>
            <a:ext cx="4056944" cy="48768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7611054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Rectangle 2"/>
          <p:cNvSpPr>
            <a:spLocks noGrp="1" noChangeArrowheads="1"/>
          </p:cNvSpPr>
          <p:nvPr>
            <p:ph type="title"/>
          </p:nvPr>
        </p:nvSpPr>
        <p:spPr>
          <a:xfrm>
            <a:off x="1371600" y="0"/>
            <a:ext cx="7772400" cy="914400"/>
          </a:xfrm>
        </p:spPr>
        <p:txBody>
          <a:bodyPr/>
          <a:lstStyle/>
          <a:p>
            <a:r>
              <a:rPr lang="en-US" sz="4000"/>
              <a:t>Golden Age of Microbiology</a:t>
            </a:r>
            <a:r>
              <a:rPr lang="en-US"/>
              <a:t>  </a:t>
            </a:r>
            <a:r>
              <a:rPr lang="en-US" sz="2000"/>
              <a:t>1857 - 1914</a:t>
            </a:r>
            <a:endParaRPr lang="en-US"/>
          </a:p>
        </p:txBody>
      </p:sp>
      <p:sp>
        <p:nvSpPr>
          <p:cNvPr id="5632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838200"/>
            <a:ext cx="8458200" cy="6019800"/>
          </a:xfrm>
        </p:spPr>
        <p:txBody>
          <a:bodyPr/>
          <a:lstStyle/>
          <a:p>
            <a:r>
              <a:rPr lang="en-US" sz="2400" dirty="0"/>
              <a:t>Pasteur</a:t>
            </a:r>
          </a:p>
          <a:p>
            <a:pPr lvl="1"/>
            <a:r>
              <a:rPr lang="en-US" sz="2000" dirty="0"/>
              <a:t>Pasteurization</a:t>
            </a:r>
          </a:p>
          <a:p>
            <a:pPr lvl="1"/>
            <a:r>
              <a:rPr lang="en-US" sz="2000" dirty="0"/>
              <a:t>Fermentation</a:t>
            </a:r>
          </a:p>
          <a:p>
            <a:r>
              <a:rPr lang="en-US" sz="2400" dirty="0"/>
              <a:t>Joseph Lister</a:t>
            </a:r>
          </a:p>
          <a:p>
            <a:pPr lvl="1"/>
            <a:r>
              <a:rPr lang="en-US" sz="2000" dirty="0"/>
              <a:t>Phenol to treat surgical wounds – 1</a:t>
            </a:r>
            <a:r>
              <a:rPr lang="en-US" sz="2000" baseline="30000" dirty="0"/>
              <a:t>st</a:t>
            </a:r>
            <a:r>
              <a:rPr lang="en-US" sz="2000" dirty="0"/>
              <a:t> attempt to control infections caused by </a:t>
            </a:r>
            <a:r>
              <a:rPr lang="en-US" sz="2000" dirty="0" err="1"/>
              <a:t>microoganisms</a:t>
            </a:r>
            <a:endParaRPr lang="en-US" sz="2000" dirty="0"/>
          </a:p>
          <a:p>
            <a:r>
              <a:rPr lang="en-US" sz="2400" dirty="0"/>
              <a:t>Robert Koch</a:t>
            </a:r>
          </a:p>
          <a:p>
            <a:pPr lvl="1"/>
            <a:r>
              <a:rPr lang="en-US" sz="2000" dirty="0"/>
              <a:t>Koch’s Postulates</a:t>
            </a:r>
          </a:p>
          <a:p>
            <a:r>
              <a:rPr lang="en-US" sz="2400" dirty="0"/>
              <a:t>Edward Jenner</a:t>
            </a:r>
          </a:p>
          <a:p>
            <a:pPr lvl="1"/>
            <a:r>
              <a:rPr lang="en-US" sz="2000" dirty="0"/>
              <a:t>vaccination</a:t>
            </a:r>
          </a:p>
          <a:p>
            <a:r>
              <a:rPr lang="en-US" sz="2400" dirty="0"/>
              <a:t>Paul </a:t>
            </a:r>
            <a:r>
              <a:rPr lang="en-US" sz="2400" dirty="0" err="1"/>
              <a:t>Erlich</a:t>
            </a:r>
            <a:endParaRPr lang="en-US" sz="2400" dirty="0"/>
          </a:p>
          <a:p>
            <a:pPr lvl="1"/>
            <a:r>
              <a:rPr lang="en-US" sz="2000" dirty="0"/>
              <a:t>1</a:t>
            </a:r>
            <a:r>
              <a:rPr lang="en-US" sz="2000" baseline="30000" dirty="0"/>
              <a:t>st</a:t>
            </a:r>
            <a:r>
              <a:rPr lang="en-US" sz="2000" dirty="0"/>
              <a:t> synthetic drug used to treat infections</a:t>
            </a:r>
          </a:p>
          <a:p>
            <a:pPr lvl="1"/>
            <a:r>
              <a:rPr lang="en-US" sz="2000" dirty="0" err="1"/>
              <a:t>Salvarsan</a:t>
            </a:r>
            <a:r>
              <a:rPr lang="en-US" sz="2000" dirty="0"/>
              <a:t>  - arsenic based chemical to treat Syphilis</a:t>
            </a:r>
          </a:p>
          <a:p>
            <a:pPr lvl="2"/>
            <a:r>
              <a:rPr lang="en-US" sz="1800" dirty="0"/>
              <a:t>“salvation” from Syphilis</a:t>
            </a:r>
          </a:p>
        </p:txBody>
      </p:sp>
    </p:spTree>
    <p:extLst>
      <p:ext uri="{BB962C8B-B14F-4D97-AF65-F5344CB8AC3E}">
        <p14:creationId xmlns:p14="http://schemas.microsoft.com/office/powerpoint/2010/main" val="21034430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2"/>
          <p:cNvSpPr>
            <a:spLocks noChangeArrowheads="1"/>
          </p:cNvSpPr>
          <p:nvPr/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51203" name="Rectangle 3"/>
          <p:cNvSpPr>
            <a:spLocks noChangeArrowheads="1"/>
          </p:cNvSpPr>
          <p:nvPr/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51205" name="Rectangle 5"/>
          <p:cNvSpPr>
            <a:spLocks noGrp="1" noChangeArrowheads="1"/>
          </p:cNvSpPr>
          <p:nvPr>
            <p:ph type="body" idx="1"/>
          </p:nvPr>
        </p:nvSpPr>
        <p:spPr>
          <a:xfrm>
            <a:off x="533400" y="609600"/>
            <a:ext cx="8305800" cy="4953000"/>
          </a:xfrm>
          <a:noFill/>
          <a:ln/>
        </p:spPr>
        <p:txBody>
          <a:bodyPr>
            <a:normAutofit fontScale="92500" lnSpcReduction="10000"/>
          </a:bodyPr>
          <a:lstStyle/>
          <a:p>
            <a:pPr marL="342900" lvl="1" indent="-342900">
              <a:lnSpc>
                <a:spcPct val="70000"/>
              </a:lnSpc>
              <a:buFont typeface="Arial" pitchFamily="34" charset="0"/>
              <a:buChar char="•"/>
            </a:pPr>
            <a:r>
              <a:rPr lang="en-US" sz="3600" dirty="0" smtClean="0"/>
              <a:t>Alexander Fleming </a:t>
            </a:r>
            <a:r>
              <a:rPr lang="en-US" dirty="0" smtClean="0"/>
              <a:t>1928</a:t>
            </a:r>
          </a:p>
          <a:p>
            <a:pPr lvl="1">
              <a:lnSpc>
                <a:spcPct val="70000"/>
              </a:lnSpc>
            </a:pPr>
            <a:r>
              <a:rPr lang="en-US" dirty="0" err="1" smtClean="0"/>
              <a:t>scottish</a:t>
            </a:r>
            <a:r>
              <a:rPr lang="en-US" dirty="0" smtClean="0"/>
              <a:t> researcher</a:t>
            </a:r>
          </a:p>
          <a:p>
            <a:pPr lvl="1">
              <a:lnSpc>
                <a:spcPct val="70000"/>
              </a:lnSpc>
            </a:pPr>
            <a:endParaRPr lang="en-US" dirty="0" smtClean="0"/>
          </a:p>
          <a:p>
            <a:pPr>
              <a:lnSpc>
                <a:spcPct val="70000"/>
              </a:lnSpc>
            </a:pPr>
            <a:r>
              <a:rPr lang="en-US" sz="4000" dirty="0" smtClean="0"/>
              <a:t>Discovered </a:t>
            </a:r>
            <a:r>
              <a:rPr lang="en-US" sz="4000" dirty="0"/>
              <a:t>Penicillin (fungus) by </a:t>
            </a:r>
            <a:r>
              <a:rPr lang="en-US" sz="4000" dirty="0" smtClean="0"/>
              <a:t>accident</a:t>
            </a:r>
          </a:p>
          <a:p>
            <a:pPr>
              <a:lnSpc>
                <a:spcPct val="70000"/>
              </a:lnSpc>
            </a:pPr>
            <a:endParaRPr lang="en-US" sz="3600" dirty="0"/>
          </a:p>
          <a:p>
            <a:pPr>
              <a:lnSpc>
                <a:spcPct val="70000"/>
              </a:lnSpc>
            </a:pPr>
            <a:r>
              <a:rPr lang="en-US" sz="3600" dirty="0"/>
              <a:t>Was convinced that nasal mucus had antibacterial </a:t>
            </a:r>
            <a:r>
              <a:rPr lang="en-US" sz="3600" dirty="0" smtClean="0"/>
              <a:t>effects</a:t>
            </a:r>
          </a:p>
          <a:p>
            <a:pPr>
              <a:lnSpc>
                <a:spcPct val="70000"/>
              </a:lnSpc>
            </a:pPr>
            <a:endParaRPr lang="en-US" sz="3600" dirty="0"/>
          </a:p>
          <a:p>
            <a:pPr>
              <a:lnSpc>
                <a:spcPct val="70000"/>
              </a:lnSpc>
            </a:pPr>
            <a:r>
              <a:rPr lang="en-US" sz="3600" dirty="0"/>
              <a:t>Left his </a:t>
            </a:r>
            <a:r>
              <a:rPr lang="en-US" sz="3600" i="1" dirty="0"/>
              <a:t>Staphylococcus </a:t>
            </a:r>
            <a:r>
              <a:rPr lang="en-US" sz="3600" dirty="0"/>
              <a:t>culture on an agar plate for 2 weeks-went on vacation-came back &amp;found mold on his plate which prevented bacterial growth </a:t>
            </a:r>
            <a:endParaRPr lang="en-US" sz="3600" dirty="0" smtClean="0"/>
          </a:p>
          <a:p>
            <a:pPr lvl="1">
              <a:lnSpc>
                <a:spcPct val="70000"/>
              </a:lnSpc>
            </a:pPr>
            <a:r>
              <a:rPr lang="en-US" sz="2400" dirty="0" smtClean="0"/>
              <a:t>(</a:t>
            </a:r>
            <a:r>
              <a:rPr lang="en-US" sz="2400" dirty="0"/>
              <a:t>a mycology lab underneath him had this rare spore drift)</a:t>
            </a:r>
          </a:p>
        </p:txBody>
      </p:sp>
    </p:spTree>
    <p:extLst>
      <p:ext uri="{BB962C8B-B14F-4D97-AF65-F5344CB8AC3E}">
        <p14:creationId xmlns:p14="http://schemas.microsoft.com/office/powerpoint/2010/main" val="4552545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8244" name="Picture 4" descr="01-05_Penicillin_1.jpg                                         000163BEMacintosh HD                   ABA78158:"/>
          <p:cNvPicPr preferRelativeResize="0">
            <a:picLocks noChangeAspect="1" noChangeArrowheads="1"/>
          </p:cNvPicPr>
          <p:nvPr/>
        </p:nvPicPr>
        <p:blipFill>
          <a:blip r:embed="rId2" r:link="rId3" cstate="print"/>
          <a:srcRect/>
          <a:stretch>
            <a:fillRect/>
          </a:stretch>
        </p:blipFill>
        <p:spPr bwMode="auto">
          <a:xfrm>
            <a:off x="1588" y="0"/>
            <a:ext cx="9140825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13485463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40</TotalTime>
  <Words>1162</Words>
  <Application>Microsoft Office PowerPoint</Application>
  <PresentationFormat>On-screen Show (4:3)</PresentationFormat>
  <Paragraphs>245</Paragraphs>
  <Slides>38</Slides>
  <Notes>10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38</vt:i4>
      </vt:variant>
    </vt:vector>
  </HeadingPairs>
  <TitlesOfParts>
    <vt:vector size="39" baseType="lpstr">
      <vt:lpstr>Office Theme</vt:lpstr>
      <vt:lpstr>History and Scope of Microbiology</vt:lpstr>
      <vt:lpstr>What is Microbiology?</vt:lpstr>
      <vt:lpstr>Organisms included in the study of Microbiology</vt:lpstr>
      <vt:lpstr>5 Kingdoms of Living Organisms</vt:lpstr>
      <vt:lpstr>Classification System</vt:lpstr>
      <vt:lpstr>Bacteria - what comes to mind?</vt:lpstr>
      <vt:lpstr>Uses of Microbes</vt:lpstr>
      <vt:lpstr>PowerPoint Presentation</vt:lpstr>
      <vt:lpstr>PowerPoint Presentation</vt:lpstr>
      <vt:lpstr>PowerPoint Presentation</vt:lpstr>
      <vt:lpstr>PowerPoint Presentation</vt:lpstr>
      <vt:lpstr>Microbes do benefit us, but they are also capable of causing many diseases</vt:lpstr>
      <vt:lpstr>History of the Study of Microorganisms</vt:lpstr>
      <vt:lpstr>PowerPoint Presentation</vt:lpstr>
      <vt:lpstr>Spontaneous Generation</vt:lpstr>
      <vt:lpstr>Experiments to disprove Spontaneous Generation</vt:lpstr>
      <vt:lpstr>Francesco Redi’s experiments with meat</vt:lpstr>
      <vt:lpstr>Louis Pasteur (1861)</vt:lpstr>
      <vt:lpstr>History (cont.)</vt:lpstr>
      <vt:lpstr>1857-Louis Pasteur saves France’s wine</vt:lpstr>
      <vt:lpstr>Ignaz Semmelweis  (1818-1865)</vt:lpstr>
      <vt:lpstr>Ignaz Semmelweis (cont.)</vt:lpstr>
      <vt:lpstr>Ignaz Semmelweis (cont.)</vt:lpstr>
      <vt:lpstr>Germ Theory of Disease</vt:lpstr>
      <vt:lpstr>Germ Theory of Disease</vt:lpstr>
      <vt:lpstr>Edward Jenner (country doctor)</vt:lpstr>
      <vt:lpstr>Robert Koch</vt:lpstr>
      <vt:lpstr>PowerPoint Presentation</vt:lpstr>
      <vt:lpstr>Koch’s  Postulates</vt:lpstr>
      <vt:lpstr>PowerPoint Presentation</vt:lpstr>
      <vt:lpstr>PowerPoint Presentation</vt:lpstr>
      <vt:lpstr>Exceptions to Koch’s Postulates</vt:lpstr>
      <vt:lpstr>Koch established the Microbial Etiology of 3 important diseases of his day</vt:lpstr>
      <vt:lpstr>Koch - 1st to use Agar to solidify culture media</vt:lpstr>
      <vt:lpstr>Paul Ehrlich-hospital dermatologist</vt:lpstr>
      <vt:lpstr>Golden Age of Microbiology  1857 - 1914</vt:lpstr>
      <vt:lpstr>PowerPoint Presentation</vt:lpstr>
      <vt:lpstr>PowerPoint Presentation</vt:lpstr>
    </vt:vector>
  </TitlesOfParts>
  <Company>Anoka-Hennepin ISD11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History and Scope of Microbiology</dc:title>
  <dc:creator>user</dc:creator>
  <cp:lastModifiedBy>user</cp:lastModifiedBy>
  <cp:revision>11</cp:revision>
  <dcterms:created xsi:type="dcterms:W3CDTF">2015-03-13T18:09:55Z</dcterms:created>
  <dcterms:modified xsi:type="dcterms:W3CDTF">2015-03-18T12:11:19Z</dcterms:modified>
</cp:coreProperties>
</file>