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3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5AB4B-7105-47C7-9BD2-50A9F07BA4CE}" type="datetimeFigureOut">
              <a:rPr lang="en-US" smtClean="0"/>
              <a:pPr/>
              <a:t>10/12/2011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CC202-10C8-4AD4-9C99-613477D50D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5AB4B-7105-47C7-9BD2-50A9F07BA4CE}" type="datetimeFigureOut">
              <a:rPr lang="en-US" smtClean="0"/>
              <a:pPr/>
              <a:t>10/12/2011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CC202-10C8-4AD4-9C99-613477D50D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5AB4B-7105-47C7-9BD2-50A9F07BA4CE}" type="datetimeFigureOut">
              <a:rPr lang="en-US" smtClean="0"/>
              <a:pPr/>
              <a:t>10/12/2011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CC202-10C8-4AD4-9C99-613477D50D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5AB4B-7105-47C7-9BD2-50A9F07BA4CE}" type="datetimeFigureOut">
              <a:rPr lang="en-US" smtClean="0"/>
              <a:pPr/>
              <a:t>10/12/2011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CC202-10C8-4AD4-9C99-613477D50D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5AB4B-7105-47C7-9BD2-50A9F07BA4CE}" type="datetimeFigureOut">
              <a:rPr lang="en-US" smtClean="0"/>
              <a:pPr/>
              <a:t>10/12/2011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CC202-10C8-4AD4-9C99-613477D50D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5AB4B-7105-47C7-9BD2-50A9F07BA4CE}" type="datetimeFigureOut">
              <a:rPr lang="en-US" smtClean="0"/>
              <a:pPr/>
              <a:t>10/12/2011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CC202-10C8-4AD4-9C99-613477D50D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5AB4B-7105-47C7-9BD2-50A9F07BA4CE}" type="datetimeFigureOut">
              <a:rPr lang="en-US" smtClean="0"/>
              <a:pPr/>
              <a:t>10/12/2011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CC202-10C8-4AD4-9C99-613477D50D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5AB4B-7105-47C7-9BD2-50A9F07BA4CE}" type="datetimeFigureOut">
              <a:rPr lang="en-US" smtClean="0"/>
              <a:pPr/>
              <a:t>10/12/2011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CC202-10C8-4AD4-9C99-613477D50D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5AB4B-7105-47C7-9BD2-50A9F07BA4CE}" type="datetimeFigureOut">
              <a:rPr lang="en-US" smtClean="0"/>
              <a:pPr/>
              <a:t>10/12/2011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CC202-10C8-4AD4-9C99-613477D50D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5AB4B-7105-47C7-9BD2-50A9F07BA4CE}" type="datetimeFigureOut">
              <a:rPr lang="en-US" smtClean="0"/>
              <a:pPr/>
              <a:t>10/12/2011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CC202-10C8-4AD4-9C99-613477D50D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5AB4B-7105-47C7-9BD2-50A9F07BA4CE}" type="datetimeFigureOut">
              <a:rPr lang="en-US" smtClean="0"/>
              <a:pPr/>
              <a:t>10/12/2011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CC202-10C8-4AD4-9C99-613477D50D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60000"/>
                <a:lumOff val="40000"/>
              </a:schemeClr>
            </a:gs>
            <a:gs pos="50000">
              <a:schemeClr val="accent5">
                <a:lumMod val="60000"/>
                <a:lumOff val="40000"/>
                <a:alpha val="72000"/>
              </a:schemeClr>
            </a:gs>
            <a:gs pos="100000">
              <a:schemeClr val="accent6">
                <a:lumMod val="40000"/>
                <a:lumOff val="60000"/>
                <a:alpha val="49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95AB4B-7105-47C7-9BD2-50A9F07BA4CE}" type="datetimeFigureOut">
              <a:rPr lang="en-US" smtClean="0"/>
              <a:pPr/>
              <a:t>10/12/2011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1CC202-10C8-4AD4-9C99-613477D50DD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Jennifer </a:t>
            </a:r>
            <a:r>
              <a:rPr lang="en-US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Gunardi</a:t>
            </a:r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Period 4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143001"/>
            <a:ext cx="8991600" cy="2554545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To what extent did the Enlightenment express</a:t>
            </a: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optimistic ideas in the 18</a:t>
            </a:r>
            <a:r>
              <a:rPr lang="en-US" sz="4000" baseline="30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</a:t>
            </a: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century Europe?</a:t>
            </a:r>
            <a:endParaRPr lang="en-US" sz="40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n>
                  <a:solidFill>
                    <a:schemeClr val="tx1"/>
                  </a:solidFill>
                </a:ln>
              </a:rPr>
              <a:t>Age of Reason</a:t>
            </a:r>
          </a:p>
          <a:p>
            <a:r>
              <a:rPr lang="en-US" sz="2800" dirty="0" smtClean="0">
                <a:ln>
                  <a:solidFill>
                    <a:schemeClr val="tx1"/>
                  </a:solidFill>
                </a:ln>
              </a:rPr>
              <a:t>period between the publication of Newton’s ideas in 1687 and the death of Louis XIV in 1715.</a:t>
            </a:r>
          </a:p>
          <a:p>
            <a:r>
              <a:rPr lang="en-US" sz="2800" dirty="0" smtClean="0">
                <a:ln>
                  <a:solidFill>
                    <a:schemeClr val="tx1"/>
                  </a:solidFill>
                </a:ln>
              </a:rPr>
              <a:t>Important factor: Scientific revolution </a:t>
            </a:r>
          </a:p>
          <a:p>
            <a:r>
              <a:rPr lang="en-US" sz="2800" dirty="0" smtClean="0">
                <a:ln>
                  <a:solidFill>
                    <a:schemeClr val="tx1"/>
                  </a:solidFill>
                </a:ln>
              </a:rPr>
              <a:t>Profoundly secular</a:t>
            </a:r>
          </a:p>
          <a:p>
            <a:r>
              <a:rPr lang="en-US" sz="2800" dirty="0" smtClean="0">
                <a:ln>
                  <a:solidFill>
                    <a:schemeClr val="tx1"/>
                  </a:solidFill>
                </a:ln>
              </a:rPr>
              <a:t>Impact the thought &amp; culture of urban middle classes &amp; aristocracy. (did not have appeal to urban poor and peasants)</a:t>
            </a:r>
          </a:p>
          <a:p>
            <a:endParaRPr lang="en-US" sz="2800" dirty="0" smtClean="0"/>
          </a:p>
        </p:txBody>
      </p:sp>
      <p:sp>
        <p:nvSpPr>
          <p:cNvPr id="6" name="Rectangle 5"/>
          <p:cNvSpPr/>
          <p:nvPr/>
        </p:nvSpPr>
        <p:spPr>
          <a:xfrm>
            <a:off x="605023" y="381000"/>
            <a:ext cx="777751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8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What is the Enlightenment?</a:t>
            </a:r>
            <a:endParaRPr lang="en-US" sz="48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ln>
                  <a:solidFill>
                    <a:schemeClr val="tx1"/>
                  </a:solidFill>
                </a:ln>
              </a:rPr>
              <a:t>Important</a:t>
            </a:r>
            <a:r>
              <a:rPr lang="en-US" sz="2800" dirty="0" smtClean="0"/>
              <a:t> 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</a:rPr>
              <a:t>idea</a:t>
            </a:r>
            <a:r>
              <a:rPr lang="en-US" sz="2800" dirty="0" smtClean="0"/>
              <a:t>: 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</a:rPr>
              <a:t>methods</a:t>
            </a:r>
            <a:r>
              <a:rPr lang="en-US" sz="2800" dirty="0" smtClean="0"/>
              <a:t> 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</a:rPr>
              <a:t>of</a:t>
            </a:r>
            <a:r>
              <a:rPr lang="en-US" sz="2800" dirty="0" smtClean="0"/>
              <a:t> 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</a:rPr>
              <a:t>natural</a:t>
            </a:r>
            <a:r>
              <a:rPr lang="en-US" sz="2800" dirty="0" smtClean="0"/>
              <a:t> 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</a:rPr>
              <a:t>science</a:t>
            </a:r>
            <a:r>
              <a:rPr lang="en-US" sz="2800" dirty="0" smtClean="0"/>
              <a:t> 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</a:rPr>
              <a:t>could</a:t>
            </a:r>
            <a:r>
              <a:rPr lang="en-US" sz="2800" dirty="0" smtClean="0"/>
              <a:t> 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</a:rPr>
              <a:t>&amp;</a:t>
            </a:r>
            <a:r>
              <a:rPr lang="en-US" sz="2800" dirty="0" smtClean="0"/>
              <a:t> 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</a:rPr>
              <a:t>should</a:t>
            </a:r>
            <a:r>
              <a:rPr lang="en-US" sz="2800" dirty="0" smtClean="0"/>
              <a:t> 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</a:rPr>
              <a:t>be</a:t>
            </a:r>
            <a:r>
              <a:rPr lang="en-US" sz="2800" dirty="0" smtClean="0"/>
              <a:t> 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</a:rPr>
              <a:t>used</a:t>
            </a:r>
            <a:r>
              <a:rPr lang="en-US" sz="2800" dirty="0" smtClean="0"/>
              <a:t> 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</a:rPr>
              <a:t>to</a:t>
            </a:r>
            <a:r>
              <a:rPr lang="en-US" sz="2800" dirty="0" smtClean="0"/>
              <a:t> 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</a:rPr>
              <a:t>examine</a:t>
            </a:r>
            <a:r>
              <a:rPr lang="en-US" sz="2800" dirty="0" smtClean="0"/>
              <a:t> 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</a:rPr>
              <a:t>&amp;</a:t>
            </a:r>
            <a:r>
              <a:rPr lang="en-US" sz="2800" dirty="0" smtClean="0"/>
              <a:t> 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</a:rPr>
              <a:t>understand</a:t>
            </a:r>
            <a:r>
              <a:rPr lang="en-US" sz="2800" dirty="0" smtClean="0"/>
              <a:t> 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</a:rPr>
              <a:t>all</a:t>
            </a:r>
            <a:r>
              <a:rPr lang="en-US" sz="2800" dirty="0" smtClean="0"/>
              <a:t> 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</a:rPr>
              <a:t>aspects</a:t>
            </a:r>
            <a:r>
              <a:rPr lang="en-US" sz="2800" dirty="0" smtClean="0"/>
              <a:t> 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</a:rPr>
              <a:t>of</a:t>
            </a:r>
            <a:r>
              <a:rPr lang="en-US" sz="2800" dirty="0" smtClean="0"/>
              <a:t> 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</a:rPr>
              <a:t>life</a:t>
            </a:r>
            <a:r>
              <a:rPr lang="en-US" dirty="0" smtClean="0"/>
              <a:t>.</a:t>
            </a:r>
          </a:p>
          <a:p>
            <a:r>
              <a:rPr lang="en-US" sz="2800" dirty="0" smtClean="0">
                <a:ln>
                  <a:solidFill>
                    <a:schemeClr val="tx1"/>
                  </a:solidFill>
                </a:ln>
              </a:rPr>
              <a:t>Reason- nothing was accepted by faith</a:t>
            </a:r>
          </a:p>
          <a:p>
            <a:r>
              <a:rPr lang="en-US" sz="2800" dirty="0" smtClean="0">
                <a:ln>
                  <a:solidFill>
                    <a:schemeClr val="tx1"/>
                  </a:solidFill>
                </a:ln>
              </a:rPr>
              <a:t>Rationalism</a:t>
            </a:r>
          </a:p>
          <a:p>
            <a:pPr lvl="1"/>
            <a:r>
              <a:rPr lang="en-US" sz="2400" dirty="0" smtClean="0">
                <a:ln>
                  <a:solidFill>
                    <a:schemeClr val="tx1"/>
                  </a:solidFill>
                </a:ln>
              </a:rPr>
              <a:t>A rationalist is a philosopher who believes people can gain knowledge but reason alone, w/o reference to the external world.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63856" y="381000"/>
            <a:ext cx="77997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Concepts of Enlightenment</a:t>
            </a:r>
            <a:endParaRPr lang="en-U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>
                <a:ln>
                  <a:solidFill>
                    <a:schemeClr val="tx1"/>
                  </a:solidFill>
                </a:ln>
              </a:rPr>
              <a:t>History’s most influential group of intellectuals.</a:t>
            </a:r>
          </a:p>
          <a:p>
            <a:r>
              <a:rPr lang="en-US" sz="2800" dirty="0" smtClean="0">
                <a:ln>
                  <a:solidFill>
                    <a:schemeClr val="tx1"/>
                  </a:solidFill>
                </a:ln>
              </a:rPr>
              <a:t>The Enlightenment reached its highest development in France.</a:t>
            </a:r>
          </a:p>
          <a:p>
            <a:pPr lvl="1"/>
            <a:r>
              <a:rPr lang="en-US" sz="2400" dirty="0" smtClean="0">
                <a:ln>
                  <a:solidFill>
                    <a:schemeClr val="tx1"/>
                  </a:solidFill>
                </a:ln>
              </a:rPr>
              <a:t>French was the international language of the educated class and education of the rich and powerful across Europe often lay in the hands of French tutors who embraced Enlightenment ideas. </a:t>
            </a:r>
          </a:p>
          <a:p>
            <a:pPr lvl="1"/>
            <a:r>
              <a:rPr lang="en-US" sz="2400" dirty="0" smtClean="0">
                <a:ln>
                  <a:solidFill>
                    <a:schemeClr val="tx1"/>
                  </a:solidFill>
                </a:ln>
              </a:rPr>
              <a:t>French Absolutism and religious orthodoxy remained strong, but not too strong.</a:t>
            </a:r>
          </a:p>
          <a:p>
            <a:pPr lvl="1"/>
            <a:r>
              <a:rPr lang="en-US" sz="2400" dirty="0" smtClean="0">
                <a:ln>
                  <a:solidFill>
                    <a:schemeClr val="tx1"/>
                  </a:solidFill>
                </a:ln>
              </a:rPr>
              <a:t>Questioned about meaning of life, God, human nature, good and evil, and cause and effect.</a:t>
            </a:r>
          </a:p>
          <a:p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2185431" y="381000"/>
            <a:ext cx="45015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The</a:t>
            </a:r>
            <a:r>
              <a:rPr lang="en-U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54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Philosophe</a:t>
            </a:r>
            <a:endParaRPr lang="en-U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lvl="2" indent="-342900"/>
            <a:r>
              <a:rPr lang="en-US" sz="2800" dirty="0" smtClean="0">
                <a:ln>
                  <a:solidFill>
                    <a:schemeClr val="tx1"/>
                  </a:solidFill>
                </a:ln>
              </a:rPr>
              <a:t>French Aristocrat</a:t>
            </a:r>
          </a:p>
          <a:p>
            <a:pPr marL="742950" lvl="2" indent="-342900"/>
            <a:r>
              <a:rPr lang="en-US" sz="2800" dirty="0" smtClean="0">
                <a:ln>
                  <a:solidFill>
                    <a:schemeClr val="tx1"/>
                  </a:solidFill>
                </a:ln>
              </a:rPr>
              <a:t>Focused to promote liberty and prevent tyranny</a:t>
            </a:r>
          </a:p>
          <a:p>
            <a:pPr marL="742950" lvl="2" indent="-342900"/>
            <a:r>
              <a:rPr lang="en-US" sz="2800" i="1" dirty="0" smtClean="0">
                <a:ln>
                  <a:solidFill>
                    <a:schemeClr val="tx1"/>
                  </a:solidFill>
                </a:ln>
              </a:rPr>
              <a:t>The Spirit of Laws, 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</a:rPr>
              <a:t>1748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>
                <a:ln>
                  <a:solidFill>
                    <a:schemeClr val="tx1"/>
                  </a:solidFill>
                </a:ln>
              </a:rPr>
              <a:t>Separation of powers</a:t>
            </a:r>
          </a:p>
          <a:p>
            <a:pPr marL="800100" lvl="3" indent="-342900"/>
            <a:r>
              <a:rPr lang="en-US" dirty="0" smtClean="0">
                <a:ln>
                  <a:solidFill>
                    <a:schemeClr val="tx1"/>
                  </a:solidFill>
                </a:ln>
              </a:rPr>
              <a:t> </a:t>
            </a:r>
            <a:r>
              <a:rPr lang="en-US" sz="2400" dirty="0" smtClean="0">
                <a:ln>
                  <a:solidFill>
                    <a:schemeClr val="tx1"/>
                  </a:solidFill>
                </a:ln>
              </a:rPr>
              <a:t>impacted France’s wealthy, well-educated elite</a:t>
            </a:r>
          </a:p>
          <a:p>
            <a:pPr marL="800100" lvl="3" indent="-342900"/>
            <a:r>
              <a:rPr lang="en-US" sz="2400" dirty="0" smtClean="0">
                <a:ln>
                  <a:solidFill>
                    <a:schemeClr val="tx1"/>
                  </a:solidFill>
                </a:ln>
              </a:rPr>
              <a:t>influenced United States Constitution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381000" y="381000"/>
            <a:ext cx="815999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Baron de Montesquieu, 1689-1775</a:t>
            </a:r>
            <a:endParaRPr lang="en-US" sz="4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>
                <a:ln>
                  <a:solidFill>
                    <a:schemeClr val="tx1"/>
                  </a:solidFill>
                </a:ln>
              </a:rPr>
              <a:t>Reformer</a:t>
            </a:r>
            <a:r>
              <a:rPr lang="en-US" dirty="0" smtClean="0"/>
              <a:t> </a:t>
            </a:r>
            <a:r>
              <a:rPr lang="en-US" dirty="0" smtClean="0">
                <a:ln>
                  <a:solidFill>
                    <a:schemeClr val="tx1"/>
                  </a:solidFill>
                </a:ln>
              </a:rPr>
              <a:t>in</a:t>
            </a:r>
            <a:r>
              <a:rPr lang="en-US" dirty="0" smtClean="0"/>
              <a:t> </a:t>
            </a:r>
            <a:r>
              <a:rPr lang="en-US" dirty="0" smtClean="0">
                <a:ln>
                  <a:solidFill>
                    <a:schemeClr val="tx1"/>
                  </a:solidFill>
                </a:ln>
              </a:rPr>
              <a:t>social</a:t>
            </a:r>
            <a:r>
              <a:rPr lang="en-US" dirty="0" smtClean="0"/>
              <a:t> </a:t>
            </a:r>
            <a:r>
              <a:rPr lang="en-US" dirty="0" smtClean="0">
                <a:ln>
                  <a:solidFill>
                    <a:schemeClr val="tx1"/>
                  </a:solidFill>
                </a:ln>
              </a:rPr>
              <a:t>and</a:t>
            </a:r>
            <a:r>
              <a:rPr lang="en-US" dirty="0" smtClean="0"/>
              <a:t> </a:t>
            </a:r>
            <a:r>
              <a:rPr lang="en-US" dirty="0" smtClean="0">
                <a:ln>
                  <a:solidFill>
                    <a:schemeClr val="tx1"/>
                  </a:solidFill>
                </a:ln>
              </a:rPr>
              <a:t>political</a:t>
            </a:r>
            <a:r>
              <a:rPr lang="en-US" dirty="0" smtClean="0"/>
              <a:t> </a:t>
            </a:r>
            <a:r>
              <a:rPr lang="en-US" dirty="0" smtClean="0">
                <a:ln>
                  <a:solidFill>
                    <a:schemeClr val="tx1"/>
                  </a:solidFill>
                </a:ln>
              </a:rPr>
              <a:t>matters </a:t>
            </a:r>
          </a:p>
          <a:p>
            <a:r>
              <a:rPr lang="en-US" dirty="0" smtClean="0">
                <a:ln>
                  <a:solidFill>
                    <a:schemeClr val="tx1"/>
                  </a:solidFill>
                </a:ln>
              </a:rPr>
              <a:t>1717</a:t>
            </a:r>
            <a:r>
              <a:rPr lang="en-US" dirty="0" smtClean="0"/>
              <a:t>, </a:t>
            </a:r>
            <a:r>
              <a:rPr lang="en-US" dirty="0" smtClean="0">
                <a:ln>
                  <a:solidFill>
                    <a:schemeClr val="tx1"/>
                  </a:solidFill>
                </a:ln>
              </a:rPr>
              <a:t>imprisoned</a:t>
            </a:r>
            <a:r>
              <a:rPr lang="en-US" dirty="0" smtClean="0"/>
              <a:t> </a:t>
            </a:r>
            <a:r>
              <a:rPr lang="en-US" dirty="0" smtClean="0">
                <a:ln>
                  <a:solidFill>
                    <a:schemeClr val="tx1"/>
                  </a:solidFill>
                </a:ln>
              </a:rPr>
              <a:t>for</a:t>
            </a:r>
            <a:r>
              <a:rPr lang="en-US" dirty="0" smtClean="0"/>
              <a:t> </a:t>
            </a:r>
            <a:r>
              <a:rPr lang="en-US" dirty="0" smtClean="0">
                <a:ln>
                  <a:solidFill>
                    <a:schemeClr val="tx1"/>
                  </a:solidFill>
                </a:ln>
              </a:rPr>
              <a:t>11months</a:t>
            </a:r>
            <a:r>
              <a:rPr lang="en-US" dirty="0" smtClean="0"/>
              <a:t>, </a:t>
            </a:r>
            <a:r>
              <a:rPr lang="en-US" dirty="0" smtClean="0">
                <a:ln>
                  <a:solidFill>
                    <a:schemeClr val="tx1"/>
                  </a:solidFill>
                </a:ln>
              </a:rPr>
              <a:t>beaten</a:t>
            </a:r>
            <a:r>
              <a:rPr lang="en-US" dirty="0" smtClean="0"/>
              <a:t> 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</a:rPr>
              <a:t>&amp;</a:t>
            </a:r>
            <a:r>
              <a:rPr lang="en-US" dirty="0" smtClean="0"/>
              <a:t> </a:t>
            </a:r>
            <a:r>
              <a:rPr lang="en-US" dirty="0" smtClean="0">
                <a:ln>
                  <a:solidFill>
                    <a:schemeClr val="tx1"/>
                  </a:solidFill>
                </a:ln>
              </a:rPr>
              <a:t>arrested</a:t>
            </a:r>
            <a:r>
              <a:rPr lang="en-US" dirty="0" smtClean="0"/>
              <a:t> </a:t>
            </a:r>
            <a:r>
              <a:rPr lang="en-US" dirty="0" smtClean="0">
                <a:ln>
                  <a:solidFill>
                    <a:schemeClr val="tx1"/>
                  </a:solidFill>
                </a:ln>
              </a:rPr>
              <a:t>in</a:t>
            </a:r>
            <a:r>
              <a:rPr lang="en-US" dirty="0" smtClean="0"/>
              <a:t> </a:t>
            </a:r>
            <a:r>
              <a:rPr lang="en-US" dirty="0" smtClean="0">
                <a:ln>
                  <a:solidFill>
                    <a:schemeClr val="tx1"/>
                  </a:solidFill>
                </a:ln>
              </a:rPr>
              <a:t>1726</a:t>
            </a:r>
            <a:endParaRPr lang="en-US" dirty="0" smtClean="0"/>
          </a:p>
          <a:p>
            <a:pPr lvl="1"/>
            <a:r>
              <a:rPr lang="en-US" dirty="0" smtClean="0">
                <a:ln>
                  <a:solidFill>
                    <a:schemeClr val="tx1"/>
                  </a:solidFill>
                </a:ln>
              </a:rPr>
              <a:t>Struggled</a:t>
            </a:r>
            <a:r>
              <a:rPr lang="en-US" dirty="0" smtClean="0"/>
              <a:t> </a:t>
            </a:r>
            <a:r>
              <a:rPr lang="en-US" dirty="0" smtClean="0">
                <a:ln>
                  <a:solidFill>
                    <a:schemeClr val="tx1"/>
                  </a:solidFill>
                </a:ln>
              </a:rPr>
              <a:t>against</a:t>
            </a:r>
            <a:r>
              <a:rPr lang="en-US" dirty="0" smtClean="0"/>
              <a:t> </a:t>
            </a:r>
            <a:r>
              <a:rPr lang="en-US" dirty="0" smtClean="0">
                <a:ln>
                  <a:solidFill>
                    <a:schemeClr val="tx1"/>
                  </a:solidFill>
                </a:ln>
              </a:rPr>
              <a:t>legal</a:t>
            </a:r>
            <a:r>
              <a:rPr lang="en-US" dirty="0" smtClean="0"/>
              <a:t> </a:t>
            </a:r>
            <a:r>
              <a:rPr lang="en-US" dirty="0" smtClean="0">
                <a:ln>
                  <a:solidFill>
                    <a:schemeClr val="tx1"/>
                  </a:solidFill>
                </a:ln>
              </a:rPr>
              <a:t>injustice</a:t>
            </a:r>
            <a:r>
              <a:rPr lang="en-US" dirty="0" smtClean="0"/>
              <a:t> </a:t>
            </a:r>
            <a:r>
              <a:rPr lang="en-US" dirty="0" smtClean="0">
                <a:ln>
                  <a:solidFill>
                    <a:schemeClr val="tx1"/>
                  </a:solidFill>
                </a:ln>
              </a:rPr>
              <a:t>&amp;</a:t>
            </a:r>
            <a:r>
              <a:rPr lang="en-US" dirty="0" smtClean="0"/>
              <a:t> </a:t>
            </a:r>
            <a:r>
              <a:rPr lang="en-US" dirty="0" smtClean="0">
                <a:ln>
                  <a:solidFill>
                    <a:schemeClr val="tx1"/>
                  </a:solidFill>
                </a:ln>
              </a:rPr>
              <a:t>unequal</a:t>
            </a:r>
            <a:r>
              <a:rPr lang="en-US" dirty="0" smtClean="0"/>
              <a:t> </a:t>
            </a:r>
            <a:r>
              <a:rPr lang="en-US" dirty="0" smtClean="0">
                <a:ln>
                  <a:solidFill>
                    <a:schemeClr val="tx1"/>
                  </a:solidFill>
                </a:ln>
              </a:rPr>
              <a:t>treatment</a:t>
            </a:r>
            <a:r>
              <a:rPr lang="en-US" dirty="0" smtClean="0"/>
              <a:t> </a:t>
            </a:r>
            <a:r>
              <a:rPr lang="en-US" dirty="0" smtClean="0">
                <a:ln>
                  <a:solidFill>
                    <a:schemeClr val="tx1"/>
                  </a:solidFill>
                </a:ln>
              </a:rPr>
              <a:t>before</a:t>
            </a:r>
            <a:r>
              <a:rPr lang="en-US" dirty="0" smtClean="0"/>
              <a:t> </a:t>
            </a:r>
            <a:r>
              <a:rPr lang="en-US" dirty="0" smtClean="0">
                <a:ln>
                  <a:solidFill>
                    <a:schemeClr val="tx1"/>
                  </a:solidFill>
                </a:ln>
              </a:rPr>
              <a:t>law</a:t>
            </a:r>
            <a:r>
              <a:rPr lang="en-US" dirty="0" smtClean="0"/>
              <a:t>. </a:t>
            </a:r>
          </a:p>
          <a:p>
            <a:r>
              <a:rPr lang="en-US" dirty="0" smtClean="0">
                <a:ln>
                  <a:solidFill>
                    <a:schemeClr val="tx1"/>
                  </a:solidFill>
                </a:ln>
              </a:rPr>
              <a:t>Hated religious intolerance , urged religious freedom, 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</a:rPr>
              <a:t>&amp;</a:t>
            </a:r>
            <a:r>
              <a:rPr lang="en-US" dirty="0" smtClean="0">
                <a:ln>
                  <a:solidFill>
                    <a:schemeClr val="tx1"/>
                  </a:solidFill>
                </a:ln>
              </a:rPr>
              <a:t> thought that religion crushed the human spirit. </a:t>
            </a:r>
          </a:p>
          <a:p>
            <a:r>
              <a:rPr lang="en-US" dirty="0" smtClean="0">
                <a:ln>
                  <a:solidFill>
                    <a:schemeClr val="tx1"/>
                  </a:solidFill>
                </a:ln>
              </a:rPr>
              <a:t>Believed in God, but his God was a distant deistic God</a:t>
            </a:r>
          </a:p>
          <a:p>
            <a:pPr lvl="1"/>
            <a:r>
              <a:rPr lang="en-US" dirty="0" smtClean="0">
                <a:ln>
                  <a:solidFill>
                    <a:schemeClr val="tx1"/>
                  </a:solidFill>
                </a:ln>
              </a:rPr>
              <a:t>A clockmaker who built an orderly universe and stepped aside and let it run</a:t>
            </a:r>
          </a:p>
        </p:txBody>
      </p:sp>
      <p:sp>
        <p:nvSpPr>
          <p:cNvPr id="4" name="Rectangle 3"/>
          <p:cNvSpPr/>
          <p:nvPr/>
        </p:nvSpPr>
        <p:spPr>
          <a:xfrm>
            <a:off x="1670087" y="381000"/>
            <a:ext cx="57148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Voltaire, 1694-1778</a:t>
            </a:r>
            <a:endParaRPr lang="en-U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3500" dirty="0" smtClean="0">
                <a:ln>
                  <a:solidFill>
                    <a:schemeClr val="tx1"/>
                  </a:solidFill>
                </a:ln>
              </a:rPr>
              <a:t>Denis Diderot, 1713-1784</a:t>
            </a:r>
          </a:p>
          <a:p>
            <a:pPr lvl="2"/>
            <a:r>
              <a:rPr lang="en-US" sz="3500" dirty="0" smtClean="0">
                <a:ln>
                  <a:solidFill>
                    <a:schemeClr val="tx1"/>
                  </a:solidFill>
                </a:ln>
              </a:rPr>
              <a:t>Wanted to “change the general way of thinking”</a:t>
            </a:r>
          </a:p>
          <a:p>
            <a:r>
              <a:rPr lang="en-US" sz="3500" dirty="0" smtClean="0">
                <a:ln>
                  <a:solidFill>
                    <a:schemeClr val="tx1"/>
                  </a:solidFill>
                </a:ln>
              </a:rPr>
              <a:t>First volume banned from publication</a:t>
            </a:r>
          </a:p>
          <a:p>
            <a:r>
              <a:rPr lang="en-US" sz="3500" dirty="0" smtClean="0">
                <a:ln>
                  <a:solidFill>
                    <a:schemeClr val="tx1"/>
                  </a:solidFill>
                </a:ln>
              </a:rPr>
              <a:t>Showed that human beings could use the process of reasoning to expand human knowledge. </a:t>
            </a:r>
          </a:p>
          <a:p>
            <a:r>
              <a:rPr lang="en-US" sz="3500" dirty="0" smtClean="0">
                <a:ln>
                  <a:solidFill>
                    <a:schemeClr val="tx1"/>
                  </a:solidFill>
                </a:ln>
              </a:rPr>
              <a:t>Widely read, esp. in less expansive reprint editions of Switzerland, influential in France and throughout western Europe.</a:t>
            </a:r>
          </a:p>
          <a:p>
            <a:r>
              <a:rPr lang="en-US" sz="3500" dirty="0" smtClean="0">
                <a:ln>
                  <a:solidFill>
                    <a:schemeClr val="tx1"/>
                  </a:solidFill>
                </a:ln>
              </a:rPr>
              <a:t>Summed up the new world view of the Enlightenment</a:t>
            </a:r>
          </a:p>
          <a:p>
            <a:pPr lvl="2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125356" y="457200"/>
            <a:ext cx="68042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The Encyclopedia, 1751</a:t>
            </a:r>
            <a:endParaRPr lang="en-U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dirty="0" smtClean="0">
                <a:ln>
                  <a:solidFill>
                    <a:schemeClr val="tx1"/>
                  </a:solidFill>
                </a:ln>
              </a:rPr>
              <a:t>After 1770, harmonious unity of the </a:t>
            </a:r>
            <a:r>
              <a:rPr lang="en-US" sz="3000" dirty="0" err="1" smtClean="0">
                <a:ln>
                  <a:solidFill>
                    <a:schemeClr val="tx1"/>
                  </a:solidFill>
                </a:ln>
              </a:rPr>
              <a:t>philosophes</a:t>
            </a:r>
            <a:r>
              <a:rPr lang="en-US" sz="3000" dirty="0" smtClean="0">
                <a:ln>
                  <a:solidFill>
                    <a:schemeClr val="tx1"/>
                  </a:solidFill>
                </a:ln>
              </a:rPr>
              <a:t> and their thought began to break down.</a:t>
            </a:r>
          </a:p>
          <a:p>
            <a:r>
              <a:rPr lang="en-US" sz="3000" dirty="0" smtClean="0">
                <a:ln>
                  <a:solidFill>
                    <a:schemeClr val="tx1"/>
                  </a:solidFill>
                </a:ln>
              </a:rPr>
              <a:t>Latter-day </a:t>
            </a:r>
            <a:r>
              <a:rPr lang="en-US" sz="3000" dirty="0" err="1" smtClean="0">
                <a:ln>
                  <a:solidFill>
                    <a:schemeClr val="tx1"/>
                  </a:solidFill>
                </a:ln>
              </a:rPr>
              <a:t>philosophes</a:t>
            </a:r>
            <a:r>
              <a:rPr lang="en-US" sz="3000" dirty="0" smtClean="0">
                <a:ln>
                  <a:solidFill>
                    <a:schemeClr val="tx1"/>
                  </a:solidFill>
                </a:ln>
              </a:rPr>
              <a:t> often built rigid, dogmatic systems.</a:t>
            </a:r>
          </a:p>
          <a:p>
            <a:r>
              <a:rPr lang="en-US" sz="3000" dirty="0" smtClean="0">
                <a:ln>
                  <a:solidFill>
                    <a:schemeClr val="tx1"/>
                  </a:solidFill>
                </a:ln>
              </a:rPr>
              <a:t>Baron Paul </a:t>
            </a:r>
            <a:r>
              <a:rPr lang="en-US" sz="3000" dirty="0" err="1" smtClean="0">
                <a:ln>
                  <a:solidFill>
                    <a:schemeClr val="tx1"/>
                  </a:solidFill>
                </a:ln>
              </a:rPr>
              <a:t>d’Holbach</a:t>
            </a:r>
            <a:r>
              <a:rPr lang="en-US" sz="3000" dirty="0" smtClean="0">
                <a:ln>
                  <a:solidFill>
                    <a:schemeClr val="tx1"/>
                  </a:solidFill>
                </a:ln>
              </a:rPr>
              <a:t> (1723-1789)</a:t>
            </a:r>
          </a:p>
          <a:p>
            <a:pPr lvl="1"/>
            <a:r>
              <a:rPr lang="en-US" sz="3000" i="1" dirty="0" smtClean="0">
                <a:ln>
                  <a:solidFill>
                    <a:schemeClr val="tx1"/>
                  </a:solidFill>
                </a:ln>
              </a:rPr>
              <a:t>System of Nature</a:t>
            </a:r>
            <a:r>
              <a:rPr lang="en-US" dirty="0" smtClean="0"/>
              <a:t>, </a:t>
            </a:r>
            <a:r>
              <a:rPr lang="en-US" sz="3000" dirty="0" smtClean="0">
                <a:ln>
                  <a:solidFill>
                    <a:schemeClr val="tx1"/>
                  </a:solidFill>
                </a:ln>
              </a:rPr>
              <a:t>1770</a:t>
            </a:r>
          </a:p>
          <a:p>
            <a:r>
              <a:rPr lang="en-US" sz="3000" dirty="0" smtClean="0">
                <a:ln>
                  <a:solidFill>
                    <a:schemeClr val="tx1"/>
                  </a:solidFill>
                </a:ln>
              </a:rPr>
              <a:t>David Hume (1711-1776)</a:t>
            </a:r>
          </a:p>
        </p:txBody>
      </p:sp>
      <p:sp>
        <p:nvSpPr>
          <p:cNvPr id="4" name="Rectangle 3"/>
          <p:cNvSpPr/>
          <p:nvPr/>
        </p:nvSpPr>
        <p:spPr>
          <a:xfrm>
            <a:off x="944856" y="381000"/>
            <a:ext cx="709796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The Later Enlightenment</a:t>
            </a:r>
            <a:endParaRPr lang="en-U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n>
                  <a:solidFill>
                    <a:schemeClr val="tx1"/>
                  </a:solidFill>
                </a:ln>
              </a:rPr>
              <a:t>Influenced by Diderot and Voltaire</a:t>
            </a:r>
          </a:p>
          <a:p>
            <a:r>
              <a:rPr lang="en-US" dirty="0" smtClean="0">
                <a:ln>
                  <a:solidFill>
                    <a:schemeClr val="tx1"/>
                  </a:solidFill>
                </a:ln>
              </a:rPr>
              <a:t>Committed to individual freedom</a:t>
            </a:r>
          </a:p>
          <a:p>
            <a:r>
              <a:rPr lang="en-US" i="1" dirty="0" smtClean="0">
                <a:ln>
                  <a:solidFill>
                    <a:schemeClr val="tx1"/>
                  </a:solidFill>
                </a:ln>
              </a:rPr>
              <a:t>The Social Contract </a:t>
            </a:r>
            <a:r>
              <a:rPr lang="en-US" dirty="0" smtClean="0">
                <a:ln>
                  <a:solidFill>
                    <a:schemeClr val="tx1"/>
                  </a:solidFill>
                </a:ln>
              </a:rPr>
              <a:t>, 1762</a:t>
            </a:r>
          </a:p>
          <a:p>
            <a:pPr lvl="1"/>
            <a:r>
              <a:rPr lang="en-US" sz="3200" dirty="0" smtClean="0">
                <a:ln>
                  <a:solidFill>
                    <a:schemeClr val="tx1"/>
                  </a:solidFill>
                </a:ln>
              </a:rPr>
              <a:t>“All men are born free but everywhere else they are in chains”.</a:t>
            </a:r>
          </a:p>
          <a:p>
            <a:pPr lvl="1"/>
            <a:r>
              <a:rPr lang="en-US" sz="3200" dirty="0" smtClean="0">
                <a:ln>
                  <a:solidFill>
                    <a:schemeClr val="tx1"/>
                  </a:solidFill>
                </a:ln>
              </a:rPr>
              <a:t>2 fundamental concepts: general will and popular sovereignty</a:t>
            </a:r>
          </a:p>
        </p:txBody>
      </p:sp>
      <p:sp>
        <p:nvSpPr>
          <p:cNvPr id="4" name="Rectangle 3"/>
          <p:cNvSpPr/>
          <p:nvPr/>
        </p:nvSpPr>
        <p:spPr>
          <a:xfrm>
            <a:off x="313213" y="457200"/>
            <a:ext cx="815768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Jean Jacques Rousseau, 1712-1778</a:t>
            </a:r>
            <a:endParaRPr lang="en-US" sz="4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417</TotalTime>
  <Words>471</Words>
  <Application>Microsoft Office PowerPoint</Application>
  <PresentationFormat>On-screen Show (4:3)</PresentationFormat>
  <Paragraphs>54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Gunardi</dc:creator>
  <cp:lastModifiedBy>Quinn, Corey</cp:lastModifiedBy>
  <cp:revision>44</cp:revision>
  <dcterms:created xsi:type="dcterms:W3CDTF">2011-10-08T21:46:15Z</dcterms:created>
  <dcterms:modified xsi:type="dcterms:W3CDTF">2011-10-12T16:35:45Z</dcterms:modified>
</cp:coreProperties>
</file>