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06" r:id="rId1"/>
    <p:sldMasterId id="2147484339" r:id="rId2"/>
    <p:sldMasterId id="2147484355" r:id="rId3"/>
  </p:sldMasterIdLst>
  <p:notesMasterIdLst>
    <p:notesMasterId r:id="rId20"/>
  </p:notesMasterIdLst>
  <p:handoutMasterIdLst>
    <p:handoutMasterId r:id="rId21"/>
  </p:handoutMasterIdLst>
  <p:sldIdLst>
    <p:sldId id="763" r:id="rId4"/>
    <p:sldId id="749" r:id="rId5"/>
    <p:sldId id="653" r:id="rId6"/>
    <p:sldId id="756" r:id="rId7"/>
    <p:sldId id="748" r:id="rId8"/>
    <p:sldId id="752" r:id="rId9"/>
    <p:sldId id="757" r:id="rId10"/>
    <p:sldId id="753" r:id="rId11"/>
    <p:sldId id="758" r:id="rId12"/>
    <p:sldId id="759" r:id="rId13"/>
    <p:sldId id="754" r:id="rId14"/>
    <p:sldId id="761" r:id="rId15"/>
    <p:sldId id="751" r:id="rId16"/>
    <p:sldId id="747" r:id="rId17"/>
    <p:sldId id="762" r:id="rId18"/>
    <p:sldId id="755" r:id="rId19"/>
  </p:sldIdLst>
  <p:sldSz cx="9144000" cy="6858000" type="screen4x3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485"/>
    <a:srgbClr val="BAC2DC"/>
    <a:srgbClr val="001848"/>
    <a:srgbClr val="FF3300"/>
    <a:srgbClr val="CD54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71128" autoAdjust="0"/>
  </p:normalViewPr>
  <p:slideViewPr>
    <p:cSldViewPr>
      <p:cViewPr varScale="1">
        <p:scale>
          <a:sx n="100" d="100"/>
          <a:sy n="100" d="100"/>
        </p:scale>
        <p:origin x="74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003136" cy="34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t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0851" y="1"/>
            <a:ext cx="4003136" cy="34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602452"/>
            <a:ext cx="4003136" cy="34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b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0851" y="6602452"/>
            <a:ext cx="4003136" cy="34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41EFC5-DC73-4D5F-8986-8EA6C9BAC9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003136" cy="34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t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0851" y="1"/>
            <a:ext cx="4003136" cy="34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82900" y="520700"/>
            <a:ext cx="3475038" cy="2606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445" y="3300629"/>
            <a:ext cx="7387187" cy="312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602452"/>
            <a:ext cx="4003136" cy="34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b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0851" y="6602452"/>
            <a:ext cx="4003136" cy="34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86" tIns="46143" rIns="92286" bIns="46143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0CF458-9287-4C2C-A12A-C8C6ECFBFF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Adam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0CF458-9287-4C2C-A12A-C8C6ECFBFF57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721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1" indent="0" algn="ctr">
              <a:buNone/>
              <a:defRPr sz="1800"/>
            </a:lvl3pPr>
            <a:lvl4pPr marL="1371586" indent="0" algn="ctr">
              <a:buNone/>
              <a:defRPr sz="1600"/>
            </a:lvl4pPr>
            <a:lvl5pPr marL="1828782" indent="0" algn="ctr">
              <a:buNone/>
              <a:defRPr sz="1600"/>
            </a:lvl5pPr>
            <a:lvl6pPr marL="2285977" indent="0" algn="ctr">
              <a:buNone/>
              <a:defRPr sz="1600"/>
            </a:lvl6pPr>
            <a:lvl7pPr marL="2743173" indent="0" algn="ctr">
              <a:buNone/>
              <a:defRPr sz="1600"/>
            </a:lvl7pPr>
            <a:lvl8pPr marL="3200368" indent="0" algn="ctr">
              <a:buNone/>
              <a:defRPr sz="1600"/>
            </a:lvl8pPr>
            <a:lvl9pPr marL="365756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8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84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4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7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7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40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6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7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40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6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7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3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32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0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8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1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1" indent="0">
              <a:buNone/>
              <a:defRPr sz="1200"/>
            </a:lvl3pPr>
            <a:lvl4pPr marL="1371586" indent="0">
              <a:buNone/>
              <a:defRPr sz="1000"/>
            </a:lvl4pPr>
            <a:lvl5pPr marL="1828782" indent="0">
              <a:buNone/>
              <a:defRPr sz="1000"/>
            </a:lvl5pPr>
            <a:lvl6pPr marL="2285977" indent="0">
              <a:buNone/>
              <a:defRPr sz="1000"/>
            </a:lvl6pPr>
            <a:lvl7pPr marL="2743173" indent="0">
              <a:buNone/>
              <a:defRPr sz="1000"/>
            </a:lvl7pPr>
            <a:lvl8pPr marL="3200368" indent="0">
              <a:buNone/>
              <a:defRPr sz="1000"/>
            </a:lvl8pPr>
            <a:lvl9pPr marL="365756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0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1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1" indent="0">
              <a:buNone/>
              <a:defRPr sz="2400"/>
            </a:lvl3pPr>
            <a:lvl4pPr marL="1371586" indent="0">
              <a:buNone/>
              <a:defRPr sz="2000"/>
            </a:lvl4pPr>
            <a:lvl5pPr marL="1828782" indent="0">
              <a:buNone/>
              <a:defRPr sz="2000"/>
            </a:lvl5pPr>
            <a:lvl6pPr marL="2285977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1" indent="0">
              <a:buNone/>
              <a:defRPr sz="1200"/>
            </a:lvl3pPr>
            <a:lvl4pPr marL="1371586" indent="0">
              <a:buNone/>
              <a:defRPr sz="1000"/>
            </a:lvl4pPr>
            <a:lvl5pPr marL="1828782" indent="0">
              <a:buNone/>
              <a:defRPr sz="1000"/>
            </a:lvl5pPr>
            <a:lvl6pPr marL="2285977" indent="0">
              <a:buNone/>
              <a:defRPr sz="1000"/>
            </a:lvl6pPr>
            <a:lvl7pPr marL="2743173" indent="0">
              <a:buNone/>
              <a:defRPr sz="1000"/>
            </a:lvl7pPr>
            <a:lvl8pPr marL="3200368" indent="0">
              <a:buNone/>
              <a:defRPr sz="1000"/>
            </a:lvl8pPr>
            <a:lvl9pPr marL="365756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8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3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fld id="{D272A58F-872F-4626-9BF4-2619BD94C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72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40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y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420100" y="0"/>
            <a:ext cx="685800" cy="6858000"/>
          </a:xfrm>
          <a:prstGeom prst="rect">
            <a:avLst/>
          </a:prstGeom>
          <a:solidFill>
            <a:srgbClr val="001848">
              <a:alpha val="7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lIns="0" tIns="0" rIns="0" bIns="0" rtlCol="0" anchor="t" anchorCtr="0">
            <a:noAutofit/>
          </a:bodyPr>
          <a:lstStyle/>
          <a:p>
            <a:pPr algn="ctr"/>
            <a:endParaRPr lang="en-US">
              <a:solidFill>
                <a:srgbClr val="BAC2DC">
                  <a:alpha val="86000"/>
                </a:srgb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697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50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17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2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62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56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4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0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7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243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62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3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C475-DD93-47E1-AB60-E62204FB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18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C475-DD93-47E1-AB60-E62204FB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26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se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1219200" y="3810000"/>
            <a:ext cx="73152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Election Judge Administration</a:t>
            </a:r>
            <a:endParaRPr lang="en-US" sz="3200" b="1" cap="sm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07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40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89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51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25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089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77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905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388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81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504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77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39000">
              <a:schemeClr val="tx2">
                <a:lumMod val="20000"/>
                <a:lumOff val="80000"/>
              </a:schemeClr>
            </a:gs>
            <a:gs pos="70000">
              <a:schemeClr val="accent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22529-85E3-4E69-9AC8-0E96897C2401}" type="datetimeFigureOut">
              <a:rPr lang="en-US" smtClean="0"/>
              <a:t>5/14/2020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41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8" r:id="rId8"/>
    <p:sldLayoutId id="2147484314" r:id="rId9"/>
    <p:sldLayoutId id="2147484315" r:id="rId10"/>
    <p:sldLayoutId id="2147484316" r:id="rId11"/>
    <p:sldLayoutId id="2147484317" r:id="rId12"/>
    <p:sldLayoutId id="2147484354" r:id="rId13"/>
  </p:sldLayoutIdLst>
  <p:timing>
    <p:tnLst>
      <p:par>
        <p:cTn id="1" dur="indefinite" restart="never" nodeType="tmRoot"/>
      </p:par>
    </p:tnLst>
  </p:timing>
  <p:txStyles>
    <p:titleStyle>
      <a:lvl1pPr algn="l" defTabSz="9143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3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9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39000">
              <a:schemeClr val="tx2">
                <a:lumMod val="20000"/>
                <a:lumOff val="80000"/>
              </a:schemeClr>
            </a:gs>
            <a:gs pos="70000">
              <a:schemeClr val="accent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785DF-4D10-43E2-AE00-FBE15D8994C1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7B8D-A496-4163-B1CE-F7DECF84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0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  <p:sldLayoutId id="2147484353" r:id="rId12"/>
    <p:sldLayoutId id="2147484326" r:id="rId13"/>
    <p:sldLayoutId id="2147484338" r:id="rId14"/>
    <p:sldLayoutId id="2147484351" r:id="rId15"/>
    <p:sldLayoutId id="2147484352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39000">
              <a:schemeClr val="tx2">
                <a:lumMod val="20000"/>
                <a:lumOff val="80000"/>
              </a:schemeClr>
            </a:gs>
            <a:gs pos="70000">
              <a:schemeClr val="accent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A0866-95DB-4123-B5C4-8EE10B0BD3E8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BD84F-34B6-43ED-8284-9A1BFBA7C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2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  <p:sldLayoutId id="2147484361" r:id="rId6"/>
    <p:sldLayoutId id="2147484362" r:id="rId7"/>
    <p:sldLayoutId id="2147484363" r:id="rId8"/>
    <p:sldLayoutId id="2147484364" r:id="rId9"/>
    <p:sldLayoutId id="2147484365" r:id="rId10"/>
    <p:sldLayoutId id="2147484366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elections.dept@state.mn.us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" y="1088363"/>
            <a:ext cx="7886700" cy="119763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cs typeface="Arial" panose="020B0604020202020204" pitchFamily="34" charset="0"/>
              </a:rPr>
              <a:t>2020 County Election Administration Training Conference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" y="2351855"/>
            <a:ext cx="8023860" cy="4291674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2020 Elections</a:t>
            </a:r>
          </a:p>
          <a:p>
            <a:pPr marL="0" indent="0">
              <a:buNone/>
            </a:pP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and SVRS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Let's </a:t>
            </a:r>
            <a:r>
              <a:rPr lang="en-US" dirty="0"/>
              <a:t>make voting from a distance an easy choice </a:t>
            </a:r>
            <a:endParaRPr lang="en-US" dirty="0">
              <a:ln w="0"/>
              <a:solidFill>
                <a:srgbClr val="2B348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6897" r="2692" b="9630"/>
          <a:stretch/>
        </p:blipFill>
        <p:spPr>
          <a:xfrm>
            <a:off x="4495800" y="2346457"/>
            <a:ext cx="3429000" cy="2934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519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066800"/>
          </a:xfrm>
        </p:spPr>
        <p:txBody>
          <a:bodyPr/>
          <a:lstStyle/>
          <a:p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Much ado about elections…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117" y="1143000"/>
            <a:ext cx="7962900" cy="55626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Activating Elections in SVRS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Regularly Scheduled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Special Elections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Pre-Election Voter Maintenance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County Checklist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Generating Rosters/Greeters Lists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Generating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Printing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Pollbook Reports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Post Voting History </a:t>
            </a:r>
            <a:endParaRPr lang="en-US" sz="2000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Paper </a:t>
            </a:r>
            <a:r>
              <a:rPr lang="en-US" sz="1800" dirty="0"/>
              <a:t>roster posting </a:t>
            </a:r>
            <a:endParaRPr lang="en-US" sz="1800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Electronic </a:t>
            </a:r>
            <a:r>
              <a:rPr lang="en-US" sz="1800" dirty="0"/>
              <a:t>Rosters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AB/MB History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Rejected Late AB </a:t>
            </a:r>
            <a:r>
              <a:rPr lang="en-US" sz="1800" dirty="0" smtClean="0"/>
              <a:t>history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Processing EDRs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Pending </a:t>
            </a:r>
            <a:r>
              <a:rPr lang="en-US" sz="1800" dirty="0"/>
              <a:t>EDR's (</a:t>
            </a:r>
            <a:r>
              <a:rPr lang="en-US" sz="1800" dirty="0" smtClean="0"/>
              <a:t>ePollbook)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Paper/Manual EDRs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/>
              <a:t>AB EDRs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Post-Election Work and Voter </a:t>
            </a:r>
            <a:r>
              <a:rPr lang="en-US" sz="2000" dirty="0"/>
              <a:t>Maintenance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72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1"/>
            <a:ext cx="7886700" cy="990599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Activating Elections</a:t>
            </a:r>
            <a:endParaRPr lang="en-US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3907" name="Rectangle 3"/>
          <p:cNvSpPr>
            <a:spLocks noGrp="1" noChangeArrowheads="1"/>
          </p:cNvSpPr>
          <p:nvPr>
            <p:ph idx="1"/>
          </p:nvPr>
        </p:nvSpPr>
        <p:spPr>
          <a:xfrm>
            <a:off x="57150" y="1295400"/>
            <a:ext cx="8229600" cy="525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State </a:t>
            </a:r>
            <a:r>
              <a:rPr lang="en-US" dirty="0"/>
              <a:t>Primary and State General Elections are set up by OSS</a:t>
            </a:r>
          </a:p>
          <a:p>
            <a:r>
              <a:rPr lang="en-US" dirty="0" smtClean="0"/>
              <a:t>Special </a:t>
            </a:r>
            <a:r>
              <a:rPr lang="en-US" dirty="0"/>
              <a:t>Elections are “Initialized” by the home county of the district holding the special </a:t>
            </a:r>
            <a:r>
              <a:rPr lang="en-US" dirty="0" smtClean="0"/>
              <a:t>election</a:t>
            </a:r>
          </a:p>
          <a:p>
            <a:r>
              <a:rPr lang="en-US" dirty="0"/>
              <a:t>Regularly Scheduled Election dates:</a:t>
            </a:r>
          </a:p>
          <a:p>
            <a:pPr lvl="1"/>
            <a:r>
              <a:rPr lang="en-US" dirty="0"/>
              <a:t> 2</a:t>
            </a:r>
            <a:r>
              <a:rPr lang="en-US" baseline="30000" dirty="0"/>
              <a:t>nd</a:t>
            </a:r>
            <a:r>
              <a:rPr lang="en-US" dirty="0"/>
              <a:t> Tuesday in February, April and </a:t>
            </a:r>
            <a:r>
              <a:rPr lang="en-US" dirty="0" smtClean="0"/>
              <a:t>May</a:t>
            </a:r>
          </a:p>
          <a:p>
            <a:pPr lvl="1"/>
            <a:r>
              <a:rPr lang="en-US" dirty="0" smtClean="0"/>
              <a:t>Initializing your election in SVRS serve as your Notice of Election to OSS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94" y="4724400"/>
            <a:ext cx="3658111" cy="16861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239" y="76201"/>
            <a:ext cx="7886700" cy="990599"/>
          </a:xfrm>
        </p:spPr>
        <p:txBody>
          <a:bodyPr/>
          <a:lstStyle/>
          <a:p>
            <a:r>
              <a:rPr lang="en-US" dirty="0" smtClean="0"/>
              <a:t>Election Set-up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7962900" cy="5410200"/>
          </a:xfrm>
        </p:spPr>
        <p:txBody>
          <a:bodyPr/>
          <a:lstStyle/>
          <a:p>
            <a:r>
              <a:rPr lang="en-US" dirty="0"/>
              <a:t>Roster </a:t>
            </a:r>
            <a:r>
              <a:rPr lang="en-US" dirty="0" smtClean="0"/>
              <a:t>Schemes: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</a:t>
            </a:r>
            <a:endParaRPr lang="en-US" dirty="0"/>
          </a:p>
          <a:p>
            <a:pPr lvl="2"/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80359"/>
            <a:ext cx="3629532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03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1"/>
            <a:ext cx="7886700" cy="1066800"/>
          </a:xfrm>
        </p:spPr>
        <p:txBody>
          <a:bodyPr/>
          <a:lstStyle/>
          <a:p>
            <a:r>
              <a:rPr lang="en-US" dirty="0" smtClean="0"/>
              <a:t>County Pre-Roster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7886700" cy="5181600"/>
          </a:xfrm>
        </p:spPr>
        <p:txBody>
          <a:bodyPr/>
          <a:lstStyle/>
          <a:p>
            <a:r>
              <a:rPr lang="en-US" altLang="en-US" dirty="0" smtClean="0">
                <a:cs typeface="Arial" panose="020B0604020202020204" pitchFamily="34" charset="0"/>
              </a:rPr>
              <a:t>Voter Registration maintenance – Process before generating rosters:</a:t>
            </a:r>
            <a:endParaRPr lang="en-US" altLang="en-US" dirty="0">
              <a:cs typeface="Arial" panose="020B0604020202020204" pitchFamily="34" charset="0"/>
            </a:endParaRP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 smtClean="0">
                <a:cs typeface="Arial" panose="020B0604020202020204" pitchFamily="34" charset="0"/>
              </a:rPr>
              <a:t>Voter </a:t>
            </a:r>
            <a:r>
              <a:rPr lang="en-US" altLang="en-US" dirty="0">
                <a:cs typeface="Arial" panose="020B0604020202020204" pitchFamily="34" charset="0"/>
              </a:rPr>
              <a:t>registration applications  (Regular and Online</a:t>
            </a:r>
            <a:r>
              <a:rPr lang="en-US" altLang="en-US" dirty="0" smtClean="0">
                <a:cs typeface="Arial" panose="020B0604020202020204" pitchFamily="34" charset="0"/>
              </a:rPr>
              <a:t>) with an application date prior to the 21 day cut-off period</a:t>
            </a:r>
            <a:endParaRPr lang="en-US" altLang="en-US" dirty="0">
              <a:cs typeface="Arial" panose="020B0604020202020204" pitchFamily="34" charset="0"/>
            </a:endParaRP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 smtClean="0">
                <a:cs typeface="Arial" panose="020B0604020202020204" pitchFamily="34" charset="0"/>
              </a:rPr>
              <a:t>DVS Pending Applications</a:t>
            </a:r>
            <a:endParaRPr lang="en-US" altLang="en-US" dirty="0">
              <a:cs typeface="Arial" panose="020B0604020202020204" pitchFamily="34" charset="0"/>
            </a:endParaRP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COA Express  and Pending COA </a:t>
            </a:r>
            <a:r>
              <a:rPr lang="en-US" altLang="en-US" dirty="0" smtClean="0">
                <a:cs typeface="Arial" panose="020B0604020202020204" pitchFamily="34" charset="0"/>
              </a:rPr>
              <a:t>Un-</a:t>
            </a:r>
            <a:r>
              <a:rPr lang="en-US" altLang="en-US" dirty="0" err="1" smtClean="0">
                <a:cs typeface="Arial" panose="020B0604020202020204" pitchFamily="34" charset="0"/>
              </a:rPr>
              <a:t>precinctable</a:t>
            </a:r>
            <a:r>
              <a:rPr lang="en-US" altLang="en-US" dirty="0" smtClean="0">
                <a:cs typeface="Arial" panose="020B0604020202020204" pitchFamily="34" charset="0"/>
              </a:rPr>
              <a:t> </a:t>
            </a:r>
            <a:r>
              <a:rPr lang="en-US" altLang="en-US" dirty="0">
                <a:cs typeface="Arial" panose="020B0604020202020204" pitchFamily="34" charset="0"/>
              </a:rPr>
              <a:t>NCOA and ERIC records</a:t>
            </a: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DOH - SSA</a:t>
            </a:r>
          </a:p>
          <a:p>
            <a:pPr marL="661988" lvl="1" indent="-34290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Court records (Court Express, Court Events)</a:t>
            </a: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MDL/SSN verification</a:t>
            </a: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Review show ID report</a:t>
            </a: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Process returned </a:t>
            </a:r>
            <a:r>
              <a:rPr lang="en-US" altLang="en-US" dirty="0" smtClean="0">
                <a:cs typeface="Arial" panose="020B0604020202020204" pitchFamily="34" charset="0"/>
              </a:rPr>
              <a:t>PVCs</a:t>
            </a:r>
          </a:p>
          <a:p>
            <a:pPr marL="617538" lvl="1" indent="-342900">
              <a:buClr>
                <a:schemeClr val="tx1"/>
              </a:buClr>
            </a:pPr>
            <a:r>
              <a:rPr lang="en-US" altLang="en-US" dirty="0" smtClean="0">
                <a:cs typeface="Arial" panose="020B0604020202020204" pitchFamily="34" charset="0"/>
              </a:rPr>
              <a:t>Review </a:t>
            </a:r>
            <a:r>
              <a:rPr lang="en-US" altLang="en-US" dirty="0">
                <a:cs typeface="Arial" panose="020B0604020202020204" pitchFamily="34" charset="0"/>
              </a:rPr>
              <a:t>potential duplicate report</a:t>
            </a:r>
            <a:endParaRPr lang="en-US" altLang="en-US" sz="2000" dirty="0"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14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309517" cy="1066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Generating Rosters and Greeter's Lists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7886700" cy="5105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Election Schedule Checklist Tab</a:t>
            </a:r>
            <a:endParaRPr lang="en-US" dirty="0"/>
          </a:p>
          <a:p>
            <a:pPr lvl="1">
              <a:defRPr/>
            </a:pPr>
            <a:r>
              <a:rPr lang="en-US" dirty="0"/>
              <a:t>Selecting your roster print </a:t>
            </a:r>
            <a:r>
              <a:rPr lang="en-US" dirty="0" smtClean="0"/>
              <a:t>preferences can be done as soon as the election is Active</a:t>
            </a:r>
            <a:endParaRPr lang="en-US" dirty="0"/>
          </a:p>
          <a:p>
            <a:pPr lvl="1">
              <a:defRPr/>
            </a:pPr>
            <a:r>
              <a:rPr lang="en-US" dirty="0"/>
              <a:t>Marking your </a:t>
            </a:r>
            <a:r>
              <a:rPr lang="en-US" dirty="0" smtClean="0"/>
              <a:t>rosters </a:t>
            </a:r>
            <a:r>
              <a:rPr lang="en-US" dirty="0"/>
              <a:t>“Ready To Build</a:t>
            </a:r>
            <a:r>
              <a:rPr lang="en-US" dirty="0" smtClean="0"/>
              <a:t>” – cannot be done until after the Voter Registration 21 day cut-off </a:t>
            </a:r>
            <a:endParaRPr lang="en-US" altLang="en-US" sz="3200" dirty="0" smtClean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dirty="0" smtClean="0">
                <a:cs typeface="Arial" panose="020B0604020202020204" pitchFamily="34" charset="0"/>
              </a:rPr>
              <a:t>Print Preferences</a:t>
            </a:r>
          </a:p>
          <a:p>
            <a:pPr lvl="1">
              <a:defRPr/>
            </a:pPr>
            <a:r>
              <a:rPr lang="en-US" altLang="en-US" dirty="0" smtClean="0">
                <a:cs typeface="Arial" panose="020B0604020202020204" pitchFamily="34" charset="0"/>
              </a:rPr>
              <a:t>County </a:t>
            </a:r>
            <a:r>
              <a:rPr lang="en-US" altLang="en-US" dirty="0">
                <a:cs typeface="Arial" panose="020B0604020202020204" pitchFamily="34" charset="0"/>
              </a:rPr>
              <a:t>to print </a:t>
            </a:r>
            <a:r>
              <a:rPr lang="en-US" altLang="en-US" dirty="0" smtClean="0">
                <a:cs typeface="Arial" panose="020B0604020202020204" pitchFamily="34" charset="0"/>
              </a:rPr>
              <a:t>Rosters </a:t>
            </a:r>
            <a:endParaRPr lang="en-US" dirty="0"/>
          </a:p>
          <a:p>
            <a:pPr lvl="1">
              <a:defRPr/>
            </a:pPr>
            <a:r>
              <a:rPr lang="en-US" altLang="en-US" dirty="0" smtClean="0">
                <a:cs typeface="Arial" panose="020B0604020202020204" pitchFamily="34" charset="0"/>
              </a:rPr>
              <a:t>County </a:t>
            </a:r>
            <a:r>
              <a:rPr lang="en-US" altLang="en-US" dirty="0">
                <a:cs typeface="Arial" panose="020B0604020202020204" pitchFamily="34" charset="0"/>
              </a:rPr>
              <a:t>to print Greeter’s Lists - greeter’s list must be printed if using </a:t>
            </a:r>
            <a:r>
              <a:rPr lang="en-US" altLang="en-US" dirty="0" smtClean="0">
                <a:cs typeface="Arial" panose="020B0604020202020204" pitchFamily="34" charset="0"/>
              </a:rPr>
              <a:t>ePollbook </a:t>
            </a:r>
          </a:p>
          <a:p>
            <a:pPr lvl="1">
              <a:defRPr/>
            </a:pPr>
            <a:r>
              <a:rPr lang="en-US" altLang="en-US" dirty="0">
                <a:cs typeface="Arial" panose="020B0604020202020204" pitchFamily="34" charset="0"/>
              </a:rPr>
              <a:t>OSS to print Rosters/Greeter’s List</a:t>
            </a:r>
          </a:p>
          <a:p>
            <a:pPr lvl="2">
              <a:defRPr/>
            </a:pPr>
            <a:r>
              <a:rPr lang="en-US" altLang="en-US" dirty="0" smtClean="0">
                <a:cs typeface="Arial" panose="020B0604020202020204" pitchFamily="34" charset="0"/>
              </a:rPr>
              <a:t>Greeter’s </a:t>
            </a:r>
            <a:r>
              <a:rPr lang="en-US" altLang="en-US" dirty="0">
                <a:cs typeface="Arial" panose="020B0604020202020204" pitchFamily="34" charset="0"/>
              </a:rPr>
              <a:t>list must be requested at the time rosters are </a:t>
            </a:r>
            <a:r>
              <a:rPr lang="en-US" altLang="en-US" dirty="0" smtClean="0">
                <a:cs typeface="Arial" panose="020B0604020202020204" pitchFamily="34" charset="0"/>
              </a:rPr>
              <a:t>built </a:t>
            </a:r>
          </a:p>
          <a:p>
            <a:pPr lvl="2">
              <a:defRPr/>
            </a:pPr>
            <a:r>
              <a:rPr lang="en-US" altLang="en-US" dirty="0">
                <a:cs typeface="Arial" panose="020B0604020202020204" pitchFamily="34" charset="0"/>
              </a:rPr>
              <a:t>Allow 5 day business </a:t>
            </a:r>
            <a:r>
              <a:rPr lang="en-US" altLang="en-US" dirty="0" smtClean="0">
                <a:cs typeface="Arial" panose="020B0604020202020204" pitchFamily="34" charset="0"/>
              </a:rPr>
              <a:t>days for OSS to print and ship</a:t>
            </a:r>
            <a:endParaRPr lang="en-US" altLang="en-US" dirty="0">
              <a:cs typeface="Arial" panose="020B0604020202020204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34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886700" cy="990600"/>
          </a:xfrm>
        </p:spPr>
        <p:txBody>
          <a:bodyPr/>
          <a:lstStyle/>
          <a:p>
            <a:r>
              <a:rPr lang="en-US" dirty="0" smtClean="0"/>
              <a:t>Roster/Greeter's List 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153400" cy="54864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After the 21 day registration cutoff, click the Mark Ready to Build </a:t>
            </a:r>
            <a:r>
              <a:rPr lang="en-US" altLang="en-US" sz="2400" dirty="0" smtClean="0">
                <a:cs typeface="Arial" panose="020B0604020202020204" pitchFamily="34" charset="0"/>
              </a:rPr>
              <a:t>Rosters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>
                <a:cs typeface="Arial" panose="020B0604020202020204" pitchFamily="34" charset="0"/>
              </a:rPr>
              <a:t>A</a:t>
            </a:r>
            <a:r>
              <a:rPr lang="en-US" sz="2400" dirty="0" smtClean="0"/>
              <a:t> job runs every </a:t>
            </a:r>
            <a:r>
              <a:rPr lang="en-US" sz="2400" dirty="0"/>
              <a:t>4 hours starting at </a:t>
            </a:r>
            <a:r>
              <a:rPr lang="en-US" sz="2400" dirty="0" smtClean="0"/>
              <a:t>8am that builds your rosters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 smtClean="0"/>
              <a:t>Print </a:t>
            </a:r>
            <a:r>
              <a:rPr lang="en-US" sz="2400" dirty="0"/>
              <a:t>rosters from Roster Print Preference Tab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sz="2400" dirty="0" smtClean="0"/>
              <a:t>Or, Print </a:t>
            </a:r>
            <a:r>
              <a:rPr lang="en-US" sz="2400" dirty="0"/>
              <a:t>rosters from </a:t>
            </a:r>
            <a:r>
              <a:rPr lang="en-US" sz="2400" dirty="0" smtClean="0"/>
              <a:t>Saved Reports </a:t>
            </a:r>
            <a:r>
              <a:rPr lang="en-US" sz="2400" dirty="0"/>
              <a:t>the day after they were marked ready to build</a:t>
            </a:r>
          </a:p>
          <a:p>
            <a:pPr lvl="2">
              <a:defRPr/>
            </a:pPr>
            <a:endParaRPr lang="en-US" altLang="en-US" dirty="0"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68" y="3124200"/>
            <a:ext cx="7802064" cy="13716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414113"/>
            <a:ext cx="8077200" cy="129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27" y="76200"/>
            <a:ext cx="7659958" cy="762000"/>
          </a:xfrm>
        </p:spPr>
        <p:txBody>
          <a:bodyPr/>
          <a:lstStyle/>
          <a:p>
            <a:r>
              <a:rPr lang="en-US" dirty="0" smtClean="0"/>
              <a:t>Post Voting History - Roster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1219200"/>
            <a:ext cx="8039100" cy="55626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sz="2400" dirty="0" smtClean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dirty="0" smtClean="0">
                <a:cs typeface="Arial" panose="020B0604020202020204" pitchFamily="34" charset="0"/>
              </a:rPr>
              <a:t>Post </a:t>
            </a:r>
            <a:r>
              <a:rPr lang="en-US" sz="2400" dirty="0">
                <a:cs typeface="Arial" panose="020B0604020202020204" pitchFamily="34" charset="0"/>
              </a:rPr>
              <a:t>Voter History module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dirty="0">
                <a:cs typeface="Arial" panose="020B0604020202020204" pitchFamily="34" charset="0"/>
              </a:rPr>
              <a:t>Reverse Mode adds history for all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dirty="0">
                <a:cs typeface="Arial" panose="020B0604020202020204" pitchFamily="34" charset="0"/>
              </a:rPr>
              <a:t>Normal Mode – only adds history for those you </a:t>
            </a:r>
            <a:r>
              <a:rPr lang="en-US" sz="2000" dirty="0" smtClean="0">
                <a:cs typeface="Arial" panose="020B0604020202020204" pitchFamily="34" charset="0"/>
              </a:rPr>
              <a:t>wand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dirty="0"/>
              <a:t>Paper roster posting - use the Express screen </a:t>
            </a:r>
            <a:r>
              <a:rPr lang="en-US" sz="2000" dirty="0" smtClean="0"/>
              <a:t>!</a:t>
            </a: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sz="2400" dirty="0">
                <a:cs typeface="Arial" panose="020B0604020202020204" pitchFamily="34" charset="0"/>
              </a:rPr>
              <a:t>Select a roster and click Apply Accepted </a:t>
            </a:r>
            <a:r>
              <a:rPr lang="en-US" sz="2400" dirty="0" smtClean="0">
                <a:cs typeface="Arial" panose="020B0604020202020204" pitchFamily="34" charset="0"/>
              </a:rPr>
              <a:t>AB/MB</a:t>
            </a: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 smtClean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000" dirty="0" smtClean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sz="2400" dirty="0" smtClean="0">
                <a:cs typeface="Arial" panose="020B0604020202020204" pitchFamily="34" charset="0"/>
              </a:rPr>
              <a:t>Only </a:t>
            </a:r>
            <a:r>
              <a:rPr lang="en-US" sz="2400" dirty="0">
                <a:cs typeface="Arial" panose="020B0604020202020204" pitchFamily="34" charset="0"/>
              </a:rPr>
              <a:t>ABs that are in “Accepted” status will have history posted via the roster </a:t>
            </a: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 smtClean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269" y="3333750"/>
            <a:ext cx="78486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4343400" y="2895600"/>
            <a:ext cx="762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51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1"/>
            <a:ext cx="7886700" cy="838200"/>
          </a:xfrm>
        </p:spPr>
        <p:txBody>
          <a:bodyPr/>
          <a:lstStyle/>
          <a:p>
            <a:r>
              <a:rPr lang="en-US" dirty="0" smtClean="0"/>
              <a:t>Post Voting History - Roster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68" y="1066800"/>
            <a:ext cx="7886700" cy="5791200"/>
          </a:xfrm>
        </p:spPr>
        <p:txBody>
          <a:bodyPr/>
          <a:lstStyle/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r>
              <a:rPr lang="en-US" sz="2000" dirty="0"/>
              <a:t>Clicking Reset Roster and start over removes all history for selected roster</a:t>
            </a: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r>
              <a:rPr lang="en-US" sz="2000" dirty="0"/>
              <a:t>Reset your roster and start over can be used only if you have </a:t>
            </a:r>
            <a:r>
              <a:rPr lang="en-US" sz="2000" b="1" dirty="0"/>
              <a:t>NOT </a:t>
            </a:r>
            <a:r>
              <a:rPr lang="en-US" sz="2000" dirty="0"/>
              <a:t>marked your roster complete</a:t>
            </a: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 smtClean="0"/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/>
          </a:p>
          <a:p>
            <a:pPr marL="0" lvl="1" indent="0">
              <a:buClr>
                <a:schemeClr val="tx1"/>
              </a:buClr>
              <a:buSzPct val="87000"/>
              <a:buNone/>
              <a:defRPr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r>
              <a:rPr lang="en-US" sz="2000" dirty="0" smtClean="0">
                <a:cs typeface="Arial" panose="020B0604020202020204" pitchFamily="34" charset="0"/>
              </a:rPr>
              <a:t>Verify </a:t>
            </a:r>
            <a:r>
              <a:rPr lang="en-US" sz="2000" dirty="0">
                <a:cs typeface="Arial" panose="020B0604020202020204" pitchFamily="34" charset="0"/>
              </a:rPr>
              <a:t>voter history summary counts on last page of </a:t>
            </a:r>
            <a:r>
              <a:rPr lang="en-US" sz="2000" dirty="0" smtClean="0">
                <a:cs typeface="Arial" panose="020B0604020202020204" pitchFamily="34" charset="0"/>
              </a:rPr>
              <a:t>roster</a:t>
            </a: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0" lvl="1" indent="0">
              <a:buClr>
                <a:schemeClr val="tx1"/>
              </a:buClr>
              <a:buSzPct val="87000"/>
              <a:buNone/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endParaRPr lang="en-US" sz="2000" dirty="0" smtClean="0"/>
          </a:p>
          <a:p>
            <a:pPr marL="273050" lvl="1" indent="-273050">
              <a:buClr>
                <a:schemeClr val="tx1"/>
              </a:buClr>
              <a:buSzPct val="87000"/>
              <a:buFont typeface="Wingdings 2" panose="05020102010507070707" pitchFamily="18" charset="2"/>
              <a:buChar char=""/>
              <a:defRPr/>
            </a:pPr>
            <a:r>
              <a:rPr lang="en-US" sz="2000" dirty="0" smtClean="0"/>
              <a:t>Once you have completed posting all votes and your total vote counts for that roster is verified you will need to close the roster by checking </a:t>
            </a:r>
            <a:r>
              <a:rPr lang="en-US" sz="2000" dirty="0"/>
              <a:t>the Roster Complete box and </a:t>
            </a:r>
            <a:r>
              <a:rPr lang="en-US" sz="2000" dirty="0" smtClean="0"/>
              <a:t> clicking  the </a:t>
            </a:r>
            <a:r>
              <a:rPr lang="en-US" sz="2000" dirty="0"/>
              <a:t>Mark Roster Complete and Post </a:t>
            </a:r>
            <a:r>
              <a:rPr lang="en-US" sz="2000" dirty="0" smtClean="0"/>
              <a:t>History button</a:t>
            </a:r>
            <a:endParaRPr lang="en-US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316481"/>
            <a:ext cx="6400800" cy="944880"/>
          </a:xfrm>
          <a:prstGeom prst="rect">
            <a:avLst/>
          </a:prstGeom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19" y="3733800"/>
            <a:ext cx="7037637" cy="182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2667000" y="5334000"/>
            <a:ext cx="45720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499837" y="4953000"/>
            <a:ext cx="3348763" cy="60328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22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7886700" cy="1143000"/>
          </a:xfrm>
        </p:spPr>
        <p:txBody>
          <a:bodyPr/>
          <a:lstStyle/>
          <a:p>
            <a:r>
              <a:rPr lang="en-US" dirty="0" smtClean="0"/>
              <a:t>Post Voting History - Roster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85" y="1752600"/>
            <a:ext cx="7886700" cy="4656138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sz="2400" dirty="0">
                <a:cs typeface="Arial" panose="020B0604020202020204" pitchFamily="34" charset="0"/>
              </a:rPr>
              <a:t>History will not be posted to the voter's record until the following:</a:t>
            </a:r>
          </a:p>
          <a:p>
            <a:pPr lvl="1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dirty="0">
                <a:cs typeface="Arial" panose="020B0604020202020204" pitchFamily="34" charset="0"/>
              </a:rPr>
              <a:t> You  have checked the "Roster Complete" box </a:t>
            </a:r>
          </a:p>
          <a:p>
            <a:pPr lvl="1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dirty="0">
                <a:cs typeface="Arial" panose="020B0604020202020204" pitchFamily="34" charset="0"/>
              </a:rPr>
              <a:t>The Process voter history job runs, which happens nightly at </a:t>
            </a:r>
            <a:r>
              <a:rPr lang="en-US" dirty="0" smtClean="0">
                <a:cs typeface="Arial" panose="020B0604020202020204" pitchFamily="34" charset="0"/>
              </a:rPr>
              <a:t>12:30AM</a:t>
            </a:r>
            <a:endParaRPr lang="en-US" dirty="0"/>
          </a:p>
          <a:p>
            <a:pPr marL="455930" indent="-457200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sz="2400" dirty="0"/>
              <a:t>Once </a:t>
            </a:r>
            <a:r>
              <a:rPr lang="en-US" sz="2400" dirty="0" smtClean="0"/>
              <a:t>a Roster </a:t>
            </a:r>
            <a:r>
              <a:rPr lang="en-US" sz="2400" dirty="0"/>
              <a:t>is marked </a:t>
            </a:r>
            <a:r>
              <a:rPr lang="en-US" sz="2400" dirty="0" smtClean="0"/>
              <a:t>complete:</a:t>
            </a:r>
            <a:endParaRPr lang="en-US" sz="2400" dirty="0"/>
          </a:p>
          <a:p>
            <a:pPr marL="731520" lvl="1" indent="-457200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dirty="0"/>
              <a:t>Roster will not show up in the drop down list</a:t>
            </a:r>
          </a:p>
          <a:p>
            <a:pPr marL="731520" lvl="1" indent="-457200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dirty="0"/>
              <a:t>Corrections will need to be done manually through the voter’s </a:t>
            </a:r>
            <a:r>
              <a:rPr lang="en-US" dirty="0" smtClean="0"/>
              <a:t>record – Correct Voter History module</a:t>
            </a:r>
            <a:endParaRPr lang="en-US" dirty="0"/>
          </a:p>
          <a:p>
            <a:pPr marL="455930" indent="-457200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sz="2400" dirty="0"/>
              <a:t>Posting Late AB History for Rejected Abs</a:t>
            </a:r>
          </a:p>
          <a:p>
            <a:pPr marL="731520" lvl="1" indent="-457200">
              <a:lnSpc>
                <a:spcPct val="80000"/>
              </a:lnSpc>
              <a:buClr>
                <a:schemeClr val="tx1"/>
              </a:buClr>
              <a:defRPr/>
            </a:pPr>
            <a:r>
              <a:rPr lang="en-US" dirty="0"/>
              <a:t>Rejected Abs do not get posted via Roster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349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7886700" cy="761999"/>
          </a:xfrm>
        </p:spPr>
        <p:txBody>
          <a:bodyPr/>
          <a:lstStyle/>
          <a:p>
            <a:r>
              <a:rPr lang="en-US" dirty="0" smtClean="0"/>
              <a:t>Processing EDRs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96" y="1143000"/>
            <a:ext cx="7886700" cy="5666233"/>
          </a:xfrm>
        </p:spPr>
        <p:txBody>
          <a:bodyPr/>
          <a:lstStyle/>
          <a:p>
            <a:pPr lvl="0"/>
            <a:r>
              <a:rPr lang="en-US" dirty="0" smtClean="0"/>
              <a:t>Manual </a:t>
            </a:r>
            <a:r>
              <a:rPr lang="en-US" dirty="0"/>
              <a:t>entry of </a:t>
            </a:r>
            <a:r>
              <a:rPr lang="en-US" dirty="0" smtClean="0"/>
              <a:t>EDRs</a:t>
            </a:r>
          </a:p>
          <a:p>
            <a:pPr lvl="1"/>
            <a:r>
              <a:rPr lang="en-US" dirty="0" smtClean="0"/>
              <a:t>Roster Precinct selection – selecting an incorrect precinct will result in Challenging a voter and queuing a Wrong Polling Place letter </a:t>
            </a:r>
          </a:p>
          <a:p>
            <a:pPr lvl="1"/>
            <a:r>
              <a:rPr lang="en-US" dirty="0" smtClean="0"/>
              <a:t>Search for an existing Voter </a:t>
            </a:r>
          </a:p>
          <a:p>
            <a:pPr lvl="2"/>
            <a:r>
              <a:rPr lang="en-US" dirty="0" smtClean="0"/>
              <a:t>If matching voter record is found, update their record</a:t>
            </a:r>
          </a:p>
          <a:p>
            <a:pPr lvl="2"/>
            <a:r>
              <a:rPr lang="en-US" dirty="0"/>
              <a:t>If </a:t>
            </a:r>
            <a:r>
              <a:rPr lang="en-US" dirty="0" smtClean="0"/>
              <a:t>no matching </a:t>
            </a:r>
            <a:r>
              <a:rPr lang="en-US" dirty="0"/>
              <a:t>voter record is found, </a:t>
            </a:r>
            <a:r>
              <a:rPr lang="en-US" dirty="0" smtClean="0"/>
              <a:t>add New Voter</a:t>
            </a:r>
          </a:p>
          <a:p>
            <a:pPr lvl="2"/>
            <a:r>
              <a:rPr lang="en-US" dirty="0" smtClean="0"/>
              <a:t>Voter History is posted immediately once record is submitted</a:t>
            </a:r>
          </a:p>
          <a:p>
            <a:r>
              <a:rPr lang="en-US" dirty="0" smtClean="0"/>
              <a:t>EDR Absentee </a:t>
            </a:r>
          </a:p>
          <a:p>
            <a:pPr lvl="2"/>
            <a:r>
              <a:rPr lang="en-US" dirty="0" smtClean="0"/>
              <a:t>How </a:t>
            </a:r>
            <a:r>
              <a:rPr lang="en-US" dirty="0"/>
              <a:t>to search</a:t>
            </a:r>
          </a:p>
          <a:p>
            <a:pPr lvl="2"/>
            <a:r>
              <a:rPr lang="en-US" dirty="0"/>
              <a:t>Add/Update from AB Record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6918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1"/>
            <a:ext cx="7886700" cy="761999"/>
          </a:xfrm>
        </p:spPr>
        <p:txBody>
          <a:bodyPr/>
          <a:lstStyle/>
          <a:p>
            <a:r>
              <a:rPr lang="en-US" dirty="0"/>
              <a:t>Processing EDRs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053968" cy="5791200"/>
          </a:xfrm>
        </p:spPr>
        <p:txBody>
          <a:bodyPr/>
          <a:lstStyle/>
          <a:p>
            <a:r>
              <a:rPr lang="en-US" altLang="en-US" dirty="0" smtClean="0">
                <a:cs typeface="Arial" panose="020B0604020202020204" pitchFamily="34" charset="0"/>
              </a:rPr>
              <a:t>Processing EDR using </a:t>
            </a:r>
            <a:r>
              <a:rPr lang="en-US" altLang="en-US" dirty="0">
                <a:cs typeface="Arial" panose="020B0604020202020204" pitchFamily="34" charset="0"/>
              </a:rPr>
              <a:t>COA Address button</a:t>
            </a:r>
          </a:p>
          <a:p>
            <a:pPr marL="547688" lvl="1" indent="-27305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COA data is loaded the day after the election </a:t>
            </a:r>
          </a:p>
          <a:p>
            <a:pPr marL="547688" lvl="1" indent="-27305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Check if COA address matches residential address</a:t>
            </a:r>
          </a:p>
          <a:p>
            <a:pPr marL="547688" lvl="1" indent="-273050"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Populate the residential address fields from the COA record </a:t>
            </a:r>
            <a:endParaRPr lang="en-US" altLang="en-US" dirty="0" smtClean="0">
              <a:cs typeface="Arial" panose="020B0604020202020204" pitchFamily="34" charset="0"/>
            </a:endParaRPr>
          </a:p>
          <a:p>
            <a:pPr marL="547688" lvl="1" indent="-273050">
              <a:buClr>
                <a:schemeClr val="tx1"/>
              </a:buClr>
            </a:pPr>
            <a:endParaRPr lang="en-US" altLang="en-US" dirty="0">
              <a:cs typeface="Arial" panose="020B0604020202020204" pitchFamily="34" charset="0"/>
            </a:endParaRPr>
          </a:p>
          <a:p>
            <a:pPr marL="547688" lvl="1" indent="-273050">
              <a:buClr>
                <a:schemeClr val="tx1"/>
              </a:buClr>
            </a:pPr>
            <a:endParaRPr lang="en-US" altLang="en-US" dirty="0" smtClean="0">
              <a:cs typeface="Arial" panose="020B0604020202020204" pitchFamily="34" charset="0"/>
            </a:endParaRPr>
          </a:p>
          <a:p>
            <a:pPr marL="547688" lvl="1" indent="-273050">
              <a:buClr>
                <a:schemeClr val="tx1"/>
              </a:buClr>
            </a:pPr>
            <a:endParaRPr lang="en-US" altLang="en-US" dirty="0">
              <a:cs typeface="Arial" panose="020B0604020202020204" pitchFamily="34" charset="0"/>
            </a:endParaRPr>
          </a:p>
          <a:p>
            <a:pPr marL="547688" lvl="1" indent="-273050">
              <a:buClr>
                <a:schemeClr val="tx1"/>
              </a:buClr>
            </a:pPr>
            <a:endParaRPr lang="en-US" altLang="en-US" dirty="0" smtClean="0">
              <a:cs typeface="Arial" panose="020B0604020202020204" pitchFamily="34" charset="0"/>
            </a:endParaRPr>
          </a:p>
          <a:p>
            <a:pPr marL="274638" lvl="1" indent="0">
              <a:buClr>
                <a:schemeClr val="tx1"/>
              </a:buClr>
              <a:buNone/>
            </a:pPr>
            <a:endParaRPr lang="en-US" altLang="en-US" dirty="0">
              <a:cs typeface="Arial" panose="020B0604020202020204" pitchFamily="34" charset="0"/>
            </a:endParaRPr>
          </a:p>
          <a:p>
            <a:pPr marL="547688" lvl="1" indent="-273050">
              <a:buClr>
                <a:schemeClr val="tx1"/>
              </a:buClr>
            </a:pPr>
            <a:endParaRPr lang="en-US" altLang="en-US" dirty="0" smtClean="0">
              <a:cs typeface="Arial" panose="020B0604020202020204" pitchFamily="34" charset="0"/>
            </a:endParaRPr>
          </a:p>
          <a:p>
            <a:pPr marL="547688" lvl="1" indent="-273050">
              <a:buClr>
                <a:schemeClr val="tx1"/>
              </a:buClr>
            </a:pPr>
            <a:r>
              <a:rPr lang="en-US" altLang="en-US" dirty="0" smtClean="0">
                <a:cs typeface="Arial" panose="020B0604020202020204" pitchFamily="34" charset="0"/>
              </a:rPr>
              <a:t>Using </a:t>
            </a:r>
            <a:r>
              <a:rPr lang="en-US" altLang="en-US" dirty="0">
                <a:cs typeface="Arial" panose="020B0604020202020204" pitchFamily="34" charset="0"/>
              </a:rPr>
              <a:t>the COA Address button will remove the COA record  from the COA Express </a:t>
            </a:r>
            <a:r>
              <a:rPr lang="en-US" altLang="en-US" dirty="0" smtClean="0">
                <a:cs typeface="Arial" panose="020B0604020202020204" pitchFamily="34" charset="0"/>
              </a:rPr>
              <a:t>queue</a:t>
            </a:r>
          </a:p>
          <a:p>
            <a:pPr marL="547688" lvl="1" indent="-273050">
              <a:buClr>
                <a:schemeClr val="tx1"/>
              </a:buClr>
            </a:pPr>
            <a:r>
              <a:rPr lang="en-US" altLang="en-US" dirty="0" smtClean="0">
                <a:cs typeface="Arial" panose="020B0604020202020204" pitchFamily="34" charset="0"/>
              </a:rPr>
              <a:t>When </a:t>
            </a:r>
            <a:r>
              <a:rPr lang="en-US" altLang="en-US" dirty="0">
                <a:cs typeface="Arial" panose="020B0604020202020204" pitchFamily="34" charset="0"/>
              </a:rPr>
              <a:t>all EDRs are processed for a precinct, click EDR complete checkbox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61" y="2971800"/>
            <a:ext cx="7992739" cy="213394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57200" y="3505200"/>
            <a:ext cx="1219200" cy="3048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41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7886700" cy="1066799"/>
          </a:xfrm>
        </p:spPr>
        <p:txBody>
          <a:bodyPr/>
          <a:lstStyle/>
          <a:p>
            <a:r>
              <a:rPr lang="en-US" dirty="0" smtClean="0"/>
              <a:t>Processing Pending EDRs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752600"/>
            <a:ext cx="8001000" cy="4876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Pending EDR's (</a:t>
            </a:r>
            <a:r>
              <a:rPr lang="en-US" dirty="0" smtClean="0"/>
              <a:t>ePollbook EDR files)</a:t>
            </a:r>
          </a:p>
          <a:p>
            <a:r>
              <a:rPr lang="en-US" dirty="0" smtClean="0"/>
              <a:t>2018 post Election – A high number </a:t>
            </a:r>
            <a:r>
              <a:rPr lang="en-US" dirty="0"/>
              <a:t>of Voter </a:t>
            </a:r>
            <a:r>
              <a:rPr lang="en-US" dirty="0" smtClean="0"/>
              <a:t>merges were processed due to updating </a:t>
            </a:r>
            <a:r>
              <a:rPr lang="en-US" dirty="0"/>
              <a:t>the wrong </a:t>
            </a:r>
            <a:r>
              <a:rPr lang="en-US" dirty="0" smtClean="0"/>
              <a:t>voter from the Pending EDR queue</a:t>
            </a:r>
            <a:endParaRPr lang="en-US" dirty="0"/>
          </a:p>
          <a:p>
            <a:pPr lvl="1"/>
            <a:r>
              <a:rPr lang="en-US" dirty="0"/>
              <a:t>New Pending EDR default search criteria </a:t>
            </a:r>
            <a:r>
              <a:rPr lang="en-US" dirty="0" smtClean="0"/>
              <a:t>has been added</a:t>
            </a:r>
            <a:endParaRPr lang="en-US" dirty="0"/>
          </a:p>
          <a:p>
            <a:pPr lvl="0"/>
            <a:r>
              <a:rPr lang="en-US" dirty="0"/>
              <a:t>Pending Late Registrations </a:t>
            </a:r>
          </a:p>
          <a:p>
            <a:pPr lvl="1"/>
            <a:r>
              <a:rPr lang="en-US" dirty="0"/>
              <a:t>Automatically Registered the day after the election</a:t>
            </a:r>
          </a:p>
        </p:txBody>
      </p:sp>
    </p:spTree>
    <p:extLst>
      <p:ext uri="{BB962C8B-B14F-4D97-AF65-F5344CB8AC3E}">
        <p14:creationId xmlns:p14="http://schemas.microsoft.com/office/powerpoint/2010/main" val="3408279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7886700" cy="1143000"/>
          </a:xfrm>
        </p:spPr>
        <p:txBody>
          <a:bodyPr/>
          <a:lstStyle/>
          <a:p>
            <a:r>
              <a:rPr lang="en-US" dirty="0" smtClean="0"/>
              <a:t>Post-Election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7886700" cy="4808538"/>
          </a:xfrm>
        </p:spPr>
        <p:txBody>
          <a:bodyPr/>
          <a:lstStyle/>
          <a:p>
            <a:r>
              <a:rPr lang="en-US" dirty="0"/>
              <a:t>Send PVCs to 3% random sample of EDRs</a:t>
            </a:r>
          </a:p>
          <a:p>
            <a:r>
              <a:rPr lang="en-US" dirty="0" smtClean="0"/>
              <a:t>Complete all Roster </a:t>
            </a:r>
            <a:r>
              <a:rPr lang="en-US" dirty="0"/>
              <a:t>History Posting</a:t>
            </a:r>
          </a:p>
          <a:p>
            <a:r>
              <a:rPr lang="en-US" dirty="0"/>
              <a:t>Process EDRs</a:t>
            </a:r>
            <a:br>
              <a:rPr lang="en-US" dirty="0"/>
            </a:br>
            <a:r>
              <a:rPr lang="en-US" dirty="0"/>
              <a:t>	</a:t>
            </a:r>
            <a:r>
              <a:rPr lang="en-US" i="1" dirty="0"/>
              <a:t>All EDRs must be processed no later than 10 weeks after the election</a:t>
            </a:r>
          </a:p>
          <a:p>
            <a:r>
              <a:rPr lang="en-US" dirty="0"/>
              <a:t>Mark “EDR Complete” for all precincts</a:t>
            </a:r>
          </a:p>
          <a:p>
            <a:r>
              <a:rPr lang="en-US" dirty="0"/>
              <a:t>Mail Wrong Polling Place letters</a:t>
            </a:r>
          </a:p>
          <a:p>
            <a:r>
              <a:rPr lang="en-US" dirty="0"/>
              <a:t>Process returned PVCs – Track “Undeliverable” EDR PVCs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577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7886700" cy="838200"/>
          </a:xfrm>
        </p:spPr>
        <p:txBody>
          <a:bodyPr/>
          <a:lstStyle/>
          <a:p>
            <a:r>
              <a:rPr lang="en-US" dirty="0"/>
              <a:t>Post-Election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893" y="1371600"/>
            <a:ext cx="7886700" cy="5334000"/>
          </a:xfrm>
        </p:spPr>
        <p:txBody>
          <a:bodyPr/>
          <a:lstStyle/>
          <a:p>
            <a:r>
              <a:rPr lang="en-US" sz="2400" dirty="0" smtClean="0"/>
              <a:t>Run </a:t>
            </a:r>
            <a:r>
              <a:rPr lang="en-US" sz="2400" dirty="0"/>
              <a:t>“EDR/PVH Statistics” Report - verify record counts</a:t>
            </a:r>
          </a:p>
          <a:p>
            <a:r>
              <a:rPr lang="en-US" sz="2400" dirty="0"/>
              <a:t>Run “Voters Updated Due to Voting” Report   	</a:t>
            </a:r>
            <a:endParaRPr lang="en-US" sz="2400" dirty="0" smtClean="0"/>
          </a:p>
          <a:p>
            <a:r>
              <a:rPr lang="en-US" sz="2400" dirty="0" smtClean="0"/>
              <a:t>Run </a:t>
            </a:r>
            <a:r>
              <a:rPr lang="en-US" sz="2400" dirty="0"/>
              <a:t>“Voter Records with Duplicate History” Report</a:t>
            </a:r>
          </a:p>
          <a:p>
            <a:r>
              <a:rPr lang="en-US" sz="2400" dirty="0"/>
              <a:t>Run “Potential Duplicate Voter Records” </a:t>
            </a:r>
            <a:r>
              <a:rPr lang="en-US" sz="2400" dirty="0" smtClean="0"/>
              <a:t>Report</a:t>
            </a:r>
          </a:p>
          <a:p>
            <a:r>
              <a:rPr lang="en-US" sz="2400" dirty="0"/>
              <a:t>Post Late AB/MB History</a:t>
            </a:r>
          </a:p>
          <a:p>
            <a:r>
              <a:rPr lang="en-US" sz="2400" dirty="0"/>
              <a:t>Mail Rejected AB Post-Election Notices</a:t>
            </a:r>
          </a:p>
          <a:p>
            <a:r>
              <a:rPr lang="en-US" sz="2400" dirty="0"/>
              <a:t>Process DOH records</a:t>
            </a:r>
          </a:p>
          <a:p>
            <a:r>
              <a:rPr lang="en-US" sz="2400" dirty="0"/>
              <a:t>Process Court/DOC records</a:t>
            </a:r>
          </a:p>
          <a:p>
            <a:r>
              <a:rPr lang="en-US" sz="2400" dirty="0"/>
              <a:t>Process Online/DVS applications</a:t>
            </a:r>
          </a:p>
          <a:p>
            <a:r>
              <a:rPr lang="en-US" sz="2400" dirty="0"/>
              <a:t>Process COA queued records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66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115300" cy="20574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effectLst>
                  <a:outerShdw blurRad="50800" dist="38100" dir="10800000" algn="r" rotWithShape="0">
                    <a:schemeClr val="accent1">
                      <a:lumMod val="40000"/>
                      <a:lumOff val="60000"/>
                      <a:alpha val="41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 are your biggest fans and </a:t>
            </a:r>
            <a:r>
              <a:rPr lang="en-US" altLang="en-US" sz="3600" b="1" dirty="0" smtClean="0">
                <a:effectLst>
                  <a:outerShdw blurRad="50800" dist="38100" dir="10800000" algn="r" rotWithShape="0">
                    <a:schemeClr val="accent1">
                      <a:lumMod val="40000"/>
                      <a:lumOff val="60000"/>
                      <a:alpha val="41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br>
              <a:rPr lang="en-US" altLang="en-US" sz="3600" b="1" dirty="0" smtClean="0">
                <a:effectLst>
                  <a:outerShdw blurRad="50800" dist="38100" dir="10800000" algn="r" rotWithShape="0">
                    <a:schemeClr val="accent1">
                      <a:lumMod val="40000"/>
                      <a:lumOff val="60000"/>
                      <a:alpha val="41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600" b="1" dirty="0" smtClean="0">
                <a:effectLst>
                  <a:outerShdw blurRad="50800" dist="38100" dir="10800000" algn="r" rotWithShape="0">
                    <a:schemeClr val="accent1">
                      <a:lumMod val="40000"/>
                      <a:lumOff val="60000"/>
                      <a:alpha val="41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THANK </a:t>
            </a:r>
            <a:r>
              <a:rPr lang="en-US" altLang="en-US" sz="3600" b="1" dirty="0">
                <a:effectLst>
                  <a:outerShdw blurRad="50800" dist="38100" dir="10800000" algn="r" rotWithShape="0">
                    <a:schemeClr val="accent1">
                      <a:lumMod val="40000"/>
                      <a:lumOff val="60000"/>
                      <a:alpha val="41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YOU !!!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272" y="2743200"/>
            <a:ext cx="7886700" cy="3970338"/>
          </a:xfrm>
        </p:spPr>
        <p:txBody>
          <a:bodyPr/>
          <a:lstStyle/>
          <a:p>
            <a:pPr marL="0" indent="0">
              <a:buClrTx/>
              <a:buSzTx/>
              <a:buNone/>
              <a:defRPr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Questions…comments…concerns ??</a:t>
            </a:r>
          </a:p>
          <a:p>
            <a:pPr marL="0" indent="0" algn="ctr">
              <a:buClrTx/>
              <a:buSzTx/>
              <a:buNone/>
              <a:defRPr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Email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elections.dept@state.mn.us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ClrTx/>
              <a:buSzTx/>
              <a:buNone/>
              <a:defRPr/>
            </a:pPr>
            <a:endParaRPr lang="en-US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buClrTx/>
              <a:buSzTx/>
              <a:buNone/>
              <a:defRPr/>
            </a:pPr>
            <a:endParaRPr lang="en-US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buClrTx/>
              <a:buSzTx/>
              <a:buNone/>
              <a:defRPr/>
            </a:pPr>
            <a:r>
              <a:rPr lang="en-US" sz="24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From </a:t>
            </a:r>
            <a:r>
              <a:rPr lang="en-US" sz="2400" dirty="0">
                <a:latin typeface="Comic Sans MS" panose="030F0702030302020204" pitchFamily="66" charset="0"/>
                <a:cs typeface="Arial" panose="020B0604020202020204" pitchFamily="34" charset="0"/>
              </a:rPr>
              <a:t>our 6 feet to yours,</a:t>
            </a:r>
          </a:p>
          <a:p>
            <a:pPr marL="0" indent="0">
              <a:buClrTx/>
              <a:buSzTx/>
              <a:buNone/>
              <a:defRPr/>
            </a:pPr>
            <a:r>
              <a:rPr lang="en-US" sz="2400" dirty="0">
                <a:latin typeface="Comic Sans MS" panose="030F0702030302020204" pitchFamily="66" charset="0"/>
                <a:cs typeface="Arial" panose="020B0604020202020204" pitchFamily="34" charset="0"/>
              </a:rPr>
              <a:t>The OSS Elections Team</a:t>
            </a:r>
          </a:p>
          <a:p>
            <a:pPr marL="0" indent="0" algn="ctr">
              <a:buClrTx/>
              <a:buSzTx/>
              <a:buNone/>
              <a:defRPr/>
            </a:pPr>
            <a:endParaRPr lang="en-US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839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5">
      <a:dk1>
        <a:srgbClr val="EFF3F7"/>
      </a:dk1>
      <a:lt1>
        <a:srgbClr val="CEDBE6"/>
      </a:lt1>
      <a:dk2>
        <a:srgbClr val="EFF3F7"/>
      </a:dk2>
      <a:lt2>
        <a:srgbClr val="CEDBE6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2018BlackTheme</Template>
  <TotalTime>22945</TotalTime>
  <Words>916</Words>
  <Application>Microsoft Office PowerPoint</Application>
  <PresentationFormat>On-screen Show (4:3)</PresentationFormat>
  <Paragraphs>167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Wingdings 2</vt:lpstr>
      <vt:lpstr>Custom Design</vt:lpstr>
      <vt:lpstr>1_Custom Design</vt:lpstr>
      <vt:lpstr>2_Custom Design</vt:lpstr>
      <vt:lpstr>2020 County Election Administration Training Conference</vt:lpstr>
      <vt:lpstr>Much ado about elections…</vt:lpstr>
      <vt:lpstr>Activating Elections</vt:lpstr>
      <vt:lpstr>Election Set-up</vt:lpstr>
      <vt:lpstr>County Pre-Roster Checklist</vt:lpstr>
      <vt:lpstr>Generating Rosters and Greeter's Lists</vt:lpstr>
      <vt:lpstr>Roster/Greeter's List Printing</vt:lpstr>
      <vt:lpstr>Post Voting History - Roster</vt:lpstr>
      <vt:lpstr>Post Voting History - Roster</vt:lpstr>
      <vt:lpstr>Post Voting History - Roster</vt:lpstr>
      <vt:lpstr>Processing EDRs</vt:lpstr>
      <vt:lpstr>Processing EDRs</vt:lpstr>
      <vt:lpstr>Processing Pending EDRs</vt:lpstr>
      <vt:lpstr>Post-Election Work</vt:lpstr>
      <vt:lpstr>Post-Election Work</vt:lpstr>
      <vt:lpstr>We are your biggest fans and we  THANK YOU !!!</vt:lpstr>
    </vt:vector>
  </TitlesOfParts>
  <Company>Secretary of State - MN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Recruitment and Appointment of Election Judges</dc:title>
  <dc:creator>peevi01</dc:creator>
  <cp:lastModifiedBy>Rebecca Smythe</cp:lastModifiedBy>
  <cp:revision>577</cp:revision>
  <cp:lastPrinted>2018-04-24T20:19:53Z</cp:lastPrinted>
  <dcterms:created xsi:type="dcterms:W3CDTF">2006-02-07T19:18:34Z</dcterms:created>
  <dcterms:modified xsi:type="dcterms:W3CDTF">2020-05-14T16:33:51Z</dcterms:modified>
</cp:coreProperties>
</file>