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92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3" r:id="rId15"/>
    <p:sldId id="270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90" r:id="rId30"/>
    <p:sldId id="29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8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-341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D9421-B07B-784E-9DC4-9BFD96D4AF86}" type="datetimeFigureOut">
              <a:rPr lang="en-US" smtClean="0"/>
              <a:t>12/8/15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E737B-B0C8-3643-A5FE-516E90FAA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61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1CD7F-CC22-1A4A-8920-401ACAC6D017}" type="datetimeFigureOut">
              <a:rPr lang="en-US" smtClean="0"/>
              <a:t>12/8/15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2D85E-9503-B847-BB18-5760550CF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2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2D85E-9503-B847-BB18-5760550CFE4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18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87D2D8FD-B190-5D46-8425-4A3AF3E35C19}" type="datetimeFigureOut">
              <a:rPr lang="en-US" smtClean="0"/>
              <a:pPr/>
              <a:t>12/8/15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5A5362C-09EB-0A42-8354-CBB0ADF57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bldLvl="5"/>
    </p:bld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52600"/>
            <a:ext cx="6477000" cy="1914144"/>
          </a:xfrm>
        </p:spPr>
        <p:txBody>
          <a:bodyPr/>
          <a:lstStyle/>
          <a:p>
            <a:r>
              <a:rPr lang="en-US" dirty="0" smtClean="0"/>
              <a:t>Chapter 10 Notes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352800"/>
            <a:ext cx="6477000" cy="105613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Credit – You’re in Charge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Credit – the ability to borrow money in return for a promise of future payment.</a:t>
            </a:r>
          </a:p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Credit has the opposite trade-off as saving.  You give up the ability to spend in the future for the ability to spend now.</a:t>
            </a:r>
          </a:p>
          <a:p>
            <a:pPr lvl="2"/>
            <a:r>
              <a:rPr lang="en-US" sz="3000" dirty="0" smtClean="0"/>
              <a:t>Borrowing with interest makes you give up </a:t>
            </a:r>
            <a:r>
              <a:rPr lang="en-US" sz="3000" i="1" dirty="0" smtClean="0"/>
              <a:t>more </a:t>
            </a:r>
            <a:r>
              <a:rPr lang="en-US" sz="3000" dirty="0" smtClean="0"/>
              <a:t>future spending than the amount of the loan.</a:t>
            </a:r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10.1</a:t>
            </a:r>
            <a:br>
              <a:rPr lang="en-US" sz="3000" dirty="0" smtClean="0"/>
            </a:br>
            <a:r>
              <a:rPr lang="en-US" sz="3000" dirty="0" smtClean="0"/>
              <a:t>What is Credit?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000" dirty="0" smtClean="0"/>
              <a:t>Credit can help you buy things you want earlier than you could get them by saving.</a:t>
            </a:r>
          </a:p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Never borrow more money than you can repay easily.</a:t>
            </a:r>
          </a:p>
          <a:p>
            <a:pPr lvl="1"/>
            <a:r>
              <a:rPr lang="en-US" sz="3000" dirty="0" smtClean="0"/>
              <a:t>Sometime borrowing is necessary (</a:t>
            </a:r>
            <a:r>
              <a:rPr lang="en-US" sz="3000" dirty="0" err="1" smtClean="0"/>
              <a:t>ie</a:t>
            </a:r>
            <a:r>
              <a:rPr lang="en-US" sz="3000" dirty="0" smtClean="0"/>
              <a:t>: house, car, appliances, furniture)</a:t>
            </a:r>
          </a:p>
          <a:p>
            <a:pPr lvl="1"/>
            <a:r>
              <a:rPr lang="en-US" sz="3000" dirty="0" smtClean="0"/>
              <a:t>As long as you use credit responsibly, and you don’t borrow more than you can repay easily, then using credit makes sense.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10.1</a:t>
            </a:r>
            <a:br>
              <a:rPr lang="en-US" sz="3000" dirty="0" smtClean="0"/>
            </a:br>
            <a:r>
              <a:rPr lang="en-US" sz="3000" dirty="0" smtClean="0"/>
              <a:t>What is Credit?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5486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Without credit, most Americans could never own a home.</a:t>
            </a:r>
          </a:p>
          <a:p>
            <a:pPr lvl="1"/>
            <a:r>
              <a:rPr lang="en-US" sz="2500" dirty="0" smtClean="0"/>
              <a:t>You get the benefits of living in it while you are making loan payments.</a:t>
            </a:r>
          </a:p>
          <a:p>
            <a:pPr lvl="1"/>
            <a:r>
              <a:rPr lang="en-US" sz="2500" b="1" dirty="0" smtClean="0">
                <a:solidFill>
                  <a:srgbClr val="FF0000"/>
                </a:solidFill>
              </a:rPr>
              <a:t>You should always try to </a:t>
            </a:r>
            <a:r>
              <a:rPr lang="en-US" sz="2500" b="1" u="sng" dirty="0" smtClean="0">
                <a:solidFill>
                  <a:srgbClr val="FF0000"/>
                </a:solidFill>
              </a:rPr>
              <a:t>own something </a:t>
            </a:r>
            <a:r>
              <a:rPr lang="en-US" sz="2500" b="1" dirty="0" smtClean="0">
                <a:solidFill>
                  <a:srgbClr val="FF0000"/>
                </a:solidFill>
              </a:rPr>
              <a:t>in exchange for your money!</a:t>
            </a:r>
          </a:p>
          <a:p>
            <a:pPr lvl="2"/>
            <a:r>
              <a:rPr lang="en-US" sz="2500" dirty="0" smtClean="0">
                <a:solidFill>
                  <a:srgbClr val="FF0000"/>
                </a:solidFill>
              </a:rPr>
              <a:t>Equity – the difference between the amount owed on a home and the home’s value.</a:t>
            </a:r>
          </a:p>
          <a:p>
            <a:pPr lvl="1"/>
            <a:r>
              <a:rPr lang="en-US" sz="2500" dirty="0" smtClean="0">
                <a:solidFill>
                  <a:srgbClr val="FF0000"/>
                </a:solidFill>
              </a:rPr>
              <a:t>Home values usually increase over time</a:t>
            </a:r>
            <a:r>
              <a:rPr lang="en-US" sz="2500" dirty="0" smtClean="0"/>
              <a:t>, so a home is an investment.  This is not true of most consumer goods.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10.1</a:t>
            </a:r>
            <a:br>
              <a:rPr lang="en-US" sz="3000" dirty="0" smtClean="0"/>
            </a:br>
            <a:r>
              <a:rPr lang="en-US" sz="3000" dirty="0" smtClean="0"/>
              <a:t>What is Credit?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Investing in yourself and your education pays off.  Statistics show people with more education &amp; training may have higher salaries.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Section 10.1</a:t>
            </a:r>
            <a:br>
              <a:rPr lang="en-US" sz="4400" dirty="0" smtClean="0"/>
            </a:br>
            <a:r>
              <a:rPr lang="en-US" sz="4400" dirty="0" smtClean="0"/>
              <a:t>What is Credit?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818062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Plan Your Borrowing</a:t>
            </a:r>
          </a:p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Borrowing creates fixed expenses that you have to pay.</a:t>
            </a:r>
          </a:p>
          <a:p>
            <a:pPr lvl="2"/>
            <a:r>
              <a:rPr lang="en-US" sz="3000" dirty="0" smtClean="0"/>
              <a:t>To be useful, your budget must take borrowing and repayments into account</a:t>
            </a:r>
          </a:p>
          <a:p>
            <a:pPr lvl="1"/>
            <a:r>
              <a:rPr lang="en-US" sz="3000" dirty="0" smtClean="0"/>
              <a:t>Borrowing should be for what you </a:t>
            </a:r>
            <a:r>
              <a:rPr lang="en-US" sz="3000" i="1" dirty="0" smtClean="0"/>
              <a:t>need</a:t>
            </a:r>
            <a:endParaRPr lang="en-US" sz="3000" dirty="0" smtClean="0"/>
          </a:p>
          <a:p>
            <a:pPr lvl="2"/>
            <a:endParaRPr lang="en-US" dirty="0" smtClean="0"/>
          </a:p>
          <a:p>
            <a:pPr lvl="2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10.1</a:t>
            </a:r>
            <a:br>
              <a:rPr lang="en-US" sz="3000" dirty="0" smtClean="0"/>
            </a:br>
            <a:r>
              <a:rPr lang="en-US" sz="3000" dirty="0" smtClean="0"/>
              <a:t>What is Credit?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056062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The first rule of borrowing is to buy responsibly.</a:t>
            </a:r>
          </a:p>
          <a:p>
            <a:r>
              <a:rPr lang="en-US" sz="3000" dirty="0" smtClean="0"/>
              <a:t>The more you buy on credit, the higher your payment will be.</a:t>
            </a:r>
          </a:p>
          <a:p>
            <a:pPr lvl="1"/>
            <a:r>
              <a:rPr lang="en-US" sz="3000" dirty="0" smtClean="0"/>
              <a:t>Your </a:t>
            </a:r>
            <a:r>
              <a:rPr lang="en-US" sz="3000" dirty="0" smtClean="0">
                <a:solidFill>
                  <a:srgbClr val="FF0000"/>
                </a:solidFill>
              </a:rPr>
              <a:t>debt payments should be no more than 20-25% of your take home pay.</a:t>
            </a:r>
            <a:r>
              <a:rPr lang="en-US" sz="3000" dirty="0" smtClean="0"/>
              <a:t> (net pay)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10.1</a:t>
            </a:r>
            <a:br>
              <a:rPr lang="en-US" sz="3000" dirty="0" smtClean="0"/>
            </a:br>
            <a:r>
              <a:rPr lang="en-US" sz="3000" dirty="0" smtClean="0"/>
              <a:t>What is Credit?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000" dirty="0" smtClean="0">
                <a:solidFill>
                  <a:srgbClr val="FF0000"/>
                </a:solidFill>
              </a:rPr>
              <a:t>Your Credit Worthiness</a:t>
            </a:r>
          </a:p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A measure of your reliability to repay a loan.</a:t>
            </a:r>
          </a:p>
          <a:p>
            <a:pPr lvl="2"/>
            <a:r>
              <a:rPr lang="en-US" sz="3000" dirty="0" smtClean="0"/>
              <a:t>Must have the ability and willingness to pay your debts.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Lenders judge on 3 factors:</a:t>
            </a:r>
          </a:p>
          <a:p>
            <a:pPr lvl="3"/>
            <a:r>
              <a:rPr lang="en-US" sz="3000" dirty="0" smtClean="0">
                <a:solidFill>
                  <a:srgbClr val="FF0000"/>
                </a:solidFill>
              </a:rPr>
              <a:t>Character</a:t>
            </a:r>
          </a:p>
          <a:p>
            <a:pPr lvl="3"/>
            <a:r>
              <a:rPr lang="en-US" sz="3000" dirty="0" smtClean="0">
                <a:solidFill>
                  <a:srgbClr val="FF0000"/>
                </a:solidFill>
              </a:rPr>
              <a:t>Capacity</a:t>
            </a:r>
          </a:p>
          <a:p>
            <a:pPr lvl="3"/>
            <a:r>
              <a:rPr lang="en-US" sz="3000" dirty="0" smtClean="0">
                <a:solidFill>
                  <a:srgbClr val="FF0000"/>
                </a:solidFill>
              </a:rPr>
              <a:t>Capital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10.2</a:t>
            </a:r>
            <a:br>
              <a:rPr lang="en-US" sz="3000" dirty="0" smtClean="0"/>
            </a:br>
            <a:r>
              <a:rPr lang="en-US" sz="3000" dirty="0" smtClean="0"/>
              <a:t>How to Qualify for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818062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Character – measure of your sense of financial responsibility.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Credit history – record of your past borrowing and repayments.  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Most important factor = PAYING YOUR BILLS ON TIME!</a:t>
            </a:r>
          </a:p>
          <a:p>
            <a:pPr lvl="2"/>
            <a:r>
              <a:rPr lang="en-US" sz="3000" dirty="0" smtClean="0"/>
              <a:t>Co-sign a loan – usually a parent agrees to pay the debt if you don’t.  If your cosigner is credit worthy the lender will feel safe lending to you.</a:t>
            </a:r>
          </a:p>
          <a:p>
            <a:pPr lvl="2"/>
            <a:r>
              <a:rPr lang="en-US" sz="3000" dirty="0" smtClean="0"/>
              <a:t>If someone asks you to cosign a loan, the loan is legally as much your responsibility as the borrower’s!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10.2</a:t>
            </a:r>
            <a:br>
              <a:rPr lang="en-US" sz="3000" dirty="0" smtClean="0"/>
            </a:br>
            <a:r>
              <a:rPr lang="en-US" sz="3000" dirty="0" smtClean="0"/>
              <a:t>How to Qualify for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Capacity – a measure of your </a:t>
            </a:r>
            <a:r>
              <a:rPr lang="en-US" sz="3000" u="sng" dirty="0" smtClean="0">
                <a:solidFill>
                  <a:srgbClr val="FF0000"/>
                </a:solidFill>
              </a:rPr>
              <a:t>financial ability</a:t>
            </a:r>
            <a:r>
              <a:rPr lang="en-US" sz="3000" dirty="0" smtClean="0">
                <a:solidFill>
                  <a:srgbClr val="FF0000"/>
                </a:solidFill>
              </a:rPr>
              <a:t> to repay a loan.</a:t>
            </a:r>
          </a:p>
          <a:p>
            <a:pPr lvl="2"/>
            <a:r>
              <a:rPr lang="en-US" sz="3000" dirty="0" smtClean="0"/>
              <a:t>Income</a:t>
            </a:r>
          </a:p>
          <a:p>
            <a:pPr lvl="2"/>
            <a:r>
              <a:rPr lang="en-US" sz="3000" dirty="0" smtClean="0"/>
              <a:t>Other expenses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10.2</a:t>
            </a:r>
            <a:br>
              <a:rPr lang="en-US" sz="3000" dirty="0" smtClean="0"/>
            </a:br>
            <a:r>
              <a:rPr lang="en-US" sz="3000" dirty="0" smtClean="0"/>
              <a:t>How to Qualify for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Capital – the value of what you own, </a:t>
            </a:r>
            <a:r>
              <a:rPr lang="en-US" sz="3000" dirty="0" smtClean="0"/>
              <a:t>including savings, investments and property.</a:t>
            </a:r>
          </a:p>
          <a:p>
            <a:pPr lvl="2"/>
            <a:r>
              <a:rPr lang="en-US" sz="3000" dirty="0" smtClean="0"/>
              <a:t>The more capital you have, the safer it is for a lender to give you a loan.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10.2</a:t>
            </a:r>
            <a:br>
              <a:rPr lang="en-US" sz="3000" dirty="0" smtClean="0"/>
            </a:br>
            <a:r>
              <a:rPr lang="en-US" sz="3000" dirty="0" smtClean="0"/>
              <a:t>How to Qualify for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Credit Bureaus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A company that collects information about </a:t>
            </a:r>
            <a:r>
              <a:rPr lang="en-US" sz="3000" dirty="0" smtClean="0">
                <a:solidFill>
                  <a:srgbClr val="FF0000"/>
                </a:solidFill>
              </a:rPr>
              <a:t>consumers </a:t>
            </a:r>
            <a:r>
              <a:rPr lang="en-US" sz="3000" dirty="0" smtClean="0">
                <a:solidFill>
                  <a:srgbClr val="FF0000"/>
                </a:solidFill>
              </a:rPr>
              <a:t>credit history and sells it to lenders.</a:t>
            </a:r>
          </a:p>
          <a:p>
            <a:pPr lvl="2"/>
            <a:r>
              <a:rPr lang="en-US" sz="3000" dirty="0" smtClean="0"/>
              <a:t>Has records about every payments made, including late payments, bounced records and court records.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Three largest credit bureaus are Trans Union, Equifax and Experian.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10.2</a:t>
            </a:r>
            <a:br>
              <a:rPr lang="en-US" sz="3000" dirty="0" smtClean="0"/>
            </a:br>
            <a:r>
              <a:rPr lang="en-US" sz="3000" dirty="0" smtClean="0"/>
              <a:t>How to Qualify for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741862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Credit Ratings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Measure of your credit worthiness.</a:t>
            </a:r>
          </a:p>
          <a:p>
            <a:pPr lvl="2"/>
            <a:r>
              <a:rPr lang="en-US" sz="3000" dirty="0" smtClean="0"/>
              <a:t>Computerized score called </a:t>
            </a:r>
            <a:r>
              <a:rPr lang="en-US" sz="3000" dirty="0" smtClean="0">
                <a:solidFill>
                  <a:srgbClr val="FF0000"/>
                </a:solidFill>
              </a:rPr>
              <a:t>FICO.  Between 300 – 850.</a:t>
            </a:r>
          </a:p>
          <a:p>
            <a:pPr lvl="2"/>
            <a:r>
              <a:rPr lang="en-US" sz="3000" dirty="0" smtClean="0"/>
              <a:t>Based on certain factors of your credit report:</a:t>
            </a:r>
          </a:p>
          <a:p>
            <a:pPr lvl="3"/>
            <a:r>
              <a:rPr lang="en-US" sz="3000" dirty="0" smtClean="0">
                <a:solidFill>
                  <a:srgbClr val="FF0000"/>
                </a:solidFill>
              </a:rPr>
              <a:t>Payment history (most important!!)</a:t>
            </a:r>
          </a:p>
          <a:p>
            <a:pPr lvl="3"/>
            <a:r>
              <a:rPr lang="en-US" sz="3000" dirty="0" smtClean="0"/>
              <a:t>Current debt</a:t>
            </a:r>
          </a:p>
          <a:p>
            <a:pPr lvl="3"/>
            <a:r>
              <a:rPr lang="en-US" sz="3000" dirty="0" smtClean="0"/>
              <a:t>Length of credit history</a:t>
            </a:r>
          </a:p>
          <a:p>
            <a:pPr lvl="3"/>
            <a:r>
              <a:rPr lang="en-US" sz="3000" dirty="0" smtClean="0"/>
              <a:t>New account and inquiries</a:t>
            </a:r>
          </a:p>
          <a:p>
            <a:pPr lvl="3"/>
            <a:r>
              <a:rPr lang="en-US" sz="3000" dirty="0" smtClean="0"/>
              <a:t>Kind of credit you use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10.2</a:t>
            </a:r>
            <a:br>
              <a:rPr lang="en-US" sz="3000" dirty="0" smtClean="0"/>
            </a:br>
            <a:r>
              <a:rPr lang="en-US" sz="3000" dirty="0" smtClean="0"/>
              <a:t>How to Qualify for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81806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Types of Consumer Borrowing –  Consumer borrowing takes 2 basic forms:</a:t>
            </a:r>
            <a:r>
              <a:rPr lang="en-US" b="1" dirty="0" smtClean="0">
                <a:solidFill>
                  <a:srgbClr val="FF0000"/>
                </a:solidFill>
              </a:rPr>
              <a:t>   LOANS and CREDIT CARDS.</a:t>
            </a:r>
          </a:p>
          <a:p>
            <a:r>
              <a:rPr lang="en-US" dirty="0" smtClean="0"/>
              <a:t> </a:t>
            </a:r>
            <a:r>
              <a:rPr lang="en-US" sz="2600" dirty="0" smtClean="0"/>
              <a:t>Types of Loans </a:t>
            </a:r>
          </a:p>
          <a:p>
            <a:pPr lvl="1"/>
            <a:r>
              <a:rPr lang="en-US" sz="2600" b="1" dirty="0" smtClean="0">
                <a:solidFill>
                  <a:srgbClr val="FF0000"/>
                </a:solidFill>
              </a:rPr>
              <a:t>Secured Loans</a:t>
            </a:r>
            <a:r>
              <a:rPr lang="en-US" sz="2600" dirty="0" smtClean="0">
                <a:solidFill>
                  <a:srgbClr val="FF0000"/>
                </a:solidFill>
              </a:rPr>
              <a:t> – backed by something of value </a:t>
            </a:r>
            <a:r>
              <a:rPr lang="en-US" sz="2600" dirty="0" smtClean="0"/>
              <a:t>pledged to insure payment.</a:t>
            </a:r>
          </a:p>
          <a:p>
            <a:pPr lvl="2"/>
            <a:r>
              <a:rPr lang="en-US" sz="2600" dirty="0" smtClean="0">
                <a:solidFill>
                  <a:srgbClr val="FF0000"/>
                </a:solidFill>
              </a:rPr>
              <a:t>Collateral = property pledged to back a loan.</a:t>
            </a:r>
          </a:p>
          <a:p>
            <a:pPr lvl="2"/>
            <a:r>
              <a:rPr lang="en-US" sz="2600" dirty="0" smtClean="0"/>
              <a:t>Installment Loan – repaid in a certain number of time periods with a certain interest rate.  Made at one time for one amount!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10.3</a:t>
            </a:r>
            <a:br>
              <a:rPr lang="en-US" sz="3000" dirty="0" smtClean="0"/>
            </a:br>
            <a:r>
              <a:rPr lang="en-US" sz="3000" dirty="0" smtClean="0"/>
              <a:t>Sources of Consumer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437062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Unsecured Loans</a:t>
            </a:r>
            <a:r>
              <a:rPr lang="en-US" sz="3000" dirty="0" smtClean="0">
                <a:solidFill>
                  <a:srgbClr val="FF0000"/>
                </a:solidFill>
              </a:rPr>
              <a:t> – not backed by any collateral.</a:t>
            </a:r>
          </a:p>
          <a:p>
            <a:pPr lvl="2"/>
            <a:r>
              <a:rPr lang="en-US" sz="3000" dirty="0" smtClean="0"/>
              <a:t>Lender grants you credit </a:t>
            </a:r>
            <a:r>
              <a:rPr lang="en-US" sz="3000" dirty="0" smtClean="0">
                <a:solidFill>
                  <a:srgbClr val="FF0000"/>
                </a:solidFill>
              </a:rPr>
              <a:t>based on your credit worthiness alone.</a:t>
            </a:r>
          </a:p>
          <a:p>
            <a:pPr lvl="2"/>
            <a:r>
              <a:rPr lang="en-US" sz="3000" dirty="0" smtClean="0"/>
              <a:t>Generally require you to pay </a:t>
            </a:r>
            <a:r>
              <a:rPr lang="en-US" sz="3000" dirty="0" smtClean="0">
                <a:solidFill>
                  <a:srgbClr val="FF0000"/>
                </a:solidFill>
              </a:rPr>
              <a:t>higher interest rates</a:t>
            </a:r>
            <a:r>
              <a:rPr lang="en-US" sz="3000" dirty="0" smtClean="0"/>
              <a:t> because the lender is taking greater risk.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Most credit cards are considered unsecured loans</a:t>
            </a:r>
            <a:r>
              <a:rPr lang="en-US" sz="3000" dirty="0" smtClean="0"/>
              <a:t> because they are open for an unspecified amount.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10.3</a:t>
            </a:r>
            <a:br>
              <a:rPr lang="en-US" sz="3000" dirty="0" smtClean="0"/>
            </a:br>
            <a:r>
              <a:rPr lang="en-US" sz="3000" dirty="0" smtClean="0"/>
              <a:t>Sources of Consumer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741862"/>
          </a:xfrm>
        </p:spPr>
        <p:txBody>
          <a:bodyPr>
            <a:normAutofit fontScale="40000" lnSpcReduction="20000"/>
          </a:bodyPr>
          <a:lstStyle/>
          <a:p>
            <a:pPr lvl="2"/>
            <a:endParaRPr lang="en-US" sz="3000" b="1" dirty="0" smtClean="0"/>
          </a:p>
          <a:p>
            <a:pPr lvl="2"/>
            <a:r>
              <a:rPr lang="en-US" sz="5750" dirty="0" smtClean="0"/>
              <a:t>Other options are usually MUCH more expensive than borrowing from a bank</a:t>
            </a:r>
          </a:p>
          <a:p>
            <a:pPr lvl="2"/>
            <a:r>
              <a:rPr lang="en-US" sz="5750" b="1" dirty="0" smtClean="0"/>
              <a:t>Credit Card Cash Advances</a:t>
            </a:r>
            <a:r>
              <a:rPr lang="en-US" sz="5750" dirty="0" smtClean="0"/>
              <a:t> – you will receive cash and then add it to your credit card balance.  Very HIGH interest rate!  Avoid doing this at ALL cost!</a:t>
            </a:r>
            <a:endParaRPr lang="en-US" sz="5750" b="1" dirty="0" smtClean="0"/>
          </a:p>
          <a:p>
            <a:pPr lvl="2"/>
            <a:r>
              <a:rPr lang="en-US" sz="5750" b="1" dirty="0" smtClean="0"/>
              <a:t>Pawnbrokers </a:t>
            </a:r>
            <a:r>
              <a:rPr lang="en-US" sz="5750" dirty="0" smtClean="0"/>
              <a:t>– turn over personal property to get a loan.  Pay the loan back, get your property back. Very high rates!</a:t>
            </a:r>
          </a:p>
          <a:p>
            <a:pPr lvl="2"/>
            <a:r>
              <a:rPr lang="en-US" sz="5750" b="1" dirty="0" smtClean="0"/>
              <a:t>Rent-to-own Companies</a:t>
            </a:r>
            <a:r>
              <a:rPr lang="en-US" sz="5750" dirty="0" smtClean="0"/>
              <a:t> – paying installments to use an item before you own it.  Technically, you don’t pay interest, but payments equal more than you would pay upfront for the product!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10.3</a:t>
            </a:r>
            <a:br>
              <a:rPr lang="en-US" sz="3000" dirty="0" smtClean="0"/>
            </a:br>
            <a:r>
              <a:rPr lang="en-US" sz="3000" dirty="0" smtClean="0"/>
              <a:t>Sources of Consumer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513262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When you open a credit card account, you are actually borrowing money.  </a:t>
            </a:r>
            <a:r>
              <a:rPr lang="en-US" sz="3000" dirty="0" smtClean="0"/>
              <a:t>Your credit card represents your account.</a:t>
            </a:r>
          </a:p>
          <a:p>
            <a:pPr lvl="2"/>
            <a:r>
              <a:rPr lang="en-US" sz="3000" b="1" dirty="0" smtClean="0"/>
              <a:t>Regular Charge Account </a:t>
            </a:r>
            <a:r>
              <a:rPr lang="en-US" sz="3000" dirty="0" smtClean="0"/>
              <a:t>– must pay your balance in full each month.  No stated interest since you are not borrowing money.  </a:t>
            </a:r>
          </a:p>
          <a:p>
            <a:pPr lvl="2"/>
            <a:r>
              <a:rPr lang="en-US" sz="3200" b="1" dirty="0" smtClean="0"/>
              <a:t>Revolving Charge Account</a:t>
            </a:r>
            <a:r>
              <a:rPr lang="en-US" sz="3200" dirty="0" smtClean="0"/>
              <a:t> – allow you to carry a balance from one month to the next.  You pay interest on this type of account. You may pay any amount over the minimum each month.</a:t>
            </a:r>
          </a:p>
          <a:p>
            <a:pPr lvl="2"/>
            <a:endParaRPr lang="en-US" sz="30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10.3</a:t>
            </a:r>
            <a:br>
              <a:rPr lang="en-US" sz="3000" dirty="0" smtClean="0"/>
            </a:br>
            <a:r>
              <a:rPr lang="en-US" sz="3000" dirty="0" smtClean="0"/>
              <a:t>Sources of Consumer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 </a:t>
            </a:r>
            <a:r>
              <a:rPr lang="en-US" sz="3000" dirty="0" smtClean="0">
                <a:solidFill>
                  <a:srgbClr val="FF0000"/>
                </a:solidFill>
              </a:rPr>
              <a:t>Retail stores have credit cards, but most credit cards are issued by VISA, </a:t>
            </a:r>
            <a:r>
              <a:rPr lang="en-US" sz="3000" dirty="0" err="1" smtClean="0">
                <a:solidFill>
                  <a:srgbClr val="FF0000"/>
                </a:solidFill>
              </a:rPr>
              <a:t>Mastercard</a:t>
            </a:r>
            <a:r>
              <a:rPr lang="en-US" sz="3000" dirty="0" smtClean="0">
                <a:solidFill>
                  <a:srgbClr val="FF0000"/>
                </a:solidFill>
              </a:rPr>
              <a:t>, American Express and Discover.</a:t>
            </a:r>
          </a:p>
          <a:p>
            <a:r>
              <a:rPr lang="en-US" sz="3000" dirty="0" smtClean="0"/>
              <a:t> Some organizations offer incentives to use their card. </a:t>
            </a:r>
          </a:p>
          <a:p>
            <a:pPr lvl="2"/>
            <a:r>
              <a:rPr lang="en-US" sz="3000" dirty="0" smtClean="0"/>
              <a:t>designed to encourage you to sign up for a particular card and then run up your credit card balance.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10.3</a:t>
            </a:r>
            <a:br>
              <a:rPr lang="en-US" sz="3000" dirty="0" smtClean="0"/>
            </a:br>
            <a:r>
              <a:rPr lang="en-US" sz="3000" dirty="0" smtClean="0"/>
              <a:t>Sources of Consumer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894262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sz="3871" dirty="0" smtClean="0"/>
              <a:t>Evaluate costs and alternatives before opening a credit card.</a:t>
            </a:r>
          </a:p>
          <a:p>
            <a:pPr lvl="2"/>
            <a:r>
              <a:rPr lang="en-US" sz="3871" b="1" dirty="0" smtClean="0">
                <a:solidFill>
                  <a:srgbClr val="FF0000"/>
                </a:solidFill>
              </a:rPr>
              <a:t>Annual Fees</a:t>
            </a:r>
            <a:r>
              <a:rPr lang="en-US" sz="3871" dirty="0" smtClean="0">
                <a:solidFill>
                  <a:srgbClr val="FF0000"/>
                </a:solidFill>
              </a:rPr>
              <a:t> </a:t>
            </a:r>
            <a:r>
              <a:rPr lang="en-US" sz="3871" dirty="0" smtClean="0"/>
              <a:t>– many banks have no annual fees if you have an account there.  Be sure to evaluate annual fees.</a:t>
            </a:r>
          </a:p>
          <a:p>
            <a:pPr lvl="2"/>
            <a:r>
              <a:rPr lang="en-US" sz="3871" b="1" dirty="0" smtClean="0"/>
              <a:t>Interest</a:t>
            </a:r>
            <a:r>
              <a:rPr lang="en-US" sz="3871" dirty="0" smtClean="0"/>
              <a:t> – All credit accounts charge interest on </a:t>
            </a:r>
            <a:r>
              <a:rPr lang="en-US" sz="3871" u="sng" dirty="0" smtClean="0"/>
              <a:t>unpaid balances</a:t>
            </a:r>
            <a:r>
              <a:rPr lang="en-US" sz="3871" dirty="0" smtClean="0"/>
              <a:t>.  </a:t>
            </a:r>
          </a:p>
          <a:p>
            <a:pPr lvl="2"/>
            <a:r>
              <a:rPr lang="en-US" sz="3871" b="1" dirty="0" smtClean="0">
                <a:solidFill>
                  <a:srgbClr val="FF0000"/>
                </a:solidFill>
              </a:rPr>
              <a:t>Limits and Penalties</a:t>
            </a:r>
            <a:r>
              <a:rPr lang="en-US" sz="3871" dirty="0" smtClean="0">
                <a:solidFill>
                  <a:srgbClr val="FF0000"/>
                </a:solidFill>
              </a:rPr>
              <a:t> – Credit limit = the maximum amount you are allowed to charge.  </a:t>
            </a:r>
            <a:r>
              <a:rPr lang="en-US" sz="3871" dirty="0" smtClean="0"/>
              <a:t>Going over the limit means you pay a penalty.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10.3</a:t>
            </a:r>
            <a:br>
              <a:rPr lang="en-US" sz="3000" dirty="0" smtClean="0"/>
            </a:br>
            <a:r>
              <a:rPr lang="en-US" sz="3000" dirty="0" smtClean="0"/>
              <a:t>Sources of Consumer Credit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58946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000" dirty="0" smtClean="0"/>
              <a:t>Consumer Protection Laws</a:t>
            </a:r>
          </a:p>
          <a:p>
            <a:r>
              <a:rPr lang="en-US" sz="3000" dirty="0" smtClean="0"/>
              <a:t>A.  Truth in Lending Act 1968</a:t>
            </a:r>
          </a:p>
          <a:p>
            <a:pPr lvl="1"/>
            <a:r>
              <a:rPr lang="en-US" sz="3000" dirty="0" smtClean="0"/>
              <a:t>Requires all banks to calculate credit costs in the same way.</a:t>
            </a:r>
          </a:p>
          <a:p>
            <a:pPr lvl="2"/>
            <a:r>
              <a:rPr lang="en-US" sz="3000" dirty="0" smtClean="0"/>
              <a:t>Finance charges – total cost a borrower must pay for a loan, including all interest rates and fees.</a:t>
            </a:r>
          </a:p>
          <a:p>
            <a:pPr lvl="2"/>
            <a:r>
              <a:rPr lang="en-US" sz="3000" dirty="0" smtClean="0"/>
              <a:t>Annual Percentage Rate (APR) – the finance charge calculated as a percentage of the amount borrowed.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10.4</a:t>
            </a:r>
            <a:br>
              <a:rPr lang="en-US" sz="3000" dirty="0" smtClean="0"/>
            </a:br>
            <a:r>
              <a:rPr lang="en-US" sz="3000" dirty="0" smtClean="0"/>
              <a:t>Credit Rights and Responsibilities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/>
              <a:t>Equal Credit Opportunity Act 1975</a:t>
            </a:r>
          </a:p>
          <a:p>
            <a:pPr lvl="2"/>
            <a:r>
              <a:rPr lang="en-US" sz="3000" dirty="0" smtClean="0"/>
              <a:t>Illegal to refuse credit on the national basis of race, color, religion, national origin, sex, marital status, or age.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10.4</a:t>
            </a:r>
            <a:br>
              <a:rPr lang="en-US" sz="3000" dirty="0" smtClean="0"/>
            </a:br>
            <a:r>
              <a:rPr lang="en-US" sz="3000" dirty="0" smtClean="0"/>
              <a:t>Credit Rights and Responsibilities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665662"/>
          </a:xfrm>
        </p:spPr>
        <p:txBody>
          <a:bodyPr>
            <a:normAutofit/>
          </a:bodyPr>
          <a:lstStyle/>
          <a:p>
            <a:pPr lvl="1"/>
            <a:r>
              <a:rPr lang="en-US" sz="3000" dirty="0" smtClean="0"/>
              <a:t>Fair Credit Reporting Act 1971</a:t>
            </a:r>
          </a:p>
          <a:p>
            <a:pPr lvl="2"/>
            <a:r>
              <a:rPr lang="en-US" sz="3000" dirty="0" smtClean="0"/>
              <a:t>A way for consumers to check credit reports.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You can request a free copy once a year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10.4</a:t>
            </a:r>
            <a:br>
              <a:rPr lang="en-US" sz="3000" dirty="0" smtClean="0"/>
            </a:br>
            <a:r>
              <a:rPr lang="en-US" sz="3000" dirty="0" smtClean="0"/>
              <a:t>Credit Rights and Responsibilities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sz="3000" dirty="0" smtClean="0"/>
              <a:t>Fair Credit Billing Act</a:t>
            </a:r>
          </a:p>
          <a:p>
            <a:pPr lvl="1"/>
            <a:r>
              <a:rPr lang="en-US" sz="3000" dirty="0" smtClean="0"/>
              <a:t>Helps consumers correct credit card billing mistakes.</a:t>
            </a:r>
          </a:p>
          <a:p>
            <a:pPr lvl="1"/>
            <a:r>
              <a:rPr lang="en-US" sz="3000" dirty="0" smtClean="0"/>
              <a:t>You have the right to refuse to pay a bill but you must do so </a:t>
            </a:r>
            <a:r>
              <a:rPr lang="en-US" sz="3000" u="sng" dirty="0" smtClean="0"/>
              <a:t>in writing within 60 days!</a:t>
            </a:r>
            <a:endParaRPr lang="en-US" sz="30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10.4</a:t>
            </a:r>
            <a:br>
              <a:rPr lang="en-US" sz="3000" dirty="0" smtClean="0"/>
            </a:br>
            <a:r>
              <a:rPr lang="en-US" sz="3000" dirty="0" smtClean="0"/>
              <a:t>Credit Rights and Responsibilities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US" sz="3000" dirty="0" smtClean="0"/>
              <a:t>Consumer Credit Responsibilities</a:t>
            </a:r>
          </a:p>
          <a:p>
            <a:pPr lvl="1"/>
            <a:r>
              <a:rPr lang="en-US" sz="3000" dirty="0" smtClean="0"/>
              <a:t>Account Responsibilities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Lenders are in the business of making money, NOT trying to protect you from financial difficulties!</a:t>
            </a:r>
          </a:p>
          <a:p>
            <a:pPr lvl="1"/>
            <a:r>
              <a:rPr lang="en-US" sz="3000" dirty="0" smtClean="0"/>
              <a:t>Know Your Debt Capacity</a:t>
            </a:r>
          </a:p>
          <a:p>
            <a:pPr lvl="2"/>
            <a:r>
              <a:rPr lang="en-US" sz="3000" dirty="0" smtClean="0"/>
              <a:t>Consider all your fixed expenses and your debt payments.</a:t>
            </a:r>
          </a:p>
          <a:p>
            <a:pPr lvl="2"/>
            <a:r>
              <a:rPr lang="en-US" sz="3000" dirty="0" smtClean="0"/>
              <a:t>Figure your debt expenses and fixed expenses from your net (take-home) pay and then use common sense!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10.4</a:t>
            </a:r>
            <a:br>
              <a:rPr lang="en-US" sz="3000" dirty="0" smtClean="0"/>
            </a:br>
            <a:r>
              <a:rPr lang="en-US" sz="3000" dirty="0" smtClean="0"/>
              <a:t>Credit Rights and Responsibilities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Self-Control with Credit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Pay more than the minimum! 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Avoid too many credit cards!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Pay cash!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Keep accurate records!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10.4</a:t>
            </a:r>
            <a:br>
              <a:rPr lang="en-US" sz="3000" dirty="0" smtClean="0"/>
            </a:br>
            <a:r>
              <a:rPr lang="en-US" sz="3000" dirty="0" smtClean="0"/>
              <a:t>Credit Rights and Responsibilities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>
                <a:solidFill>
                  <a:srgbClr val="FF0000"/>
                </a:solidFill>
              </a:rPr>
              <a:t>Establish Your Credit History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Start Small – Open one credit card and pay off the balance each month.</a:t>
            </a:r>
          </a:p>
          <a:p>
            <a:pPr lvl="2"/>
            <a:r>
              <a:rPr lang="en-US" sz="2800" dirty="0" smtClean="0">
                <a:solidFill>
                  <a:srgbClr val="FF0000"/>
                </a:solidFill>
              </a:rPr>
              <a:t>Do not miss a payment</a:t>
            </a:r>
          </a:p>
          <a:p>
            <a:pPr lvl="2"/>
            <a:r>
              <a:rPr lang="en-US" sz="2800" dirty="0" smtClean="0"/>
              <a:t>Save regularly to encourage banks to extend you credit in the future.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10.5</a:t>
            </a:r>
            <a:br>
              <a:rPr lang="en-US" sz="3000" dirty="0" smtClean="0"/>
            </a:br>
            <a:r>
              <a:rPr lang="en-US" sz="3000" dirty="0" smtClean="0"/>
              <a:t>Maintain Good Credit Rating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/>
              <a:t>Credit for Married People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It is still important that you establish credit on your own.</a:t>
            </a:r>
          </a:p>
          <a:p>
            <a:pPr lvl="2"/>
            <a:r>
              <a:rPr lang="en-US" sz="3000" dirty="0" smtClean="0"/>
              <a:t>Open accounts and take out loans in both names or separately.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Joint accounts affect credit equally.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10.5</a:t>
            </a:r>
            <a:br>
              <a:rPr lang="en-US" sz="3000" dirty="0" smtClean="0"/>
            </a:br>
            <a:r>
              <a:rPr lang="en-US" sz="3000" dirty="0" smtClean="0"/>
              <a:t>Maintain Good Credit Rating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360862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3226" dirty="0" smtClean="0">
                <a:solidFill>
                  <a:srgbClr val="FF0000"/>
                </a:solidFill>
              </a:rPr>
              <a:t>Avoid Common Credit Mistakes</a:t>
            </a:r>
          </a:p>
          <a:p>
            <a:pPr lvl="2"/>
            <a:r>
              <a:rPr lang="en-US" sz="3226" dirty="0" smtClean="0">
                <a:solidFill>
                  <a:srgbClr val="FF0000"/>
                </a:solidFill>
              </a:rPr>
              <a:t>Easier to destroy credit history than build a good one.</a:t>
            </a:r>
          </a:p>
          <a:p>
            <a:pPr lvl="2"/>
            <a:r>
              <a:rPr lang="en-US" sz="3226" dirty="0" smtClean="0">
                <a:solidFill>
                  <a:srgbClr val="FF0000"/>
                </a:solidFill>
              </a:rPr>
              <a:t>Always pay bills when they are due. </a:t>
            </a:r>
            <a:r>
              <a:rPr lang="en-US" sz="3226" dirty="0" smtClean="0"/>
              <a:t>Never ignore a bill even if you are short on money.</a:t>
            </a:r>
          </a:p>
          <a:p>
            <a:pPr lvl="2"/>
            <a:r>
              <a:rPr lang="en-US" sz="3226" dirty="0" smtClean="0"/>
              <a:t>Contact the lender immediately to make payment plans.</a:t>
            </a:r>
          </a:p>
          <a:p>
            <a:pPr lvl="2"/>
            <a:r>
              <a:rPr lang="en-US" sz="3226" dirty="0" smtClean="0">
                <a:solidFill>
                  <a:srgbClr val="FF0000"/>
                </a:solidFill>
              </a:rPr>
              <a:t>Records stay on your credit history for 7 years.</a:t>
            </a:r>
          </a:p>
          <a:p>
            <a:pPr lvl="2"/>
            <a:r>
              <a:rPr lang="en-US" sz="3226" dirty="0" smtClean="0"/>
              <a:t>Know What You’re Signing! “KWYS”</a:t>
            </a:r>
          </a:p>
          <a:p>
            <a:pPr lvl="2"/>
            <a:r>
              <a:rPr lang="en-US" sz="3226" dirty="0" smtClean="0"/>
              <a:t>If you don’t understand something, ask the lender for an explanation.</a:t>
            </a:r>
          </a:p>
          <a:p>
            <a:pPr lvl="2"/>
            <a:endParaRPr lang="en-US" sz="30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10.5</a:t>
            </a:r>
            <a:br>
              <a:rPr lang="en-US" sz="3000" dirty="0" smtClean="0"/>
            </a:br>
            <a:r>
              <a:rPr lang="en-US" sz="3000" dirty="0" smtClean="0"/>
              <a:t>Maintain Good Credit Rating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>
                <a:solidFill>
                  <a:srgbClr val="FF0000"/>
                </a:solidFill>
              </a:rPr>
              <a:t>Bankruptcy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Legal process</a:t>
            </a:r>
            <a:r>
              <a:rPr lang="en-US" sz="3000" dirty="0" smtClean="0"/>
              <a:t> in which people who cannot pay their debts must surrender most of their property.</a:t>
            </a:r>
          </a:p>
          <a:p>
            <a:pPr lvl="2"/>
            <a:r>
              <a:rPr lang="en-US" sz="3000" dirty="0" smtClean="0"/>
              <a:t>Court sells property to pay debts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Credit report shows bankruptcy for 10 years.  </a:t>
            </a:r>
            <a:r>
              <a:rPr lang="en-US" sz="3000" dirty="0" smtClean="0"/>
              <a:t>May not be able to get credit during this time.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10.5</a:t>
            </a:r>
            <a:br>
              <a:rPr lang="en-US" sz="3000" dirty="0" smtClean="0"/>
            </a:br>
            <a:r>
              <a:rPr lang="en-US" sz="3000" dirty="0" smtClean="0"/>
              <a:t>Maintain Good Credit Rating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 smtClean="0"/>
              <a:t>True Name Fraud</a:t>
            </a:r>
          </a:p>
          <a:p>
            <a:pPr lvl="2"/>
            <a:r>
              <a:rPr lang="en-US" sz="3000" dirty="0" smtClean="0"/>
              <a:t>Using someone else’s identity to get cash or buy products.</a:t>
            </a:r>
          </a:p>
          <a:p>
            <a:pPr lvl="2"/>
            <a:r>
              <a:rPr lang="en-US" sz="3000" dirty="0" smtClean="0"/>
              <a:t>The business that extended the credit are responsible for the debts.</a:t>
            </a:r>
          </a:p>
          <a:p>
            <a:pPr lvl="2"/>
            <a:r>
              <a:rPr lang="en-US" sz="3000" dirty="0" smtClean="0">
                <a:solidFill>
                  <a:srgbClr val="FF0000"/>
                </a:solidFill>
              </a:rPr>
              <a:t>Guard your personal documents with your background information.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000" dirty="0" smtClean="0"/>
              <a:t>Section 10.5</a:t>
            </a:r>
            <a:br>
              <a:rPr lang="en-US" sz="3000" dirty="0" smtClean="0"/>
            </a:br>
            <a:r>
              <a:rPr lang="en-US" sz="3000" dirty="0" smtClean="0"/>
              <a:t>Maintain Good Credit Rating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Concourse.thmx</Template>
  <TotalTime>3035</TotalTime>
  <Words>1423</Words>
  <Application>Microsoft Macintosh PowerPoint</Application>
  <PresentationFormat>On-screen Show (4:3)</PresentationFormat>
  <Paragraphs>153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Chapter 10 Notes </vt:lpstr>
      <vt:lpstr>Section 10.1 What is Credit?</vt:lpstr>
      <vt:lpstr>Section 10.1 What is Credit?</vt:lpstr>
      <vt:lpstr>Section 10.1 What is Credit?</vt:lpstr>
      <vt:lpstr>Section 10.1 What is Credit?</vt:lpstr>
      <vt:lpstr>Section 10.1 What is Credit?</vt:lpstr>
      <vt:lpstr>Section 10.1 What is Credit?</vt:lpstr>
      <vt:lpstr>Section 10.2 How to Qualify for Credit</vt:lpstr>
      <vt:lpstr>Section 10.2 How to Qualify for Credit</vt:lpstr>
      <vt:lpstr>Section 10.2 How to Qualify for Credit</vt:lpstr>
      <vt:lpstr>Section 10.2 How to Qualify for Credit</vt:lpstr>
      <vt:lpstr>Section 10.2 How to Qualify for Credit</vt:lpstr>
      <vt:lpstr>Section 10.2 How to Qualify for Credit</vt:lpstr>
      <vt:lpstr>Section 10.3 Sources of Consumer Credit</vt:lpstr>
      <vt:lpstr>Section 10.3 Sources of Consumer Credit</vt:lpstr>
      <vt:lpstr>Section 10.3 Sources of Consumer Credit</vt:lpstr>
      <vt:lpstr>Section 10.3 Sources of Consumer Credit</vt:lpstr>
      <vt:lpstr>Section 10.3 Sources of Consumer Credit</vt:lpstr>
      <vt:lpstr>Section 10.3 Sources of Consumer Credit</vt:lpstr>
      <vt:lpstr>Section 10.4 Credit Rights and Responsibilities</vt:lpstr>
      <vt:lpstr>Section 10.4 Credit Rights and Responsibilities</vt:lpstr>
      <vt:lpstr>Section 10.4 Credit Rights and Responsibilities</vt:lpstr>
      <vt:lpstr>Section 10.4 Credit Rights and Responsibilities</vt:lpstr>
      <vt:lpstr>Section 10.4 Credit Rights and Responsibilities</vt:lpstr>
      <vt:lpstr>Section 10.4 Credit Rights and Responsibilities</vt:lpstr>
      <vt:lpstr>Section 10.5 Maintain Good Credit Rating</vt:lpstr>
      <vt:lpstr>Section 10.5 Maintain Good Credit Rating</vt:lpstr>
      <vt:lpstr>Section 10.5 Maintain Good Credit Rating</vt:lpstr>
      <vt:lpstr>Section 10.5 Maintain Good Credit Rating</vt:lpstr>
      <vt:lpstr>Section 10.5 Maintain Good Credit Rating</vt:lpstr>
    </vt:vector>
  </TitlesOfParts>
  <Company>Tecumseh Local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 Notes </dc:title>
  <dc:creator>Tecumseh High School</dc:creator>
  <cp:lastModifiedBy>Tecumseh Local Schools</cp:lastModifiedBy>
  <cp:revision>15</cp:revision>
  <cp:lastPrinted>2015-12-08T13:06:59Z</cp:lastPrinted>
  <dcterms:created xsi:type="dcterms:W3CDTF">2014-05-16T11:30:15Z</dcterms:created>
  <dcterms:modified xsi:type="dcterms:W3CDTF">2015-12-10T13:05:14Z</dcterms:modified>
</cp:coreProperties>
</file>