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86" d="100"/>
          <a:sy n="86" d="100"/>
        </p:scale>
        <p:origin x="87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525F392-61C5-4B68-87A1-7323630A5402}" type="datetimeFigureOut">
              <a:rPr lang="en-US" smtClean="0"/>
              <a:t>6/8/2017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600E3-86D8-4D77-A221-F18B52A3C9E6}" type="slidenum">
              <a:rPr lang="en-US" smtClean="0"/>
              <a:t>‹#›</a:t>
            </a:fld>
            <a:endParaRPr lang="en-US"/>
          </a:p>
        </p:txBody>
      </p:sp>
    </p:spTree>
    <p:extLst>
      <p:ext uri="{BB962C8B-B14F-4D97-AF65-F5344CB8AC3E}">
        <p14:creationId xmlns:p14="http://schemas.microsoft.com/office/powerpoint/2010/main" val="2318836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25F392-61C5-4B68-87A1-7323630A5402}" type="datetimeFigureOut">
              <a:rPr lang="en-US" smtClean="0"/>
              <a:t>6/8/2017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600E3-86D8-4D77-A221-F18B52A3C9E6}" type="slidenum">
              <a:rPr lang="en-US" smtClean="0"/>
              <a:t>‹#›</a:t>
            </a:fld>
            <a:endParaRPr lang="en-US"/>
          </a:p>
        </p:txBody>
      </p:sp>
    </p:spTree>
    <p:extLst>
      <p:ext uri="{BB962C8B-B14F-4D97-AF65-F5344CB8AC3E}">
        <p14:creationId xmlns:p14="http://schemas.microsoft.com/office/powerpoint/2010/main" val="251313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25F392-61C5-4B68-87A1-7323630A5402}" type="datetimeFigureOut">
              <a:rPr lang="en-US" smtClean="0"/>
              <a:t>6/8/2017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600E3-86D8-4D77-A221-F18B52A3C9E6}" type="slidenum">
              <a:rPr lang="en-US" smtClean="0"/>
              <a:t>‹#›</a:t>
            </a:fld>
            <a:endParaRPr lang="en-US"/>
          </a:p>
        </p:txBody>
      </p:sp>
    </p:spTree>
    <p:extLst>
      <p:ext uri="{BB962C8B-B14F-4D97-AF65-F5344CB8AC3E}">
        <p14:creationId xmlns:p14="http://schemas.microsoft.com/office/powerpoint/2010/main" val="1387766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25F392-61C5-4B68-87A1-7323630A5402}" type="datetimeFigureOut">
              <a:rPr lang="en-US" smtClean="0"/>
              <a:t>6/8/2017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2600E3-86D8-4D77-A221-F18B52A3C9E6}" type="slidenum">
              <a:rPr lang="en-US" smtClean="0"/>
              <a:t>‹#›</a:t>
            </a:fld>
            <a:endParaRPr lang="en-US"/>
          </a:p>
        </p:txBody>
      </p:sp>
    </p:spTree>
    <p:extLst>
      <p:ext uri="{BB962C8B-B14F-4D97-AF65-F5344CB8AC3E}">
        <p14:creationId xmlns:p14="http://schemas.microsoft.com/office/powerpoint/2010/main" val="1417648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25F392-61C5-4B68-87A1-7323630A5402}" type="datetimeFigureOut">
              <a:rPr lang="en-US" smtClean="0"/>
              <a:t>6/8/2017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2600E3-86D8-4D77-A221-F18B52A3C9E6}" type="slidenum">
              <a:rPr lang="en-US" smtClean="0"/>
              <a:t>‹#›</a:t>
            </a:fld>
            <a:endParaRPr lang="en-US"/>
          </a:p>
        </p:txBody>
      </p:sp>
    </p:spTree>
    <p:extLst>
      <p:ext uri="{BB962C8B-B14F-4D97-AF65-F5344CB8AC3E}">
        <p14:creationId xmlns:p14="http://schemas.microsoft.com/office/powerpoint/2010/main" val="2235588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25F392-61C5-4B68-87A1-7323630A5402}" type="datetimeFigureOut">
              <a:rPr lang="en-US" smtClean="0"/>
              <a:t>6/8/2017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2600E3-86D8-4D77-A221-F18B52A3C9E6}" type="slidenum">
              <a:rPr lang="en-US" smtClean="0"/>
              <a:t>‹#›</a:t>
            </a:fld>
            <a:endParaRPr lang="en-US"/>
          </a:p>
        </p:txBody>
      </p:sp>
    </p:spTree>
    <p:extLst>
      <p:ext uri="{BB962C8B-B14F-4D97-AF65-F5344CB8AC3E}">
        <p14:creationId xmlns:p14="http://schemas.microsoft.com/office/powerpoint/2010/main" val="1610199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25F392-61C5-4B68-87A1-7323630A5402}" type="datetimeFigureOut">
              <a:rPr lang="en-US" smtClean="0"/>
              <a:t>6/8/2017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2600E3-86D8-4D77-A221-F18B52A3C9E6}" type="slidenum">
              <a:rPr lang="en-US" smtClean="0"/>
              <a:t>‹#›</a:t>
            </a:fld>
            <a:endParaRPr lang="en-US"/>
          </a:p>
        </p:txBody>
      </p:sp>
    </p:spTree>
    <p:extLst>
      <p:ext uri="{BB962C8B-B14F-4D97-AF65-F5344CB8AC3E}">
        <p14:creationId xmlns:p14="http://schemas.microsoft.com/office/powerpoint/2010/main" val="3042680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25F392-61C5-4B68-87A1-7323630A5402}" type="datetimeFigureOut">
              <a:rPr lang="en-US" smtClean="0"/>
              <a:t>6/8/2017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2600E3-86D8-4D77-A221-F18B52A3C9E6}" type="slidenum">
              <a:rPr lang="en-US" smtClean="0"/>
              <a:t>‹#›</a:t>
            </a:fld>
            <a:endParaRPr lang="en-US"/>
          </a:p>
        </p:txBody>
      </p:sp>
    </p:spTree>
    <p:extLst>
      <p:ext uri="{BB962C8B-B14F-4D97-AF65-F5344CB8AC3E}">
        <p14:creationId xmlns:p14="http://schemas.microsoft.com/office/powerpoint/2010/main" val="355697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25F392-61C5-4B68-87A1-7323630A5402}" type="datetimeFigureOut">
              <a:rPr lang="en-US" smtClean="0"/>
              <a:t>6/8/2017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2600E3-86D8-4D77-A221-F18B52A3C9E6}" type="slidenum">
              <a:rPr lang="en-US" smtClean="0"/>
              <a:t>‹#›</a:t>
            </a:fld>
            <a:endParaRPr lang="en-US"/>
          </a:p>
        </p:txBody>
      </p:sp>
    </p:spTree>
    <p:extLst>
      <p:ext uri="{BB962C8B-B14F-4D97-AF65-F5344CB8AC3E}">
        <p14:creationId xmlns:p14="http://schemas.microsoft.com/office/powerpoint/2010/main" val="2864947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25F392-61C5-4B68-87A1-7323630A5402}" type="datetimeFigureOut">
              <a:rPr lang="en-US" smtClean="0"/>
              <a:t>6/8/2017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600E3-86D8-4D77-A221-F18B52A3C9E6}" type="slidenum">
              <a:rPr lang="en-US" smtClean="0"/>
              <a:t>‹#›</a:t>
            </a:fld>
            <a:endParaRPr lang="en-US"/>
          </a:p>
        </p:txBody>
      </p:sp>
    </p:spTree>
    <p:extLst>
      <p:ext uri="{BB962C8B-B14F-4D97-AF65-F5344CB8AC3E}">
        <p14:creationId xmlns:p14="http://schemas.microsoft.com/office/powerpoint/2010/main" val="2818337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25F392-61C5-4B68-87A1-7323630A5402}" type="datetimeFigureOut">
              <a:rPr lang="en-US" smtClean="0"/>
              <a:t>6/8/2017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600E3-86D8-4D77-A221-F18B52A3C9E6}" type="slidenum">
              <a:rPr lang="en-US" smtClean="0"/>
              <a:t>‹#›</a:t>
            </a:fld>
            <a:endParaRPr lang="en-US"/>
          </a:p>
        </p:txBody>
      </p:sp>
    </p:spTree>
    <p:extLst>
      <p:ext uri="{BB962C8B-B14F-4D97-AF65-F5344CB8AC3E}">
        <p14:creationId xmlns:p14="http://schemas.microsoft.com/office/powerpoint/2010/main" val="2617200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25F392-61C5-4B68-87A1-7323630A5402}" type="datetimeFigureOut">
              <a:rPr lang="en-US" smtClean="0"/>
              <a:t>6/8/2017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2600E3-86D8-4D77-A221-F18B52A3C9E6}" type="slidenum">
              <a:rPr lang="en-US" smtClean="0"/>
              <a:t>‹#›</a:t>
            </a:fld>
            <a:endParaRPr lang="en-US"/>
          </a:p>
        </p:txBody>
      </p:sp>
    </p:spTree>
    <p:extLst>
      <p:ext uri="{BB962C8B-B14F-4D97-AF65-F5344CB8AC3E}">
        <p14:creationId xmlns:p14="http://schemas.microsoft.com/office/powerpoint/2010/main" val="1458283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colleenbonner@Johnston.k12.nc.us"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gif"/><Relationship Id="rId5" Type="http://schemas.openxmlformats.org/officeDocument/2006/relationships/image" Target="../media/image8.jpe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08816" y="76096"/>
            <a:ext cx="1947969" cy="276999"/>
          </a:xfrm>
          <a:prstGeom prst="rect">
            <a:avLst/>
          </a:prstGeom>
        </p:spPr>
        <p:txBody>
          <a:bodyPr wrap="none">
            <a:spAutoFit/>
          </a:bodyPr>
          <a:lstStyle/>
          <a:p>
            <a:pPr algn="ctr"/>
            <a:r>
              <a:rPr lang="en-US" sz="1200" b="1" dirty="0">
                <a:solidFill>
                  <a:prstClr val="black"/>
                </a:solidFill>
                <a:latin typeface="Century Schoolbook" panose="02040604050505020304" pitchFamily="18" charset="0"/>
                <a:ea typeface="Sweet Pea" pitchFamily="2" charset="-128"/>
                <a:cs typeface="Sweet Pea" pitchFamily="2" charset="-128"/>
              </a:rPr>
              <a:t>Honors World </a:t>
            </a:r>
            <a:r>
              <a:rPr lang="en-US" sz="1200" b="1" dirty="0" smtClean="0">
                <a:solidFill>
                  <a:prstClr val="black"/>
                </a:solidFill>
                <a:latin typeface="Century Schoolbook" panose="02040604050505020304" pitchFamily="18" charset="0"/>
                <a:ea typeface="Sweet Pea" pitchFamily="2" charset="-128"/>
                <a:cs typeface="Sweet Pea" pitchFamily="2" charset="-128"/>
              </a:rPr>
              <a:t>History</a:t>
            </a:r>
            <a:endParaRPr lang="en-US" sz="1200" b="1" dirty="0">
              <a:solidFill>
                <a:prstClr val="black"/>
              </a:solidFill>
              <a:latin typeface="Century Schoolbook" panose="02040604050505020304" pitchFamily="18" charset="0"/>
              <a:ea typeface="Sweet Pea" pitchFamily="2" charset="-128"/>
              <a:cs typeface="Sweet Pea" pitchFamily="2" charset="-128"/>
            </a:endParaRPr>
          </a:p>
        </p:txBody>
      </p:sp>
      <p:sp>
        <p:nvSpPr>
          <p:cNvPr id="8" name="TextBox 7"/>
          <p:cNvSpPr txBox="1"/>
          <p:nvPr/>
        </p:nvSpPr>
        <p:spPr>
          <a:xfrm>
            <a:off x="234176" y="538529"/>
            <a:ext cx="8731404" cy="281167"/>
          </a:xfrm>
          <a:prstGeom prst="rect">
            <a:avLst/>
          </a:prstGeom>
          <a:noFill/>
        </p:spPr>
        <p:txBody>
          <a:bodyPr wrap="square" rtlCol="0">
            <a:spAutoFit/>
          </a:bodyPr>
          <a:lstStyle/>
          <a:p>
            <a:r>
              <a:rPr lang="en-US" sz="1227" dirty="0" smtClean="0">
                <a:solidFill>
                  <a:prstClr val="black"/>
                </a:solidFill>
                <a:latin typeface="KG All of Me" panose="02000000000000000000" pitchFamily="2" charset="0"/>
              </a:rPr>
              <a:t>….…………………………………………………………………………………………………………………………………………………………………………………………….</a:t>
            </a:r>
            <a:endParaRPr lang="en-US" sz="1227" dirty="0">
              <a:solidFill>
                <a:prstClr val="black"/>
              </a:solidFill>
              <a:latin typeface="KG All of Me" panose="02000000000000000000" pitchFamily="2" charset="0"/>
            </a:endParaRPr>
          </a:p>
        </p:txBody>
      </p:sp>
      <p:sp>
        <p:nvSpPr>
          <p:cNvPr id="9" name="TextBox 8"/>
          <p:cNvSpPr txBox="1"/>
          <p:nvPr/>
        </p:nvSpPr>
        <p:spPr>
          <a:xfrm>
            <a:off x="141963" y="745473"/>
            <a:ext cx="3184487" cy="4247317"/>
          </a:xfrm>
          <a:prstGeom prst="rect">
            <a:avLst/>
          </a:prstGeom>
          <a:noFill/>
        </p:spPr>
        <p:txBody>
          <a:bodyPr wrap="square" rtlCol="0">
            <a:spAutoFit/>
          </a:bodyPr>
          <a:lstStyle/>
          <a:p>
            <a:pPr algn="ctr"/>
            <a:r>
              <a:rPr lang="en-US" sz="1000" b="1" u="sng" dirty="0">
                <a:solidFill>
                  <a:prstClr val="black"/>
                </a:solidFill>
                <a:latin typeface="Century Schoolbook" panose="02040604050505020304" pitchFamily="18" charset="0"/>
              </a:rPr>
              <a:t>Course and Contact Information:</a:t>
            </a:r>
          </a:p>
          <a:p>
            <a:endParaRPr lang="en-US" sz="1000" b="1" dirty="0">
              <a:solidFill>
                <a:prstClr val="black"/>
              </a:solidFill>
              <a:latin typeface="Century Schoolbook" panose="02040604050505020304" pitchFamily="18" charset="0"/>
            </a:endParaRPr>
          </a:p>
          <a:p>
            <a:r>
              <a:rPr lang="en-US" sz="1000" b="1" u="sng" dirty="0">
                <a:latin typeface="Century Schoolbook" panose="02040604050505020304" pitchFamily="18" charset="0"/>
              </a:rPr>
              <a:t>Email and Phone Ext</a:t>
            </a:r>
            <a:r>
              <a:rPr lang="en-US" sz="1000" b="1" dirty="0">
                <a:latin typeface="Century Schoolbook" panose="02040604050505020304" pitchFamily="18" charset="0"/>
              </a:rPr>
              <a:t>.: </a:t>
            </a:r>
          </a:p>
          <a:p>
            <a:r>
              <a:rPr lang="en-US" sz="1000" b="1" dirty="0">
                <a:latin typeface="Century Schoolbook" panose="02040604050505020304" pitchFamily="18" charset="0"/>
                <a:hlinkClick r:id="rId2"/>
              </a:rPr>
              <a:t>colleenbonner@Johnston.k12.nc.us</a:t>
            </a:r>
            <a:r>
              <a:rPr lang="en-US" sz="1000" b="1" dirty="0">
                <a:latin typeface="Century Schoolbook" panose="02040604050505020304" pitchFamily="18" charset="0"/>
              </a:rPr>
              <a:t> </a:t>
            </a:r>
          </a:p>
          <a:p>
            <a:r>
              <a:rPr lang="en-US" sz="1000" b="1" dirty="0" smtClean="0">
                <a:latin typeface="Century Schoolbook" panose="02040604050505020304" pitchFamily="18" charset="0"/>
              </a:rPr>
              <a:t>(</a:t>
            </a:r>
            <a:r>
              <a:rPr lang="en-US" sz="1000" b="1" dirty="0">
                <a:latin typeface="Century Schoolbook" panose="02040604050505020304" pitchFamily="18" charset="0"/>
              </a:rPr>
              <a:t>919) 934-7333 Ext. </a:t>
            </a:r>
            <a:r>
              <a:rPr lang="en-US" sz="1000" b="1" dirty="0" smtClean="0">
                <a:latin typeface="Century Schoolbook" panose="02040604050505020304" pitchFamily="18" charset="0"/>
              </a:rPr>
              <a:t>5934  </a:t>
            </a:r>
            <a:endParaRPr lang="en-US" sz="1000" b="1" dirty="0">
              <a:latin typeface="Century Schoolbook" panose="02040604050505020304" pitchFamily="18" charset="0"/>
            </a:endParaRPr>
          </a:p>
          <a:p>
            <a:r>
              <a:rPr lang="en-US" sz="1000" b="1" dirty="0" smtClean="0">
                <a:latin typeface="Century Schoolbook" panose="02040604050505020304" pitchFamily="18" charset="0"/>
              </a:rPr>
              <a:t>Room </a:t>
            </a:r>
            <a:r>
              <a:rPr lang="en-US" sz="1000" b="1" dirty="0">
                <a:latin typeface="Century Schoolbook" panose="02040604050505020304" pitchFamily="18" charset="0"/>
              </a:rPr>
              <a:t># </a:t>
            </a:r>
            <a:r>
              <a:rPr lang="en-US" sz="1000" b="1" dirty="0" smtClean="0">
                <a:latin typeface="Century Schoolbook" panose="02040604050505020304" pitchFamily="18" charset="0"/>
              </a:rPr>
              <a:t>240</a:t>
            </a:r>
          </a:p>
          <a:p>
            <a:endParaRPr lang="en-US" sz="1000" b="1" dirty="0">
              <a:latin typeface="Century Schoolbook" panose="02040604050505020304" pitchFamily="18" charset="0"/>
            </a:endParaRPr>
          </a:p>
          <a:p>
            <a:pPr algn="ctr"/>
            <a:r>
              <a:rPr lang="en-US" sz="1000" b="1" u="sng" dirty="0" smtClean="0">
                <a:latin typeface="Century Schoolbook" panose="02040604050505020304" pitchFamily="18" charset="0"/>
              </a:rPr>
              <a:t>Schedule:</a:t>
            </a:r>
            <a:endParaRPr lang="en-US" sz="1000" b="1" u="sng" dirty="0">
              <a:latin typeface="Century Schoolbook" panose="02040604050505020304" pitchFamily="18" charset="0"/>
            </a:endParaRPr>
          </a:p>
          <a:p>
            <a:r>
              <a:rPr lang="en-US" sz="1000" b="1" u="sng" dirty="0" smtClean="0">
                <a:latin typeface="Century Schoolbook" panose="02040604050505020304" pitchFamily="18" charset="0"/>
              </a:rPr>
              <a:t>1st </a:t>
            </a:r>
            <a:r>
              <a:rPr lang="en-US" sz="1000" b="1" u="sng" dirty="0">
                <a:latin typeface="Century Schoolbook" panose="02040604050505020304" pitchFamily="18" charset="0"/>
              </a:rPr>
              <a:t>Block</a:t>
            </a:r>
            <a:r>
              <a:rPr lang="en-US" sz="1000" b="1" dirty="0">
                <a:latin typeface="Century Schoolbook" panose="02040604050505020304" pitchFamily="18" charset="0"/>
              </a:rPr>
              <a:t>: </a:t>
            </a:r>
          </a:p>
          <a:p>
            <a:r>
              <a:rPr lang="en-US" sz="1000" dirty="0">
                <a:latin typeface="Century Schoolbook" panose="02040604050505020304" pitchFamily="18" charset="0"/>
              </a:rPr>
              <a:t>Planning</a:t>
            </a:r>
          </a:p>
          <a:p>
            <a:r>
              <a:rPr lang="en-US" sz="1000" b="1" u="sng" dirty="0" smtClean="0">
                <a:latin typeface="Century Schoolbook" panose="02040604050505020304" pitchFamily="18" charset="0"/>
              </a:rPr>
              <a:t>2nd </a:t>
            </a:r>
            <a:r>
              <a:rPr lang="en-US" sz="1000" b="1" u="sng" dirty="0">
                <a:latin typeface="Century Schoolbook" panose="02040604050505020304" pitchFamily="18" charset="0"/>
              </a:rPr>
              <a:t>Period</a:t>
            </a:r>
            <a:r>
              <a:rPr lang="en-US" sz="1000" b="1" dirty="0">
                <a:latin typeface="Century Schoolbook" panose="02040604050505020304" pitchFamily="18" charset="0"/>
              </a:rPr>
              <a:t>:</a:t>
            </a:r>
          </a:p>
          <a:p>
            <a:r>
              <a:rPr lang="en-US" sz="1000" dirty="0" smtClean="0">
                <a:latin typeface="Century Schoolbook" panose="02040604050505020304" pitchFamily="18" charset="0"/>
              </a:rPr>
              <a:t>Honors World </a:t>
            </a:r>
            <a:r>
              <a:rPr lang="en-US" sz="1000" dirty="0">
                <a:latin typeface="Century Schoolbook" panose="02040604050505020304" pitchFamily="18" charset="0"/>
              </a:rPr>
              <a:t>History </a:t>
            </a:r>
          </a:p>
          <a:p>
            <a:r>
              <a:rPr lang="en-US" sz="1000" b="1" u="sng" dirty="0" smtClean="0">
                <a:latin typeface="Century Schoolbook" panose="02040604050505020304" pitchFamily="18" charset="0"/>
              </a:rPr>
              <a:t>3rd </a:t>
            </a:r>
            <a:r>
              <a:rPr lang="en-US" sz="1000" b="1" u="sng" dirty="0">
                <a:latin typeface="Century Schoolbook" panose="02040604050505020304" pitchFamily="18" charset="0"/>
              </a:rPr>
              <a:t>Block</a:t>
            </a:r>
            <a:r>
              <a:rPr lang="en-US" sz="1000" b="1" dirty="0">
                <a:latin typeface="Century Schoolbook" panose="02040604050505020304" pitchFamily="18" charset="0"/>
              </a:rPr>
              <a:t>:</a:t>
            </a:r>
          </a:p>
          <a:p>
            <a:r>
              <a:rPr lang="en-US" sz="1000" dirty="0">
                <a:latin typeface="Century Schoolbook" panose="02040604050505020304" pitchFamily="18" charset="0"/>
              </a:rPr>
              <a:t>Honors World History </a:t>
            </a:r>
          </a:p>
          <a:p>
            <a:r>
              <a:rPr lang="en-US" sz="1000" b="1" u="sng" dirty="0" smtClean="0">
                <a:latin typeface="Century Schoolbook" panose="02040604050505020304" pitchFamily="18" charset="0"/>
              </a:rPr>
              <a:t>4th </a:t>
            </a:r>
            <a:r>
              <a:rPr lang="en-US" sz="1000" b="1" u="sng" dirty="0">
                <a:latin typeface="Century Schoolbook" panose="02040604050505020304" pitchFamily="18" charset="0"/>
              </a:rPr>
              <a:t>Period</a:t>
            </a:r>
            <a:r>
              <a:rPr lang="en-US" sz="1000" b="1" dirty="0">
                <a:latin typeface="Century Schoolbook" panose="02040604050505020304" pitchFamily="18" charset="0"/>
              </a:rPr>
              <a:t>: </a:t>
            </a:r>
          </a:p>
          <a:p>
            <a:r>
              <a:rPr lang="en-US" sz="1000" dirty="0">
                <a:latin typeface="Century Schoolbook" panose="02040604050505020304" pitchFamily="18" charset="0"/>
              </a:rPr>
              <a:t>Honors World History </a:t>
            </a:r>
            <a:endParaRPr lang="en-US" sz="1000" dirty="0" smtClean="0">
              <a:latin typeface="Century Schoolbook" panose="02040604050505020304" pitchFamily="18" charset="0"/>
            </a:endParaRPr>
          </a:p>
          <a:p>
            <a:endParaRPr lang="en-US" sz="1000" dirty="0">
              <a:latin typeface="Century Schoolbook" panose="02040604050505020304" pitchFamily="18" charset="0"/>
            </a:endParaRPr>
          </a:p>
          <a:p>
            <a:pPr algn="ctr"/>
            <a:r>
              <a:rPr lang="en-US" sz="1000" b="1" u="sng" dirty="0" smtClean="0">
                <a:latin typeface="Century Schoolbook" panose="02040604050505020304" pitchFamily="18" charset="0"/>
              </a:rPr>
              <a:t>Tutoring:</a:t>
            </a:r>
          </a:p>
          <a:p>
            <a:pPr marL="171450" indent="-171450">
              <a:buFont typeface="Arial" panose="020B0604020202020204" pitchFamily="34" charset="0"/>
              <a:buChar char="•"/>
            </a:pPr>
            <a:r>
              <a:rPr lang="en-US" sz="1000" dirty="0" smtClean="0">
                <a:latin typeface="Century Schoolbook" panose="02040604050505020304" pitchFamily="18" charset="0"/>
              </a:rPr>
              <a:t>Tuesday and Thursdays- 2:30-3:00 p.m. </a:t>
            </a:r>
            <a:endParaRPr lang="en-US" sz="1000" dirty="0">
              <a:latin typeface="Century Schoolbook" panose="02040604050505020304" pitchFamily="18" charset="0"/>
            </a:endParaRPr>
          </a:p>
          <a:p>
            <a:endParaRPr lang="en-US" sz="1000" dirty="0" smtClean="0">
              <a:latin typeface="Century Schoolbook" panose="02040604050505020304" pitchFamily="18" charset="0"/>
            </a:endParaRPr>
          </a:p>
          <a:p>
            <a:pPr marL="171450" indent="-171450">
              <a:buFont typeface="Arial" panose="020B0604020202020204" pitchFamily="34" charset="0"/>
              <a:buChar char="•"/>
            </a:pPr>
            <a:r>
              <a:rPr lang="en-US" sz="1000" dirty="0" smtClean="0">
                <a:latin typeface="Century Schoolbook" panose="02040604050505020304" pitchFamily="18" charset="0"/>
              </a:rPr>
              <a:t>All other times by appointment only.</a:t>
            </a:r>
          </a:p>
          <a:p>
            <a:endParaRPr lang="en-US" sz="1000" b="1" dirty="0">
              <a:latin typeface="Century Schoolbook" panose="02040604050505020304" pitchFamily="18" charset="0"/>
            </a:endParaRPr>
          </a:p>
          <a:p>
            <a:pPr algn="ctr"/>
            <a:r>
              <a:rPr lang="en-US" sz="1000" b="1" u="sng" dirty="0" smtClean="0">
                <a:latin typeface="Century Schoolbook" panose="02040604050505020304" pitchFamily="18" charset="0"/>
              </a:rPr>
              <a:t>Google Classroom Codes:</a:t>
            </a:r>
          </a:p>
          <a:p>
            <a:endParaRPr lang="en-US" sz="1000" b="1" dirty="0">
              <a:latin typeface="Century Schoolbook" panose="02040604050505020304" pitchFamily="18" charset="0"/>
            </a:endParaRPr>
          </a:p>
          <a:p>
            <a:r>
              <a:rPr lang="en-US" sz="1000" b="1" u="sng" dirty="0" smtClean="0">
                <a:latin typeface="Century Schoolbook" panose="02040604050505020304" pitchFamily="18" charset="0"/>
              </a:rPr>
              <a:t>Honors</a:t>
            </a:r>
            <a:r>
              <a:rPr lang="en-US" sz="1000" b="1" dirty="0" smtClean="0">
                <a:latin typeface="Century Schoolbook" panose="02040604050505020304" pitchFamily="18" charset="0"/>
              </a:rPr>
              <a:t>: </a:t>
            </a:r>
            <a:r>
              <a:rPr lang="en-US" sz="1000" dirty="0" smtClean="0">
                <a:latin typeface="Century Schoolbook" panose="02040604050505020304" pitchFamily="18" charset="0"/>
              </a:rPr>
              <a:t>ahlhk6</a:t>
            </a:r>
          </a:p>
          <a:p>
            <a:endParaRPr lang="en-US" sz="1000" b="1" dirty="0">
              <a:latin typeface="Century Schoolbook" panose="02040604050505020304" pitchFamily="18" charset="0"/>
            </a:endParaRPr>
          </a:p>
          <a:p>
            <a:r>
              <a:rPr lang="en-US" sz="1000" b="1" u="sng" dirty="0" smtClean="0">
                <a:latin typeface="Century Schoolbook" panose="02040604050505020304" pitchFamily="18" charset="0"/>
              </a:rPr>
              <a:t>Standard</a:t>
            </a:r>
            <a:r>
              <a:rPr lang="en-US" sz="1000" b="1" dirty="0" smtClean="0">
                <a:latin typeface="Century Schoolbook" panose="02040604050505020304" pitchFamily="18" charset="0"/>
              </a:rPr>
              <a:t>: </a:t>
            </a:r>
            <a:r>
              <a:rPr lang="en-US" sz="1000" dirty="0" smtClean="0">
                <a:latin typeface="Century Schoolbook" panose="02040604050505020304" pitchFamily="18" charset="0"/>
              </a:rPr>
              <a:t>823zvb</a:t>
            </a:r>
            <a:endParaRPr lang="en-US" sz="1000" dirty="0">
              <a:latin typeface="Century Schoolbook" panose="02040604050505020304" pitchFamily="18" charset="0"/>
            </a:endParaRPr>
          </a:p>
        </p:txBody>
      </p:sp>
      <p:sp>
        <p:nvSpPr>
          <p:cNvPr id="10" name="TextBox 9"/>
          <p:cNvSpPr txBox="1"/>
          <p:nvPr/>
        </p:nvSpPr>
        <p:spPr>
          <a:xfrm rot="5400000">
            <a:off x="1112753" y="2674577"/>
            <a:ext cx="4427393" cy="281167"/>
          </a:xfrm>
          <a:prstGeom prst="rect">
            <a:avLst/>
          </a:prstGeom>
          <a:noFill/>
        </p:spPr>
        <p:txBody>
          <a:bodyPr wrap="square" rtlCol="0">
            <a:spAutoFit/>
          </a:bodyPr>
          <a:lstStyle/>
          <a:p>
            <a:r>
              <a:rPr lang="en-US" sz="1227" dirty="0" smtClean="0">
                <a:solidFill>
                  <a:prstClr val="black"/>
                </a:solidFill>
                <a:latin typeface="KG All of Me" panose="02000000000000000000" pitchFamily="2" charset="0"/>
              </a:rPr>
              <a:t>……………………………………………………...............................................</a:t>
            </a:r>
            <a:endParaRPr lang="en-US" sz="1227" dirty="0">
              <a:solidFill>
                <a:prstClr val="black"/>
              </a:solidFill>
              <a:latin typeface="KG All of Me" panose="02000000000000000000" pitchFamily="2" charset="0"/>
            </a:endParaRPr>
          </a:p>
        </p:txBody>
      </p:sp>
      <p:sp>
        <p:nvSpPr>
          <p:cNvPr id="5" name="Rectangle 4"/>
          <p:cNvSpPr/>
          <p:nvPr/>
        </p:nvSpPr>
        <p:spPr>
          <a:xfrm>
            <a:off x="4201428" y="746931"/>
            <a:ext cx="4764152" cy="1202509"/>
          </a:xfrm>
          <a:prstGeom prst="rect">
            <a:avLst/>
          </a:prstGeom>
        </p:spPr>
        <p:txBody>
          <a:bodyPr wrap="square">
            <a:spAutoFit/>
          </a:bodyPr>
          <a:lstStyle/>
          <a:p>
            <a:pPr algn="ctr"/>
            <a:r>
              <a:rPr lang="en-US" sz="1100" b="1" u="sng" dirty="0">
                <a:solidFill>
                  <a:prstClr val="black"/>
                </a:solidFill>
                <a:latin typeface="Century Schoolbook" panose="02040604050505020304" pitchFamily="18" charset="0"/>
              </a:rPr>
              <a:t>Course Description:</a:t>
            </a:r>
          </a:p>
          <a:p>
            <a:r>
              <a:rPr lang="en-US" sz="1100" dirty="0" smtClean="0">
                <a:latin typeface="Century Schoolbook" panose="02040604050505020304" pitchFamily="18" charset="0"/>
              </a:rPr>
              <a:t>World </a:t>
            </a:r>
            <a:r>
              <a:rPr lang="en-US" sz="1100" dirty="0">
                <a:latin typeface="Century Schoolbook" panose="02040604050505020304" pitchFamily="18" charset="0"/>
              </a:rPr>
              <a:t>History is a survey course and a continuation of the K-8 core curriculum beginning with the Neolithic Revolution and concluding with the Modern Era. Students will assess the impact of political, social, economic, and cultural changes on individual societies as well as the scope of history as a whole.</a:t>
            </a:r>
            <a:endParaRPr lang="en-US" sz="1100" dirty="0">
              <a:solidFill>
                <a:prstClr val="black"/>
              </a:solidFill>
              <a:latin typeface="Century Schoolbook" panose="02040604050505020304" pitchFamily="18" charset="0"/>
            </a:endParaRPr>
          </a:p>
          <a:p>
            <a:pPr algn="r"/>
            <a:endParaRPr lang="en-US" sz="614" dirty="0">
              <a:solidFill>
                <a:prstClr val="black"/>
              </a:solidFill>
              <a:latin typeface="Century Gothic" panose="020B0502020202020204" pitchFamily="34" charset="0"/>
            </a:endParaRPr>
          </a:p>
        </p:txBody>
      </p:sp>
      <p:sp>
        <p:nvSpPr>
          <p:cNvPr id="15" name="Rectangle 14"/>
          <p:cNvSpPr/>
          <p:nvPr/>
        </p:nvSpPr>
        <p:spPr>
          <a:xfrm>
            <a:off x="3374910" y="1906249"/>
            <a:ext cx="2594429" cy="2970044"/>
          </a:xfrm>
          <a:prstGeom prst="rect">
            <a:avLst/>
          </a:prstGeom>
        </p:spPr>
        <p:txBody>
          <a:bodyPr wrap="square">
            <a:spAutoFit/>
          </a:bodyPr>
          <a:lstStyle/>
          <a:p>
            <a:r>
              <a:rPr lang="en-US" sz="1100" b="1" u="sng" dirty="0">
                <a:solidFill>
                  <a:prstClr val="black"/>
                </a:solidFill>
                <a:latin typeface="Century Schoolbook" panose="02040604050505020304" pitchFamily="18" charset="0"/>
              </a:rPr>
              <a:t>What We Will Study</a:t>
            </a:r>
            <a:r>
              <a:rPr lang="en-US" sz="1100" dirty="0">
                <a:solidFill>
                  <a:prstClr val="black"/>
                </a:solidFill>
                <a:latin typeface="Century Schoolbook" panose="02040604050505020304" pitchFamily="18" charset="0"/>
              </a:rPr>
              <a:t>:</a:t>
            </a:r>
          </a:p>
          <a:p>
            <a:endParaRPr lang="en-US" sz="1100" dirty="0">
              <a:solidFill>
                <a:prstClr val="black"/>
              </a:solidFill>
              <a:latin typeface="Century Schoolbook" panose="02040604050505020304" pitchFamily="18" charset="0"/>
            </a:endParaRPr>
          </a:p>
          <a:p>
            <a:pPr marL="87666" indent="-87666">
              <a:buFont typeface="Arial" panose="020B0604020202020204" pitchFamily="34" charset="0"/>
              <a:buChar char="•"/>
            </a:pPr>
            <a:r>
              <a:rPr lang="en-US" sz="1100" dirty="0">
                <a:latin typeface="Century Schoolbook" panose="02040604050505020304" pitchFamily="18" charset="0"/>
              </a:rPr>
              <a:t>Basic World Geography, Dating (CE/BCE), Terminology, Prehistory</a:t>
            </a:r>
          </a:p>
          <a:p>
            <a:pPr marL="87666" indent="-87666">
              <a:buFont typeface="Arial" panose="020B0604020202020204" pitchFamily="34" charset="0"/>
              <a:buChar char="•"/>
            </a:pPr>
            <a:endParaRPr lang="en-US" sz="1100" dirty="0">
              <a:latin typeface="Century Schoolbook" panose="02040604050505020304" pitchFamily="18" charset="0"/>
            </a:endParaRPr>
          </a:p>
          <a:p>
            <a:pPr marL="87666" indent="-87666">
              <a:buFont typeface="Arial" panose="020B0604020202020204" pitchFamily="34" charset="0"/>
              <a:buChar char="•"/>
            </a:pPr>
            <a:r>
              <a:rPr lang="en-US" sz="1100" dirty="0">
                <a:latin typeface="Century Schoolbook" panose="02040604050505020304" pitchFamily="18" charset="0"/>
              </a:rPr>
              <a:t> Ancient Near East – Mesopotamia/Fertile Crescent, Persia/Egypt </a:t>
            </a:r>
          </a:p>
          <a:p>
            <a:pPr marL="87666" indent="-87666">
              <a:buFont typeface="Arial" panose="020B0604020202020204" pitchFamily="34" charset="0"/>
              <a:buChar char="•"/>
            </a:pPr>
            <a:endParaRPr lang="en-US" sz="1100" dirty="0">
              <a:latin typeface="Century Schoolbook" panose="02040604050505020304" pitchFamily="18" charset="0"/>
            </a:endParaRPr>
          </a:p>
          <a:p>
            <a:pPr marL="87666" indent="-87666">
              <a:buFont typeface="Arial" panose="020B0604020202020204" pitchFamily="34" charset="0"/>
              <a:buChar char="•"/>
            </a:pPr>
            <a:r>
              <a:rPr lang="en-US" sz="1100" dirty="0">
                <a:latin typeface="Century Schoolbook" panose="02040604050505020304" pitchFamily="18" charset="0"/>
              </a:rPr>
              <a:t>India &amp; China</a:t>
            </a:r>
          </a:p>
          <a:p>
            <a:pPr marL="87666" indent="-87666">
              <a:buFont typeface="Arial" panose="020B0604020202020204" pitchFamily="34" charset="0"/>
              <a:buChar char="•"/>
            </a:pPr>
            <a:endParaRPr lang="en-US" sz="1100" dirty="0">
              <a:latin typeface="Century Schoolbook" panose="02040604050505020304" pitchFamily="18" charset="0"/>
            </a:endParaRPr>
          </a:p>
          <a:p>
            <a:pPr marL="87666" indent="-87666">
              <a:buFont typeface="Arial" panose="020B0604020202020204" pitchFamily="34" charset="0"/>
              <a:buChar char="•"/>
            </a:pPr>
            <a:r>
              <a:rPr lang="en-US" sz="1100" dirty="0">
                <a:latin typeface="Century Schoolbook" panose="02040604050505020304" pitchFamily="18" charset="0"/>
              </a:rPr>
              <a:t>Greece </a:t>
            </a:r>
          </a:p>
          <a:p>
            <a:pPr marL="87666" indent="-87666">
              <a:buFont typeface="Arial" panose="020B0604020202020204" pitchFamily="34" charset="0"/>
              <a:buChar char="•"/>
            </a:pPr>
            <a:endParaRPr lang="en-US" sz="1100" dirty="0">
              <a:latin typeface="Century Schoolbook" panose="02040604050505020304" pitchFamily="18" charset="0"/>
            </a:endParaRPr>
          </a:p>
          <a:p>
            <a:pPr marL="87666" indent="-87666">
              <a:buFont typeface="Arial" panose="020B0604020202020204" pitchFamily="34" charset="0"/>
              <a:buChar char="•"/>
            </a:pPr>
            <a:r>
              <a:rPr lang="en-US" sz="1100" dirty="0">
                <a:latin typeface="Century Schoolbook" panose="02040604050505020304" pitchFamily="18" charset="0"/>
              </a:rPr>
              <a:t>Rome </a:t>
            </a:r>
          </a:p>
          <a:p>
            <a:pPr marL="87666" indent="-87666">
              <a:buFont typeface="Arial" panose="020B0604020202020204" pitchFamily="34" charset="0"/>
              <a:buChar char="•"/>
            </a:pPr>
            <a:endParaRPr lang="en-US" sz="1100" dirty="0">
              <a:latin typeface="Century Schoolbook" panose="02040604050505020304" pitchFamily="18" charset="0"/>
            </a:endParaRPr>
          </a:p>
          <a:p>
            <a:pPr marL="87666" indent="-87666">
              <a:buFont typeface="Arial" panose="020B0604020202020204" pitchFamily="34" charset="0"/>
              <a:buChar char="•"/>
            </a:pPr>
            <a:r>
              <a:rPr lang="en-US" sz="1100" dirty="0">
                <a:latin typeface="Century Schoolbook" panose="02040604050505020304" pitchFamily="18" charset="0"/>
              </a:rPr>
              <a:t>The Middle Ages – Europe (Dark), Asia, Africa </a:t>
            </a:r>
          </a:p>
        </p:txBody>
      </p:sp>
      <p:sp>
        <p:nvSpPr>
          <p:cNvPr id="28" name="TextBox 27"/>
          <p:cNvSpPr txBox="1"/>
          <p:nvPr/>
        </p:nvSpPr>
        <p:spPr>
          <a:xfrm>
            <a:off x="2665715" y="340078"/>
            <a:ext cx="3234170" cy="218201"/>
          </a:xfrm>
          <a:prstGeom prst="rect">
            <a:avLst/>
          </a:prstGeom>
          <a:noFill/>
        </p:spPr>
        <p:txBody>
          <a:bodyPr wrap="square" rtlCol="0">
            <a:spAutoFit/>
          </a:bodyPr>
          <a:lstStyle/>
          <a:p>
            <a:pPr algn="ctr"/>
            <a:r>
              <a:rPr lang="en-US" sz="818" b="1" dirty="0">
                <a:solidFill>
                  <a:prstClr val="black"/>
                </a:solidFill>
                <a:latin typeface="Century Schoolbook" panose="02040604050505020304" pitchFamily="18" charset="0"/>
                <a:ea typeface="PBCoffeeBeforeTalkie" panose="02000603000000000000" pitchFamily="2" charset="0"/>
              </a:rPr>
              <a:t>Miss Colleen Bonner | Fall -2017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374910" y="824347"/>
            <a:ext cx="748932" cy="935675"/>
          </a:xfrm>
          <a:prstGeom prst="rect">
            <a:avLst/>
          </a:prstGeom>
        </p:spPr>
      </p:pic>
      <p:sp>
        <p:nvSpPr>
          <p:cNvPr id="11" name="TextBox 10"/>
          <p:cNvSpPr txBox="1"/>
          <p:nvPr/>
        </p:nvSpPr>
        <p:spPr>
          <a:xfrm>
            <a:off x="5969339" y="1986953"/>
            <a:ext cx="2846354" cy="2918043"/>
          </a:xfrm>
          <a:prstGeom prst="rect">
            <a:avLst/>
          </a:prstGeom>
          <a:noFill/>
        </p:spPr>
        <p:txBody>
          <a:bodyPr wrap="square" rtlCol="0">
            <a:spAutoFit/>
          </a:bodyPr>
          <a:lstStyle/>
          <a:p>
            <a:pPr marL="87666" indent="-87666">
              <a:buFont typeface="Arial" panose="020B0604020202020204" pitchFamily="34" charset="0"/>
              <a:buChar char="•"/>
            </a:pPr>
            <a:r>
              <a:rPr lang="en-US" sz="1050" dirty="0">
                <a:latin typeface="Century Schoolbook" panose="02040604050505020304" pitchFamily="18" charset="0"/>
              </a:rPr>
              <a:t>The Renaissance </a:t>
            </a:r>
          </a:p>
          <a:p>
            <a:pPr marL="87666" indent="-87666">
              <a:buFont typeface="Arial" panose="020B0604020202020204" pitchFamily="34" charset="0"/>
              <a:buChar char="•"/>
            </a:pPr>
            <a:endParaRPr lang="en-US" sz="1050" dirty="0">
              <a:latin typeface="Century Schoolbook" panose="02040604050505020304" pitchFamily="18" charset="0"/>
            </a:endParaRPr>
          </a:p>
          <a:p>
            <a:pPr marL="87666" indent="-87666">
              <a:buFont typeface="Arial" panose="020B0604020202020204" pitchFamily="34" charset="0"/>
              <a:buChar char="•"/>
            </a:pPr>
            <a:r>
              <a:rPr lang="en-US" sz="1050" dirty="0">
                <a:latin typeface="Century Schoolbook" panose="02040604050505020304" pitchFamily="18" charset="0"/>
              </a:rPr>
              <a:t>Age of Exploration Mesoamerica &amp; South America </a:t>
            </a:r>
          </a:p>
          <a:p>
            <a:pPr marL="87666" indent="-87666">
              <a:buFont typeface="Arial" panose="020B0604020202020204" pitchFamily="34" charset="0"/>
              <a:buChar char="•"/>
            </a:pPr>
            <a:endParaRPr lang="en-US" sz="1050" dirty="0">
              <a:latin typeface="Century Schoolbook" panose="02040604050505020304" pitchFamily="18" charset="0"/>
            </a:endParaRPr>
          </a:p>
          <a:p>
            <a:pPr marL="87666" indent="-87666">
              <a:buFont typeface="Arial" panose="020B0604020202020204" pitchFamily="34" charset="0"/>
              <a:buChar char="•"/>
            </a:pPr>
            <a:r>
              <a:rPr lang="en-US" sz="1050" dirty="0">
                <a:latin typeface="Century Schoolbook" panose="02040604050505020304" pitchFamily="18" charset="0"/>
              </a:rPr>
              <a:t>European Monarchy/ Enlightenment/French Revolution </a:t>
            </a:r>
          </a:p>
          <a:p>
            <a:pPr marL="87666" indent="-87666">
              <a:buFont typeface="Arial" panose="020B0604020202020204" pitchFamily="34" charset="0"/>
              <a:buChar char="•"/>
            </a:pPr>
            <a:endParaRPr lang="en-US" sz="1050" dirty="0">
              <a:latin typeface="Century Schoolbook" panose="02040604050505020304" pitchFamily="18" charset="0"/>
            </a:endParaRPr>
          </a:p>
          <a:p>
            <a:pPr marL="87666" indent="-87666">
              <a:buFont typeface="Arial" panose="020B0604020202020204" pitchFamily="34" charset="0"/>
              <a:buChar char="•"/>
            </a:pPr>
            <a:r>
              <a:rPr lang="en-US" sz="1050" dirty="0">
                <a:latin typeface="Century Schoolbook" panose="02040604050505020304" pitchFamily="18" charset="0"/>
              </a:rPr>
              <a:t>Industrial </a:t>
            </a:r>
            <a:r>
              <a:rPr lang="en-US" sz="1050" dirty="0" smtClean="0">
                <a:latin typeface="Century Schoolbook" panose="02040604050505020304" pitchFamily="18" charset="0"/>
              </a:rPr>
              <a:t>Revolution and Imperialism </a:t>
            </a:r>
            <a:endParaRPr lang="en-US" sz="1050" dirty="0">
              <a:latin typeface="Century Schoolbook" panose="02040604050505020304" pitchFamily="18" charset="0"/>
            </a:endParaRPr>
          </a:p>
          <a:p>
            <a:pPr marL="87666" indent="-87666">
              <a:buFont typeface="Arial" panose="020B0604020202020204" pitchFamily="34" charset="0"/>
              <a:buChar char="•"/>
            </a:pPr>
            <a:endParaRPr lang="en-US" sz="1050" dirty="0">
              <a:latin typeface="Century Schoolbook" panose="02040604050505020304" pitchFamily="18" charset="0"/>
            </a:endParaRPr>
          </a:p>
          <a:p>
            <a:pPr marL="87666" indent="-87666">
              <a:buFont typeface="Arial" panose="020B0604020202020204" pitchFamily="34" charset="0"/>
              <a:buChar char="•"/>
            </a:pPr>
            <a:r>
              <a:rPr lang="en-US" sz="1050" dirty="0" smtClean="0">
                <a:latin typeface="Century Schoolbook" panose="02040604050505020304" pitchFamily="18" charset="0"/>
              </a:rPr>
              <a:t>Nationalism, WWI</a:t>
            </a:r>
            <a:r>
              <a:rPr lang="en-US" sz="1050" dirty="0">
                <a:latin typeface="Century Schoolbook" panose="02040604050505020304" pitchFamily="18" charset="0"/>
              </a:rPr>
              <a:t>, Interwar Years, Great Depression, </a:t>
            </a:r>
            <a:r>
              <a:rPr lang="en-US" sz="1050" dirty="0" smtClean="0">
                <a:latin typeface="Century Schoolbook" panose="02040604050505020304" pitchFamily="18" charset="0"/>
              </a:rPr>
              <a:t>WWII and Post-WWII </a:t>
            </a:r>
            <a:r>
              <a:rPr lang="en-US" sz="1050" dirty="0">
                <a:latin typeface="Century Schoolbook" panose="02040604050505020304" pitchFamily="18" charset="0"/>
              </a:rPr>
              <a:t>Europe and Asia</a:t>
            </a:r>
          </a:p>
          <a:p>
            <a:pPr marL="87666" indent="-87666">
              <a:buFont typeface="Arial" panose="020B0604020202020204" pitchFamily="34" charset="0"/>
              <a:buChar char="•"/>
            </a:pPr>
            <a:endParaRPr lang="en-US" sz="1050" dirty="0">
              <a:latin typeface="Century Schoolbook" panose="02040604050505020304" pitchFamily="18" charset="0"/>
            </a:endParaRPr>
          </a:p>
          <a:p>
            <a:pPr marL="87666" indent="-87666">
              <a:buFont typeface="Arial" panose="020B0604020202020204" pitchFamily="34" charset="0"/>
              <a:buChar char="•"/>
            </a:pPr>
            <a:r>
              <a:rPr lang="en-US" sz="1050" dirty="0">
                <a:latin typeface="Century Schoolbook" panose="02040604050505020304" pitchFamily="18" charset="0"/>
              </a:rPr>
              <a:t>Cold War </a:t>
            </a:r>
          </a:p>
          <a:p>
            <a:pPr marL="87666" indent="-87666">
              <a:buFont typeface="Arial" panose="020B0604020202020204" pitchFamily="34" charset="0"/>
              <a:buChar char="•"/>
            </a:pPr>
            <a:endParaRPr lang="en-US" sz="1050" dirty="0">
              <a:latin typeface="Century Schoolbook" panose="02040604050505020304" pitchFamily="18" charset="0"/>
            </a:endParaRPr>
          </a:p>
          <a:p>
            <a:pPr marL="87666" indent="-87666">
              <a:buFont typeface="Arial" panose="020B0604020202020204" pitchFamily="34" charset="0"/>
              <a:buChar char="•"/>
            </a:pPr>
            <a:r>
              <a:rPr lang="en-US" sz="1050" dirty="0">
                <a:latin typeface="Century Schoolbook" panose="02040604050505020304" pitchFamily="18" charset="0"/>
              </a:rPr>
              <a:t>Today’s World - Globalization </a:t>
            </a:r>
            <a:endParaRPr lang="en-US" sz="1050" dirty="0">
              <a:solidFill>
                <a:prstClr val="black"/>
              </a:solidFill>
              <a:latin typeface="Century Schoolbook" panose="02040604050505020304" pitchFamily="18" charset="0"/>
            </a:endParaRPr>
          </a:p>
          <a:p>
            <a:endParaRPr lang="en-US" sz="512" dirty="0">
              <a:latin typeface="Century Schoolbook" panose="02040604050505020304" pitchFamily="18" charset="0"/>
            </a:endParaRPr>
          </a:p>
        </p:txBody>
      </p:sp>
      <p:sp>
        <p:nvSpPr>
          <p:cNvPr id="21" name="TextBox 20"/>
          <p:cNvSpPr txBox="1"/>
          <p:nvPr/>
        </p:nvSpPr>
        <p:spPr>
          <a:xfrm>
            <a:off x="117696" y="4749632"/>
            <a:ext cx="9195832" cy="281167"/>
          </a:xfrm>
          <a:prstGeom prst="rect">
            <a:avLst/>
          </a:prstGeom>
          <a:noFill/>
        </p:spPr>
        <p:txBody>
          <a:bodyPr wrap="square" rtlCol="0">
            <a:spAutoFit/>
          </a:bodyPr>
          <a:lstStyle/>
          <a:p>
            <a:r>
              <a:rPr lang="en-US" sz="1227" dirty="0" smtClean="0">
                <a:solidFill>
                  <a:prstClr val="black"/>
                </a:solidFill>
                <a:latin typeface="KG All of Me" panose="02000000000000000000" pitchFamily="2" charset="0"/>
              </a:rPr>
              <a:t>….…………………………………………………………………………………………………………………………………………………………………………………………………….</a:t>
            </a:r>
            <a:endParaRPr lang="en-US" sz="1227" dirty="0">
              <a:solidFill>
                <a:prstClr val="black"/>
              </a:solidFill>
              <a:latin typeface="KG All of Me" panose="02000000000000000000" pitchFamily="2" charset="0"/>
            </a:endParaRPr>
          </a:p>
        </p:txBody>
      </p:sp>
      <p:pic>
        <p:nvPicPr>
          <p:cNvPr id="27" name="Picture 2" descr="http://images.clipartpanda.com/email-clipart-4cbKGp8Xi.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8362" y="1133631"/>
            <a:ext cx="319916" cy="22874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975130" y="4935396"/>
            <a:ext cx="2297424" cy="276999"/>
          </a:xfrm>
          <a:prstGeom prst="rect">
            <a:avLst/>
          </a:prstGeom>
          <a:noFill/>
        </p:spPr>
        <p:txBody>
          <a:bodyPr wrap="none" rtlCol="0">
            <a:spAutoFit/>
          </a:bodyPr>
          <a:lstStyle/>
          <a:p>
            <a:r>
              <a:rPr lang="en-US" sz="1200" b="1" u="sng" dirty="0" smtClean="0">
                <a:latin typeface="Century Schoolbook" panose="02040604050505020304" pitchFamily="18" charset="0"/>
              </a:rPr>
              <a:t>Assignments and Grading:</a:t>
            </a:r>
            <a:endParaRPr lang="en-US" sz="1200" b="1" u="sng" dirty="0">
              <a:latin typeface="Century Schoolbook" panose="02040604050505020304" pitchFamily="18" charset="0"/>
            </a:endParaRPr>
          </a:p>
        </p:txBody>
      </p:sp>
      <p:sp>
        <p:nvSpPr>
          <p:cNvPr id="30" name="TextBox 29"/>
          <p:cNvSpPr txBox="1"/>
          <p:nvPr/>
        </p:nvSpPr>
        <p:spPr>
          <a:xfrm>
            <a:off x="117696" y="5171807"/>
            <a:ext cx="1371600" cy="261610"/>
          </a:xfrm>
          <a:prstGeom prst="rect">
            <a:avLst/>
          </a:prstGeom>
          <a:solidFill>
            <a:schemeClr val="bg1">
              <a:lumMod val="50000"/>
            </a:schemeClr>
          </a:solidFill>
        </p:spPr>
        <p:txBody>
          <a:bodyPr wrap="square" rtlCol="0">
            <a:spAutoFit/>
          </a:bodyPr>
          <a:lstStyle/>
          <a:p>
            <a:r>
              <a:rPr lang="en-US" sz="1100" b="1" dirty="0" smtClean="0">
                <a:solidFill>
                  <a:prstClr val="white"/>
                </a:solidFill>
                <a:latin typeface="Century Schoolbook" panose="02040604050505020304" pitchFamily="18" charset="0"/>
              </a:rPr>
              <a:t>Honors- 45</a:t>
            </a:r>
            <a:r>
              <a:rPr lang="en-US" sz="1100" b="1" dirty="0" smtClean="0">
                <a:solidFill>
                  <a:prstClr val="white"/>
                </a:solidFill>
                <a:latin typeface="Century Schoolbook" panose="02040604050505020304" pitchFamily="18" charset="0"/>
              </a:rPr>
              <a:t>%</a:t>
            </a:r>
            <a:endParaRPr lang="en-US" sz="1100" b="1" dirty="0" smtClean="0">
              <a:solidFill>
                <a:prstClr val="white"/>
              </a:solidFill>
              <a:latin typeface="Century Schoolbook" panose="02040604050505020304" pitchFamily="18" charset="0"/>
            </a:endParaRPr>
          </a:p>
        </p:txBody>
      </p:sp>
      <p:sp>
        <p:nvSpPr>
          <p:cNvPr id="31" name="TextBox 30"/>
          <p:cNvSpPr txBox="1"/>
          <p:nvPr/>
        </p:nvSpPr>
        <p:spPr>
          <a:xfrm>
            <a:off x="149976" y="5969343"/>
            <a:ext cx="1144134" cy="261610"/>
          </a:xfrm>
          <a:prstGeom prst="rect">
            <a:avLst/>
          </a:prstGeom>
          <a:solidFill>
            <a:schemeClr val="bg1">
              <a:lumMod val="50000"/>
            </a:schemeClr>
          </a:solidFill>
        </p:spPr>
        <p:txBody>
          <a:bodyPr wrap="square" rtlCol="0">
            <a:spAutoFit/>
          </a:bodyPr>
          <a:lstStyle/>
          <a:p>
            <a:r>
              <a:rPr lang="en-US" sz="1100" b="1" dirty="0" smtClean="0">
                <a:solidFill>
                  <a:prstClr val="white"/>
                </a:solidFill>
                <a:latin typeface="Century Schoolbook" panose="02040604050505020304" pitchFamily="18" charset="0"/>
              </a:rPr>
              <a:t>Honors-</a:t>
            </a:r>
            <a:r>
              <a:rPr lang="en-US" sz="1100" b="1" dirty="0" smtClean="0">
                <a:solidFill>
                  <a:prstClr val="white"/>
                </a:solidFill>
                <a:latin typeface="Century Schoolbook" panose="02040604050505020304" pitchFamily="18" charset="0"/>
              </a:rPr>
              <a:t> </a:t>
            </a:r>
            <a:r>
              <a:rPr lang="en-US" sz="1100" b="1" dirty="0" smtClean="0">
                <a:solidFill>
                  <a:prstClr val="white"/>
                </a:solidFill>
                <a:latin typeface="Century Schoolbook" panose="02040604050505020304" pitchFamily="18" charset="0"/>
              </a:rPr>
              <a:t>30%</a:t>
            </a:r>
            <a:endParaRPr lang="en-US" sz="1100" b="1" dirty="0">
              <a:solidFill>
                <a:prstClr val="white"/>
              </a:solidFill>
              <a:latin typeface="Century Schoolbook" panose="02040604050505020304" pitchFamily="18" charset="0"/>
            </a:endParaRPr>
          </a:p>
        </p:txBody>
      </p:sp>
      <p:sp>
        <p:nvSpPr>
          <p:cNvPr id="32" name="TextBox 31"/>
          <p:cNvSpPr txBox="1"/>
          <p:nvPr/>
        </p:nvSpPr>
        <p:spPr>
          <a:xfrm>
            <a:off x="117696" y="5559950"/>
            <a:ext cx="1316512" cy="261610"/>
          </a:xfrm>
          <a:prstGeom prst="rect">
            <a:avLst/>
          </a:prstGeom>
          <a:solidFill>
            <a:schemeClr val="bg1">
              <a:lumMod val="50000"/>
            </a:schemeClr>
          </a:solidFill>
        </p:spPr>
        <p:txBody>
          <a:bodyPr wrap="square" rtlCol="0">
            <a:spAutoFit/>
          </a:bodyPr>
          <a:lstStyle/>
          <a:p>
            <a:r>
              <a:rPr lang="en-US" sz="1100" b="1" dirty="0" smtClean="0">
                <a:solidFill>
                  <a:prstClr val="white"/>
                </a:solidFill>
                <a:latin typeface="Century Schoolbook" panose="02040604050505020304" pitchFamily="18" charset="0"/>
              </a:rPr>
              <a:t>Honors- 25</a:t>
            </a:r>
            <a:r>
              <a:rPr lang="en-US" sz="1100" b="1" dirty="0" smtClean="0">
                <a:solidFill>
                  <a:prstClr val="white"/>
                </a:solidFill>
                <a:latin typeface="Century Schoolbook" panose="02040604050505020304" pitchFamily="18" charset="0"/>
              </a:rPr>
              <a:t>%</a:t>
            </a:r>
            <a:endParaRPr lang="en-US" sz="1100" b="1" dirty="0" smtClean="0">
              <a:solidFill>
                <a:prstClr val="white"/>
              </a:solidFill>
              <a:latin typeface="Century Schoolbook" panose="02040604050505020304" pitchFamily="18" charset="0"/>
            </a:endParaRPr>
          </a:p>
        </p:txBody>
      </p:sp>
      <p:sp>
        <p:nvSpPr>
          <p:cNvPr id="35" name="TextBox 34"/>
          <p:cNvSpPr txBox="1"/>
          <p:nvPr/>
        </p:nvSpPr>
        <p:spPr>
          <a:xfrm>
            <a:off x="1441933" y="6212879"/>
            <a:ext cx="6315890" cy="553998"/>
          </a:xfrm>
          <a:prstGeom prst="rect">
            <a:avLst/>
          </a:prstGeom>
          <a:solidFill>
            <a:schemeClr val="bg1">
              <a:lumMod val="50000"/>
            </a:schemeClr>
          </a:solidFill>
        </p:spPr>
        <p:txBody>
          <a:bodyPr wrap="square" rtlCol="0">
            <a:spAutoFit/>
          </a:bodyPr>
          <a:lstStyle/>
          <a:p>
            <a:r>
              <a:rPr lang="en-US" sz="1000" b="1" dirty="0" smtClean="0">
                <a:solidFill>
                  <a:prstClr val="white"/>
                </a:solidFill>
                <a:latin typeface="Century Schoolbook" panose="02040604050505020304" pitchFamily="18" charset="0"/>
              </a:rPr>
              <a:t>The difference in grade weights between Honors World and Standard World </a:t>
            </a:r>
          </a:p>
          <a:p>
            <a:pPr algn="ctr"/>
            <a:r>
              <a:rPr lang="en-US" sz="1000" b="1" dirty="0" smtClean="0">
                <a:solidFill>
                  <a:prstClr val="white"/>
                </a:solidFill>
                <a:latin typeface="Century Schoolbook" panose="02040604050505020304" pitchFamily="18" charset="0"/>
              </a:rPr>
              <a:t>Honors- </a:t>
            </a:r>
            <a:r>
              <a:rPr lang="en-US" sz="1000" b="1" dirty="0" smtClean="0">
                <a:solidFill>
                  <a:prstClr val="white"/>
                </a:solidFill>
                <a:latin typeface="Century Schoolbook" panose="02040604050505020304" pitchFamily="18" charset="0"/>
              </a:rPr>
              <a:t>45%+25%+30%= 100%</a:t>
            </a:r>
          </a:p>
          <a:p>
            <a:pPr algn="ctr"/>
            <a:r>
              <a:rPr lang="en-US" sz="1000" b="1" dirty="0" smtClean="0">
                <a:solidFill>
                  <a:prstClr val="white"/>
                </a:solidFill>
                <a:latin typeface="Century Schoolbook" panose="02040604050505020304" pitchFamily="18" charset="0"/>
              </a:rPr>
              <a:t>Standard- 40%+30%+30%= 100%</a:t>
            </a:r>
            <a:endParaRPr lang="en-US" sz="1000" b="1" dirty="0">
              <a:solidFill>
                <a:prstClr val="white"/>
              </a:solidFill>
              <a:latin typeface="Century Schoolbook" panose="02040604050505020304" pitchFamily="18" charset="0"/>
            </a:endParaRPr>
          </a:p>
        </p:txBody>
      </p:sp>
      <p:sp>
        <p:nvSpPr>
          <p:cNvPr id="13" name="TextBox 12"/>
          <p:cNvSpPr txBox="1"/>
          <p:nvPr/>
        </p:nvSpPr>
        <p:spPr>
          <a:xfrm>
            <a:off x="1552677" y="5171807"/>
            <a:ext cx="6497291" cy="261610"/>
          </a:xfrm>
          <a:prstGeom prst="rect">
            <a:avLst/>
          </a:prstGeom>
          <a:noFill/>
        </p:spPr>
        <p:txBody>
          <a:bodyPr wrap="none" rtlCol="0">
            <a:spAutoFit/>
          </a:bodyPr>
          <a:lstStyle/>
          <a:p>
            <a:r>
              <a:rPr lang="en-US" sz="1100" b="1" u="sng" dirty="0" smtClean="0">
                <a:latin typeface="Century Schoolbook" panose="02040604050505020304" pitchFamily="18" charset="0"/>
              </a:rPr>
              <a:t>Summative Assessments</a:t>
            </a:r>
            <a:r>
              <a:rPr lang="en-US" sz="1100" dirty="0" smtClean="0">
                <a:latin typeface="Century Schoolbook" panose="02040604050505020304" pitchFamily="18" charset="0"/>
              </a:rPr>
              <a:t>: Unit Tests, Project Based Learning Unit Presentations, Simulations </a:t>
            </a:r>
            <a:endParaRPr lang="en-US" sz="1100" dirty="0">
              <a:latin typeface="Century Schoolbook" panose="02040604050505020304" pitchFamily="18" charset="0"/>
            </a:endParaRPr>
          </a:p>
        </p:txBody>
      </p:sp>
      <p:sp>
        <p:nvSpPr>
          <p:cNvPr id="36" name="TextBox 35"/>
          <p:cNvSpPr txBox="1"/>
          <p:nvPr/>
        </p:nvSpPr>
        <p:spPr>
          <a:xfrm>
            <a:off x="1380299" y="5969343"/>
            <a:ext cx="7213834" cy="261610"/>
          </a:xfrm>
          <a:prstGeom prst="rect">
            <a:avLst/>
          </a:prstGeom>
          <a:noFill/>
        </p:spPr>
        <p:txBody>
          <a:bodyPr wrap="none" rtlCol="0">
            <a:spAutoFit/>
          </a:bodyPr>
          <a:lstStyle/>
          <a:p>
            <a:r>
              <a:rPr lang="en-US" sz="1100" b="1" u="sng" dirty="0" smtClean="0">
                <a:latin typeface="Century Schoolbook" panose="02040604050505020304" pitchFamily="18" charset="0"/>
              </a:rPr>
              <a:t>Interactive Notebook and Classwork</a:t>
            </a:r>
            <a:r>
              <a:rPr lang="en-US" sz="1100" dirty="0" smtClean="0">
                <a:latin typeface="Century Schoolbook" panose="02040604050505020304" pitchFamily="18" charset="0"/>
              </a:rPr>
              <a:t>: Organized and </a:t>
            </a:r>
            <a:r>
              <a:rPr lang="en-US" sz="1100" dirty="0">
                <a:latin typeface="Century Schoolbook" panose="02040604050505020304" pitchFamily="18" charset="0"/>
              </a:rPr>
              <a:t>C</a:t>
            </a:r>
            <a:r>
              <a:rPr lang="en-US" sz="1100" dirty="0" smtClean="0">
                <a:latin typeface="Century Schoolbook" panose="02040604050505020304" pitchFamily="18" charset="0"/>
              </a:rPr>
              <a:t>ompleted Notebook and all Classwork Activities.</a:t>
            </a:r>
            <a:endParaRPr lang="en-US" sz="1100" dirty="0">
              <a:latin typeface="Century Schoolbook" panose="02040604050505020304" pitchFamily="18" charset="0"/>
            </a:endParaRPr>
          </a:p>
        </p:txBody>
      </p:sp>
      <p:sp>
        <p:nvSpPr>
          <p:cNvPr id="37" name="TextBox 36"/>
          <p:cNvSpPr txBox="1"/>
          <p:nvPr/>
        </p:nvSpPr>
        <p:spPr>
          <a:xfrm>
            <a:off x="1552677" y="5502564"/>
            <a:ext cx="7489551" cy="600164"/>
          </a:xfrm>
          <a:prstGeom prst="rect">
            <a:avLst/>
          </a:prstGeom>
          <a:noFill/>
        </p:spPr>
        <p:txBody>
          <a:bodyPr wrap="none" rtlCol="0">
            <a:spAutoFit/>
          </a:bodyPr>
          <a:lstStyle/>
          <a:p>
            <a:r>
              <a:rPr lang="en-US" sz="1100" b="1" u="sng" dirty="0" smtClean="0">
                <a:latin typeface="Century Schoolbook" panose="02040604050505020304" pitchFamily="18" charset="0"/>
              </a:rPr>
              <a:t>Formative Assessments</a:t>
            </a:r>
            <a:r>
              <a:rPr lang="en-US" sz="1100" dirty="0" smtClean="0">
                <a:latin typeface="Century Schoolbook" panose="02040604050505020304" pitchFamily="18" charset="0"/>
              </a:rPr>
              <a:t>: Quizzes of Both Vocabulary and Content, Project Based Learning </a:t>
            </a:r>
            <a:r>
              <a:rPr lang="en-US" sz="1100" dirty="0">
                <a:latin typeface="Century Schoolbook" panose="02040604050505020304" pitchFamily="18" charset="0"/>
              </a:rPr>
              <a:t>S</a:t>
            </a:r>
            <a:r>
              <a:rPr lang="en-US" sz="1100" dirty="0" smtClean="0">
                <a:latin typeface="Century Schoolbook" panose="02040604050505020304" pitchFamily="18" charset="0"/>
              </a:rPr>
              <a:t>tep Assessments,</a:t>
            </a:r>
          </a:p>
          <a:p>
            <a:r>
              <a:rPr lang="en-US" sz="1100" dirty="0" smtClean="0">
                <a:latin typeface="Century Schoolbook" panose="02040604050505020304" pitchFamily="18" charset="0"/>
              </a:rPr>
              <a:t> Guided </a:t>
            </a:r>
            <a:r>
              <a:rPr lang="en-US" sz="1100" dirty="0">
                <a:latin typeface="Century Schoolbook" panose="02040604050505020304" pitchFamily="18" charset="0"/>
              </a:rPr>
              <a:t>Notes, Vocabulary, Other Assorted Assignments</a:t>
            </a:r>
          </a:p>
          <a:p>
            <a:endParaRPr lang="en-US" sz="1100" dirty="0"/>
          </a:p>
        </p:txBody>
      </p:sp>
      <p:pic>
        <p:nvPicPr>
          <p:cNvPr id="39" name="Picture 2" descr="Alarm Clock by joaolim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247354">
            <a:off x="1819157" y="2225496"/>
            <a:ext cx="606004" cy="77942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84968" y="1426719"/>
            <a:ext cx="566504" cy="371768"/>
          </a:xfrm>
          <a:prstGeom prst="rect">
            <a:avLst/>
          </a:prstGeom>
        </p:spPr>
      </p:pic>
    </p:spTree>
    <p:extLst>
      <p:ext uri="{BB962C8B-B14F-4D97-AF65-F5344CB8AC3E}">
        <p14:creationId xmlns:p14="http://schemas.microsoft.com/office/powerpoint/2010/main" val="407455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03357" y="115365"/>
            <a:ext cx="3515706" cy="307777"/>
          </a:xfrm>
          <a:prstGeom prst="rect">
            <a:avLst/>
          </a:prstGeom>
        </p:spPr>
        <p:txBody>
          <a:bodyPr wrap="none">
            <a:spAutoFit/>
          </a:bodyPr>
          <a:lstStyle/>
          <a:p>
            <a:r>
              <a:rPr lang="en-US" sz="1400" b="1" dirty="0" smtClean="0">
                <a:solidFill>
                  <a:prstClr val="black"/>
                </a:solidFill>
                <a:latin typeface="Century Schoolbook" panose="02040604050505020304" pitchFamily="18" charset="0"/>
                <a:ea typeface="Sweet Pea" pitchFamily="2" charset="-128"/>
                <a:cs typeface="Sweet Pea" pitchFamily="2" charset="-128"/>
              </a:rPr>
              <a:t>Classroom Policies and Procedures:</a:t>
            </a:r>
            <a:endParaRPr lang="en-US" sz="1400" b="1" dirty="0">
              <a:solidFill>
                <a:prstClr val="black"/>
              </a:solidFill>
              <a:latin typeface="Century Schoolbook" panose="02040604050505020304" pitchFamily="18" charset="0"/>
              <a:ea typeface="Sweet Pea" pitchFamily="2" charset="-128"/>
              <a:cs typeface="Sweet Pea" pitchFamily="2" charset="-128"/>
            </a:endParaRPr>
          </a:p>
        </p:txBody>
      </p:sp>
      <p:sp>
        <p:nvSpPr>
          <p:cNvPr id="5" name="TextBox 4"/>
          <p:cNvSpPr txBox="1"/>
          <p:nvPr/>
        </p:nvSpPr>
        <p:spPr>
          <a:xfrm>
            <a:off x="178420" y="322823"/>
            <a:ext cx="8965580" cy="281167"/>
          </a:xfrm>
          <a:prstGeom prst="rect">
            <a:avLst/>
          </a:prstGeom>
          <a:noFill/>
        </p:spPr>
        <p:txBody>
          <a:bodyPr wrap="square" rtlCol="0">
            <a:spAutoFit/>
          </a:bodyPr>
          <a:lstStyle/>
          <a:p>
            <a:r>
              <a:rPr lang="en-US" sz="1227" dirty="0" smtClean="0">
                <a:solidFill>
                  <a:prstClr val="black"/>
                </a:solidFill>
                <a:latin typeface="KG All of Me" panose="02000000000000000000" pitchFamily="2" charset="0"/>
              </a:rPr>
              <a:t>….…………………………………………………………………………………………………………………………………………………………………………………………….</a:t>
            </a:r>
            <a:endParaRPr lang="en-US" sz="1227" dirty="0">
              <a:solidFill>
                <a:prstClr val="black"/>
              </a:solidFill>
              <a:latin typeface="KG All of Me" panose="02000000000000000000" pitchFamily="2" charset="0"/>
            </a:endParaRPr>
          </a:p>
        </p:txBody>
      </p:sp>
      <p:sp>
        <p:nvSpPr>
          <p:cNvPr id="6" name="TextBox 5"/>
          <p:cNvSpPr txBox="1"/>
          <p:nvPr/>
        </p:nvSpPr>
        <p:spPr>
          <a:xfrm rot="5400000">
            <a:off x="682771" y="3418499"/>
            <a:ext cx="6409007" cy="470000"/>
          </a:xfrm>
          <a:prstGeom prst="rect">
            <a:avLst/>
          </a:prstGeom>
          <a:noFill/>
        </p:spPr>
        <p:txBody>
          <a:bodyPr wrap="square" rtlCol="0">
            <a:spAutoFit/>
          </a:bodyPr>
          <a:lstStyle/>
          <a:p>
            <a:r>
              <a:rPr lang="en-US" sz="1227" dirty="0" smtClean="0">
                <a:solidFill>
                  <a:prstClr val="black"/>
                </a:solidFill>
                <a:latin typeface="KG All of Me" panose="02000000000000000000" pitchFamily="2" charset="0"/>
              </a:rPr>
              <a:t>……………………………………………………..................................................................................................</a:t>
            </a:r>
            <a:endParaRPr lang="en-US" sz="1227" dirty="0">
              <a:solidFill>
                <a:prstClr val="black"/>
              </a:solidFill>
              <a:latin typeface="KG All of Me" panose="02000000000000000000" pitchFamily="2" charset="0"/>
            </a:endParaRPr>
          </a:p>
        </p:txBody>
      </p:sp>
      <p:sp>
        <p:nvSpPr>
          <p:cNvPr id="7" name="TextBox 6"/>
          <p:cNvSpPr txBox="1"/>
          <p:nvPr/>
        </p:nvSpPr>
        <p:spPr>
          <a:xfrm rot="5400000">
            <a:off x="3822060" y="3360948"/>
            <a:ext cx="6293906" cy="470000"/>
          </a:xfrm>
          <a:prstGeom prst="rect">
            <a:avLst/>
          </a:prstGeom>
          <a:noFill/>
        </p:spPr>
        <p:txBody>
          <a:bodyPr wrap="square" rtlCol="0">
            <a:spAutoFit/>
          </a:bodyPr>
          <a:lstStyle/>
          <a:p>
            <a:r>
              <a:rPr lang="en-US" sz="1227" dirty="0" smtClean="0">
                <a:solidFill>
                  <a:prstClr val="black"/>
                </a:solidFill>
                <a:latin typeface="KG All of Me" panose="02000000000000000000" pitchFamily="2" charset="0"/>
              </a:rPr>
              <a:t>…………………………………………………………………………………………………………………………………………..….</a:t>
            </a:r>
            <a:endParaRPr lang="en-US" sz="1227" dirty="0">
              <a:solidFill>
                <a:prstClr val="black"/>
              </a:solidFill>
              <a:latin typeface="KG All of Me" panose="02000000000000000000" pitchFamily="2" charset="0"/>
            </a:endParaRPr>
          </a:p>
        </p:txBody>
      </p:sp>
      <p:sp>
        <p:nvSpPr>
          <p:cNvPr id="8" name="TextBox 7"/>
          <p:cNvSpPr txBox="1"/>
          <p:nvPr/>
        </p:nvSpPr>
        <p:spPr>
          <a:xfrm>
            <a:off x="6985743" y="496860"/>
            <a:ext cx="1791963" cy="1954381"/>
          </a:xfrm>
          <a:prstGeom prst="rect">
            <a:avLst/>
          </a:prstGeom>
          <a:noFill/>
        </p:spPr>
        <p:txBody>
          <a:bodyPr wrap="square" rtlCol="0">
            <a:spAutoFit/>
          </a:bodyPr>
          <a:lstStyle/>
          <a:p>
            <a:pPr algn="ctr"/>
            <a:r>
              <a:rPr lang="en-US" sz="1100" b="1" u="sng" dirty="0" smtClean="0">
                <a:latin typeface="Century Schoolbook" panose="02040604050505020304" pitchFamily="18" charset="0"/>
              </a:rPr>
              <a:t>Supplies</a:t>
            </a:r>
            <a:r>
              <a:rPr lang="en-US" sz="1100" dirty="0" smtClean="0">
                <a:latin typeface="Century Schoolbook" panose="02040604050505020304" pitchFamily="18" charset="0"/>
              </a:rPr>
              <a:t>:</a:t>
            </a:r>
          </a:p>
          <a:p>
            <a:pPr marL="171450" indent="-171450">
              <a:buFont typeface="Arial" panose="020B0604020202020204" pitchFamily="34" charset="0"/>
              <a:buChar char="•"/>
            </a:pPr>
            <a:r>
              <a:rPr lang="en-US" sz="1100" dirty="0" smtClean="0">
                <a:latin typeface="Century Schoolbook" panose="02040604050505020304" pitchFamily="18" charset="0"/>
              </a:rPr>
              <a:t>A </a:t>
            </a:r>
            <a:r>
              <a:rPr lang="en-US" sz="1100" dirty="0">
                <a:latin typeface="Century Schoolbook" panose="02040604050505020304" pitchFamily="18" charset="0"/>
              </a:rPr>
              <a:t>college ruled five subject </a:t>
            </a:r>
            <a:r>
              <a:rPr lang="en-US" sz="1100" dirty="0" smtClean="0">
                <a:latin typeface="Century Schoolbook" panose="02040604050505020304" pitchFamily="18" charset="0"/>
              </a:rPr>
              <a:t>notebook</a:t>
            </a:r>
            <a:endParaRPr lang="en-US" sz="1100" dirty="0">
              <a:latin typeface="Century Schoolbook" panose="02040604050505020304" pitchFamily="18" charset="0"/>
            </a:endParaRPr>
          </a:p>
          <a:p>
            <a:pPr marL="171450" indent="-171450">
              <a:buFont typeface="Arial" panose="020B0604020202020204" pitchFamily="34" charset="0"/>
              <a:buChar char="•"/>
            </a:pPr>
            <a:endParaRPr lang="en-US" sz="1100" dirty="0" smtClean="0">
              <a:latin typeface="Century Schoolbook" panose="02040604050505020304" pitchFamily="18" charset="0"/>
            </a:endParaRPr>
          </a:p>
          <a:p>
            <a:pPr marL="171450" indent="-171450">
              <a:buFont typeface="Arial" panose="020B0604020202020204" pitchFamily="34" charset="0"/>
              <a:buChar char="•"/>
            </a:pPr>
            <a:r>
              <a:rPr lang="en-US" sz="1100" dirty="0">
                <a:latin typeface="Century Schoolbook" panose="02040604050505020304" pitchFamily="18" charset="0"/>
              </a:rPr>
              <a:t> A two pocket </a:t>
            </a:r>
            <a:r>
              <a:rPr lang="en-US" sz="1100" dirty="0" smtClean="0">
                <a:latin typeface="Century Schoolbook" panose="02040604050505020304" pitchFamily="18" charset="0"/>
              </a:rPr>
              <a:t>folder</a:t>
            </a:r>
            <a:endParaRPr lang="en-US" sz="1100" dirty="0">
              <a:latin typeface="Century Schoolbook" panose="02040604050505020304" pitchFamily="18" charset="0"/>
            </a:endParaRPr>
          </a:p>
          <a:p>
            <a:pPr marL="171450" indent="-171450">
              <a:buFont typeface="Arial" panose="020B0604020202020204" pitchFamily="34" charset="0"/>
              <a:buChar char="•"/>
            </a:pPr>
            <a:endParaRPr lang="en-US" sz="1100" dirty="0" smtClean="0">
              <a:latin typeface="Century Schoolbook" panose="02040604050505020304" pitchFamily="18" charset="0"/>
            </a:endParaRPr>
          </a:p>
          <a:p>
            <a:pPr marL="171450" indent="-171450">
              <a:buFont typeface="Arial" panose="020B0604020202020204" pitchFamily="34" charset="0"/>
              <a:buChar char="•"/>
            </a:pPr>
            <a:r>
              <a:rPr lang="en-US" sz="1100" dirty="0" smtClean="0">
                <a:latin typeface="Century Schoolbook" panose="02040604050505020304" pitchFamily="18" charset="0"/>
              </a:rPr>
              <a:t>Black </a:t>
            </a:r>
            <a:r>
              <a:rPr lang="en-US" sz="1100" dirty="0">
                <a:latin typeface="Century Schoolbook" panose="02040604050505020304" pitchFamily="18" charset="0"/>
              </a:rPr>
              <a:t>and blue pens and </a:t>
            </a:r>
            <a:r>
              <a:rPr lang="en-US" sz="1100" dirty="0" smtClean="0">
                <a:latin typeface="Century Schoolbook" panose="02040604050505020304" pitchFamily="18" charset="0"/>
              </a:rPr>
              <a:t>#2 pencils</a:t>
            </a:r>
            <a:endParaRPr lang="en-US" sz="1100" dirty="0">
              <a:latin typeface="Century Schoolbook" panose="02040604050505020304" pitchFamily="18" charset="0"/>
            </a:endParaRPr>
          </a:p>
          <a:p>
            <a:pPr marL="171450" indent="-171450">
              <a:buFont typeface="Arial" panose="020B0604020202020204" pitchFamily="34" charset="0"/>
              <a:buChar char="•"/>
            </a:pPr>
            <a:endParaRPr lang="en-US" sz="1100" dirty="0" smtClean="0">
              <a:latin typeface="Century Schoolbook" panose="02040604050505020304" pitchFamily="18" charset="0"/>
            </a:endParaRPr>
          </a:p>
          <a:p>
            <a:pPr marL="171450" indent="-171450">
              <a:buFont typeface="Arial" panose="020B0604020202020204" pitchFamily="34" charset="0"/>
              <a:buChar char="•"/>
            </a:pPr>
            <a:r>
              <a:rPr lang="en-US" sz="1100" dirty="0" smtClean="0">
                <a:latin typeface="Century Schoolbook" panose="02040604050505020304" pitchFamily="18" charset="0"/>
              </a:rPr>
              <a:t>Glue </a:t>
            </a:r>
            <a:r>
              <a:rPr lang="en-US" sz="1100" dirty="0">
                <a:latin typeface="Century Schoolbook" panose="02040604050505020304" pitchFamily="18" charset="0"/>
              </a:rPr>
              <a:t>sticks/ clear tape optional (but helpful</a:t>
            </a:r>
            <a:r>
              <a:rPr lang="en-US" sz="1100" dirty="0" smtClean="0">
                <a:latin typeface="Century Schoolbook" panose="02040604050505020304" pitchFamily="18" charset="0"/>
              </a:rPr>
              <a:t>)</a:t>
            </a:r>
            <a:endParaRPr lang="en-US" sz="1100" b="0" dirty="0" smtClean="0">
              <a:effectLst/>
              <a:latin typeface="Century Schoolbook" panose="02040604050505020304" pitchFamily="18" charset="0"/>
            </a:endParaRPr>
          </a:p>
        </p:txBody>
      </p:sp>
      <p:sp>
        <p:nvSpPr>
          <p:cNvPr id="9" name="TextBox 8"/>
          <p:cNvSpPr txBox="1"/>
          <p:nvPr/>
        </p:nvSpPr>
        <p:spPr>
          <a:xfrm>
            <a:off x="3916847" y="505472"/>
            <a:ext cx="2828503" cy="5339923"/>
          </a:xfrm>
          <a:prstGeom prst="rect">
            <a:avLst/>
          </a:prstGeom>
          <a:noFill/>
        </p:spPr>
        <p:txBody>
          <a:bodyPr wrap="square" rtlCol="0">
            <a:spAutoFit/>
          </a:bodyPr>
          <a:lstStyle/>
          <a:p>
            <a:pPr algn="ctr"/>
            <a:r>
              <a:rPr lang="en-US" sz="1100" b="1" u="sng" dirty="0">
                <a:latin typeface="Century Schoolbook" panose="02040604050505020304" pitchFamily="18" charset="0"/>
              </a:rPr>
              <a:t>Absences and Tardiness</a:t>
            </a:r>
            <a:r>
              <a:rPr lang="en-US" sz="1100" dirty="0">
                <a:latin typeface="Century Schoolbook" panose="02040604050505020304" pitchFamily="18" charset="0"/>
              </a:rPr>
              <a:t>:</a:t>
            </a:r>
            <a:endParaRPr lang="en-US" sz="1100" b="0" dirty="0" smtClean="0">
              <a:effectLst/>
              <a:latin typeface="Century Schoolbook" panose="02040604050505020304" pitchFamily="18" charset="0"/>
            </a:endParaRPr>
          </a:p>
          <a:p>
            <a:pPr marL="171450" indent="-171450">
              <a:buFont typeface="Arial" panose="020B0604020202020204" pitchFamily="34" charset="0"/>
              <a:buChar char="•"/>
            </a:pPr>
            <a:r>
              <a:rPr lang="en-US" sz="1100" dirty="0" smtClean="0">
                <a:latin typeface="Century Schoolbook" panose="02040604050505020304" pitchFamily="18" charset="0"/>
              </a:rPr>
              <a:t>More </a:t>
            </a:r>
            <a:r>
              <a:rPr lang="en-US" sz="1100" dirty="0">
                <a:latin typeface="Century Schoolbook" panose="02040604050505020304" pitchFamily="18" charset="0"/>
              </a:rPr>
              <a:t>than </a:t>
            </a:r>
            <a:r>
              <a:rPr lang="en-US" sz="1100" b="1" u="sng" dirty="0">
                <a:latin typeface="Century Schoolbook" panose="02040604050505020304" pitchFamily="18" charset="0"/>
              </a:rPr>
              <a:t>four</a:t>
            </a:r>
            <a:r>
              <a:rPr lang="en-US" sz="1100" b="1" dirty="0">
                <a:latin typeface="Century Schoolbook" panose="02040604050505020304" pitchFamily="18" charset="0"/>
              </a:rPr>
              <a:t> </a:t>
            </a:r>
            <a:r>
              <a:rPr lang="en-US" sz="1100" dirty="0">
                <a:latin typeface="Century Schoolbook" panose="02040604050505020304" pitchFamily="18" charset="0"/>
              </a:rPr>
              <a:t>absences in a term </a:t>
            </a:r>
            <a:r>
              <a:rPr lang="en-US" sz="1100" dirty="0" smtClean="0">
                <a:latin typeface="Century Schoolbook" panose="02040604050505020304" pitchFamily="18" charset="0"/>
              </a:rPr>
              <a:t>and </a:t>
            </a:r>
            <a:r>
              <a:rPr lang="en-US" sz="1100" dirty="0">
                <a:latin typeface="Century Schoolbook" panose="02040604050505020304" pitchFamily="18" charset="0"/>
              </a:rPr>
              <a:t>more </a:t>
            </a:r>
            <a:r>
              <a:rPr lang="en-US" sz="1100" dirty="0" smtClean="0">
                <a:latin typeface="Century Schoolbook" panose="02040604050505020304" pitchFamily="18" charset="0"/>
              </a:rPr>
              <a:t>than </a:t>
            </a:r>
            <a:r>
              <a:rPr lang="en-US" sz="1100" b="1" u="sng" dirty="0">
                <a:latin typeface="Century Schoolbook" panose="02040604050505020304" pitchFamily="18" charset="0"/>
              </a:rPr>
              <a:t>eight </a:t>
            </a:r>
            <a:r>
              <a:rPr lang="en-US" sz="1100" dirty="0">
                <a:latin typeface="Century Schoolbook" panose="02040604050505020304" pitchFamily="18" charset="0"/>
              </a:rPr>
              <a:t>absences in a semester </a:t>
            </a:r>
            <a:r>
              <a:rPr lang="en-US" sz="1100" dirty="0" smtClean="0">
                <a:latin typeface="Century Schoolbook" panose="02040604050505020304" pitchFamily="18" charset="0"/>
              </a:rPr>
              <a:t>will put </a:t>
            </a:r>
            <a:r>
              <a:rPr lang="en-US" sz="1100" dirty="0">
                <a:latin typeface="Century Schoolbook" panose="02040604050505020304" pitchFamily="18" charset="0"/>
              </a:rPr>
              <a:t>you at risk  of </a:t>
            </a:r>
            <a:r>
              <a:rPr lang="en-US" sz="1100" dirty="0" smtClean="0">
                <a:latin typeface="Century Schoolbook" panose="02040604050505020304" pitchFamily="18" charset="0"/>
              </a:rPr>
              <a:t>failing the </a:t>
            </a:r>
            <a:r>
              <a:rPr lang="en-US" sz="1100" dirty="0">
                <a:latin typeface="Century Schoolbook" panose="02040604050505020304" pitchFamily="18" charset="0"/>
              </a:rPr>
              <a:t>class. </a:t>
            </a:r>
            <a:endParaRPr lang="en-US" sz="1100" dirty="0" smtClean="0">
              <a:latin typeface="Century Schoolbook" panose="02040604050505020304" pitchFamily="18" charset="0"/>
            </a:endParaRPr>
          </a:p>
          <a:p>
            <a:pPr marL="171450" indent="-171450">
              <a:buFont typeface="Arial" panose="020B0604020202020204" pitchFamily="34" charset="0"/>
              <a:buChar char="•"/>
            </a:pPr>
            <a:endParaRPr lang="en-US" sz="1100" dirty="0" smtClean="0">
              <a:latin typeface="Century Schoolbook" panose="02040604050505020304" pitchFamily="18" charset="0"/>
            </a:endParaRPr>
          </a:p>
          <a:p>
            <a:pPr marL="171450" indent="-171450">
              <a:buFont typeface="Arial" panose="020B0604020202020204" pitchFamily="34" charset="0"/>
              <a:buChar char="•"/>
            </a:pPr>
            <a:r>
              <a:rPr lang="en-US" sz="1100" dirty="0" smtClean="0">
                <a:latin typeface="Century Schoolbook" panose="02040604050505020304" pitchFamily="18" charset="0"/>
              </a:rPr>
              <a:t>Please </a:t>
            </a:r>
            <a:r>
              <a:rPr lang="en-US" sz="1100" dirty="0">
                <a:latin typeface="Century Schoolbook" panose="02040604050505020304" pitchFamily="18" charset="0"/>
              </a:rPr>
              <a:t>refer to </a:t>
            </a:r>
            <a:r>
              <a:rPr lang="en-US" sz="1100" dirty="0" smtClean="0">
                <a:latin typeface="Century Schoolbook" panose="02040604050505020304" pitchFamily="18" charset="0"/>
              </a:rPr>
              <a:t>the </a:t>
            </a:r>
            <a:r>
              <a:rPr lang="en-US" sz="1100" dirty="0">
                <a:latin typeface="Century Schoolbook" panose="02040604050505020304" pitchFamily="18" charset="0"/>
              </a:rPr>
              <a:t>Johnston </a:t>
            </a:r>
            <a:r>
              <a:rPr lang="en-US" sz="1100" dirty="0" smtClean="0">
                <a:latin typeface="Century Schoolbook" panose="02040604050505020304" pitchFamily="18" charset="0"/>
              </a:rPr>
              <a:t>County Public </a:t>
            </a:r>
            <a:r>
              <a:rPr lang="en-US" sz="1100" dirty="0">
                <a:latin typeface="Century Schoolbook" panose="02040604050505020304" pitchFamily="18" charset="0"/>
              </a:rPr>
              <a:t>Schools policy </a:t>
            </a:r>
            <a:r>
              <a:rPr lang="en-US" sz="1100" dirty="0" smtClean="0">
                <a:latin typeface="Century Schoolbook" panose="02040604050505020304" pitchFamily="18" charset="0"/>
              </a:rPr>
              <a:t>on </a:t>
            </a:r>
            <a:r>
              <a:rPr lang="en-US" sz="1100" dirty="0">
                <a:latin typeface="Century Schoolbook" panose="02040604050505020304" pitchFamily="18" charset="0"/>
              </a:rPr>
              <a:t>what counts as an excused absence. </a:t>
            </a:r>
            <a:r>
              <a:rPr lang="en-US" sz="1100" dirty="0" smtClean="0">
                <a:latin typeface="Century Schoolbook" panose="02040604050505020304" pitchFamily="18" charset="0"/>
              </a:rPr>
              <a:t>A </a:t>
            </a:r>
            <a:r>
              <a:rPr lang="en-US" sz="1100" dirty="0">
                <a:latin typeface="Century Schoolbook" panose="02040604050505020304" pitchFamily="18" charset="0"/>
              </a:rPr>
              <a:t>note </a:t>
            </a:r>
            <a:r>
              <a:rPr lang="en-US" sz="1100" dirty="0" smtClean="0">
                <a:latin typeface="Century Schoolbook" panose="02040604050505020304" pitchFamily="18" charset="0"/>
              </a:rPr>
              <a:t>from a </a:t>
            </a:r>
            <a:r>
              <a:rPr lang="en-US" sz="1100" dirty="0">
                <a:latin typeface="Century Schoolbook" panose="02040604050505020304" pitchFamily="18" charset="0"/>
              </a:rPr>
              <a:t>parent after an absence </a:t>
            </a:r>
            <a:r>
              <a:rPr lang="en-US" sz="1100" dirty="0" smtClean="0">
                <a:latin typeface="Century Schoolbook" panose="02040604050505020304" pitchFamily="18" charset="0"/>
              </a:rPr>
              <a:t>does </a:t>
            </a:r>
            <a:r>
              <a:rPr lang="en-US" sz="1100" dirty="0">
                <a:latin typeface="Century Schoolbook" panose="02040604050505020304" pitchFamily="18" charset="0"/>
              </a:rPr>
              <a:t>not </a:t>
            </a:r>
            <a:r>
              <a:rPr lang="en-US" sz="1100" dirty="0" smtClean="0">
                <a:latin typeface="Century Schoolbook" panose="02040604050505020304" pitchFamily="18" charset="0"/>
              </a:rPr>
              <a:t>make the absence </a:t>
            </a:r>
            <a:r>
              <a:rPr lang="en-US" sz="1100" dirty="0">
                <a:latin typeface="Century Schoolbook" panose="02040604050505020304" pitchFamily="18" charset="0"/>
              </a:rPr>
              <a:t>excused</a:t>
            </a:r>
            <a:r>
              <a:rPr lang="en-US" sz="1100" dirty="0" smtClean="0">
                <a:latin typeface="Century Schoolbook" panose="02040604050505020304" pitchFamily="18" charset="0"/>
              </a:rPr>
              <a:t>.</a:t>
            </a:r>
          </a:p>
          <a:p>
            <a:pPr marL="171450" indent="-171450">
              <a:buFont typeface="Arial" panose="020B0604020202020204" pitchFamily="34" charset="0"/>
              <a:buChar char="•"/>
            </a:pPr>
            <a:endParaRPr lang="en-US" sz="1100" dirty="0" smtClean="0">
              <a:latin typeface="Century Schoolbook" panose="02040604050505020304" pitchFamily="18" charset="0"/>
            </a:endParaRPr>
          </a:p>
          <a:p>
            <a:pPr marL="171450" indent="-171450">
              <a:buFont typeface="Arial" panose="020B0604020202020204" pitchFamily="34" charset="0"/>
              <a:buChar char="•"/>
            </a:pPr>
            <a:r>
              <a:rPr lang="en-US" sz="1100" dirty="0" smtClean="0">
                <a:latin typeface="Century Schoolbook" panose="02040604050505020304" pitchFamily="18" charset="0"/>
              </a:rPr>
              <a:t>The </a:t>
            </a:r>
            <a:r>
              <a:rPr lang="en-US" sz="1100" dirty="0">
                <a:latin typeface="Century Schoolbook" panose="02040604050505020304" pitchFamily="18" charset="0"/>
              </a:rPr>
              <a:t>absence will still count towards the </a:t>
            </a:r>
            <a:r>
              <a:rPr lang="en-US" sz="1100" dirty="0" smtClean="0">
                <a:latin typeface="Century Schoolbook" panose="02040604050505020304" pitchFamily="18" charset="0"/>
              </a:rPr>
              <a:t>student's </a:t>
            </a:r>
            <a:r>
              <a:rPr lang="en-US" sz="1100" dirty="0">
                <a:latin typeface="Century Schoolbook" panose="02040604050505020304" pitchFamily="18" charset="0"/>
              </a:rPr>
              <a:t>total absences and could </a:t>
            </a:r>
            <a:r>
              <a:rPr lang="en-US" sz="1100" dirty="0" smtClean="0">
                <a:latin typeface="Century Schoolbook" panose="02040604050505020304" pitchFamily="18" charset="0"/>
              </a:rPr>
              <a:t>impact the student's </a:t>
            </a:r>
            <a:r>
              <a:rPr lang="en-US" sz="1100" dirty="0">
                <a:latin typeface="Century Schoolbook" panose="02040604050505020304" pitchFamily="18" charset="0"/>
              </a:rPr>
              <a:t>final grade. </a:t>
            </a:r>
            <a:endParaRPr lang="en-US" sz="1100" dirty="0" smtClean="0">
              <a:latin typeface="Century Schoolbook" panose="02040604050505020304" pitchFamily="18" charset="0"/>
            </a:endParaRPr>
          </a:p>
          <a:p>
            <a:pPr marL="171450" indent="-171450">
              <a:buFont typeface="Arial" panose="020B0604020202020204" pitchFamily="34" charset="0"/>
              <a:buChar char="•"/>
            </a:pPr>
            <a:endParaRPr lang="en-US" sz="1100" dirty="0" smtClean="0">
              <a:latin typeface="Century Schoolbook" panose="02040604050505020304" pitchFamily="18" charset="0"/>
            </a:endParaRPr>
          </a:p>
          <a:p>
            <a:pPr algn="ctr"/>
            <a:r>
              <a:rPr lang="en-US" sz="1050" b="1" u="sng" dirty="0" smtClean="0">
                <a:latin typeface="Century Schoolbook" panose="02040604050505020304" pitchFamily="18" charset="0"/>
              </a:rPr>
              <a:t>Make Up Work </a:t>
            </a:r>
          </a:p>
          <a:p>
            <a:r>
              <a:rPr lang="en-US" sz="1050" dirty="0" smtClean="0">
                <a:latin typeface="Century Schoolbook" panose="02040604050505020304" pitchFamily="18" charset="0"/>
              </a:rPr>
              <a:t>● Check out what you may have missed on Ms. Bonner’s Google Classroom site. </a:t>
            </a:r>
          </a:p>
          <a:p>
            <a:endParaRPr lang="en-US" sz="1050" dirty="0" smtClean="0">
              <a:latin typeface="Century Schoolbook" panose="02040604050505020304" pitchFamily="18" charset="0"/>
            </a:endParaRPr>
          </a:p>
          <a:p>
            <a:r>
              <a:rPr lang="en-US" sz="1050" dirty="0" smtClean="0">
                <a:latin typeface="Century Schoolbook" panose="02040604050505020304" pitchFamily="18" charset="0"/>
              </a:rPr>
              <a:t>● You have the same amount of time you were absent to turn in your work after you return (i.e. one day absent = one day to turn in assignment). </a:t>
            </a:r>
          </a:p>
          <a:p>
            <a:endParaRPr lang="en-US" sz="1050" dirty="0" smtClean="0">
              <a:latin typeface="Century Schoolbook" panose="02040604050505020304" pitchFamily="18" charset="0"/>
            </a:endParaRPr>
          </a:p>
          <a:p>
            <a:r>
              <a:rPr lang="en-US" sz="1050" dirty="0" smtClean="0">
                <a:latin typeface="Century Schoolbook" panose="02040604050505020304" pitchFamily="18" charset="0"/>
              </a:rPr>
              <a:t>● Write “ABSENT” and the date you were gone at the top of all make-up work.</a:t>
            </a:r>
          </a:p>
          <a:p>
            <a:endParaRPr lang="en-US" sz="1050" dirty="0" smtClean="0">
              <a:latin typeface="Century Schoolbook" panose="02040604050505020304" pitchFamily="18" charset="0"/>
            </a:endParaRPr>
          </a:p>
          <a:p>
            <a:r>
              <a:rPr lang="en-US" sz="1050" dirty="0" smtClean="0">
                <a:latin typeface="Century Schoolbook" panose="02040604050505020304" pitchFamily="18" charset="0"/>
              </a:rPr>
              <a:t>● If you know you are going to be absent in advance, ask me for work ahead of time. </a:t>
            </a:r>
            <a:endParaRPr lang="en-US" sz="1050" b="0" dirty="0" smtClean="0">
              <a:effectLst/>
              <a:latin typeface="Century Schoolbook" panose="02040604050505020304" pitchFamily="18" charset="0"/>
            </a:endParaRPr>
          </a:p>
          <a:p>
            <a:endParaRPr lang="en-US" b="0" dirty="0" smtClean="0">
              <a:effectLst/>
            </a:endParaRPr>
          </a:p>
        </p:txBody>
      </p:sp>
      <p:sp>
        <p:nvSpPr>
          <p:cNvPr id="11" name="TextBox 10"/>
          <p:cNvSpPr txBox="1"/>
          <p:nvPr/>
        </p:nvSpPr>
        <p:spPr>
          <a:xfrm>
            <a:off x="185779" y="515900"/>
            <a:ext cx="3731068" cy="8463855"/>
          </a:xfrm>
          <a:prstGeom prst="rect">
            <a:avLst/>
          </a:prstGeom>
          <a:noFill/>
        </p:spPr>
        <p:txBody>
          <a:bodyPr wrap="square" rtlCol="0">
            <a:spAutoFit/>
          </a:bodyPr>
          <a:lstStyle/>
          <a:p>
            <a:pPr marL="228600" indent="-228600">
              <a:buAutoNum type="arabicPeriod"/>
            </a:pPr>
            <a:r>
              <a:rPr lang="en-US" sz="1000" b="1" u="sng" dirty="0" smtClean="0">
                <a:latin typeface="Century Schoolbook" panose="02040604050505020304" pitchFamily="18" charset="0"/>
              </a:rPr>
              <a:t>FOLLOW </a:t>
            </a:r>
            <a:r>
              <a:rPr lang="en-US" sz="1000" b="1" u="sng" dirty="0">
                <a:latin typeface="Century Schoolbook" panose="02040604050505020304" pitchFamily="18" charset="0"/>
              </a:rPr>
              <a:t>INSTRUCTIONS</a:t>
            </a:r>
            <a:r>
              <a:rPr lang="en-US" sz="1000" b="1" dirty="0">
                <a:latin typeface="Century Schoolbook" panose="02040604050505020304" pitchFamily="18" charset="0"/>
              </a:rPr>
              <a:t>. </a:t>
            </a:r>
            <a:r>
              <a:rPr lang="en-US" sz="1000" dirty="0">
                <a:latin typeface="Century Schoolbook" panose="02040604050505020304" pitchFamily="18" charset="0"/>
              </a:rPr>
              <a:t>This includes those given by </a:t>
            </a:r>
            <a:r>
              <a:rPr lang="en-US" sz="1000" dirty="0" smtClean="0">
                <a:latin typeface="Century Schoolbook" panose="02040604050505020304" pitchFamily="18" charset="0"/>
              </a:rPr>
              <a:t>me</a:t>
            </a:r>
            <a:r>
              <a:rPr lang="en-US" sz="1000" dirty="0">
                <a:latin typeface="Century Schoolbook" panose="02040604050505020304" pitchFamily="18" charset="0"/>
              </a:rPr>
              <a:t>, administrators, and staff. Please ask me for help on </a:t>
            </a:r>
            <a:r>
              <a:rPr lang="en-US" sz="1000" dirty="0" smtClean="0">
                <a:latin typeface="Century Schoolbook" panose="02040604050505020304" pitchFamily="18" charset="0"/>
              </a:rPr>
              <a:t>something </a:t>
            </a:r>
            <a:r>
              <a:rPr lang="en-US" sz="1000" dirty="0">
                <a:latin typeface="Century Schoolbook" panose="02040604050505020304" pitchFamily="18" charset="0"/>
              </a:rPr>
              <a:t>you don't understand. I won't do your work </a:t>
            </a:r>
            <a:r>
              <a:rPr lang="en-US" sz="1000" dirty="0" smtClean="0">
                <a:latin typeface="Century Schoolbook" panose="02040604050505020304" pitchFamily="18" charset="0"/>
              </a:rPr>
              <a:t>for you </a:t>
            </a:r>
            <a:r>
              <a:rPr lang="en-US" sz="1000" dirty="0">
                <a:latin typeface="Century Schoolbook" panose="02040604050505020304" pitchFamily="18" charset="0"/>
              </a:rPr>
              <a:t>but we're in this together-- Teacher, </a:t>
            </a:r>
            <a:r>
              <a:rPr lang="en-US" sz="1000" dirty="0" smtClean="0">
                <a:latin typeface="Century Schoolbook" panose="02040604050505020304" pitchFamily="18" charset="0"/>
              </a:rPr>
              <a:t>Student, and Parent</a:t>
            </a:r>
            <a:r>
              <a:rPr lang="en-US" sz="1000" dirty="0">
                <a:latin typeface="Century Schoolbook" panose="02040604050505020304" pitchFamily="18" charset="0"/>
              </a:rPr>
              <a:t>. I'll do my best to be clear and </a:t>
            </a:r>
            <a:r>
              <a:rPr lang="en-US" sz="1000" dirty="0" smtClean="0">
                <a:latin typeface="Century Schoolbook" panose="02040604050505020304" pitchFamily="18" charset="0"/>
              </a:rPr>
              <a:t>concise, but </a:t>
            </a:r>
            <a:r>
              <a:rPr lang="en-US" sz="1000" dirty="0">
                <a:latin typeface="Century Schoolbook" panose="02040604050505020304" pitchFamily="18" charset="0"/>
              </a:rPr>
              <a:t>you must </a:t>
            </a:r>
            <a:r>
              <a:rPr lang="en-US" sz="1000" b="1" u="sng" dirty="0">
                <a:latin typeface="Century Schoolbook" panose="02040604050505020304" pitchFamily="18" charset="0"/>
              </a:rPr>
              <a:t>PAY </a:t>
            </a:r>
            <a:r>
              <a:rPr lang="en-US" sz="1000" b="1" u="sng" dirty="0" smtClean="0">
                <a:latin typeface="Century Schoolbook" panose="02040604050505020304" pitchFamily="18" charset="0"/>
              </a:rPr>
              <a:t>ATTENTION</a:t>
            </a:r>
            <a:r>
              <a:rPr lang="en-US" sz="1000" b="1" dirty="0" smtClean="0">
                <a:latin typeface="Century Schoolbook" panose="02040604050505020304" pitchFamily="18" charset="0"/>
              </a:rPr>
              <a:t>.</a:t>
            </a:r>
          </a:p>
          <a:p>
            <a:pPr marL="228600" indent="-228600">
              <a:buAutoNum type="arabicPeriod"/>
            </a:pPr>
            <a:endParaRPr lang="en-US" sz="1000" b="1" u="sng" dirty="0">
              <a:latin typeface="Century Schoolbook" panose="02040604050505020304" pitchFamily="18" charset="0"/>
            </a:endParaRPr>
          </a:p>
          <a:p>
            <a:pPr marL="228600" indent="-228600">
              <a:buAutoNum type="arabicPeriod"/>
            </a:pPr>
            <a:r>
              <a:rPr lang="en-US" sz="1000" b="1" u="sng" dirty="0" smtClean="0">
                <a:latin typeface="Century Schoolbook" panose="02040604050505020304" pitchFamily="18" charset="0"/>
              </a:rPr>
              <a:t>COME </a:t>
            </a:r>
            <a:r>
              <a:rPr lang="en-US" sz="1000" b="1" u="sng" dirty="0">
                <a:latin typeface="Century Schoolbook" panose="02040604050505020304" pitchFamily="18" charset="0"/>
              </a:rPr>
              <a:t>TO CLASS ON TIME, PREPARED WITH ALL REQUIRED MATERIAL</a:t>
            </a:r>
            <a:r>
              <a:rPr lang="en-US" sz="1000" dirty="0">
                <a:latin typeface="Century Schoolbook" panose="02040604050505020304" pitchFamily="18" charset="0"/>
              </a:rPr>
              <a:t>. Always assume that you need your </a:t>
            </a:r>
            <a:r>
              <a:rPr lang="en-US" sz="1000" dirty="0" smtClean="0">
                <a:latin typeface="Century Schoolbook" panose="02040604050505020304" pitchFamily="18" charset="0"/>
              </a:rPr>
              <a:t>notebook</a:t>
            </a:r>
            <a:r>
              <a:rPr lang="en-US" sz="1000" dirty="0">
                <a:latin typeface="Century Schoolbook" panose="02040604050505020304" pitchFamily="18" charset="0"/>
              </a:rPr>
              <a:t>, pen, </a:t>
            </a:r>
            <a:r>
              <a:rPr lang="en-US" sz="1000" dirty="0" smtClean="0">
                <a:latin typeface="Century Schoolbook" panose="02040604050505020304" pitchFamily="18" charset="0"/>
              </a:rPr>
              <a:t>and pencil </a:t>
            </a:r>
            <a:r>
              <a:rPr lang="en-US" sz="1000" dirty="0">
                <a:latin typeface="Century Schoolbook" panose="02040604050505020304" pitchFamily="18" charset="0"/>
              </a:rPr>
              <a:t>despite any special </a:t>
            </a:r>
            <a:r>
              <a:rPr lang="en-US" sz="1000" dirty="0" smtClean="0">
                <a:latin typeface="Century Schoolbook" panose="02040604050505020304" pitchFamily="18" charset="0"/>
              </a:rPr>
              <a:t>schedule. </a:t>
            </a:r>
            <a:r>
              <a:rPr lang="en-US" sz="1000" dirty="0">
                <a:latin typeface="Century Schoolbook" panose="02040604050505020304" pitchFamily="18" charset="0"/>
              </a:rPr>
              <a:t>** Be in your seat before the bell rings. This means book bags off desks, </a:t>
            </a:r>
            <a:r>
              <a:rPr lang="en-US" sz="1000" dirty="0" smtClean="0">
                <a:latin typeface="Century Schoolbook" panose="02040604050505020304" pitchFamily="18" charset="0"/>
              </a:rPr>
              <a:t>notebook </a:t>
            </a:r>
            <a:r>
              <a:rPr lang="en-US" sz="1000" dirty="0">
                <a:latin typeface="Century Schoolbook" panose="02040604050505020304" pitchFamily="18" charset="0"/>
              </a:rPr>
              <a:t>out ready to work. Being late can hurt you grade</a:t>
            </a:r>
            <a:r>
              <a:rPr lang="en-US" sz="1000" dirty="0" smtClean="0">
                <a:latin typeface="Century Schoolbook" panose="02040604050505020304" pitchFamily="18" charset="0"/>
              </a:rPr>
              <a:t>.</a:t>
            </a:r>
          </a:p>
          <a:p>
            <a:pPr marL="228600" indent="-228600">
              <a:buAutoNum type="arabicPeriod"/>
            </a:pPr>
            <a:endParaRPr lang="en-US" sz="1000" b="1" u="sng" dirty="0">
              <a:latin typeface="Century Schoolbook" panose="02040604050505020304" pitchFamily="18" charset="0"/>
            </a:endParaRPr>
          </a:p>
          <a:p>
            <a:pPr marL="228600" indent="-228600">
              <a:buAutoNum type="arabicPeriod"/>
            </a:pPr>
            <a:r>
              <a:rPr lang="en-US" sz="1000" b="1" u="sng" dirty="0" smtClean="0">
                <a:latin typeface="Century Schoolbook" panose="02040604050505020304" pitchFamily="18" charset="0"/>
              </a:rPr>
              <a:t> </a:t>
            </a:r>
            <a:r>
              <a:rPr lang="en-US" sz="1000" b="1" u="sng" dirty="0">
                <a:latin typeface="Century Schoolbook" panose="02040604050505020304" pitchFamily="18" charset="0"/>
              </a:rPr>
              <a:t>TURN IN YOUR ASSIGNMENTS ON TIME</a:t>
            </a:r>
            <a:r>
              <a:rPr lang="en-US" sz="1000" b="1" dirty="0">
                <a:latin typeface="Century Schoolbook" panose="02040604050505020304" pitchFamily="18" charset="0"/>
              </a:rPr>
              <a:t>. </a:t>
            </a:r>
            <a:r>
              <a:rPr lang="en-US" sz="1000" dirty="0">
                <a:latin typeface="Century Schoolbook" panose="02040604050505020304" pitchFamily="18" charset="0"/>
              </a:rPr>
              <a:t>It is your responsibility to keep up with your work.  Grades can drop 5-10 points for everyday </a:t>
            </a:r>
            <a:r>
              <a:rPr lang="en-US" sz="1000" dirty="0" smtClean="0">
                <a:latin typeface="Century Schoolbook" panose="02040604050505020304" pitchFamily="18" charset="0"/>
              </a:rPr>
              <a:t>late. Assignments not turned in will receive a 1 in the gradebook.</a:t>
            </a:r>
          </a:p>
          <a:p>
            <a:pPr marL="228600" indent="-228600">
              <a:buAutoNum type="arabicPeriod"/>
            </a:pPr>
            <a:endParaRPr lang="en-US" sz="1000" b="1" u="sng" dirty="0">
              <a:latin typeface="Century Schoolbook" panose="02040604050505020304" pitchFamily="18" charset="0"/>
            </a:endParaRPr>
          </a:p>
          <a:p>
            <a:pPr marL="228600" indent="-228600">
              <a:buAutoNum type="arabicPeriod"/>
            </a:pPr>
            <a:r>
              <a:rPr lang="en-US" sz="1000" b="1" u="sng" dirty="0" smtClean="0">
                <a:latin typeface="Century Schoolbook" panose="02040604050505020304" pitchFamily="18" charset="0"/>
              </a:rPr>
              <a:t>ALLOW </a:t>
            </a:r>
            <a:r>
              <a:rPr lang="en-US" sz="1000" b="1" u="sng" dirty="0">
                <a:latin typeface="Century Schoolbook" panose="02040604050505020304" pitchFamily="18" charset="0"/>
              </a:rPr>
              <a:t>STUDENTS TO LEARN AND TEACHERS TO TEACH</a:t>
            </a:r>
            <a:r>
              <a:rPr lang="en-US" sz="1000" dirty="0">
                <a:latin typeface="Century Schoolbook" panose="02040604050505020304" pitchFamily="18" charset="0"/>
              </a:rPr>
              <a:t>. I'll treat you with respect and consideration and it's expected that you will treat peers and adults in a courteous and respectful manner. Adopt an attitude of a scholar. This classroom is ours, not mine or yours</a:t>
            </a:r>
            <a:r>
              <a:rPr lang="en-US" sz="1000" dirty="0" smtClean="0">
                <a:latin typeface="Century Schoolbook" panose="02040604050505020304" pitchFamily="18" charset="0"/>
              </a:rPr>
              <a:t>.</a:t>
            </a:r>
          </a:p>
          <a:p>
            <a:pPr marL="228600" indent="-228600">
              <a:buAutoNum type="arabicPeriod"/>
            </a:pPr>
            <a:endParaRPr lang="en-US" sz="1000" b="1" u="sng" dirty="0">
              <a:latin typeface="Century Schoolbook" panose="02040604050505020304" pitchFamily="18" charset="0"/>
            </a:endParaRPr>
          </a:p>
          <a:p>
            <a:pPr marL="228600" indent="-228600">
              <a:buAutoNum type="arabicPeriod"/>
            </a:pPr>
            <a:r>
              <a:rPr lang="en-US" sz="1000" b="1" u="sng" dirty="0" smtClean="0">
                <a:latin typeface="Century Schoolbook" panose="02040604050505020304" pitchFamily="18" charset="0"/>
              </a:rPr>
              <a:t> </a:t>
            </a:r>
            <a:r>
              <a:rPr lang="en-US" sz="1000" b="1" u="sng" dirty="0">
                <a:latin typeface="Century Schoolbook" panose="02040604050505020304" pitchFamily="18" charset="0"/>
              </a:rPr>
              <a:t>KEEP THE CLASSROOM (and desks) CLEAN</a:t>
            </a:r>
            <a:r>
              <a:rPr lang="en-US" sz="1000" b="1" dirty="0">
                <a:latin typeface="Century Schoolbook" panose="02040604050505020304" pitchFamily="18" charset="0"/>
              </a:rPr>
              <a:t>. </a:t>
            </a:r>
            <a:r>
              <a:rPr lang="en-US" sz="1000" dirty="0">
                <a:latin typeface="Century Schoolbook" panose="02040604050505020304" pitchFamily="18" charset="0"/>
              </a:rPr>
              <a:t>Before leaving class check your area. Pick up paper and return furniture to its original place unless otherwise instructed. Put trash in the trash </a:t>
            </a:r>
            <a:r>
              <a:rPr lang="en-US" sz="1000" dirty="0" smtClean="0">
                <a:latin typeface="Century Schoolbook" panose="02040604050505020304" pitchFamily="18" charset="0"/>
              </a:rPr>
              <a:t>can.</a:t>
            </a:r>
          </a:p>
          <a:p>
            <a:pPr marL="228600" indent="-228600">
              <a:buAutoNum type="arabicPeriod"/>
            </a:pPr>
            <a:endParaRPr lang="en-US" sz="1000" b="1" u="sng" dirty="0">
              <a:latin typeface="Century Schoolbook" panose="02040604050505020304" pitchFamily="18" charset="0"/>
            </a:endParaRPr>
          </a:p>
          <a:p>
            <a:pPr marL="228600" indent="-228600">
              <a:buAutoNum type="arabicPeriod"/>
            </a:pPr>
            <a:r>
              <a:rPr lang="en-US" sz="1000" b="1" u="sng" dirty="0" smtClean="0">
                <a:latin typeface="Century Schoolbook" panose="02040604050505020304" pitchFamily="18" charset="0"/>
              </a:rPr>
              <a:t>ETHICAL </a:t>
            </a:r>
            <a:r>
              <a:rPr lang="en-US" sz="1000" b="1" u="sng" dirty="0">
                <a:latin typeface="Century Schoolbook" panose="02040604050505020304" pitchFamily="18" charset="0"/>
              </a:rPr>
              <a:t>BEHAVIOR</a:t>
            </a:r>
            <a:r>
              <a:rPr lang="en-US" sz="1000" b="1" dirty="0">
                <a:latin typeface="Century Schoolbook" panose="02040604050505020304" pitchFamily="18" charset="0"/>
              </a:rPr>
              <a:t>. </a:t>
            </a:r>
            <a:r>
              <a:rPr lang="en-US" sz="1000" dirty="0">
                <a:latin typeface="Century Schoolbook" panose="02040604050505020304" pitchFamily="18" charset="0"/>
              </a:rPr>
              <a:t>Do your own work. Work that has been copied from others or plagiarized will not be accepted. **** Cheating on tests will result in a zero on that test and parental contact</a:t>
            </a:r>
            <a:r>
              <a:rPr lang="en-US" sz="1000" b="1" dirty="0">
                <a:latin typeface="Century Schoolbook" panose="02040604050505020304" pitchFamily="18" charset="0"/>
              </a:rPr>
              <a:t>.</a:t>
            </a:r>
            <a:endParaRPr lang="en-US" sz="1000" b="0" dirty="0" smtClean="0">
              <a:effectLst/>
              <a:latin typeface="Century Schoolbook" panose="02040604050505020304" pitchFamily="18" charset="0"/>
            </a:endParaRPr>
          </a:p>
          <a:p>
            <a:endParaRPr lang="en-US" sz="1000" b="1" dirty="0" smtClean="0">
              <a:latin typeface="Century Schoolbook" panose="02040604050505020304" pitchFamily="18" charset="0"/>
            </a:endParaRPr>
          </a:p>
          <a:p>
            <a:r>
              <a:rPr lang="en-US" sz="1000" b="1" dirty="0" smtClean="0">
                <a:latin typeface="Century Schoolbook" panose="02040604050505020304" pitchFamily="18" charset="0"/>
              </a:rPr>
              <a:t>**For </a:t>
            </a:r>
            <a:r>
              <a:rPr lang="en-US" sz="1000" b="1" dirty="0">
                <a:latin typeface="Century Schoolbook" panose="02040604050505020304" pitchFamily="18" charset="0"/>
              </a:rPr>
              <a:t>specific classroom procedures, please view the classroom procedures PowerPoint posted on my </a:t>
            </a:r>
            <a:r>
              <a:rPr lang="en-US" sz="1000" b="1" dirty="0" smtClean="0">
                <a:latin typeface="Century Schoolbook" panose="02040604050505020304" pitchFamily="18" charset="0"/>
              </a:rPr>
              <a:t>Google Classroom website.**</a:t>
            </a:r>
            <a:endParaRPr lang="en-US" sz="1000" b="0" dirty="0" smtClean="0">
              <a:effectLst/>
              <a:latin typeface="Century Schoolbook" panose="02040604050505020304" pitchFamily="18" charset="0"/>
            </a:endParaRPr>
          </a:p>
          <a:p>
            <a:r>
              <a:rPr lang="en-US" sz="1000" dirty="0" smtClean="0"/>
              <a:t/>
            </a:r>
            <a:br>
              <a:rPr lang="en-US" sz="1000" dirty="0" smtClean="0"/>
            </a:br>
            <a:r>
              <a:rPr lang="en-US" sz="1000" dirty="0" smtClean="0"/>
              <a:t/>
            </a:r>
            <a:br>
              <a:rPr lang="en-US" sz="1000" dirty="0" smtClean="0"/>
            </a:br>
            <a:endParaRPr lang="en-US" sz="1000" b="0" dirty="0" smtClean="0">
              <a:effectLst/>
            </a:endParaRPr>
          </a:p>
          <a:p>
            <a:r>
              <a:rPr lang="en-US" sz="1000" dirty="0" smtClean="0"/>
              <a:t/>
            </a:r>
            <a:br>
              <a:rPr lang="en-US" sz="1000" dirty="0" smtClean="0"/>
            </a:br>
            <a:endParaRPr lang="en-US" sz="1000" dirty="0" smtClean="0">
              <a:latin typeface="Century Schoolbook" panose="02040604050505020304" pitchFamily="18" charset="0"/>
            </a:endParaRPr>
          </a:p>
          <a:p>
            <a:endParaRPr lang="en-US" sz="1000" dirty="0">
              <a:effectLst/>
              <a:latin typeface="Century Schoolbook" panose="02040604050505020304" pitchFamily="18" charset="0"/>
            </a:endParaRPr>
          </a:p>
          <a:p>
            <a:endParaRPr lang="en-US" sz="1000" dirty="0" smtClean="0">
              <a:effectLst/>
              <a:latin typeface="Century Schoolbook" panose="02040604050505020304" pitchFamily="18" charset="0"/>
            </a:endParaRPr>
          </a:p>
          <a:p>
            <a:r>
              <a:rPr lang="en-US" sz="1000" dirty="0" smtClean="0">
                <a:latin typeface="Century Schoolbook" panose="02040604050505020304" pitchFamily="18" charset="0"/>
              </a:rPr>
              <a:t/>
            </a:r>
            <a:br>
              <a:rPr lang="en-US" sz="1000" dirty="0" smtClean="0">
                <a:latin typeface="Century Schoolbook" panose="02040604050505020304" pitchFamily="18" charset="0"/>
              </a:rPr>
            </a:br>
            <a:endParaRPr lang="en-US" sz="1000" dirty="0" smtClean="0">
              <a:effectLst/>
              <a:latin typeface="Century Schoolbook" panose="02040604050505020304" pitchFamily="18" charset="0"/>
            </a:endParaRPr>
          </a:p>
          <a:p>
            <a:r>
              <a:rPr lang="en-US" sz="1100" dirty="0" smtClean="0"/>
              <a:t/>
            </a:r>
            <a:br>
              <a:rPr lang="en-US" sz="1100" dirty="0" smtClean="0"/>
            </a:br>
            <a:endParaRPr lang="en-US" sz="1100" b="0" dirty="0" smtClean="0">
              <a:effectLst/>
            </a:endParaRPr>
          </a:p>
          <a:p>
            <a:r>
              <a:rPr lang="en-US" sz="1100" dirty="0" smtClean="0"/>
              <a:t/>
            </a:r>
            <a:br>
              <a:rPr lang="en-US" sz="1100" dirty="0" smtClean="0"/>
            </a:br>
            <a:endParaRPr lang="en-US" sz="1100" b="1" dirty="0"/>
          </a:p>
        </p:txBody>
      </p:sp>
      <p:sp>
        <p:nvSpPr>
          <p:cNvPr id="13" name="TextBox 12"/>
          <p:cNvSpPr txBox="1"/>
          <p:nvPr/>
        </p:nvSpPr>
        <p:spPr>
          <a:xfrm>
            <a:off x="6969013" y="2780273"/>
            <a:ext cx="2111204" cy="3647152"/>
          </a:xfrm>
          <a:prstGeom prst="rect">
            <a:avLst/>
          </a:prstGeom>
          <a:noFill/>
        </p:spPr>
        <p:txBody>
          <a:bodyPr wrap="square" rtlCol="0">
            <a:spAutoFit/>
          </a:bodyPr>
          <a:lstStyle/>
          <a:p>
            <a:pPr algn="ctr"/>
            <a:r>
              <a:rPr lang="en-US" sz="1050" b="1" u="sng" dirty="0">
                <a:latin typeface="Century Schoolbook" panose="02040604050505020304" pitchFamily="18" charset="0"/>
              </a:rPr>
              <a:t>Technology Policy</a:t>
            </a:r>
            <a:r>
              <a:rPr lang="en-US" sz="1050" dirty="0">
                <a:latin typeface="Century Schoolbook" panose="02040604050505020304" pitchFamily="18" charset="0"/>
              </a:rPr>
              <a:t>: </a:t>
            </a:r>
            <a:endParaRPr lang="en-US" sz="1050" dirty="0" smtClean="0">
              <a:latin typeface="Century Schoolbook" panose="02040604050505020304" pitchFamily="18" charset="0"/>
            </a:endParaRPr>
          </a:p>
          <a:p>
            <a:endParaRPr lang="en-US" sz="1050" dirty="0">
              <a:latin typeface="Century Schoolbook" panose="02040604050505020304" pitchFamily="18" charset="0"/>
            </a:endParaRPr>
          </a:p>
          <a:p>
            <a:pPr marL="171450" indent="-171450">
              <a:buFont typeface="Arial" panose="020B0604020202020204" pitchFamily="34" charset="0"/>
              <a:buChar char="•"/>
            </a:pPr>
            <a:r>
              <a:rPr lang="en-US" sz="1050" dirty="0" smtClean="0">
                <a:latin typeface="Century Schoolbook" panose="02040604050505020304" pitchFamily="18" charset="0"/>
              </a:rPr>
              <a:t>Please </a:t>
            </a:r>
            <a:r>
              <a:rPr lang="en-US" sz="1050" dirty="0">
                <a:latin typeface="Century Schoolbook" panose="02040604050505020304" pitchFamily="18" charset="0"/>
              </a:rPr>
              <a:t>refer to the policy posted on my West </a:t>
            </a:r>
            <a:r>
              <a:rPr lang="en-US" sz="1050" dirty="0" smtClean="0">
                <a:latin typeface="Century Schoolbook" panose="02040604050505020304" pitchFamily="18" charset="0"/>
              </a:rPr>
              <a:t>Johnston School </a:t>
            </a:r>
            <a:r>
              <a:rPr lang="en-US" sz="1050" dirty="0">
                <a:latin typeface="Century Schoolbook" panose="02040604050505020304" pitchFamily="18" charset="0"/>
              </a:rPr>
              <a:t>website and around the classroom regarding use of </a:t>
            </a:r>
            <a:r>
              <a:rPr lang="en-US" sz="1050" dirty="0" smtClean="0">
                <a:latin typeface="Century Schoolbook" panose="02040604050505020304" pitchFamily="18" charset="0"/>
              </a:rPr>
              <a:t>technology and </a:t>
            </a:r>
            <a:r>
              <a:rPr lang="en-US" sz="1050" dirty="0">
                <a:latin typeface="Century Schoolbook" panose="02040604050505020304" pitchFamily="18" charset="0"/>
              </a:rPr>
              <a:t>Bring Your Own Device programs. </a:t>
            </a:r>
            <a:endParaRPr lang="en-US" sz="1050" dirty="0" smtClean="0">
              <a:latin typeface="Century Schoolbook" panose="02040604050505020304" pitchFamily="18" charset="0"/>
            </a:endParaRPr>
          </a:p>
          <a:p>
            <a:endParaRPr lang="en-US" sz="1050" dirty="0">
              <a:latin typeface="Century Schoolbook" panose="02040604050505020304" pitchFamily="18" charset="0"/>
            </a:endParaRPr>
          </a:p>
          <a:p>
            <a:pPr marL="171450" indent="-171450">
              <a:buFont typeface="Arial" panose="020B0604020202020204" pitchFamily="34" charset="0"/>
              <a:buChar char="•"/>
            </a:pPr>
            <a:r>
              <a:rPr lang="en-US" sz="1050" dirty="0" smtClean="0">
                <a:latin typeface="Century Schoolbook" panose="02040604050505020304" pitchFamily="18" charset="0"/>
              </a:rPr>
              <a:t>All </a:t>
            </a:r>
            <a:r>
              <a:rPr lang="en-US" sz="1050" dirty="0">
                <a:latin typeface="Century Schoolbook" panose="02040604050505020304" pitchFamily="18" charset="0"/>
              </a:rPr>
              <a:t>other classroom policies and </a:t>
            </a:r>
            <a:r>
              <a:rPr lang="en-US" sz="1050" dirty="0" smtClean="0">
                <a:latin typeface="Century Schoolbook" panose="02040604050505020304" pitchFamily="18" charset="0"/>
              </a:rPr>
              <a:t>procedures are posted on the Policy and Procedures 2017-2018 </a:t>
            </a:r>
            <a:r>
              <a:rPr lang="en-US" sz="1050" dirty="0">
                <a:latin typeface="Century Schoolbook" panose="02040604050505020304" pitchFamily="18" charset="0"/>
              </a:rPr>
              <a:t>PowerPoint. </a:t>
            </a:r>
            <a:endParaRPr lang="en-US" sz="1050" dirty="0" smtClean="0">
              <a:latin typeface="Century Schoolbook" panose="02040604050505020304" pitchFamily="18" charset="0"/>
            </a:endParaRPr>
          </a:p>
          <a:p>
            <a:endParaRPr lang="en-US" sz="1050" dirty="0">
              <a:latin typeface="Century Schoolbook" panose="02040604050505020304" pitchFamily="18" charset="0"/>
            </a:endParaRPr>
          </a:p>
          <a:p>
            <a:pPr marL="171450" indent="-171450">
              <a:buFont typeface="Arial" panose="020B0604020202020204" pitchFamily="34" charset="0"/>
              <a:buChar char="•"/>
            </a:pPr>
            <a:r>
              <a:rPr lang="en-US" sz="1050" dirty="0" smtClean="0">
                <a:latin typeface="Century Schoolbook" panose="02040604050505020304" pitchFamily="18" charset="0"/>
              </a:rPr>
              <a:t>Students </a:t>
            </a:r>
            <a:r>
              <a:rPr lang="en-US" sz="1050" dirty="0">
                <a:latin typeface="Century Schoolbook" panose="02040604050505020304" pitchFamily="18" charset="0"/>
              </a:rPr>
              <a:t>and parent should </a:t>
            </a:r>
            <a:r>
              <a:rPr lang="en-US" sz="1050" dirty="0" smtClean="0">
                <a:latin typeface="Century Schoolbook" panose="02040604050505020304" pitchFamily="18" charset="0"/>
              </a:rPr>
              <a:t>view that </a:t>
            </a:r>
            <a:r>
              <a:rPr lang="en-US" sz="1050" dirty="0">
                <a:latin typeface="Century Schoolbook" panose="02040604050505020304" pitchFamily="18" charset="0"/>
              </a:rPr>
              <a:t>together before signing the </a:t>
            </a:r>
            <a:r>
              <a:rPr lang="en-US" sz="1050" dirty="0" smtClean="0">
                <a:latin typeface="Century Schoolbook" panose="02040604050505020304" pitchFamily="18" charset="0"/>
              </a:rPr>
              <a:t>behavior contract</a:t>
            </a:r>
            <a:r>
              <a:rPr lang="en-US" sz="1050" dirty="0">
                <a:latin typeface="Century Schoolbook" panose="02040604050505020304" pitchFamily="18" charset="0"/>
              </a:rPr>
              <a:t>. </a:t>
            </a:r>
            <a:r>
              <a:rPr lang="en-US" sz="1050" dirty="0" smtClean="0">
                <a:latin typeface="Century Schoolbook" panose="02040604050505020304" pitchFamily="18" charset="0"/>
              </a:rPr>
              <a:t>The </a:t>
            </a:r>
            <a:r>
              <a:rPr lang="en-US" sz="1050" dirty="0">
                <a:latin typeface="Century Schoolbook" panose="02040604050505020304" pitchFamily="18" charset="0"/>
              </a:rPr>
              <a:t>students will view it in class on the first day of school</a:t>
            </a:r>
            <a:r>
              <a:rPr lang="en-US" sz="1050" dirty="0" smtClean="0">
                <a:latin typeface="Century Schoolbook" panose="02040604050505020304" pitchFamily="18" charset="0"/>
              </a:rPr>
              <a:t>.</a:t>
            </a:r>
            <a:endParaRPr lang="en-US" sz="1050" b="0" dirty="0" smtClean="0">
              <a:effectLst/>
              <a:latin typeface="Century Schoolbook" panose="02040604050505020304" pitchFamily="18" charset="0"/>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4962" y="6237610"/>
            <a:ext cx="612743" cy="603552"/>
          </a:xfrm>
          <a:prstGeom prst="rect">
            <a:avLst/>
          </a:prstGeom>
        </p:spPr>
      </p:pic>
      <p:pic>
        <p:nvPicPr>
          <p:cNvPr id="15" name="Picture 2" descr="Stylized Book by cyberscoot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22984" y="653753"/>
            <a:ext cx="441353" cy="29772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887274" y="5370787"/>
            <a:ext cx="3102972" cy="281167"/>
          </a:xfrm>
          <a:prstGeom prst="rect">
            <a:avLst/>
          </a:prstGeom>
          <a:noFill/>
        </p:spPr>
        <p:txBody>
          <a:bodyPr wrap="square" rtlCol="0">
            <a:spAutoFit/>
          </a:bodyPr>
          <a:lstStyle/>
          <a:p>
            <a:r>
              <a:rPr lang="en-US" sz="1227" dirty="0" smtClean="0">
                <a:solidFill>
                  <a:prstClr val="black"/>
                </a:solidFill>
                <a:latin typeface="KG All of Me" panose="02000000000000000000" pitchFamily="2" charset="0"/>
              </a:rPr>
              <a:t>….…………………………………………………………….</a:t>
            </a:r>
            <a:endParaRPr lang="en-US" sz="1227" dirty="0">
              <a:solidFill>
                <a:prstClr val="black"/>
              </a:solidFill>
              <a:latin typeface="KG All of Me" panose="02000000000000000000" pitchFamily="2" charset="0"/>
            </a:endParaRPr>
          </a:p>
        </p:txBody>
      </p:sp>
      <p:sp>
        <p:nvSpPr>
          <p:cNvPr id="17" name="Rectangle 16"/>
          <p:cNvSpPr/>
          <p:nvPr/>
        </p:nvSpPr>
        <p:spPr>
          <a:xfrm>
            <a:off x="5005719" y="5729660"/>
            <a:ext cx="1921754" cy="900246"/>
          </a:xfrm>
          <a:prstGeom prst="rect">
            <a:avLst/>
          </a:prstGeom>
        </p:spPr>
        <p:txBody>
          <a:bodyPr wrap="square">
            <a:spAutoFit/>
          </a:bodyPr>
          <a:lstStyle/>
          <a:p>
            <a:pPr algn="ctr"/>
            <a:r>
              <a:rPr lang="en-US" sz="1050" b="1" dirty="0" smtClean="0">
                <a:latin typeface="Century Schoolbook" panose="02040604050505020304" pitchFamily="18" charset="0"/>
              </a:rPr>
              <a:t>Welcome</a:t>
            </a:r>
          </a:p>
          <a:p>
            <a:pPr algn="ctr"/>
            <a:r>
              <a:rPr lang="en-US" sz="1050" b="1" dirty="0" smtClean="0">
                <a:latin typeface="Century Schoolbook" panose="02040604050505020304" pitchFamily="18" charset="0"/>
              </a:rPr>
              <a:t> </a:t>
            </a:r>
            <a:r>
              <a:rPr lang="en-US" sz="1050" b="1" dirty="0" smtClean="0">
                <a:latin typeface="Century Schoolbook" panose="02040604050505020304" pitchFamily="18" charset="0"/>
              </a:rPr>
              <a:t>to </a:t>
            </a:r>
            <a:endParaRPr lang="en-US" sz="1050" b="1" dirty="0" smtClean="0">
              <a:latin typeface="Century Schoolbook" panose="02040604050505020304" pitchFamily="18" charset="0"/>
            </a:endParaRPr>
          </a:p>
          <a:p>
            <a:pPr algn="ctr"/>
            <a:r>
              <a:rPr lang="en-US" sz="1050" b="1" dirty="0" smtClean="0">
                <a:latin typeface="Century Schoolbook" panose="02040604050505020304" pitchFamily="18" charset="0"/>
              </a:rPr>
              <a:t>World </a:t>
            </a:r>
            <a:r>
              <a:rPr lang="en-US" sz="1050" b="1" dirty="0" smtClean="0">
                <a:latin typeface="Century Schoolbook" panose="02040604050505020304" pitchFamily="18" charset="0"/>
              </a:rPr>
              <a:t>History! </a:t>
            </a:r>
          </a:p>
          <a:p>
            <a:pPr algn="ctr"/>
            <a:r>
              <a:rPr lang="en-US" sz="1050" b="1" dirty="0" smtClean="0">
                <a:latin typeface="Century Schoolbook" panose="02040604050505020304" pitchFamily="18" charset="0"/>
              </a:rPr>
              <a:t>Let me know if I can help you in anyway!</a:t>
            </a:r>
            <a:endParaRPr lang="en-US" sz="1050" b="1" dirty="0">
              <a:latin typeface="Century Schoolbook" panose="02040604050505020304" pitchFamily="18" charset="0"/>
            </a:endParaRP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18736" y="5677955"/>
            <a:ext cx="890523" cy="1038944"/>
          </a:xfrm>
          <a:prstGeom prst="rect">
            <a:avLst/>
          </a:prstGeom>
        </p:spPr>
      </p:pic>
      <p:sp>
        <p:nvSpPr>
          <p:cNvPr id="20" name="TextBox 19"/>
          <p:cNvSpPr txBox="1"/>
          <p:nvPr/>
        </p:nvSpPr>
        <p:spPr>
          <a:xfrm>
            <a:off x="7057151" y="2499106"/>
            <a:ext cx="2007186" cy="281167"/>
          </a:xfrm>
          <a:prstGeom prst="rect">
            <a:avLst/>
          </a:prstGeom>
          <a:noFill/>
        </p:spPr>
        <p:txBody>
          <a:bodyPr wrap="square" rtlCol="0">
            <a:spAutoFit/>
          </a:bodyPr>
          <a:lstStyle/>
          <a:p>
            <a:r>
              <a:rPr lang="en-US" sz="1227" dirty="0" smtClean="0">
                <a:solidFill>
                  <a:prstClr val="black"/>
                </a:solidFill>
                <a:latin typeface="KG All of Me" panose="02000000000000000000" pitchFamily="2" charset="0"/>
              </a:rPr>
              <a:t>….……………………………………</a:t>
            </a:r>
            <a:endParaRPr lang="en-US" sz="1227" dirty="0">
              <a:solidFill>
                <a:prstClr val="black"/>
              </a:solidFill>
              <a:latin typeface="KG All of Me" panose="02000000000000000000" pitchFamily="2" charset="0"/>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50821" y="1083829"/>
            <a:ext cx="310032" cy="443786"/>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71903" y="1597491"/>
            <a:ext cx="467867" cy="553383"/>
          </a:xfrm>
          <a:prstGeom prst="rect">
            <a:avLst/>
          </a:prstGeom>
        </p:spPr>
      </p:pic>
    </p:spTree>
    <p:extLst>
      <p:ext uri="{BB962C8B-B14F-4D97-AF65-F5344CB8AC3E}">
        <p14:creationId xmlns:p14="http://schemas.microsoft.com/office/powerpoint/2010/main" val="18114055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396</TotalTime>
  <Words>588</Words>
  <Application>Microsoft Office PowerPoint</Application>
  <PresentationFormat>On-screen Show (4:3)</PresentationFormat>
  <Paragraphs>131</Paragraphs>
  <Slides>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Arial</vt:lpstr>
      <vt:lpstr>Calibri</vt:lpstr>
      <vt:lpstr>Calibri Light</vt:lpstr>
      <vt:lpstr>Century Gothic</vt:lpstr>
      <vt:lpstr>Century Schoolbook</vt:lpstr>
      <vt:lpstr>KG All of Me</vt:lpstr>
      <vt:lpstr>PBCoffeeBeforeTalkie</vt:lpstr>
      <vt:lpstr>Sweet Pea</vt:lpstr>
      <vt:lpstr>Office Theme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Bonner</dc:creator>
  <cp:lastModifiedBy>Colleen Bonner</cp:lastModifiedBy>
  <cp:revision>25</cp:revision>
  <dcterms:created xsi:type="dcterms:W3CDTF">2017-05-21T00:44:14Z</dcterms:created>
  <dcterms:modified xsi:type="dcterms:W3CDTF">2017-06-08T13:38:27Z</dcterms:modified>
</cp:coreProperties>
</file>