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4"/>
  </p:notesMasterIdLst>
  <p:handoutMasterIdLst>
    <p:handoutMasterId r:id="rId15"/>
  </p:handoutMasterIdLst>
  <p:sldIdLst>
    <p:sldId id="256" r:id="rId2"/>
    <p:sldId id="258" r:id="rId3"/>
    <p:sldId id="267" r:id="rId4"/>
    <p:sldId id="259" r:id="rId5"/>
    <p:sldId id="263" r:id="rId6"/>
    <p:sldId id="264" r:id="rId7"/>
    <p:sldId id="265" r:id="rId8"/>
    <p:sldId id="266" r:id="rId9"/>
    <p:sldId id="272" r:id="rId10"/>
    <p:sldId id="269" r:id="rId11"/>
    <p:sldId id="273" r:id="rId12"/>
    <p:sldId id="271" r:id="rId1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74" autoAdjust="0"/>
    <p:restoredTop sz="94660"/>
  </p:normalViewPr>
  <p:slideViewPr>
    <p:cSldViewPr>
      <p:cViewPr varScale="1">
        <p:scale>
          <a:sx n="69" d="100"/>
          <a:sy n="69" d="100"/>
        </p:scale>
        <p:origin x="-143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C71748FF-56B3-4791-AF00-3DE1D80EBB41}" type="datetimeFigureOut">
              <a:rPr lang="en-US" smtClean="0"/>
              <a:t>11/18/2014</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91CB5767-EC75-46CB-B234-B7D675D779A4}" type="slidenum">
              <a:rPr lang="en-US" smtClean="0"/>
              <a:t>‹#›</a:t>
            </a:fld>
            <a:endParaRPr lang="en-US"/>
          </a:p>
        </p:txBody>
      </p:sp>
    </p:spTree>
    <p:extLst>
      <p:ext uri="{BB962C8B-B14F-4D97-AF65-F5344CB8AC3E}">
        <p14:creationId xmlns:p14="http://schemas.microsoft.com/office/powerpoint/2010/main" val="407431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7181A99-E9D0-4564-854C-85EC05A2A4F9}" type="datetimeFigureOut">
              <a:rPr lang="en-US" smtClean="0"/>
              <a:t>11/17/2014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11A0B7F-827F-4175-9CA3-F81AF2E532F2}" type="slidenum">
              <a:rPr lang="en-US" smtClean="0"/>
              <a:t>‹#›</a:t>
            </a:fld>
            <a:endParaRPr lang="en-US"/>
          </a:p>
        </p:txBody>
      </p:sp>
    </p:spTree>
    <p:extLst>
      <p:ext uri="{BB962C8B-B14F-4D97-AF65-F5344CB8AC3E}">
        <p14:creationId xmlns:p14="http://schemas.microsoft.com/office/powerpoint/2010/main" val="3305987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1A0B7F-827F-4175-9CA3-F81AF2E532F2}" type="slidenum">
              <a:rPr lang="en-US" smtClean="0"/>
              <a:t>8</a:t>
            </a:fld>
            <a:endParaRPr lang="en-US" dirty="0"/>
          </a:p>
        </p:txBody>
      </p:sp>
    </p:spTree>
    <p:extLst>
      <p:ext uri="{BB962C8B-B14F-4D97-AF65-F5344CB8AC3E}">
        <p14:creationId xmlns:p14="http://schemas.microsoft.com/office/powerpoint/2010/main" val="2365942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146A645-9A66-43D0-8A8A-25EB6F4A58F6}" type="datetimeFigureOut">
              <a:rPr lang="en-US" smtClean="0"/>
              <a:t>11/17/2014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7CA95B-B1DD-4BE3-9B76-37CDE83E03E2}" type="slidenum">
              <a:rPr lang="en-US" smtClean="0"/>
              <a:t>‹#›</a:t>
            </a:fld>
            <a:endParaRPr lang="en-US"/>
          </a:p>
        </p:txBody>
      </p:sp>
    </p:spTree>
    <p:extLst>
      <p:ext uri="{BB962C8B-B14F-4D97-AF65-F5344CB8AC3E}">
        <p14:creationId xmlns:p14="http://schemas.microsoft.com/office/powerpoint/2010/main" val="557108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46A645-9A66-43D0-8A8A-25EB6F4A58F6}" type="datetimeFigureOut">
              <a:rPr lang="en-US" smtClean="0"/>
              <a:t>11/17/2014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7CA95B-B1DD-4BE3-9B76-37CDE83E03E2}" type="slidenum">
              <a:rPr lang="en-US" smtClean="0"/>
              <a:t>‹#›</a:t>
            </a:fld>
            <a:endParaRPr lang="en-US"/>
          </a:p>
        </p:txBody>
      </p:sp>
    </p:spTree>
    <p:extLst>
      <p:ext uri="{BB962C8B-B14F-4D97-AF65-F5344CB8AC3E}">
        <p14:creationId xmlns:p14="http://schemas.microsoft.com/office/powerpoint/2010/main" val="3456531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146A645-9A66-43D0-8A8A-25EB6F4A58F6}" type="datetimeFigureOut">
              <a:rPr lang="en-US" smtClean="0"/>
              <a:t>11/17/2014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7CA95B-B1DD-4BE3-9B76-37CDE83E03E2}" type="slidenum">
              <a:rPr lang="en-US" smtClean="0"/>
              <a:t>‹#›</a:t>
            </a:fld>
            <a:endParaRPr lang="en-US"/>
          </a:p>
        </p:txBody>
      </p:sp>
    </p:spTree>
    <p:extLst>
      <p:ext uri="{BB962C8B-B14F-4D97-AF65-F5344CB8AC3E}">
        <p14:creationId xmlns:p14="http://schemas.microsoft.com/office/powerpoint/2010/main" val="1052311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146A645-9A66-43D0-8A8A-25EB6F4A58F6}" type="datetimeFigureOut">
              <a:rPr lang="en-US" smtClean="0"/>
              <a:t>11/17/2014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7CA95B-B1DD-4BE3-9B76-37CDE83E03E2}" type="slidenum">
              <a:rPr lang="en-US" smtClean="0"/>
              <a:t>‹#›</a:t>
            </a:fld>
            <a:endParaRPr lang="en-US"/>
          </a:p>
        </p:txBody>
      </p:sp>
    </p:spTree>
    <p:extLst>
      <p:ext uri="{BB962C8B-B14F-4D97-AF65-F5344CB8AC3E}">
        <p14:creationId xmlns:p14="http://schemas.microsoft.com/office/powerpoint/2010/main" val="3727932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146A645-9A66-43D0-8A8A-25EB6F4A58F6}" type="datetimeFigureOut">
              <a:rPr lang="en-US" smtClean="0"/>
              <a:t>11/17/2014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7CA95B-B1DD-4BE3-9B76-37CDE83E03E2}" type="slidenum">
              <a:rPr lang="en-US" smtClean="0"/>
              <a:t>‹#›</a:t>
            </a:fld>
            <a:endParaRPr lang="en-US"/>
          </a:p>
        </p:txBody>
      </p:sp>
    </p:spTree>
    <p:extLst>
      <p:ext uri="{BB962C8B-B14F-4D97-AF65-F5344CB8AC3E}">
        <p14:creationId xmlns:p14="http://schemas.microsoft.com/office/powerpoint/2010/main" val="3023956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146A645-9A66-43D0-8A8A-25EB6F4A58F6}" type="datetimeFigureOut">
              <a:rPr lang="en-US" smtClean="0"/>
              <a:t>11/17/2014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7CA95B-B1DD-4BE3-9B76-37CDE83E03E2}" type="slidenum">
              <a:rPr lang="en-US" smtClean="0"/>
              <a:t>‹#›</a:t>
            </a:fld>
            <a:endParaRPr lang="en-US"/>
          </a:p>
        </p:txBody>
      </p:sp>
    </p:spTree>
    <p:extLst>
      <p:ext uri="{BB962C8B-B14F-4D97-AF65-F5344CB8AC3E}">
        <p14:creationId xmlns:p14="http://schemas.microsoft.com/office/powerpoint/2010/main" val="2098457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46A645-9A66-43D0-8A8A-25EB6F4A58F6}" type="datetimeFigureOut">
              <a:rPr lang="en-US" smtClean="0"/>
              <a:t>11/17/2014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7CA95B-B1DD-4BE3-9B76-37CDE83E03E2}" type="slidenum">
              <a:rPr lang="en-US" smtClean="0"/>
              <a:t>‹#›</a:t>
            </a:fld>
            <a:endParaRPr lang="en-US"/>
          </a:p>
        </p:txBody>
      </p:sp>
    </p:spTree>
    <p:extLst>
      <p:ext uri="{BB962C8B-B14F-4D97-AF65-F5344CB8AC3E}">
        <p14:creationId xmlns:p14="http://schemas.microsoft.com/office/powerpoint/2010/main" val="1973110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46A645-9A66-43D0-8A8A-25EB6F4A58F6}" type="datetimeFigureOut">
              <a:rPr lang="en-US" smtClean="0"/>
              <a:t>11/17/2014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7CA95B-B1DD-4BE3-9B76-37CDE83E03E2}" type="slidenum">
              <a:rPr lang="en-US" smtClean="0"/>
              <a:t>‹#›</a:t>
            </a:fld>
            <a:endParaRPr lang="en-US"/>
          </a:p>
        </p:txBody>
      </p:sp>
    </p:spTree>
    <p:extLst>
      <p:ext uri="{BB962C8B-B14F-4D97-AF65-F5344CB8AC3E}">
        <p14:creationId xmlns:p14="http://schemas.microsoft.com/office/powerpoint/2010/main" val="2406912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46A645-9A66-43D0-8A8A-25EB6F4A58F6}" type="datetimeFigureOut">
              <a:rPr lang="en-US" smtClean="0"/>
              <a:t>11/17/2014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7CA95B-B1DD-4BE3-9B76-37CDE83E03E2}" type="slidenum">
              <a:rPr lang="en-US" smtClean="0"/>
              <a:t>‹#›</a:t>
            </a:fld>
            <a:endParaRPr lang="en-US"/>
          </a:p>
        </p:txBody>
      </p:sp>
    </p:spTree>
    <p:extLst>
      <p:ext uri="{BB962C8B-B14F-4D97-AF65-F5344CB8AC3E}">
        <p14:creationId xmlns:p14="http://schemas.microsoft.com/office/powerpoint/2010/main" val="3242206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46A645-9A66-43D0-8A8A-25EB6F4A58F6}" type="datetimeFigureOut">
              <a:rPr lang="en-US" smtClean="0"/>
              <a:t>11/17/2014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7CA95B-B1DD-4BE3-9B76-37CDE83E03E2}" type="slidenum">
              <a:rPr lang="en-US" smtClean="0"/>
              <a:t>‹#›</a:t>
            </a:fld>
            <a:endParaRPr lang="en-US"/>
          </a:p>
        </p:txBody>
      </p:sp>
    </p:spTree>
    <p:extLst>
      <p:ext uri="{BB962C8B-B14F-4D97-AF65-F5344CB8AC3E}">
        <p14:creationId xmlns:p14="http://schemas.microsoft.com/office/powerpoint/2010/main" val="884960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46A645-9A66-43D0-8A8A-25EB6F4A58F6}" type="datetimeFigureOut">
              <a:rPr lang="en-US" smtClean="0"/>
              <a:t>11/17/2014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7CA95B-B1DD-4BE3-9B76-37CDE83E03E2}" type="slidenum">
              <a:rPr lang="en-US" smtClean="0"/>
              <a:t>‹#›</a:t>
            </a:fld>
            <a:endParaRPr lang="en-US"/>
          </a:p>
        </p:txBody>
      </p:sp>
    </p:spTree>
    <p:extLst>
      <p:ext uri="{BB962C8B-B14F-4D97-AF65-F5344CB8AC3E}">
        <p14:creationId xmlns:p14="http://schemas.microsoft.com/office/powerpoint/2010/main" val="1179064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46A645-9A66-43D0-8A8A-25EB6F4A58F6}" type="datetimeFigureOut">
              <a:rPr lang="en-US" smtClean="0"/>
              <a:t>11/17/2014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7CA95B-B1DD-4BE3-9B76-37CDE83E03E2}" type="slidenum">
              <a:rPr lang="en-US" smtClean="0"/>
              <a:t>‹#›</a:t>
            </a:fld>
            <a:endParaRPr lang="en-US"/>
          </a:p>
        </p:txBody>
      </p:sp>
    </p:spTree>
    <p:extLst>
      <p:ext uri="{BB962C8B-B14F-4D97-AF65-F5344CB8AC3E}">
        <p14:creationId xmlns:p14="http://schemas.microsoft.com/office/powerpoint/2010/main" val="266306073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0"/>
            <a:ext cx="7772400" cy="1752600"/>
          </a:xfrm>
        </p:spPr>
        <p:txBody>
          <a:bodyPr>
            <a:normAutofit fontScale="90000"/>
          </a:bodyPr>
          <a:lstStyle/>
          <a:p>
            <a:r>
              <a:rPr lang="en-US" b="1" dirty="0" smtClean="0"/>
              <a:t>Short Answer </a:t>
            </a:r>
            <a:br>
              <a:rPr lang="en-US" b="1" dirty="0" smtClean="0"/>
            </a:br>
            <a:r>
              <a:rPr lang="en-US" b="1" dirty="0" smtClean="0"/>
              <a:t>and</a:t>
            </a:r>
            <a:br>
              <a:rPr lang="en-US" b="1" dirty="0" smtClean="0"/>
            </a:br>
            <a:r>
              <a:rPr lang="en-US" b="1" dirty="0" smtClean="0"/>
              <a:t>Open Ended Response</a:t>
            </a:r>
            <a:br>
              <a:rPr lang="en-US" b="1" dirty="0" smtClean="0"/>
            </a:br>
            <a:endParaRPr lang="en-US" b="1" dirty="0"/>
          </a:p>
        </p:txBody>
      </p:sp>
      <p:sp>
        <p:nvSpPr>
          <p:cNvPr id="3" name="Subtitle 2"/>
          <p:cNvSpPr>
            <a:spLocks noGrp="1"/>
          </p:cNvSpPr>
          <p:nvPr>
            <p:ph type="subTitle" idx="1"/>
          </p:nvPr>
        </p:nvSpPr>
        <p:spPr>
          <a:xfrm>
            <a:off x="1295400" y="3429000"/>
            <a:ext cx="6400800" cy="1752600"/>
          </a:xfrm>
        </p:spPr>
        <p:txBody>
          <a:bodyPr/>
          <a:lstStyle/>
          <a:p>
            <a:r>
              <a:rPr lang="en-US" b="1" dirty="0" smtClean="0">
                <a:solidFill>
                  <a:schemeClr val="tx2">
                    <a:lumMod val="50000"/>
                  </a:schemeClr>
                </a:solidFill>
              </a:rPr>
              <a:t>ACE Strategy- A way of organizing your writing and “showing” what you know</a:t>
            </a:r>
            <a:endParaRPr lang="en-US" b="1" dirty="0">
              <a:solidFill>
                <a:schemeClr val="tx2">
                  <a:lumMod val="50000"/>
                </a:schemeClr>
              </a:solidFill>
            </a:endParaRPr>
          </a:p>
        </p:txBody>
      </p:sp>
    </p:spTree>
    <p:extLst>
      <p:ext uri="{BB962C8B-B14F-4D97-AF65-F5344CB8AC3E}">
        <p14:creationId xmlns:p14="http://schemas.microsoft.com/office/powerpoint/2010/main" val="3065605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19200"/>
            <a:ext cx="8229600" cy="914400"/>
          </a:xfrm>
        </p:spPr>
        <p:txBody>
          <a:bodyPr/>
          <a:lstStyle/>
          <a:p>
            <a:r>
              <a:rPr lang="en-US" dirty="0" smtClean="0"/>
              <a:t>GOAL</a:t>
            </a:r>
            <a:r>
              <a:rPr lang="en-US" b="1" dirty="0" smtClean="0">
                <a:solidFill>
                  <a:srgbClr val="C00000"/>
                </a:solidFill>
              </a:rPr>
              <a:t> </a:t>
            </a:r>
            <a:endParaRPr lang="en-US" b="1" dirty="0">
              <a:solidFill>
                <a:srgbClr val="C00000"/>
              </a:solidFill>
            </a:endParaRPr>
          </a:p>
        </p:txBody>
      </p:sp>
      <p:sp>
        <p:nvSpPr>
          <p:cNvPr id="3" name="Content Placeholder 2"/>
          <p:cNvSpPr>
            <a:spLocks noGrp="1"/>
          </p:cNvSpPr>
          <p:nvPr>
            <p:ph idx="1"/>
          </p:nvPr>
        </p:nvSpPr>
        <p:spPr>
          <a:xfrm>
            <a:off x="457200" y="2438400"/>
            <a:ext cx="8229600" cy="3611449"/>
          </a:xfrm>
        </p:spPr>
        <p:txBody>
          <a:bodyPr>
            <a:normAutofit/>
          </a:bodyPr>
          <a:lstStyle/>
          <a:p>
            <a:pPr algn="ctr"/>
            <a:r>
              <a:rPr lang="en-US" sz="4000" dirty="0" smtClean="0"/>
              <a:t>Answer opened ended and short answer questions</a:t>
            </a:r>
            <a:r>
              <a:rPr lang="en-US" sz="4000" dirty="0" smtClean="0"/>
              <a:t> by citing </a:t>
            </a:r>
            <a:r>
              <a:rPr lang="en-US" sz="4000" dirty="0" smtClean="0"/>
              <a:t>several </a:t>
            </a:r>
            <a:r>
              <a:rPr lang="en-US" sz="4000" dirty="0" smtClean="0"/>
              <a:t>sources</a:t>
            </a:r>
            <a:r>
              <a:rPr lang="en-US" sz="4000" dirty="0" smtClean="0"/>
              <a:t> </a:t>
            </a:r>
            <a:r>
              <a:rPr lang="en-US" sz="4000" dirty="0" smtClean="0"/>
              <a:t>and </a:t>
            </a:r>
            <a:r>
              <a:rPr lang="en-US" sz="4000" dirty="0" smtClean="0"/>
              <a:t>using effective </a:t>
            </a:r>
            <a:r>
              <a:rPr lang="en-US" sz="4000" dirty="0" smtClean="0"/>
              <a:t>textual evidence to clearly and convincingly support your </a:t>
            </a:r>
            <a:r>
              <a:rPr lang="en-US" sz="4000" dirty="0" smtClean="0"/>
              <a:t>response.</a:t>
            </a:r>
            <a:endParaRPr lang="en-US" sz="4000" dirty="0"/>
          </a:p>
        </p:txBody>
      </p:sp>
    </p:spTree>
    <p:extLst>
      <p:ext uri="{BB962C8B-B14F-4D97-AF65-F5344CB8AC3E}">
        <p14:creationId xmlns:p14="http://schemas.microsoft.com/office/powerpoint/2010/main" val="28775869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What is the </a:t>
            </a:r>
            <a:r>
              <a:rPr lang="en-US" sz="5400" dirty="0" smtClean="0">
                <a:solidFill>
                  <a:srgbClr val="00B050"/>
                </a:solidFill>
              </a:rPr>
              <a:t>A</a:t>
            </a:r>
            <a:r>
              <a:rPr lang="en-US" sz="5400" dirty="0" smtClean="0">
                <a:solidFill>
                  <a:srgbClr val="FFC000"/>
                </a:solidFill>
              </a:rPr>
              <a:t>C</a:t>
            </a:r>
            <a:r>
              <a:rPr lang="en-US" sz="5400" dirty="0" smtClean="0">
                <a:solidFill>
                  <a:srgbClr val="C94F4F"/>
                </a:solidFill>
              </a:rPr>
              <a:t>E</a:t>
            </a:r>
            <a:r>
              <a:rPr lang="en-US" dirty="0">
                <a:solidFill>
                  <a:srgbClr val="C94F4F"/>
                </a:solidFill>
              </a:rPr>
              <a:t> </a:t>
            </a:r>
            <a:r>
              <a:rPr lang="en-US" sz="5400" dirty="0" smtClean="0"/>
              <a:t>Strategy?</a:t>
            </a:r>
            <a:endParaRPr lang="en-US" sz="5400" dirty="0"/>
          </a:p>
        </p:txBody>
      </p:sp>
      <p:sp>
        <p:nvSpPr>
          <p:cNvPr id="3" name="Content Placeholder 2"/>
          <p:cNvSpPr>
            <a:spLocks noGrp="1"/>
          </p:cNvSpPr>
          <p:nvPr>
            <p:ph idx="1"/>
          </p:nvPr>
        </p:nvSpPr>
        <p:spPr>
          <a:xfrm>
            <a:off x="228600" y="1524000"/>
            <a:ext cx="8458200" cy="4625609"/>
          </a:xfrm>
        </p:spPr>
        <p:txBody>
          <a:bodyPr>
            <a:normAutofit lnSpcReduction="10000"/>
          </a:bodyPr>
          <a:lstStyle/>
          <a:p>
            <a:r>
              <a:rPr lang="en-US" b="1" dirty="0" smtClean="0">
                <a:solidFill>
                  <a:srgbClr val="00B050"/>
                </a:solidFill>
              </a:rPr>
              <a:t>A</a:t>
            </a:r>
            <a:r>
              <a:rPr lang="en-US" dirty="0" smtClean="0">
                <a:solidFill>
                  <a:srgbClr val="00B050"/>
                </a:solidFill>
              </a:rPr>
              <a:t>nswer</a:t>
            </a:r>
            <a:r>
              <a:rPr lang="en-US" dirty="0" smtClean="0"/>
              <a:t> </a:t>
            </a:r>
            <a:r>
              <a:rPr lang="en-US" dirty="0" smtClean="0"/>
              <a:t>the question</a:t>
            </a:r>
          </a:p>
          <a:p>
            <a:pPr lvl="1"/>
            <a:r>
              <a:rPr lang="en-US" dirty="0" smtClean="0"/>
              <a:t>Answer </a:t>
            </a:r>
            <a:r>
              <a:rPr lang="en-US" dirty="0" smtClean="0"/>
              <a:t>with </a:t>
            </a:r>
            <a:r>
              <a:rPr lang="en-US" dirty="0" smtClean="0">
                <a:solidFill>
                  <a:schemeClr val="tx2"/>
                </a:solidFill>
              </a:rPr>
              <a:t>restating</a:t>
            </a:r>
            <a:r>
              <a:rPr lang="en-US" dirty="0" smtClean="0"/>
              <a:t> </a:t>
            </a:r>
            <a:r>
              <a:rPr lang="en-US" dirty="0" smtClean="0"/>
              <a:t>the </a:t>
            </a:r>
            <a:r>
              <a:rPr lang="en-US" dirty="0" smtClean="0"/>
              <a:t>question in your response</a:t>
            </a:r>
            <a:endParaRPr lang="en-US" dirty="0" smtClean="0"/>
          </a:p>
          <a:p>
            <a:pPr marL="457200" lvl="1" indent="0">
              <a:buNone/>
            </a:pPr>
            <a:endParaRPr lang="en-US" dirty="0" smtClean="0"/>
          </a:p>
          <a:p>
            <a:r>
              <a:rPr lang="en-US" b="1" dirty="0" smtClean="0">
                <a:solidFill>
                  <a:srgbClr val="FFC000"/>
                </a:solidFill>
              </a:rPr>
              <a:t>C</a:t>
            </a:r>
            <a:r>
              <a:rPr lang="en-US" dirty="0" smtClean="0">
                <a:solidFill>
                  <a:srgbClr val="FFC000"/>
                </a:solidFill>
              </a:rPr>
              <a:t>ite</a:t>
            </a:r>
            <a:r>
              <a:rPr lang="en-US" dirty="0" smtClean="0"/>
              <a:t> your evidence</a:t>
            </a:r>
          </a:p>
          <a:p>
            <a:pPr lvl="1"/>
            <a:r>
              <a:rPr lang="en-US" dirty="0" smtClean="0"/>
              <a:t>Cite the evidence that BEST supports your answer</a:t>
            </a:r>
          </a:p>
          <a:p>
            <a:pPr lvl="1"/>
            <a:endParaRPr lang="en-US" dirty="0" smtClean="0"/>
          </a:p>
          <a:p>
            <a:r>
              <a:rPr lang="en-US" b="1" dirty="0" smtClean="0">
                <a:solidFill>
                  <a:srgbClr val="C94F4F"/>
                </a:solidFill>
              </a:rPr>
              <a:t>E</a:t>
            </a:r>
            <a:r>
              <a:rPr lang="en-US" dirty="0" smtClean="0">
                <a:solidFill>
                  <a:srgbClr val="C94F4F"/>
                </a:solidFill>
              </a:rPr>
              <a:t>xplain</a:t>
            </a:r>
            <a:r>
              <a:rPr lang="en-US" dirty="0" smtClean="0"/>
              <a:t> and </a:t>
            </a:r>
            <a:r>
              <a:rPr lang="en-US" b="1" dirty="0" smtClean="0">
                <a:solidFill>
                  <a:srgbClr val="C94F4F"/>
                </a:solidFill>
              </a:rPr>
              <a:t>e</a:t>
            </a:r>
            <a:r>
              <a:rPr lang="en-US" dirty="0" smtClean="0">
                <a:solidFill>
                  <a:srgbClr val="C94F4F"/>
                </a:solidFill>
              </a:rPr>
              <a:t>xtend</a:t>
            </a:r>
            <a:r>
              <a:rPr lang="en-US" dirty="0" smtClean="0"/>
              <a:t> your response</a:t>
            </a:r>
          </a:p>
          <a:p>
            <a:pPr lvl="1"/>
            <a:r>
              <a:rPr lang="en-US" dirty="0" smtClean="0"/>
              <a:t>Explain how/why your evidence supports your claim</a:t>
            </a:r>
            <a:endParaRPr lang="en-US" dirty="0"/>
          </a:p>
        </p:txBody>
      </p:sp>
    </p:spTree>
    <p:extLst>
      <p:ext uri="{BB962C8B-B14F-4D97-AF65-F5344CB8AC3E}">
        <p14:creationId xmlns:p14="http://schemas.microsoft.com/office/powerpoint/2010/main" val="3262708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Textual Evidence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175851235"/>
              </p:ext>
            </p:extLst>
          </p:nvPr>
        </p:nvGraphicFramePr>
        <p:xfrm>
          <a:off x="533400" y="1676400"/>
          <a:ext cx="8153400" cy="4876800"/>
        </p:xfrm>
        <a:graphic>
          <a:graphicData uri="http://schemas.openxmlformats.org/drawingml/2006/table">
            <a:tbl>
              <a:tblPr firstRow="1" bandRow="1">
                <a:tableStyleId>{D7AC3CCA-C797-4891-BE02-D94E43425B78}</a:tableStyleId>
              </a:tblPr>
              <a:tblGrid>
                <a:gridCol w="2590800"/>
                <a:gridCol w="5562600"/>
              </a:tblGrid>
              <a:tr h="1079262">
                <a:tc>
                  <a:txBody>
                    <a:bodyPr/>
                    <a:lstStyle/>
                    <a:p>
                      <a:r>
                        <a:rPr lang="en-US" sz="2400" b="1" dirty="0" smtClean="0"/>
                        <a:t>What is it?</a:t>
                      </a:r>
                      <a:endParaRPr lang="en-US" sz="24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dirty="0" smtClean="0"/>
                        <a:t>Support</a:t>
                      </a:r>
                      <a:r>
                        <a:rPr lang="en-US" sz="2000" b="0" dirty="0" smtClean="0"/>
                        <a:t> for your response, opinion, or idea</a:t>
                      </a:r>
                    </a:p>
                    <a:p>
                      <a:endParaRPr lang="en-US" sz="2000" dirty="0"/>
                    </a:p>
                  </a:txBody>
                  <a:tcPr/>
                </a:tc>
              </a:tr>
              <a:tr h="1189017">
                <a:tc>
                  <a:txBody>
                    <a:bodyPr/>
                    <a:lstStyle/>
                    <a:p>
                      <a:r>
                        <a:rPr lang="en-US" sz="2400" b="1" dirty="0" smtClean="0"/>
                        <a:t>Why do I need it? </a:t>
                      </a:r>
                      <a:endParaRPr lang="en-US" sz="24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To </a:t>
                      </a:r>
                      <a:r>
                        <a:rPr lang="en-US" sz="2000" b="1" dirty="0" smtClean="0"/>
                        <a:t>prove</a:t>
                      </a:r>
                      <a:r>
                        <a:rPr lang="en-US" sz="2000" dirty="0" smtClean="0"/>
                        <a:t> that you are not just making up your answer, opinion or idea</a:t>
                      </a:r>
                    </a:p>
                  </a:txBody>
                  <a:tcPr/>
                </a:tc>
              </a:tr>
              <a:tr h="1215150">
                <a:tc>
                  <a:txBody>
                    <a:bodyPr/>
                    <a:lstStyle/>
                    <a:p>
                      <a:r>
                        <a:rPr lang="en-US" sz="2400" b="1" dirty="0" smtClean="0"/>
                        <a:t>When will I use it? </a:t>
                      </a:r>
                      <a:endParaRPr lang="en-US" sz="24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In </a:t>
                      </a:r>
                      <a:r>
                        <a:rPr lang="en-US" sz="2000" b="1" dirty="0" smtClean="0"/>
                        <a:t>every</a:t>
                      </a:r>
                      <a:r>
                        <a:rPr lang="en-US" sz="2000" dirty="0" smtClean="0"/>
                        <a:t> writing response! It’s your proof that you know what you’re talking about!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2000" dirty="0" smtClean="0"/>
                    </a:p>
                  </a:txBody>
                  <a:tcPr/>
                </a:tc>
              </a:tr>
              <a:tr h="1393371">
                <a:tc>
                  <a:txBody>
                    <a:bodyPr/>
                    <a:lstStyle/>
                    <a:p>
                      <a:r>
                        <a:rPr lang="en-US" sz="2400" b="1" dirty="0" smtClean="0"/>
                        <a:t>How about outside of school? </a:t>
                      </a:r>
                      <a:endParaRPr lang="en-US" sz="24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In real life, people who</a:t>
                      </a:r>
                      <a:r>
                        <a:rPr lang="en-US" sz="2000" baseline="0" dirty="0" smtClean="0"/>
                        <a:t> can back up an opinion with specific information are taken more seriously than people who can only give a reason of “just because” or “because I said so.”</a:t>
                      </a:r>
                      <a:endParaRPr lang="en-US" sz="2000" dirty="0" smtClean="0"/>
                    </a:p>
                  </a:txBody>
                  <a:tcPr/>
                </a:tc>
              </a:tr>
            </a:tbl>
          </a:graphicData>
        </a:graphic>
      </p:graphicFrame>
    </p:spTree>
    <p:extLst>
      <p:ext uri="{BB962C8B-B14F-4D97-AF65-F5344CB8AC3E}">
        <p14:creationId xmlns:p14="http://schemas.microsoft.com/office/powerpoint/2010/main" val="2696571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a:solidFill>
                  <a:srgbClr val="00B050"/>
                </a:solidFill>
              </a:rPr>
              <a:t>A</a:t>
            </a:r>
            <a:r>
              <a:rPr lang="en-US" sz="4400" dirty="0">
                <a:solidFill>
                  <a:srgbClr val="FFC000"/>
                </a:solidFill>
              </a:rPr>
              <a:t>C</a:t>
            </a:r>
            <a:r>
              <a:rPr lang="en-US" sz="4400" dirty="0">
                <a:solidFill>
                  <a:srgbClr val="C94F4F"/>
                </a:solidFill>
              </a:rPr>
              <a:t>E</a:t>
            </a:r>
            <a:r>
              <a:rPr lang="en-US" dirty="0">
                <a:solidFill>
                  <a:srgbClr val="C94F4F"/>
                </a:solidFill>
              </a:rPr>
              <a:t> </a:t>
            </a:r>
            <a:r>
              <a:rPr lang="en-US" dirty="0" smtClean="0"/>
              <a:t>your response</a:t>
            </a:r>
            <a:endParaRPr lang="en-US" dirty="0"/>
          </a:p>
        </p:txBody>
      </p:sp>
      <p:sp>
        <p:nvSpPr>
          <p:cNvPr id="3" name="Content Placeholder 2"/>
          <p:cNvSpPr>
            <a:spLocks noGrp="1"/>
          </p:cNvSpPr>
          <p:nvPr>
            <p:ph idx="1"/>
          </p:nvPr>
        </p:nvSpPr>
        <p:spPr>
          <a:xfrm>
            <a:off x="762000" y="1828800"/>
            <a:ext cx="8382000" cy="4625609"/>
          </a:xfrm>
        </p:spPr>
        <p:txBody>
          <a:bodyPr>
            <a:normAutofit lnSpcReduction="10000"/>
          </a:bodyPr>
          <a:lstStyle/>
          <a:p>
            <a:r>
              <a:rPr lang="en-US" dirty="0" smtClean="0"/>
              <a:t>Start your response with a </a:t>
            </a:r>
            <a:r>
              <a:rPr lang="en-US" u="sng" dirty="0" smtClean="0"/>
              <a:t>topic sentence</a:t>
            </a:r>
            <a:r>
              <a:rPr lang="en-US" dirty="0" smtClean="0"/>
              <a:t>.</a:t>
            </a:r>
          </a:p>
          <a:p>
            <a:pPr lvl="1"/>
            <a:r>
              <a:rPr lang="en-US" sz="2000" dirty="0" smtClean="0"/>
              <a:t>This should be a declarative sentence.</a:t>
            </a:r>
          </a:p>
          <a:p>
            <a:endParaRPr lang="en-US" dirty="0" smtClean="0"/>
          </a:p>
          <a:p>
            <a:r>
              <a:rPr lang="en-US" sz="3600" b="1" dirty="0" smtClean="0">
                <a:solidFill>
                  <a:srgbClr val="00B050"/>
                </a:solidFill>
              </a:rPr>
              <a:t>Answer </a:t>
            </a:r>
            <a:r>
              <a:rPr lang="en-US" b="1" dirty="0" smtClean="0">
                <a:solidFill>
                  <a:srgbClr val="00B050"/>
                </a:solidFill>
              </a:rPr>
              <a:t>the prompt while </a:t>
            </a:r>
            <a:r>
              <a:rPr lang="en-US" b="1" u="sng" dirty="0" smtClean="0">
                <a:solidFill>
                  <a:schemeClr val="accent1"/>
                </a:solidFill>
              </a:rPr>
              <a:t>restating</a:t>
            </a:r>
            <a:r>
              <a:rPr lang="en-US" b="1" dirty="0" smtClean="0">
                <a:solidFill>
                  <a:srgbClr val="00B050"/>
                </a:solidFill>
              </a:rPr>
              <a:t> the question.</a:t>
            </a:r>
          </a:p>
          <a:p>
            <a:endParaRPr lang="en-US" b="1" dirty="0" smtClean="0">
              <a:solidFill>
                <a:srgbClr val="00B050"/>
              </a:solidFill>
            </a:endParaRPr>
          </a:p>
          <a:p>
            <a:pPr lvl="1"/>
            <a:r>
              <a:rPr lang="en-US" dirty="0" smtClean="0"/>
              <a:t>Stay on topic and respond to the task fully</a:t>
            </a:r>
          </a:p>
          <a:p>
            <a:pPr lvl="1"/>
            <a:r>
              <a:rPr lang="en-US" dirty="0" smtClean="0"/>
              <a:t>Make sure you have support for your claim</a:t>
            </a:r>
          </a:p>
          <a:p>
            <a:pPr lvl="1"/>
            <a:r>
              <a:rPr lang="en-US" dirty="0" smtClean="0"/>
              <a:t>Make it easy to follow the progression of your ideas</a:t>
            </a:r>
            <a:endParaRPr lang="en-US" dirty="0"/>
          </a:p>
        </p:txBody>
      </p:sp>
      <p:pic>
        <p:nvPicPr>
          <p:cNvPr id="2050" name="Picture 2" descr="C:\Users\KHLowden\AppData\Local\Microsoft\Windows\Temporary Internet Files\Content.IE5\9GRBJ88L\MC900213001[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600200"/>
            <a:ext cx="1219200" cy="1272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0217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solidFill>
                  <a:srgbClr val="00B050"/>
                </a:solidFill>
              </a:rPr>
              <a:t>A</a:t>
            </a:r>
            <a:r>
              <a:rPr lang="en-US" sz="6000" dirty="0" smtClean="0">
                <a:solidFill>
                  <a:srgbClr val="FFC000"/>
                </a:solidFill>
              </a:rPr>
              <a:t>C</a:t>
            </a:r>
            <a:r>
              <a:rPr lang="en-US" sz="4400" dirty="0" smtClean="0">
                <a:solidFill>
                  <a:srgbClr val="C94F4F"/>
                </a:solidFill>
              </a:rPr>
              <a:t>E</a:t>
            </a:r>
            <a:r>
              <a:rPr lang="en-US" dirty="0" smtClean="0"/>
              <a:t> your response</a:t>
            </a:r>
            <a:endParaRPr lang="en-US" dirty="0"/>
          </a:p>
        </p:txBody>
      </p:sp>
      <p:sp>
        <p:nvSpPr>
          <p:cNvPr id="5" name="Text Placeholder 4"/>
          <p:cNvSpPr>
            <a:spLocks noGrp="1"/>
          </p:cNvSpPr>
          <p:nvPr>
            <p:ph type="body" idx="1"/>
          </p:nvPr>
        </p:nvSpPr>
        <p:spPr>
          <a:xfrm>
            <a:off x="280219" y="1981200"/>
            <a:ext cx="8610600" cy="914399"/>
          </a:xfrm>
        </p:spPr>
        <p:txBody>
          <a:bodyPr>
            <a:noAutofit/>
          </a:bodyPr>
          <a:lstStyle/>
          <a:p>
            <a:pPr algn="ctr"/>
            <a:r>
              <a:rPr lang="en-US" sz="2800" dirty="0">
                <a:solidFill>
                  <a:srgbClr val="FFC000"/>
                </a:solidFill>
              </a:rPr>
              <a:t>Citing </a:t>
            </a:r>
            <a:r>
              <a:rPr lang="en-US" sz="2800" dirty="0" smtClean="0">
                <a:solidFill>
                  <a:srgbClr val="FFC000"/>
                </a:solidFill>
              </a:rPr>
              <a:t>Explicit Evidence</a:t>
            </a:r>
          </a:p>
          <a:p>
            <a:pPr algn="ctr"/>
            <a:r>
              <a:rPr lang="en-US" sz="2800" b="0" cap="none" dirty="0" smtClean="0">
                <a:solidFill>
                  <a:schemeClr val="tx1"/>
                </a:solidFill>
              </a:rPr>
              <a:t>Introduce </a:t>
            </a:r>
            <a:r>
              <a:rPr lang="en-US" sz="2800" b="0" cap="none" dirty="0">
                <a:solidFill>
                  <a:schemeClr val="tx1"/>
                </a:solidFill>
              </a:rPr>
              <a:t>your </a:t>
            </a:r>
            <a:r>
              <a:rPr lang="en-US" sz="2800" b="0" u="sng" cap="none" dirty="0" smtClean="0">
                <a:solidFill>
                  <a:schemeClr val="tx1"/>
                </a:solidFill>
              </a:rPr>
              <a:t>direct</a:t>
            </a:r>
            <a:r>
              <a:rPr lang="en-US" sz="2800" b="0" cap="none" dirty="0" smtClean="0">
                <a:solidFill>
                  <a:schemeClr val="tx1"/>
                </a:solidFill>
              </a:rPr>
              <a:t> evidence </a:t>
            </a:r>
            <a:r>
              <a:rPr lang="en-US" sz="2800" b="0" cap="none" dirty="0">
                <a:solidFill>
                  <a:schemeClr val="tx1"/>
                </a:solidFill>
              </a:rPr>
              <a:t>with a “text talk” </a:t>
            </a:r>
            <a:r>
              <a:rPr lang="en-US" sz="2800" b="0" cap="none" dirty="0" smtClean="0">
                <a:solidFill>
                  <a:schemeClr val="tx1"/>
                </a:solidFill>
              </a:rPr>
              <a:t>prompt</a:t>
            </a:r>
            <a:endParaRPr lang="en-US" sz="2800" dirty="0">
              <a:solidFill>
                <a:schemeClr val="tx1"/>
              </a:solidFill>
            </a:endParaRPr>
          </a:p>
          <a:p>
            <a:endParaRPr lang="en-US" sz="2400" dirty="0"/>
          </a:p>
        </p:txBody>
      </p:sp>
      <p:sp>
        <p:nvSpPr>
          <p:cNvPr id="3" name="Content Placeholder 2"/>
          <p:cNvSpPr>
            <a:spLocks noGrp="1"/>
          </p:cNvSpPr>
          <p:nvPr>
            <p:ph sz="half" idx="2"/>
          </p:nvPr>
        </p:nvSpPr>
        <p:spPr>
          <a:xfrm>
            <a:off x="468596" y="2971800"/>
            <a:ext cx="4040188" cy="3124200"/>
          </a:xfrm>
          <a:ln w="82550" cmpd="dbl">
            <a:solidFill>
              <a:schemeClr val="accent1"/>
            </a:solidFill>
          </a:ln>
        </p:spPr>
        <p:txBody>
          <a:bodyPr>
            <a:normAutofit/>
          </a:bodyPr>
          <a:lstStyle/>
          <a:p>
            <a:endParaRPr lang="en-US" sz="2800" dirty="0" smtClean="0"/>
          </a:p>
          <a:p>
            <a:r>
              <a:rPr lang="en-US" sz="2800" dirty="0" smtClean="0"/>
              <a:t>From the </a:t>
            </a:r>
            <a:r>
              <a:rPr lang="en-US" sz="2800" i="1" dirty="0" smtClean="0"/>
              <a:t>reading</a:t>
            </a:r>
            <a:r>
              <a:rPr lang="en-US" sz="2800" dirty="0" smtClean="0"/>
              <a:t> I know that…</a:t>
            </a:r>
          </a:p>
          <a:p>
            <a:r>
              <a:rPr lang="en-US" sz="2800" dirty="0" smtClean="0"/>
              <a:t>The </a:t>
            </a:r>
            <a:r>
              <a:rPr lang="en-US" sz="2800" i="1" dirty="0" smtClean="0"/>
              <a:t>illustration/graphic</a:t>
            </a:r>
            <a:r>
              <a:rPr lang="en-US" sz="2800" dirty="0" smtClean="0"/>
              <a:t> shows that…</a:t>
            </a:r>
          </a:p>
          <a:p>
            <a:r>
              <a:rPr lang="en-US" sz="2800" dirty="0" smtClean="0"/>
              <a:t>Based on what I </a:t>
            </a:r>
            <a:r>
              <a:rPr lang="en-US" sz="2800" i="1" dirty="0" smtClean="0"/>
              <a:t>read</a:t>
            </a:r>
            <a:r>
              <a:rPr lang="en-US" sz="2800" dirty="0" smtClean="0"/>
              <a:t>…</a:t>
            </a:r>
          </a:p>
          <a:p>
            <a:endParaRPr lang="en-US" sz="2800" dirty="0" smtClean="0"/>
          </a:p>
          <a:p>
            <a:endParaRPr lang="en-US" sz="2800" b="1" dirty="0"/>
          </a:p>
        </p:txBody>
      </p:sp>
      <p:sp>
        <p:nvSpPr>
          <p:cNvPr id="9" name="Content Placeholder 8"/>
          <p:cNvSpPr>
            <a:spLocks noGrp="1"/>
          </p:cNvSpPr>
          <p:nvPr>
            <p:ph sz="quarter" idx="4"/>
          </p:nvPr>
        </p:nvSpPr>
        <p:spPr>
          <a:xfrm>
            <a:off x="4656421" y="2971800"/>
            <a:ext cx="4041775" cy="3124200"/>
          </a:xfrm>
          <a:ln w="82550" cmpd="dbl">
            <a:solidFill>
              <a:schemeClr val="accent1"/>
            </a:solidFill>
          </a:ln>
        </p:spPr>
        <p:txBody>
          <a:bodyPr>
            <a:normAutofit/>
          </a:bodyPr>
          <a:lstStyle/>
          <a:p>
            <a:endParaRPr lang="en-US" sz="2800" dirty="0" smtClean="0"/>
          </a:p>
          <a:p>
            <a:r>
              <a:rPr lang="en-US" sz="2800" dirty="0" smtClean="0"/>
              <a:t>An </a:t>
            </a:r>
            <a:r>
              <a:rPr lang="en-US" sz="2800" dirty="0"/>
              <a:t>example on page ___ is…</a:t>
            </a:r>
          </a:p>
          <a:p>
            <a:r>
              <a:rPr lang="en-US" sz="2800" dirty="0"/>
              <a:t>I know because…</a:t>
            </a:r>
          </a:p>
          <a:p>
            <a:r>
              <a:rPr lang="en-US" sz="2800" dirty="0"/>
              <a:t>According to the </a:t>
            </a:r>
            <a:r>
              <a:rPr lang="en-US" sz="2800" i="1" dirty="0"/>
              <a:t>text</a:t>
            </a:r>
            <a:r>
              <a:rPr lang="en-US" sz="2800" dirty="0"/>
              <a:t>…</a:t>
            </a:r>
          </a:p>
          <a:p>
            <a:r>
              <a:rPr lang="en-US" sz="2800" dirty="0"/>
              <a:t>The author wrote</a:t>
            </a:r>
            <a:r>
              <a:rPr lang="en-US" sz="2800" dirty="0" smtClean="0"/>
              <a:t>…</a:t>
            </a:r>
          </a:p>
          <a:p>
            <a:endParaRPr lang="en-US" sz="2800" dirty="0"/>
          </a:p>
          <a:p>
            <a:endParaRPr lang="en-US" sz="2800" dirty="0"/>
          </a:p>
        </p:txBody>
      </p:sp>
      <p:sp>
        <p:nvSpPr>
          <p:cNvPr id="10" name="TextBox 9"/>
          <p:cNvSpPr txBox="1"/>
          <p:nvPr/>
        </p:nvSpPr>
        <p:spPr>
          <a:xfrm>
            <a:off x="377201" y="6143655"/>
            <a:ext cx="8534400" cy="400110"/>
          </a:xfrm>
          <a:prstGeom prst="rect">
            <a:avLst/>
          </a:prstGeom>
          <a:noFill/>
        </p:spPr>
        <p:txBody>
          <a:bodyPr wrap="square" rtlCol="0">
            <a:spAutoFit/>
          </a:bodyPr>
          <a:lstStyle/>
          <a:p>
            <a:r>
              <a:rPr lang="en-US" sz="2000" i="1" dirty="0" smtClean="0"/>
              <a:t>Make sure your starter matches your evidence type (reading, video, graphic, etc.)</a:t>
            </a:r>
            <a:endParaRPr lang="en-US" sz="2000" i="1" dirty="0"/>
          </a:p>
        </p:txBody>
      </p:sp>
    </p:spTree>
    <p:extLst>
      <p:ext uri="{BB962C8B-B14F-4D97-AF65-F5344CB8AC3E}">
        <p14:creationId xmlns:p14="http://schemas.microsoft.com/office/powerpoint/2010/main" val="1075775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solidFill>
                  <a:srgbClr val="00B050"/>
                </a:solidFill>
              </a:rPr>
              <a:t>A</a:t>
            </a:r>
            <a:r>
              <a:rPr lang="en-US" sz="6000" dirty="0" smtClean="0">
                <a:solidFill>
                  <a:srgbClr val="FFC000"/>
                </a:solidFill>
              </a:rPr>
              <a:t>C</a:t>
            </a:r>
            <a:r>
              <a:rPr lang="en-US" sz="4400" dirty="0" smtClean="0">
                <a:solidFill>
                  <a:srgbClr val="C94F4F"/>
                </a:solidFill>
              </a:rPr>
              <a:t>E</a:t>
            </a:r>
            <a:r>
              <a:rPr lang="en-US" dirty="0" smtClean="0"/>
              <a:t> your response</a:t>
            </a:r>
            <a:endParaRPr lang="en-US" dirty="0"/>
          </a:p>
        </p:txBody>
      </p:sp>
      <p:sp>
        <p:nvSpPr>
          <p:cNvPr id="5" name="Text Placeholder 4"/>
          <p:cNvSpPr>
            <a:spLocks noGrp="1"/>
          </p:cNvSpPr>
          <p:nvPr>
            <p:ph type="body" idx="1"/>
          </p:nvPr>
        </p:nvSpPr>
        <p:spPr>
          <a:xfrm>
            <a:off x="228600" y="1600201"/>
            <a:ext cx="8305800" cy="1066800"/>
          </a:xfrm>
        </p:spPr>
        <p:txBody>
          <a:bodyPr>
            <a:noAutofit/>
          </a:bodyPr>
          <a:lstStyle/>
          <a:p>
            <a:pPr algn="ctr"/>
            <a:endParaRPr lang="en-US" sz="2800" dirty="0" smtClean="0">
              <a:solidFill>
                <a:srgbClr val="FFC000"/>
              </a:solidFill>
            </a:endParaRPr>
          </a:p>
          <a:p>
            <a:pPr algn="ctr"/>
            <a:r>
              <a:rPr lang="en-US" sz="2800" dirty="0" smtClean="0">
                <a:solidFill>
                  <a:srgbClr val="FFC000"/>
                </a:solidFill>
              </a:rPr>
              <a:t>Citing </a:t>
            </a:r>
            <a:r>
              <a:rPr lang="en-US" sz="2800" dirty="0" smtClean="0">
                <a:solidFill>
                  <a:srgbClr val="FFC000"/>
                </a:solidFill>
              </a:rPr>
              <a:t>Inferential Evidence</a:t>
            </a:r>
          </a:p>
          <a:p>
            <a:pPr algn="ctr"/>
            <a:r>
              <a:rPr lang="en-US" sz="2800" b="0" cap="none" dirty="0" smtClean="0"/>
              <a:t>Introduce </a:t>
            </a:r>
            <a:r>
              <a:rPr lang="en-US" sz="2800" b="0" cap="none" dirty="0"/>
              <a:t>your </a:t>
            </a:r>
            <a:r>
              <a:rPr lang="en-US" sz="2800" b="0" u="sng" cap="none" dirty="0" smtClean="0"/>
              <a:t>indirect</a:t>
            </a:r>
            <a:r>
              <a:rPr lang="en-US" sz="2800" b="0" cap="none" dirty="0" smtClean="0"/>
              <a:t> evidence </a:t>
            </a:r>
            <a:r>
              <a:rPr lang="en-US" sz="2800" b="0" cap="none" dirty="0"/>
              <a:t>with </a:t>
            </a:r>
            <a:r>
              <a:rPr lang="en-US" sz="2800" b="0" cap="none" dirty="0" smtClean="0"/>
              <a:t>an </a:t>
            </a:r>
          </a:p>
          <a:p>
            <a:pPr algn="ctr"/>
            <a:r>
              <a:rPr lang="en-US" sz="2800" b="0" cap="none" dirty="0" smtClean="0"/>
              <a:t>evidence based prompt/term</a:t>
            </a:r>
            <a:endParaRPr lang="en-US" sz="2400" dirty="0"/>
          </a:p>
        </p:txBody>
      </p:sp>
      <p:sp>
        <p:nvSpPr>
          <p:cNvPr id="3" name="Content Placeholder 2"/>
          <p:cNvSpPr>
            <a:spLocks noGrp="1"/>
          </p:cNvSpPr>
          <p:nvPr>
            <p:ph sz="half" idx="2"/>
          </p:nvPr>
        </p:nvSpPr>
        <p:spPr>
          <a:xfrm>
            <a:off x="468596" y="2971800"/>
            <a:ext cx="4040188" cy="3124200"/>
          </a:xfrm>
          <a:ln w="82550" cmpd="dbl">
            <a:solidFill>
              <a:schemeClr val="accent1"/>
            </a:solidFill>
          </a:ln>
        </p:spPr>
        <p:txBody>
          <a:bodyPr>
            <a:normAutofit/>
          </a:bodyPr>
          <a:lstStyle/>
          <a:p>
            <a:pPr marL="118872" indent="0" algn="ctr">
              <a:buNone/>
            </a:pPr>
            <a:r>
              <a:rPr lang="en-US" sz="2800" b="1" dirty="0" smtClean="0"/>
              <a:t>Prompts</a:t>
            </a:r>
          </a:p>
          <a:p>
            <a:pPr marL="118872" indent="0" algn="ctr">
              <a:buNone/>
            </a:pPr>
            <a:endParaRPr lang="en-US" sz="2800" b="1" dirty="0" smtClean="0"/>
          </a:p>
          <a:p>
            <a:r>
              <a:rPr lang="en-US" sz="2800" dirty="0" smtClean="0"/>
              <a:t>I can infer from…</a:t>
            </a:r>
          </a:p>
          <a:p>
            <a:r>
              <a:rPr lang="en-US" sz="2800" dirty="0" smtClean="0"/>
              <a:t>I know because…</a:t>
            </a:r>
          </a:p>
          <a:p>
            <a:r>
              <a:rPr lang="en-US" sz="2800" dirty="0" smtClean="0"/>
              <a:t>I think because…</a:t>
            </a:r>
          </a:p>
          <a:p>
            <a:endParaRPr lang="en-US" sz="2800" dirty="0" smtClean="0"/>
          </a:p>
          <a:p>
            <a:endParaRPr lang="en-US" sz="2800" b="1" dirty="0"/>
          </a:p>
        </p:txBody>
      </p:sp>
      <p:sp>
        <p:nvSpPr>
          <p:cNvPr id="9" name="Content Placeholder 8"/>
          <p:cNvSpPr>
            <a:spLocks noGrp="1"/>
          </p:cNvSpPr>
          <p:nvPr>
            <p:ph sz="quarter" idx="4"/>
          </p:nvPr>
        </p:nvSpPr>
        <p:spPr>
          <a:xfrm>
            <a:off x="4656421" y="2971800"/>
            <a:ext cx="4041775" cy="3124200"/>
          </a:xfrm>
          <a:ln w="82550" cmpd="dbl">
            <a:solidFill>
              <a:schemeClr val="accent1"/>
            </a:solidFill>
          </a:ln>
        </p:spPr>
        <p:txBody>
          <a:bodyPr>
            <a:normAutofit/>
          </a:bodyPr>
          <a:lstStyle/>
          <a:p>
            <a:pPr marL="118872" indent="0" algn="ctr">
              <a:buNone/>
            </a:pPr>
            <a:r>
              <a:rPr lang="en-US" sz="2800" b="1" dirty="0" smtClean="0"/>
              <a:t>Terms</a:t>
            </a:r>
          </a:p>
          <a:p>
            <a:pPr marL="118872" indent="0" algn="ctr">
              <a:buNone/>
            </a:pPr>
            <a:endParaRPr lang="en-US" sz="2800" b="1" dirty="0" smtClean="0"/>
          </a:p>
          <a:p>
            <a:r>
              <a:rPr lang="en-US" sz="2800" dirty="0" smtClean="0"/>
              <a:t>Because</a:t>
            </a:r>
          </a:p>
          <a:p>
            <a:r>
              <a:rPr lang="en-US" sz="2800" dirty="0" smtClean="0"/>
              <a:t>For instance</a:t>
            </a:r>
          </a:p>
          <a:p>
            <a:r>
              <a:rPr lang="en-US" sz="2800" dirty="0" smtClean="0"/>
              <a:t>For example</a:t>
            </a:r>
          </a:p>
          <a:p>
            <a:endParaRPr lang="en-US" sz="2800" dirty="0"/>
          </a:p>
          <a:p>
            <a:endParaRPr lang="en-US" sz="2800" dirty="0"/>
          </a:p>
        </p:txBody>
      </p:sp>
      <p:sp>
        <p:nvSpPr>
          <p:cNvPr id="10" name="TextBox 9"/>
          <p:cNvSpPr txBox="1"/>
          <p:nvPr/>
        </p:nvSpPr>
        <p:spPr>
          <a:xfrm>
            <a:off x="356419" y="6343710"/>
            <a:ext cx="8534400" cy="400110"/>
          </a:xfrm>
          <a:prstGeom prst="rect">
            <a:avLst/>
          </a:prstGeom>
          <a:noFill/>
        </p:spPr>
        <p:txBody>
          <a:bodyPr wrap="square" rtlCol="0">
            <a:spAutoFit/>
          </a:bodyPr>
          <a:lstStyle/>
          <a:p>
            <a:r>
              <a:rPr lang="en-US" sz="2000" i="1" dirty="0" smtClean="0"/>
              <a:t>Make sure your starter matches your evidence type (reading, video, graphic, etc.)</a:t>
            </a:r>
            <a:endParaRPr lang="en-US" sz="2000" i="1" dirty="0"/>
          </a:p>
        </p:txBody>
      </p:sp>
      <p:grpSp>
        <p:nvGrpSpPr>
          <p:cNvPr id="11" name="Group 10"/>
          <p:cNvGrpSpPr/>
          <p:nvPr/>
        </p:nvGrpSpPr>
        <p:grpSpPr>
          <a:xfrm>
            <a:off x="6815866" y="111516"/>
            <a:ext cx="2189578" cy="2189578"/>
            <a:chOff x="6815866" y="111516"/>
            <a:chExt cx="2189578" cy="2189578"/>
          </a:xfrm>
        </p:grpSpPr>
        <p:sp>
          <p:nvSpPr>
            <p:cNvPr id="12" name="Oval 11"/>
            <p:cNvSpPr/>
            <p:nvPr/>
          </p:nvSpPr>
          <p:spPr>
            <a:xfrm>
              <a:off x="7162800" y="381000"/>
              <a:ext cx="1066800" cy="825305"/>
            </a:xfrm>
            <a:prstGeom prst="ellipse">
              <a:avLst/>
            </a:prstGeom>
            <a:solidFill>
              <a:schemeClr val="bg1">
                <a:lumMod val="85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lumMod val="85000"/>
                      <a:lumOff val="15000"/>
                    </a:schemeClr>
                  </a:solidFill>
                </a:rPr>
                <a:t>Prove it!</a:t>
              </a:r>
              <a:endParaRPr lang="en-US" dirty="0">
                <a:solidFill>
                  <a:schemeClr val="tx1">
                    <a:lumMod val="85000"/>
                    <a:lumOff val="15000"/>
                  </a:schemeClr>
                </a:solidFill>
              </a:endParaRPr>
            </a:p>
          </p:txBody>
        </p:sp>
        <p:pic>
          <p:nvPicPr>
            <p:cNvPr id="13" name="Picture 6" descr="C:\Users\KHLowden\AppData\Local\Microsoft\Windows\Temporary Internet Files\Content.IE5\ZGP0BSFY\MC900431629[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131613">
              <a:off x="6815866" y="111516"/>
              <a:ext cx="2189578" cy="218957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732660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280" y="381000"/>
            <a:ext cx="8534400" cy="758952"/>
          </a:xfrm>
        </p:spPr>
        <p:txBody>
          <a:bodyPr>
            <a:normAutofit fontScale="90000"/>
          </a:bodyPr>
          <a:lstStyle/>
          <a:p>
            <a:r>
              <a:rPr lang="en-US" sz="4400" dirty="0" smtClean="0">
                <a:solidFill>
                  <a:srgbClr val="00B050"/>
                </a:solidFill>
              </a:rPr>
              <a:t>A</a:t>
            </a:r>
            <a:r>
              <a:rPr lang="en-US" sz="4400" dirty="0" smtClean="0">
                <a:solidFill>
                  <a:srgbClr val="FFC000"/>
                </a:solidFill>
              </a:rPr>
              <a:t>C</a:t>
            </a:r>
            <a:r>
              <a:rPr lang="en-US" sz="6000" dirty="0" smtClean="0">
                <a:solidFill>
                  <a:srgbClr val="C94F4F"/>
                </a:solidFill>
              </a:rPr>
              <a:t>E</a:t>
            </a:r>
            <a:r>
              <a:rPr lang="en-US" dirty="0" smtClean="0"/>
              <a:t> your response</a:t>
            </a:r>
            <a:endParaRPr lang="en-US" dirty="0"/>
          </a:p>
        </p:txBody>
      </p:sp>
      <p:sp>
        <p:nvSpPr>
          <p:cNvPr id="4" name="Text Placeholder 3"/>
          <p:cNvSpPr>
            <a:spLocks noGrp="1"/>
          </p:cNvSpPr>
          <p:nvPr>
            <p:ph type="body" idx="1"/>
          </p:nvPr>
        </p:nvSpPr>
        <p:spPr>
          <a:xfrm>
            <a:off x="806849" y="1600200"/>
            <a:ext cx="7086600" cy="1524000"/>
          </a:xfrm>
        </p:spPr>
        <p:txBody>
          <a:bodyPr>
            <a:normAutofit fontScale="77500" lnSpcReduction="20000"/>
          </a:bodyPr>
          <a:lstStyle/>
          <a:p>
            <a:pPr algn="ctr"/>
            <a:endParaRPr lang="en-US" dirty="0" smtClean="0"/>
          </a:p>
          <a:p>
            <a:pPr algn="ctr"/>
            <a:r>
              <a:rPr lang="en-US" sz="3300" dirty="0" smtClean="0">
                <a:solidFill>
                  <a:srgbClr val="C00000"/>
                </a:solidFill>
              </a:rPr>
              <a:t>Explain </a:t>
            </a:r>
            <a:r>
              <a:rPr lang="en-US" sz="3300" dirty="0">
                <a:solidFill>
                  <a:srgbClr val="C00000"/>
                </a:solidFill>
              </a:rPr>
              <a:t>and extend your </a:t>
            </a:r>
            <a:r>
              <a:rPr lang="en-US" sz="3300" dirty="0" smtClean="0">
                <a:solidFill>
                  <a:srgbClr val="C00000"/>
                </a:solidFill>
              </a:rPr>
              <a:t>response</a:t>
            </a:r>
          </a:p>
          <a:p>
            <a:pPr algn="ctr"/>
            <a:endParaRPr lang="en-US" sz="3300" b="0" cap="none" dirty="0" smtClean="0"/>
          </a:p>
          <a:p>
            <a:pPr algn="ctr"/>
            <a:r>
              <a:rPr lang="en-US" sz="3300" b="0" cap="none" dirty="0" smtClean="0">
                <a:solidFill>
                  <a:schemeClr val="tx1"/>
                </a:solidFill>
              </a:rPr>
              <a:t>Don’t leave your evidence hanging! Explain it!</a:t>
            </a:r>
            <a:endParaRPr lang="en-US" sz="3300" dirty="0">
              <a:solidFill>
                <a:schemeClr val="tx1"/>
              </a:solidFill>
            </a:endParaRPr>
          </a:p>
          <a:p>
            <a:pPr algn="ctr"/>
            <a:endParaRPr lang="en-US" dirty="0">
              <a:solidFill>
                <a:schemeClr val="tx1"/>
              </a:solidFill>
            </a:endParaRPr>
          </a:p>
        </p:txBody>
      </p:sp>
      <p:sp>
        <p:nvSpPr>
          <p:cNvPr id="3" name="Content Placeholder 2"/>
          <p:cNvSpPr>
            <a:spLocks noGrp="1"/>
          </p:cNvSpPr>
          <p:nvPr>
            <p:ph sz="half" idx="2"/>
          </p:nvPr>
        </p:nvSpPr>
        <p:spPr>
          <a:xfrm>
            <a:off x="374255" y="3124200"/>
            <a:ext cx="4040188" cy="2362200"/>
          </a:xfrm>
          <a:ln w="82550" cmpd="tri">
            <a:solidFill>
              <a:srgbClr val="C94F4F"/>
            </a:solidFill>
          </a:ln>
        </p:spPr>
        <p:txBody>
          <a:bodyPr>
            <a:noAutofit/>
          </a:bodyPr>
          <a:lstStyle/>
          <a:p>
            <a:pPr lvl="0"/>
            <a:endParaRPr lang="en-US" sz="2800" dirty="0" smtClean="0"/>
          </a:p>
          <a:p>
            <a:pPr lvl="0"/>
            <a:r>
              <a:rPr lang="en-US" sz="2800" dirty="0" smtClean="0"/>
              <a:t>This </a:t>
            </a:r>
            <a:r>
              <a:rPr lang="en-US" sz="2800" dirty="0"/>
              <a:t>shows…</a:t>
            </a:r>
          </a:p>
          <a:p>
            <a:pPr lvl="0"/>
            <a:r>
              <a:rPr lang="en-US" sz="2800" dirty="0"/>
              <a:t>This is because…</a:t>
            </a:r>
          </a:p>
          <a:p>
            <a:r>
              <a:rPr lang="en-US" sz="2800" dirty="0"/>
              <a:t>This means</a:t>
            </a:r>
            <a:r>
              <a:rPr lang="en-US" sz="2800" dirty="0" smtClean="0"/>
              <a:t>…</a:t>
            </a:r>
          </a:p>
          <a:p>
            <a:endParaRPr lang="en-US" sz="2800" dirty="0"/>
          </a:p>
        </p:txBody>
      </p:sp>
      <p:sp>
        <p:nvSpPr>
          <p:cNvPr id="9" name="Content Placeholder 8"/>
          <p:cNvSpPr>
            <a:spLocks noGrp="1"/>
          </p:cNvSpPr>
          <p:nvPr>
            <p:ph sz="quarter" idx="4"/>
          </p:nvPr>
        </p:nvSpPr>
        <p:spPr>
          <a:xfrm>
            <a:off x="4745341" y="3124200"/>
            <a:ext cx="4041775" cy="2362200"/>
          </a:xfrm>
          <a:ln w="82550" cmpd="tri">
            <a:solidFill>
              <a:srgbClr val="C94F4F"/>
            </a:solidFill>
          </a:ln>
        </p:spPr>
        <p:txBody>
          <a:bodyPr>
            <a:normAutofit/>
          </a:bodyPr>
          <a:lstStyle/>
          <a:p>
            <a:pPr lvl="0"/>
            <a:endParaRPr lang="en-US" sz="2800" dirty="0" smtClean="0"/>
          </a:p>
          <a:p>
            <a:pPr lvl="0"/>
            <a:r>
              <a:rPr lang="en-US" sz="2800" dirty="0" smtClean="0"/>
              <a:t>This </a:t>
            </a:r>
            <a:r>
              <a:rPr lang="en-US" sz="2800" dirty="0"/>
              <a:t>reveals…</a:t>
            </a:r>
          </a:p>
          <a:p>
            <a:pPr lvl="0"/>
            <a:r>
              <a:rPr lang="en-US" sz="2800" dirty="0"/>
              <a:t>This illustrates …</a:t>
            </a:r>
          </a:p>
          <a:p>
            <a:r>
              <a:rPr lang="en-US" sz="2800" dirty="0"/>
              <a:t>This highlights</a:t>
            </a:r>
            <a:r>
              <a:rPr lang="en-US" sz="2800" dirty="0" smtClean="0"/>
              <a:t>…</a:t>
            </a:r>
          </a:p>
          <a:p>
            <a:endParaRPr lang="en-US" sz="2800" dirty="0"/>
          </a:p>
        </p:txBody>
      </p:sp>
      <p:sp>
        <p:nvSpPr>
          <p:cNvPr id="10" name="TextBox 9"/>
          <p:cNvSpPr txBox="1"/>
          <p:nvPr/>
        </p:nvSpPr>
        <p:spPr>
          <a:xfrm>
            <a:off x="-13648" y="6027003"/>
            <a:ext cx="8814619" cy="830997"/>
          </a:xfrm>
          <a:prstGeom prst="rect">
            <a:avLst/>
          </a:prstGeom>
          <a:noFill/>
        </p:spPr>
        <p:txBody>
          <a:bodyPr wrap="square" rtlCol="0">
            <a:spAutoFit/>
          </a:bodyPr>
          <a:lstStyle/>
          <a:p>
            <a:pPr algn="ctr"/>
            <a:r>
              <a:rPr lang="en-US" sz="2400" dirty="0" smtClean="0"/>
              <a:t>After your evidence is explained, finish your response with a </a:t>
            </a:r>
            <a:r>
              <a:rPr lang="en-US" sz="2400" u="sng" dirty="0" smtClean="0"/>
              <a:t>concluding sentence</a:t>
            </a:r>
            <a:r>
              <a:rPr lang="en-US" sz="2400" dirty="0" smtClean="0"/>
              <a:t>.</a:t>
            </a:r>
            <a:endParaRPr lang="en-US" sz="2400" dirty="0"/>
          </a:p>
        </p:txBody>
      </p:sp>
      <p:pic>
        <p:nvPicPr>
          <p:cNvPr id="1026" name="Picture 2" descr="C:\Users\KHLowden\AppData\Local\Microsoft\Windows\Temporary Internet Files\Content.IE5\97TM1WWM\MC900278804[1].wmf"/>
          <p:cNvPicPr>
            <a:picLocks noChangeAspect="1" noChangeArrowheads="1"/>
          </p:cNvPicPr>
          <p:nvPr/>
        </p:nvPicPr>
        <p:blipFill>
          <a:blip r:embed="rId3"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8247669" y="5942686"/>
            <a:ext cx="685800" cy="915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5827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idx="4294967295"/>
          </p:nvPr>
        </p:nvSpPr>
        <p:spPr>
          <a:xfrm>
            <a:off x="0" y="228600"/>
            <a:ext cx="8534400" cy="758825"/>
          </a:xfrm>
        </p:spPr>
        <p:txBody>
          <a:bodyPr>
            <a:normAutofit fontScale="90000"/>
          </a:bodyPr>
          <a:lstStyle/>
          <a:p>
            <a:r>
              <a:rPr lang="en-US" dirty="0" smtClean="0"/>
              <a:t>Sample </a:t>
            </a:r>
            <a:r>
              <a:rPr lang="en-US" dirty="0" smtClean="0">
                <a:solidFill>
                  <a:srgbClr val="00B050"/>
                </a:solidFill>
              </a:rPr>
              <a:t>A</a:t>
            </a:r>
            <a:r>
              <a:rPr lang="en-US" dirty="0" smtClean="0">
                <a:solidFill>
                  <a:srgbClr val="FFC000"/>
                </a:solidFill>
              </a:rPr>
              <a:t>C</a:t>
            </a:r>
            <a:r>
              <a:rPr lang="en-US" dirty="0" smtClean="0">
                <a:solidFill>
                  <a:srgbClr val="C94F4F"/>
                </a:solidFill>
              </a:rPr>
              <a:t>E </a:t>
            </a:r>
            <a:r>
              <a:rPr lang="en-US" dirty="0" smtClean="0"/>
              <a:t>response</a:t>
            </a:r>
            <a:endParaRPr lang="en-US" dirty="0"/>
          </a:p>
        </p:txBody>
      </p:sp>
      <p:sp>
        <p:nvSpPr>
          <p:cNvPr id="8" name="Content Placeholder 7"/>
          <p:cNvSpPr>
            <a:spLocks noGrp="1"/>
          </p:cNvSpPr>
          <p:nvPr>
            <p:ph sz="quarter" idx="4294967295"/>
          </p:nvPr>
        </p:nvSpPr>
        <p:spPr>
          <a:xfrm>
            <a:off x="0" y="1069975"/>
            <a:ext cx="8229600" cy="665163"/>
          </a:xfrm>
        </p:spPr>
        <p:txBody>
          <a:bodyPr>
            <a:normAutofit/>
          </a:bodyPr>
          <a:lstStyle/>
          <a:p>
            <a:pPr marL="0" indent="0" algn="ctr">
              <a:buNone/>
            </a:pPr>
            <a:r>
              <a:rPr lang="en-US" i="1" dirty="0" smtClean="0"/>
              <a:t>How can geography shape a civilization? </a:t>
            </a:r>
            <a:endParaRPr lang="en-US" i="1" dirty="0" smtClean="0"/>
          </a:p>
        </p:txBody>
      </p:sp>
      <p:sp>
        <p:nvSpPr>
          <p:cNvPr id="12" name="TextBox 11"/>
          <p:cNvSpPr txBox="1"/>
          <p:nvPr/>
        </p:nvSpPr>
        <p:spPr>
          <a:xfrm>
            <a:off x="1697182" y="1541549"/>
            <a:ext cx="7315200" cy="5016758"/>
          </a:xfrm>
          <a:prstGeom prst="rect">
            <a:avLst/>
          </a:prstGeom>
          <a:noFill/>
        </p:spPr>
        <p:txBody>
          <a:bodyPr wrap="square" rtlCol="0">
            <a:spAutoFit/>
          </a:bodyPr>
          <a:lstStyle/>
          <a:p>
            <a:r>
              <a:rPr lang="en-US" sz="2000" dirty="0" smtClean="0"/>
              <a:t>Geography can greatly impact a civilization and the way in which people live.  </a:t>
            </a:r>
            <a:r>
              <a:rPr lang="en-US" sz="2000" dirty="0" smtClean="0">
                <a:solidFill>
                  <a:srgbClr val="00B050"/>
                </a:solidFill>
              </a:rPr>
              <a:t>The ancient city-state of Athens was influenced to be a trading settlement based on its location </a:t>
            </a:r>
            <a:r>
              <a:rPr lang="en-US" sz="2000" dirty="0">
                <a:solidFill>
                  <a:srgbClr val="00B050"/>
                </a:solidFill>
              </a:rPr>
              <a:t> </a:t>
            </a:r>
            <a:r>
              <a:rPr lang="en-US" sz="2000" dirty="0" smtClean="0">
                <a:solidFill>
                  <a:srgbClr val="00B050"/>
                </a:solidFill>
              </a:rPr>
              <a:t>of being 4 miles from the Aegean Sea</a:t>
            </a:r>
            <a:r>
              <a:rPr lang="en-US" sz="2000" dirty="0" smtClean="0">
                <a:solidFill>
                  <a:srgbClr val="00B050"/>
                </a:solidFill>
              </a:rPr>
              <a:t>. </a:t>
            </a:r>
            <a:r>
              <a:rPr lang="en-US" sz="2000" dirty="0" smtClean="0">
                <a:solidFill>
                  <a:srgbClr val="FFC000"/>
                </a:solidFill>
              </a:rPr>
              <a:t> </a:t>
            </a:r>
            <a:r>
              <a:rPr lang="en-US" sz="2000" dirty="0" smtClean="0">
                <a:solidFill>
                  <a:srgbClr val="FFC000"/>
                </a:solidFill>
              </a:rPr>
              <a:t>According to the article, </a:t>
            </a:r>
            <a:r>
              <a:rPr lang="en-US" sz="2000" dirty="0" smtClean="0">
                <a:solidFill>
                  <a:srgbClr val="FFC000"/>
                </a:solidFill>
              </a:rPr>
              <a:t>“Maritime Traders of the Ancient Greek World” </a:t>
            </a:r>
            <a:r>
              <a:rPr lang="en-US" sz="2000" dirty="0" smtClean="0">
                <a:solidFill>
                  <a:srgbClr val="FFC000"/>
                </a:solidFill>
              </a:rPr>
              <a:t>the </a:t>
            </a:r>
            <a:r>
              <a:rPr lang="en-US" sz="2000" dirty="0" smtClean="0">
                <a:solidFill>
                  <a:srgbClr val="FFC000"/>
                </a:solidFill>
              </a:rPr>
              <a:t>ancient Athenians became one of the wealthiest civilizations because of their ability to trade with neighboring regions.  </a:t>
            </a:r>
            <a:r>
              <a:rPr lang="en-US" sz="2000" dirty="0">
                <a:solidFill>
                  <a:srgbClr val="FFC000"/>
                </a:solidFill>
              </a:rPr>
              <a:t> </a:t>
            </a:r>
            <a:r>
              <a:rPr lang="en-US" sz="2000" dirty="0" smtClean="0">
                <a:solidFill>
                  <a:srgbClr val="FFC000"/>
                </a:solidFill>
              </a:rPr>
              <a:t>They exported goods such as olive </a:t>
            </a:r>
            <a:r>
              <a:rPr lang="en-US" sz="2000" dirty="0">
                <a:solidFill>
                  <a:srgbClr val="FFC000"/>
                </a:solidFill>
              </a:rPr>
              <a:t>o</a:t>
            </a:r>
            <a:r>
              <a:rPr lang="en-US" sz="2000" dirty="0" smtClean="0">
                <a:solidFill>
                  <a:srgbClr val="FFC000"/>
                </a:solidFill>
              </a:rPr>
              <a:t>il, wine, grapes in exchange for gold, timber and wheat.</a:t>
            </a:r>
            <a:r>
              <a:rPr lang="en-US" sz="2000" dirty="0" smtClean="0">
                <a:solidFill>
                  <a:srgbClr val="FFC000"/>
                </a:solidFill>
              </a:rPr>
              <a:t>(p</a:t>
            </a:r>
            <a:r>
              <a:rPr lang="en-US" sz="2000" dirty="0" smtClean="0">
                <a:solidFill>
                  <a:srgbClr val="FFC000"/>
                </a:solidFill>
              </a:rPr>
              <a:t>. </a:t>
            </a:r>
            <a:r>
              <a:rPr lang="en-US" sz="2000" dirty="0">
                <a:solidFill>
                  <a:srgbClr val="FFC000"/>
                </a:solidFill>
              </a:rPr>
              <a:t>2</a:t>
            </a:r>
            <a:r>
              <a:rPr lang="en-US" sz="2000" dirty="0" smtClean="0">
                <a:solidFill>
                  <a:srgbClr val="FFC000"/>
                </a:solidFill>
              </a:rPr>
              <a:t>). </a:t>
            </a:r>
            <a:r>
              <a:rPr lang="en-US" sz="2000" dirty="0" smtClean="0">
                <a:solidFill>
                  <a:srgbClr val="C94F4F"/>
                </a:solidFill>
              </a:rPr>
              <a:t>This shows that </a:t>
            </a:r>
            <a:r>
              <a:rPr lang="en-US" sz="2000" dirty="0" smtClean="0">
                <a:solidFill>
                  <a:srgbClr val="C94F4F"/>
                </a:solidFill>
              </a:rPr>
              <a:t>if they weren’t located along the Aegean Sea and close to a body of water, the Athenians might not have been one of the wealthiest cities of the Ancient World.  In fact, Athens rival Sparta was not located near a body of water and as a result they established themselves as a farming city-state instead of a wealthy trading power.</a:t>
            </a:r>
            <a:r>
              <a:rPr lang="en-US" sz="2000" dirty="0" smtClean="0"/>
              <a:t>  Even today geography plays a major role in shaping our economy </a:t>
            </a:r>
            <a:r>
              <a:rPr lang="en-US" sz="2000" dirty="0" smtClean="0"/>
              <a:t>and industry based on where nation’s are located and the valuable resources within.</a:t>
            </a:r>
            <a:endParaRPr lang="en-US" sz="2000" dirty="0" smtClean="0">
              <a:solidFill>
                <a:srgbClr val="00B050"/>
              </a:solidFill>
            </a:endParaRPr>
          </a:p>
        </p:txBody>
      </p:sp>
      <p:sp>
        <p:nvSpPr>
          <p:cNvPr id="13" name="Line 5"/>
          <p:cNvSpPr>
            <a:spLocks noChangeShapeType="1"/>
          </p:cNvSpPr>
          <p:nvPr/>
        </p:nvSpPr>
        <p:spPr bwMode="auto">
          <a:xfrm>
            <a:off x="1138084" y="2069812"/>
            <a:ext cx="609600" cy="0"/>
          </a:xfrm>
          <a:prstGeom prst="line">
            <a:avLst/>
          </a:prstGeom>
          <a:noFill/>
          <a:ln w="317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4" name="TextBox 13"/>
          <p:cNvSpPr txBox="1"/>
          <p:nvPr/>
        </p:nvSpPr>
        <p:spPr>
          <a:xfrm>
            <a:off x="216757" y="1795323"/>
            <a:ext cx="1219200" cy="584775"/>
          </a:xfrm>
          <a:prstGeom prst="rect">
            <a:avLst/>
          </a:prstGeom>
          <a:noFill/>
        </p:spPr>
        <p:txBody>
          <a:bodyPr wrap="square" rtlCol="0">
            <a:spAutoFit/>
          </a:bodyPr>
          <a:lstStyle/>
          <a:p>
            <a:pPr algn="ctr"/>
            <a:r>
              <a:rPr lang="en-US" sz="1600" b="1" dirty="0" smtClean="0"/>
              <a:t>Topic sentence</a:t>
            </a:r>
            <a:endParaRPr lang="en-US" sz="1600" b="1" dirty="0"/>
          </a:p>
        </p:txBody>
      </p:sp>
      <p:sp>
        <p:nvSpPr>
          <p:cNvPr id="15" name="TextBox 14"/>
          <p:cNvSpPr txBox="1"/>
          <p:nvPr/>
        </p:nvSpPr>
        <p:spPr>
          <a:xfrm>
            <a:off x="200891" y="2622344"/>
            <a:ext cx="1219200" cy="400110"/>
          </a:xfrm>
          <a:prstGeom prst="rect">
            <a:avLst/>
          </a:prstGeom>
          <a:noFill/>
        </p:spPr>
        <p:txBody>
          <a:bodyPr wrap="square" rtlCol="0">
            <a:spAutoFit/>
          </a:bodyPr>
          <a:lstStyle/>
          <a:p>
            <a:pPr algn="ctr"/>
            <a:r>
              <a:rPr lang="en-US" sz="2000" b="1" dirty="0" smtClean="0">
                <a:solidFill>
                  <a:srgbClr val="00B050"/>
                </a:solidFill>
              </a:rPr>
              <a:t>A</a:t>
            </a:r>
            <a:r>
              <a:rPr lang="en-US" sz="1600" b="1" dirty="0" smtClean="0">
                <a:solidFill>
                  <a:srgbClr val="00B050"/>
                </a:solidFill>
              </a:rPr>
              <a:t>nswer</a:t>
            </a:r>
            <a:endParaRPr lang="en-US" sz="1600" b="1" dirty="0">
              <a:solidFill>
                <a:srgbClr val="00B050"/>
              </a:solidFill>
            </a:endParaRPr>
          </a:p>
        </p:txBody>
      </p:sp>
      <p:sp>
        <p:nvSpPr>
          <p:cNvPr id="16" name="Line 5"/>
          <p:cNvSpPr>
            <a:spLocks noChangeShapeType="1"/>
          </p:cNvSpPr>
          <p:nvPr/>
        </p:nvSpPr>
        <p:spPr bwMode="auto">
          <a:xfrm flipV="1">
            <a:off x="1230820" y="2661745"/>
            <a:ext cx="494071" cy="115162"/>
          </a:xfrm>
          <a:prstGeom prst="line">
            <a:avLst/>
          </a:prstGeom>
          <a:noFill/>
          <a:ln w="317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7" name="Line 5"/>
          <p:cNvSpPr>
            <a:spLocks noChangeShapeType="1"/>
          </p:cNvSpPr>
          <p:nvPr/>
        </p:nvSpPr>
        <p:spPr bwMode="auto">
          <a:xfrm>
            <a:off x="1295400" y="3766332"/>
            <a:ext cx="445579" cy="0"/>
          </a:xfrm>
          <a:prstGeom prst="line">
            <a:avLst/>
          </a:prstGeom>
          <a:noFill/>
          <a:ln w="317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8" name="TextBox 17"/>
          <p:cNvSpPr txBox="1"/>
          <p:nvPr/>
        </p:nvSpPr>
        <p:spPr>
          <a:xfrm>
            <a:off x="-34637" y="3335967"/>
            <a:ext cx="1676400" cy="892552"/>
          </a:xfrm>
          <a:prstGeom prst="rect">
            <a:avLst/>
          </a:prstGeom>
          <a:noFill/>
        </p:spPr>
        <p:txBody>
          <a:bodyPr wrap="square" rtlCol="0">
            <a:spAutoFit/>
          </a:bodyPr>
          <a:lstStyle/>
          <a:p>
            <a:pPr algn="ctr"/>
            <a:r>
              <a:rPr lang="en-US" sz="2000" b="1" dirty="0" smtClean="0">
                <a:solidFill>
                  <a:srgbClr val="FFC000"/>
                </a:solidFill>
              </a:rPr>
              <a:t>C</a:t>
            </a:r>
            <a:r>
              <a:rPr lang="en-US" sz="1600" b="1" dirty="0" smtClean="0">
                <a:solidFill>
                  <a:srgbClr val="FFC000"/>
                </a:solidFill>
              </a:rPr>
              <a:t>ite direct textual evidence </a:t>
            </a:r>
            <a:r>
              <a:rPr lang="en-US" sz="1600" dirty="0" smtClean="0">
                <a:solidFill>
                  <a:srgbClr val="FFC000"/>
                </a:solidFill>
              </a:rPr>
              <a:t>(source &amp; page #)</a:t>
            </a:r>
            <a:endParaRPr lang="en-US" sz="1600" dirty="0">
              <a:solidFill>
                <a:srgbClr val="FFC000"/>
              </a:solidFill>
            </a:endParaRPr>
          </a:p>
        </p:txBody>
      </p:sp>
      <p:sp>
        <p:nvSpPr>
          <p:cNvPr id="19" name="TextBox 18"/>
          <p:cNvSpPr txBox="1"/>
          <p:nvPr/>
        </p:nvSpPr>
        <p:spPr>
          <a:xfrm>
            <a:off x="128714" y="533400"/>
            <a:ext cx="1219200" cy="338554"/>
          </a:xfrm>
          <a:prstGeom prst="rect">
            <a:avLst/>
          </a:prstGeom>
          <a:noFill/>
        </p:spPr>
        <p:txBody>
          <a:bodyPr wrap="square" rtlCol="0">
            <a:spAutoFit/>
          </a:bodyPr>
          <a:lstStyle/>
          <a:p>
            <a:pPr algn="ctr"/>
            <a:r>
              <a:rPr lang="en-US" sz="1600" b="1" i="1" dirty="0" smtClean="0"/>
              <a:t>Prompt</a:t>
            </a:r>
            <a:endParaRPr lang="en-US" sz="1600" b="1" i="1" dirty="0"/>
          </a:p>
        </p:txBody>
      </p:sp>
      <p:sp>
        <p:nvSpPr>
          <p:cNvPr id="20" name="TextBox 19"/>
          <p:cNvSpPr txBox="1"/>
          <p:nvPr/>
        </p:nvSpPr>
        <p:spPr>
          <a:xfrm>
            <a:off x="265248" y="4919731"/>
            <a:ext cx="1219200" cy="646331"/>
          </a:xfrm>
          <a:prstGeom prst="rect">
            <a:avLst/>
          </a:prstGeom>
          <a:noFill/>
        </p:spPr>
        <p:txBody>
          <a:bodyPr wrap="square" rtlCol="0">
            <a:spAutoFit/>
          </a:bodyPr>
          <a:lstStyle/>
          <a:p>
            <a:pPr algn="ctr"/>
            <a:r>
              <a:rPr lang="en-US" sz="2000" b="1" dirty="0" smtClean="0">
                <a:solidFill>
                  <a:srgbClr val="C94F4F"/>
                </a:solidFill>
              </a:rPr>
              <a:t>E</a:t>
            </a:r>
            <a:r>
              <a:rPr lang="en-US" sz="1600" b="1" dirty="0" smtClean="0">
                <a:solidFill>
                  <a:srgbClr val="C94F4F"/>
                </a:solidFill>
              </a:rPr>
              <a:t>xplain &amp; extend</a:t>
            </a:r>
            <a:endParaRPr lang="en-US" sz="1600" b="1" dirty="0">
              <a:solidFill>
                <a:srgbClr val="C94F4F"/>
              </a:solidFill>
            </a:endParaRPr>
          </a:p>
        </p:txBody>
      </p:sp>
      <p:sp>
        <p:nvSpPr>
          <p:cNvPr id="21" name="Line 5"/>
          <p:cNvSpPr>
            <a:spLocks noChangeShapeType="1"/>
          </p:cNvSpPr>
          <p:nvPr/>
        </p:nvSpPr>
        <p:spPr bwMode="auto">
          <a:xfrm flipV="1">
            <a:off x="1420091" y="5242896"/>
            <a:ext cx="327593" cy="0"/>
          </a:xfrm>
          <a:prstGeom prst="line">
            <a:avLst/>
          </a:prstGeom>
          <a:noFill/>
          <a:ln w="317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2" name="Line 5"/>
          <p:cNvSpPr>
            <a:spLocks noChangeShapeType="1"/>
          </p:cNvSpPr>
          <p:nvPr/>
        </p:nvSpPr>
        <p:spPr bwMode="auto">
          <a:xfrm>
            <a:off x="1295399" y="6400800"/>
            <a:ext cx="429491" cy="139987"/>
          </a:xfrm>
          <a:prstGeom prst="line">
            <a:avLst/>
          </a:prstGeom>
          <a:noFill/>
          <a:ln w="317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3" name="TextBox 22"/>
          <p:cNvSpPr txBox="1"/>
          <p:nvPr/>
        </p:nvSpPr>
        <p:spPr>
          <a:xfrm>
            <a:off x="49719" y="5956012"/>
            <a:ext cx="1507687" cy="584775"/>
          </a:xfrm>
          <a:prstGeom prst="rect">
            <a:avLst/>
          </a:prstGeom>
          <a:noFill/>
        </p:spPr>
        <p:txBody>
          <a:bodyPr wrap="square" rtlCol="0">
            <a:spAutoFit/>
          </a:bodyPr>
          <a:lstStyle/>
          <a:p>
            <a:pPr algn="ctr"/>
            <a:r>
              <a:rPr lang="en-US" sz="1600" b="1" dirty="0" smtClean="0"/>
              <a:t>Concluding sentence</a:t>
            </a:r>
            <a:endParaRPr lang="en-US" sz="1600" b="1" dirty="0"/>
          </a:p>
        </p:txBody>
      </p:sp>
    </p:spTree>
    <p:extLst>
      <p:ext uri="{BB962C8B-B14F-4D97-AF65-F5344CB8AC3E}">
        <p14:creationId xmlns:p14="http://schemas.microsoft.com/office/powerpoint/2010/main" val="4070568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Sample </a:t>
            </a:r>
            <a:r>
              <a:rPr lang="en-US" dirty="0" smtClean="0">
                <a:solidFill>
                  <a:srgbClr val="00B050"/>
                </a:solidFill>
              </a:rPr>
              <a:t>A</a:t>
            </a:r>
            <a:r>
              <a:rPr lang="en-US" dirty="0" smtClean="0">
                <a:solidFill>
                  <a:srgbClr val="FFC000"/>
                </a:solidFill>
              </a:rPr>
              <a:t>C</a:t>
            </a:r>
            <a:r>
              <a:rPr lang="en-US" dirty="0" smtClean="0">
                <a:solidFill>
                  <a:srgbClr val="C94F4F"/>
                </a:solidFill>
              </a:rPr>
              <a:t>E </a:t>
            </a:r>
            <a:r>
              <a:rPr lang="en-US" dirty="0" smtClean="0"/>
              <a:t>response</a:t>
            </a:r>
            <a:endParaRPr lang="en-US" dirty="0"/>
          </a:p>
        </p:txBody>
      </p:sp>
      <p:sp>
        <p:nvSpPr>
          <p:cNvPr id="8" name="Content Placeholder 7"/>
          <p:cNvSpPr>
            <a:spLocks noGrp="1"/>
          </p:cNvSpPr>
          <p:nvPr>
            <p:ph idx="1"/>
          </p:nvPr>
        </p:nvSpPr>
        <p:spPr>
          <a:xfrm>
            <a:off x="304800" y="1600200"/>
            <a:ext cx="8229600" cy="664460"/>
          </a:xfrm>
        </p:spPr>
        <p:txBody>
          <a:bodyPr>
            <a:normAutofit fontScale="85000" lnSpcReduction="10000"/>
          </a:bodyPr>
          <a:lstStyle/>
          <a:p>
            <a:pPr algn="ctr"/>
            <a:r>
              <a:rPr lang="en-US" i="1" dirty="0" smtClean="0"/>
              <a:t>How can a single action change the course of history?</a:t>
            </a:r>
          </a:p>
        </p:txBody>
      </p:sp>
      <p:sp>
        <p:nvSpPr>
          <p:cNvPr id="12" name="TextBox 11"/>
          <p:cNvSpPr txBox="1"/>
          <p:nvPr/>
        </p:nvSpPr>
        <p:spPr>
          <a:xfrm>
            <a:off x="1676400" y="2209800"/>
            <a:ext cx="7315200" cy="4708981"/>
          </a:xfrm>
          <a:prstGeom prst="rect">
            <a:avLst/>
          </a:prstGeom>
          <a:noFill/>
        </p:spPr>
        <p:txBody>
          <a:bodyPr wrap="square" rtlCol="0">
            <a:spAutoFit/>
          </a:bodyPr>
          <a:lstStyle/>
          <a:p>
            <a:r>
              <a:rPr lang="en-US" sz="2000" dirty="0" smtClean="0"/>
              <a:t>A single moment in time may seem insignificant and yet it is in that moment that history has changed. </a:t>
            </a:r>
            <a:r>
              <a:rPr lang="en-US" sz="2000" dirty="0" smtClean="0">
                <a:solidFill>
                  <a:srgbClr val="00B050"/>
                </a:solidFill>
              </a:rPr>
              <a:t>The history of ancient Greece is filled with many noteworthy moments, but it is the moment when Greece fell into the Darks Ages that changed the course of history. </a:t>
            </a:r>
            <a:r>
              <a:rPr lang="en-US" sz="2000" dirty="0" smtClean="0">
                <a:solidFill>
                  <a:srgbClr val="FFC000"/>
                </a:solidFill>
              </a:rPr>
              <a:t> According to the article, “The Rise of Hellenic Civilization,” the ancient Greeks recovered from the Dark Ages by the middle of the eighth century and “a new civilization emerged” (p. 5). </a:t>
            </a:r>
            <a:r>
              <a:rPr lang="en-US" sz="2000" dirty="0" smtClean="0">
                <a:solidFill>
                  <a:srgbClr val="C94F4F"/>
                </a:solidFill>
              </a:rPr>
              <a:t>This shows that if it weren’t for the lowest of lows, the Greeks wouldn’t have reached the height of its civilization. Greece went on to create city-states, start colonies and even developed democracy. These are ideas that emerged after the Dark Ages and have continued to impact the course of history. </a:t>
            </a:r>
            <a:r>
              <a:rPr lang="en-US" sz="2000" dirty="0" smtClean="0"/>
              <a:t>Emerging from the Dark Ages is just one action that changed history, but it has played a significant role in the development of Greece and the development of our country, the United States, today.</a:t>
            </a:r>
            <a:endParaRPr lang="en-US" sz="2000" dirty="0" smtClean="0">
              <a:solidFill>
                <a:srgbClr val="00B050"/>
              </a:solidFill>
            </a:endParaRPr>
          </a:p>
        </p:txBody>
      </p:sp>
      <p:sp>
        <p:nvSpPr>
          <p:cNvPr id="13" name="Line 5"/>
          <p:cNvSpPr>
            <a:spLocks noChangeShapeType="1"/>
          </p:cNvSpPr>
          <p:nvPr/>
        </p:nvSpPr>
        <p:spPr bwMode="auto">
          <a:xfrm>
            <a:off x="1143000" y="2362200"/>
            <a:ext cx="609600" cy="0"/>
          </a:xfrm>
          <a:prstGeom prst="line">
            <a:avLst/>
          </a:prstGeom>
          <a:noFill/>
          <a:ln w="317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4" name="TextBox 13"/>
          <p:cNvSpPr txBox="1"/>
          <p:nvPr/>
        </p:nvSpPr>
        <p:spPr>
          <a:xfrm>
            <a:off x="457200" y="2057400"/>
            <a:ext cx="1219200" cy="584775"/>
          </a:xfrm>
          <a:prstGeom prst="rect">
            <a:avLst/>
          </a:prstGeom>
          <a:noFill/>
        </p:spPr>
        <p:txBody>
          <a:bodyPr wrap="square" rtlCol="0">
            <a:spAutoFit/>
          </a:bodyPr>
          <a:lstStyle/>
          <a:p>
            <a:pPr algn="ctr"/>
            <a:r>
              <a:rPr lang="en-US" sz="1600" b="1" dirty="0" smtClean="0"/>
              <a:t>Topic sentence</a:t>
            </a:r>
            <a:endParaRPr lang="en-US" sz="1600" b="1" dirty="0"/>
          </a:p>
        </p:txBody>
      </p:sp>
      <p:sp>
        <p:nvSpPr>
          <p:cNvPr id="15" name="TextBox 14"/>
          <p:cNvSpPr txBox="1"/>
          <p:nvPr/>
        </p:nvSpPr>
        <p:spPr>
          <a:xfrm>
            <a:off x="304800" y="2971800"/>
            <a:ext cx="1219200" cy="400110"/>
          </a:xfrm>
          <a:prstGeom prst="rect">
            <a:avLst/>
          </a:prstGeom>
          <a:noFill/>
        </p:spPr>
        <p:txBody>
          <a:bodyPr wrap="square" rtlCol="0">
            <a:spAutoFit/>
          </a:bodyPr>
          <a:lstStyle/>
          <a:p>
            <a:pPr algn="ctr"/>
            <a:r>
              <a:rPr lang="en-US" sz="2000" b="1" dirty="0" smtClean="0">
                <a:solidFill>
                  <a:srgbClr val="00B050"/>
                </a:solidFill>
              </a:rPr>
              <a:t>A</a:t>
            </a:r>
            <a:r>
              <a:rPr lang="en-US" sz="1600" b="1" dirty="0" smtClean="0">
                <a:solidFill>
                  <a:srgbClr val="00B050"/>
                </a:solidFill>
              </a:rPr>
              <a:t>nswer</a:t>
            </a:r>
            <a:endParaRPr lang="en-US" sz="1600" b="1" dirty="0">
              <a:solidFill>
                <a:srgbClr val="00B050"/>
              </a:solidFill>
            </a:endParaRPr>
          </a:p>
        </p:txBody>
      </p:sp>
      <p:sp>
        <p:nvSpPr>
          <p:cNvPr id="16" name="Line 5"/>
          <p:cNvSpPr>
            <a:spLocks noChangeShapeType="1"/>
          </p:cNvSpPr>
          <p:nvPr/>
        </p:nvSpPr>
        <p:spPr bwMode="auto">
          <a:xfrm flipV="1">
            <a:off x="1258529" y="3048000"/>
            <a:ext cx="494071" cy="115162"/>
          </a:xfrm>
          <a:prstGeom prst="line">
            <a:avLst/>
          </a:prstGeom>
          <a:noFill/>
          <a:ln w="317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7" name="Line 5"/>
          <p:cNvSpPr>
            <a:spLocks noChangeShapeType="1"/>
          </p:cNvSpPr>
          <p:nvPr/>
        </p:nvSpPr>
        <p:spPr bwMode="auto">
          <a:xfrm>
            <a:off x="1138084" y="3810000"/>
            <a:ext cx="609600" cy="0"/>
          </a:xfrm>
          <a:prstGeom prst="line">
            <a:avLst/>
          </a:prstGeom>
          <a:noFill/>
          <a:ln w="317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8" name="TextBox 17"/>
          <p:cNvSpPr txBox="1"/>
          <p:nvPr/>
        </p:nvSpPr>
        <p:spPr>
          <a:xfrm>
            <a:off x="0" y="3505200"/>
            <a:ext cx="1676400" cy="892552"/>
          </a:xfrm>
          <a:prstGeom prst="rect">
            <a:avLst/>
          </a:prstGeom>
          <a:noFill/>
        </p:spPr>
        <p:txBody>
          <a:bodyPr wrap="square" rtlCol="0">
            <a:spAutoFit/>
          </a:bodyPr>
          <a:lstStyle/>
          <a:p>
            <a:pPr algn="ctr"/>
            <a:r>
              <a:rPr lang="en-US" sz="2000" b="1" dirty="0" smtClean="0">
                <a:solidFill>
                  <a:srgbClr val="FFC000"/>
                </a:solidFill>
              </a:rPr>
              <a:t>C</a:t>
            </a:r>
            <a:r>
              <a:rPr lang="en-US" sz="1600" b="1" dirty="0" smtClean="0">
                <a:solidFill>
                  <a:srgbClr val="FFC000"/>
                </a:solidFill>
              </a:rPr>
              <a:t>ite direct textual evidence </a:t>
            </a:r>
            <a:r>
              <a:rPr lang="en-US" sz="1600" dirty="0" smtClean="0">
                <a:solidFill>
                  <a:srgbClr val="FFC000"/>
                </a:solidFill>
              </a:rPr>
              <a:t>(source &amp; page #)</a:t>
            </a:r>
            <a:endParaRPr lang="en-US" sz="1600" dirty="0">
              <a:solidFill>
                <a:srgbClr val="FFC000"/>
              </a:solidFill>
            </a:endParaRPr>
          </a:p>
        </p:txBody>
      </p:sp>
      <p:sp>
        <p:nvSpPr>
          <p:cNvPr id="19" name="TextBox 18"/>
          <p:cNvSpPr txBox="1"/>
          <p:nvPr/>
        </p:nvSpPr>
        <p:spPr>
          <a:xfrm>
            <a:off x="-152400" y="1566446"/>
            <a:ext cx="1219200" cy="338554"/>
          </a:xfrm>
          <a:prstGeom prst="rect">
            <a:avLst/>
          </a:prstGeom>
          <a:noFill/>
        </p:spPr>
        <p:txBody>
          <a:bodyPr wrap="square" rtlCol="0">
            <a:spAutoFit/>
          </a:bodyPr>
          <a:lstStyle/>
          <a:p>
            <a:pPr algn="ctr"/>
            <a:r>
              <a:rPr lang="en-US" sz="1600" b="1" i="1" dirty="0" smtClean="0"/>
              <a:t>Prompt</a:t>
            </a:r>
            <a:endParaRPr lang="en-US" sz="1600" b="1" i="1" dirty="0"/>
          </a:p>
        </p:txBody>
      </p:sp>
      <p:sp>
        <p:nvSpPr>
          <p:cNvPr id="20" name="TextBox 19"/>
          <p:cNvSpPr txBox="1"/>
          <p:nvPr/>
        </p:nvSpPr>
        <p:spPr>
          <a:xfrm>
            <a:off x="304800" y="4749225"/>
            <a:ext cx="1219200" cy="646331"/>
          </a:xfrm>
          <a:prstGeom prst="rect">
            <a:avLst/>
          </a:prstGeom>
          <a:noFill/>
        </p:spPr>
        <p:txBody>
          <a:bodyPr wrap="square" rtlCol="0">
            <a:spAutoFit/>
          </a:bodyPr>
          <a:lstStyle/>
          <a:p>
            <a:pPr algn="ctr"/>
            <a:r>
              <a:rPr lang="en-US" sz="2000" b="1" dirty="0" smtClean="0">
                <a:solidFill>
                  <a:srgbClr val="C94F4F"/>
                </a:solidFill>
              </a:rPr>
              <a:t>E</a:t>
            </a:r>
            <a:r>
              <a:rPr lang="en-US" sz="1600" b="1" dirty="0" smtClean="0">
                <a:solidFill>
                  <a:srgbClr val="C94F4F"/>
                </a:solidFill>
              </a:rPr>
              <a:t>xplain &amp; extend</a:t>
            </a:r>
            <a:endParaRPr lang="en-US" sz="1600" b="1" dirty="0">
              <a:solidFill>
                <a:srgbClr val="C94F4F"/>
              </a:solidFill>
            </a:endParaRPr>
          </a:p>
        </p:txBody>
      </p:sp>
      <p:sp>
        <p:nvSpPr>
          <p:cNvPr id="21" name="Line 5"/>
          <p:cNvSpPr>
            <a:spLocks noChangeShapeType="1"/>
          </p:cNvSpPr>
          <p:nvPr/>
        </p:nvSpPr>
        <p:spPr bwMode="auto">
          <a:xfrm>
            <a:off x="1258529" y="5029200"/>
            <a:ext cx="609600" cy="0"/>
          </a:xfrm>
          <a:prstGeom prst="line">
            <a:avLst/>
          </a:prstGeom>
          <a:noFill/>
          <a:ln w="317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2" name="Line 5"/>
          <p:cNvSpPr>
            <a:spLocks noChangeShapeType="1"/>
          </p:cNvSpPr>
          <p:nvPr/>
        </p:nvSpPr>
        <p:spPr bwMode="auto">
          <a:xfrm>
            <a:off x="1143000" y="6248400"/>
            <a:ext cx="609600" cy="0"/>
          </a:xfrm>
          <a:prstGeom prst="line">
            <a:avLst/>
          </a:prstGeom>
          <a:noFill/>
          <a:ln w="317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3" name="TextBox 22"/>
          <p:cNvSpPr txBox="1"/>
          <p:nvPr/>
        </p:nvSpPr>
        <p:spPr>
          <a:xfrm>
            <a:off x="76200" y="6044625"/>
            <a:ext cx="1219200" cy="584775"/>
          </a:xfrm>
          <a:prstGeom prst="rect">
            <a:avLst/>
          </a:prstGeom>
          <a:noFill/>
        </p:spPr>
        <p:txBody>
          <a:bodyPr wrap="square" rtlCol="0">
            <a:spAutoFit/>
          </a:bodyPr>
          <a:lstStyle/>
          <a:p>
            <a:pPr algn="ctr"/>
            <a:r>
              <a:rPr lang="en-US" sz="1600" b="1" dirty="0" smtClean="0"/>
              <a:t>Concluding sentence</a:t>
            </a:r>
            <a:endParaRPr lang="en-US" sz="1600" b="1" dirty="0"/>
          </a:p>
        </p:txBody>
      </p:sp>
    </p:spTree>
    <p:extLst>
      <p:ext uri="{BB962C8B-B14F-4D97-AF65-F5344CB8AC3E}">
        <p14:creationId xmlns:p14="http://schemas.microsoft.com/office/powerpoint/2010/main" val="3904931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534400" cy="758952"/>
          </a:xfrm>
        </p:spPr>
        <p:txBody>
          <a:bodyPr>
            <a:normAutofit fontScale="90000"/>
          </a:bodyPr>
          <a:lstStyle/>
          <a:p>
            <a:r>
              <a:rPr lang="en-US" dirty="0" smtClean="0"/>
              <a:t>Let’s try an Open </a:t>
            </a:r>
            <a:r>
              <a:rPr lang="en-US" dirty="0"/>
              <a:t>E</a:t>
            </a:r>
            <a:r>
              <a:rPr lang="en-US" dirty="0" smtClean="0"/>
              <a:t>nded </a:t>
            </a:r>
            <a:r>
              <a:rPr lang="en-US" dirty="0"/>
              <a:t>R</a:t>
            </a:r>
            <a:r>
              <a:rPr lang="en-US" dirty="0" smtClean="0"/>
              <a:t>esponse </a:t>
            </a:r>
            <a:br>
              <a:rPr lang="en-US" dirty="0" smtClean="0"/>
            </a:br>
            <a:r>
              <a:rPr lang="en-US" dirty="0" smtClean="0"/>
              <a:t>using the ACE strategy</a:t>
            </a:r>
            <a:endParaRPr lang="en-US" dirty="0"/>
          </a:p>
        </p:txBody>
      </p:sp>
      <p:sp>
        <p:nvSpPr>
          <p:cNvPr id="3" name="Content Placeholder 2"/>
          <p:cNvSpPr>
            <a:spLocks noGrp="1"/>
          </p:cNvSpPr>
          <p:nvPr>
            <p:ph idx="1"/>
          </p:nvPr>
        </p:nvSpPr>
        <p:spPr/>
        <p:txBody>
          <a:bodyPr/>
          <a:lstStyle/>
          <a:p>
            <a:endParaRPr lang="en-US" dirty="0" smtClean="0"/>
          </a:p>
          <a:p>
            <a:pPr marL="0" indent="0">
              <a:buNone/>
            </a:pPr>
            <a:endParaRPr lang="en-US" dirty="0"/>
          </a:p>
          <a:p>
            <a:r>
              <a:rPr lang="en-US" b="1" dirty="0" smtClean="0">
                <a:solidFill>
                  <a:srgbClr val="00B050"/>
                </a:solidFill>
              </a:rPr>
              <a:t>Do you think the Peloponnesian Wars were inevitable?  </a:t>
            </a:r>
          </a:p>
          <a:p>
            <a:pPr marL="0" indent="0">
              <a:buNone/>
            </a:pPr>
            <a:endParaRPr lang="en-US" dirty="0" smtClean="0"/>
          </a:p>
          <a:p>
            <a:pPr marL="0" indent="0">
              <a:buNone/>
            </a:pPr>
            <a:r>
              <a:rPr lang="en-US" dirty="0" smtClean="0"/>
              <a:t>Academic Vocabulary (inevitable) meaning    </a:t>
            </a:r>
          </a:p>
          <a:p>
            <a:pPr marL="0" indent="0">
              <a:buNone/>
            </a:pPr>
            <a:r>
              <a:rPr lang="en-US" dirty="0" smtClean="0"/>
              <a:t>unavoidable, predictable, bound to happen</a:t>
            </a:r>
            <a:r>
              <a:rPr lang="en-US" dirty="0" smtClean="0"/>
              <a:t> </a:t>
            </a:r>
          </a:p>
          <a:p>
            <a:endParaRPr lang="en-US" dirty="0"/>
          </a:p>
        </p:txBody>
      </p:sp>
    </p:spTree>
    <p:extLst>
      <p:ext uri="{BB962C8B-B14F-4D97-AF65-F5344CB8AC3E}">
        <p14:creationId xmlns:p14="http://schemas.microsoft.com/office/powerpoint/2010/main" val="3908904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8534400" cy="758952"/>
          </a:xfrm>
        </p:spPr>
        <p:txBody>
          <a:bodyPr>
            <a:normAutofit fontScale="90000"/>
          </a:bodyPr>
          <a:lstStyle/>
          <a:p>
            <a:r>
              <a:rPr lang="en-US" sz="4400" dirty="0" smtClean="0"/>
              <a:t>Causes of the Peloponnesian Wars </a:t>
            </a:r>
            <a:r>
              <a:rPr lang="en-US" dirty="0" smtClean="0"/>
              <a:t/>
            </a:r>
            <a:br>
              <a:rPr lang="en-US" dirty="0" smtClean="0"/>
            </a:br>
            <a:endParaRPr lang="en-US" dirty="0"/>
          </a:p>
        </p:txBody>
      </p:sp>
      <p:sp>
        <p:nvSpPr>
          <p:cNvPr id="3" name="Content Placeholder 2"/>
          <p:cNvSpPr>
            <a:spLocks noGrp="1"/>
          </p:cNvSpPr>
          <p:nvPr>
            <p:ph idx="1"/>
          </p:nvPr>
        </p:nvSpPr>
        <p:spPr>
          <a:xfrm>
            <a:off x="457200" y="1600200"/>
            <a:ext cx="8229600" cy="5181600"/>
          </a:xfrm>
        </p:spPr>
        <p:txBody>
          <a:bodyPr>
            <a:normAutofit fontScale="92500" lnSpcReduction="20000"/>
          </a:bodyPr>
          <a:lstStyle/>
          <a:p>
            <a:pPr marL="514350" indent="-514350">
              <a:buAutoNum type="arabicParenR"/>
            </a:pPr>
            <a:r>
              <a:rPr lang="en-US" sz="2800" dirty="0" smtClean="0"/>
              <a:t>Once allies in the Persian Wars, Athens and Sparta began to grow resentful of one another</a:t>
            </a:r>
          </a:p>
          <a:p>
            <a:pPr marL="514350" indent="-514350">
              <a:buAutoNum type="arabicParenR"/>
            </a:pPr>
            <a:r>
              <a:rPr lang="en-US" sz="2800" dirty="0" smtClean="0"/>
              <a:t>Growth of Athens worried many city-states</a:t>
            </a:r>
          </a:p>
          <a:p>
            <a:pPr marL="514350" indent="-514350">
              <a:buAutoNum type="arabicParenR"/>
            </a:pPr>
            <a:r>
              <a:rPr lang="en-US" sz="2800" dirty="0" smtClean="0"/>
              <a:t>Sparta became nervous about the size of the Athenian Navy</a:t>
            </a:r>
          </a:p>
          <a:p>
            <a:pPr marL="514350" indent="-514350">
              <a:buAutoNum type="arabicParenR"/>
            </a:pPr>
            <a:r>
              <a:rPr lang="en-US" sz="2800" dirty="0" smtClean="0"/>
              <a:t>Forming of the </a:t>
            </a:r>
            <a:r>
              <a:rPr lang="en-US" sz="2800" dirty="0" err="1" smtClean="0"/>
              <a:t>Delian</a:t>
            </a:r>
            <a:r>
              <a:rPr lang="en-US" sz="2800" dirty="0" smtClean="0"/>
              <a:t> League and Peloponnesian League </a:t>
            </a:r>
          </a:p>
          <a:p>
            <a:pPr marL="514350" indent="-514350">
              <a:buAutoNum type="arabicParenR"/>
            </a:pPr>
            <a:r>
              <a:rPr lang="en-US" sz="2800" dirty="0" smtClean="0"/>
              <a:t> Each member of the Peloponnesian League swore to defending each other and to have the same enemies</a:t>
            </a:r>
          </a:p>
          <a:p>
            <a:pPr marL="514350" indent="-514350">
              <a:buAutoNum type="arabicParenR"/>
            </a:pPr>
            <a:r>
              <a:rPr lang="en-US" sz="2800" dirty="0" smtClean="0"/>
              <a:t>Athens imposed a trade embargo (</a:t>
            </a:r>
            <a:r>
              <a:rPr lang="en-US" sz="2800" dirty="0" err="1" smtClean="0"/>
              <a:t>Megarian</a:t>
            </a:r>
            <a:r>
              <a:rPr lang="en-US" sz="2800" dirty="0" smtClean="0"/>
              <a:t> Decrees) Other city-states couldn’t freely trade</a:t>
            </a:r>
          </a:p>
          <a:p>
            <a:pPr marL="514350" indent="-514350">
              <a:buAutoNum type="arabicParenR"/>
            </a:pPr>
            <a:r>
              <a:rPr lang="en-US" sz="2800" dirty="0" smtClean="0"/>
              <a:t>Power struggle over control of the region </a:t>
            </a:r>
          </a:p>
          <a:p>
            <a:pPr marL="514350" indent="-514350">
              <a:buAutoNum type="arabicParenR"/>
            </a:pPr>
            <a:r>
              <a:rPr lang="en-US" sz="2800" dirty="0" smtClean="0"/>
              <a:t>Thebes attacked Plataea </a:t>
            </a:r>
          </a:p>
          <a:p>
            <a:pPr marL="514350" indent="-514350">
              <a:buAutoNum type="arabicParenR"/>
            </a:pPr>
            <a:r>
              <a:rPr lang="en-US" sz="2800" dirty="0" smtClean="0"/>
              <a:t>Sparta burned farms and the area around Athens</a:t>
            </a:r>
          </a:p>
          <a:p>
            <a:pPr marL="0" indent="0">
              <a:buNone/>
            </a:pPr>
            <a:endParaRPr lang="en-US" sz="2800" dirty="0"/>
          </a:p>
        </p:txBody>
      </p:sp>
    </p:spTree>
    <p:extLst>
      <p:ext uri="{BB962C8B-B14F-4D97-AF65-F5344CB8AC3E}">
        <p14:creationId xmlns:p14="http://schemas.microsoft.com/office/powerpoint/2010/main" val="19110038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1097</TotalTime>
  <Words>971</Words>
  <Application>Microsoft Office PowerPoint</Application>
  <PresentationFormat>On-screen Show (4:3)</PresentationFormat>
  <Paragraphs>111</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Short Answer  and Open Ended Response </vt:lpstr>
      <vt:lpstr>GOAL </vt:lpstr>
      <vt:lpstr>What is the ACE Strategy?</vt:lpstr>
      <vt:lpstr>Textual Evidence</vt:lpstr>
      <vt:lpstr>ACE your response</vt:lpstr>
      <vt:lpstr>ACE your response</vt:lpstr>
      <vt:lpstr>ACE your response</vt:lpstr>
      <vt:lpstr>ACE your response</vt:lpstr>
      <vt:lpstr>Sample ACE response</vt:lpstr>
      <vt:lpstr>Sample ACE response</vt:lpstr>
      <vt:lpstr>Let’s try an Open Ended Response  using the ACE strategy</vt:lpstr>
      <vt:lpstr>Causes of the Peloponnesian Wars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 “RACE” for your open ended responses</dc:title>
  <dc:creator>Christopher Sidler</dc:creator>
  <cp:lastModifiedBy>Christopher Sidler</cp:lastModifiedBy>
  <cp:revision>21</cp:revision>
  <cp:lastPrinted>2014-11-18T12:59:17Z</cp:lastPrinted>
  <dcterms:created xsi:type="dcterms:W3CDTF">2014-11-17T19:03:48Z</dcterms:created>
  <dcterms:modified xsi:type="dcterms:W3CDTF">2014-11-18T13:21:42Z</dcterms:modified>
</cp:coreProperties>
</file>