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82" r:id="rId19"/>
    <p:sldId id="271" r:id="rId20"/>
    <p:sldId id="273" r:id="rId21"/>
    <p:sldId id="274" r:id="rId22"/>
    <p:sldId id="275" r:id="rId23"/>
    <p:sldId id="276" r:id="rId24"/>
    <p:sldId id="277" r:id="rId25"/>
    <p:sldId id="283" r:id="rId26"/>
    <p:sldId id="278" r:id="rId27"/>
    <p:sldId id="279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47" d="100"/>
          <a:sy n="147" d="100"/>
        </p:scale>
        <p:origin x="-594" y="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32461A-250E-4A29-9E9B-599CA3838FA1}" type="datetime1">
              <a:rPr lang="en-US" smtClean="0"/>
              <a:pPr/>
              <a:t>10/6/2015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/url?url=http://coachesaid.com/school.aspx?school=14105&amp;rct=j&amp;frm=1&amp;q=&amp;esrc=s&amp;sa=U&amp;ei=Vb4NVIKPAousyATPyIKIDA&amp;ved=0CDQQ9QEwDw&amp;usg=AFQjCNEGDq9PGu0tos74IrcVrOPWH518S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ncetonreview.com" TargetMode="External"/><Relationship Id="rId2" Type="http://schemas.openxmlformats.org/officeDocument/2006/relationships/hyperlink" Target="http://www.collegeboard.or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how.com/list_6873608_apprenticeship-programs-pennsylvania.html-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eaa.org/" TargetMode="External"/><Relationship Id="rId2" Type="http://schemas.openxmlformats.org/officeDocument/2006/relationships/hyperlink" Target="http://www.fafsa.ed.gov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High School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2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Graduation credit requirements</a:t>
            </a:r>
          </a:p>
          <a:p>
            <a:r>
              <a:rPr lang="en-US" dirty="0" smtClean="0"/>
              <a:t>Senior Project</a:t>
            </a:r>
          </a:p>
          <a:p>
            <a:r>
              <a:rPr lang="en-US" dirty="0" smtClean="0"/>
              <a:t>Keystone Proficiency</a:t>
            </a:r>
          </a:p>
          <a:p>
            <a:r>
              <a:rPr lang="en-US" dirty="0" smtClean="0"/>
              <a:t>Pay your fees</a:t>
            </a:r>
            <a:endParaRPr lang="en-US" dirty="0"/>
          </a:p>
        </p:txBody>
      </p:sp>
      <p:pic>
        <p:nvPicPr>
          <p:cNvPr id="4" name="Picture 2" descr="https://encrypted-tbn2.gstatic.com/images?q=tbn:ANd9GcRdrB_hFhSv8_wtfuc-zl_ncJrxF5zbw2z0ymH5nbFYMJHloSgG8ZJ19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908" y="2699640"/>
            <a:ext cx="1647809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53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Course				Credits</a:t>
            </a:r>
          </a:p>
          <a:p>
            <a:pPr marL="0" indent="0">
              <a:buNone/>
            </a:pPr>
            <a:r>
              <a:rPr lang="en-US" dirty="0" smtClean="0"/>
              <a:t>English				4</a:t>
            </a:r>
          </a:p>
          <a:p>
            <a:pPr marL="0" indent="0">
              <a:buNone/>
            </a:pPr>
            <a:r>
              <a:rPr lang="en-US" dirty="0" smtClean="0"/>
              <a:t>Math				4</a:t>
            </a:r>
          </a:p>
          <a:p>
            <a:pPr marL="0" indent="0">
              <a:buNone/>
            </a:pPr>
            <a:r>
              <a:rPr lang="en-US" dirty="0" smtClean="0"/>
              <a:t>Science				3</a:t>
            </a:r>
          </a:p>
          <a:p>
            <a:pPr marL="0" indent="0">
              <a:buNone/>
            </a:pPr>
            <a:r>
              <a:rPr lang="en-US" dirty="0" smtClean="0"/>
              <a:t>Social Studies			3</a:t>
            </a:r>
          </a:p>
          <a:p>
            <a:pPr marL="0" indent="0">
              <a:buNone/>
            </a:pPr>
            <a:r>
              <a:rPr lang="en-US" dirty="0" smtClean="0"/>
              <a:t>Arts and Humanities		2</a:t>
            </a:r>
          </a:p>
          <a:p>
            <a:pPr marL="0" indent="0">
              <a:buNone/>
            </a:pPr>
            <a:r>
              <a:rPr lang="en-US" dirty="0" smtClean="0"/>
              <a:t>Health and Phys. Ed		2.5</a:t>
            </a:r>
          </a:p>
          <a:p>
            <a:pPr marL="0" indent="0">
              <a:buNone/>
            </a:pPr>
            <a:r>
              <a:rPr lang="en-US" dirty="0" smtClean="0"/>
              <a:t>Electives			5.5		</a:t>
            </a:r>
          </a:p>
        </p:txBody>
      </p:sp>
    </p:spTree>
    <p:extLst>
      <p:ext uri="{BB962C8B-B14F-4D97-AF65-F5344CB8AC3E}">
        <p14:creationId xmlns:p14="http://schemas.microsoft.com/office/powerpoint/2010/main" val="29877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grade…. 5 credits</a:t>
            </a:r>
          </a:p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grade…. 11 credits</a:t>
            </a:r>
          </a:p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grade…. 16 credits</a:t>
            </a:r>
          </a:p>
          <a:p>
            <a:r>
              <a:rPr lang="en-US" dirty="0" smtClean="0"/>
              <a:t>Required for graduation…. 24 credits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7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 hours of community service</a:t>
            </a:r>
          </a:p>
          <a:p>
            <a:r>
              <a:rPr lang="en-US" dirty="0" smtClean="0"/>
              <a:t>Fill out senior project form or make a poster</a:t>
            </a:r>
          </a:p>
          <a:p>
            <a:r>
              <a:rPr lang="en-US" dirty="0" smtClean="0"/>
              <a:t>Requirements: Cannot be court mandated, must be on your own time, you cannot leave school for the service/or be paid, and cannot </a:t>
            </a:r>
            <a:r>
              <a:rPr lang="en-US" smtClean="0"/>
              <a:t>be a part </a:t>
            </a:r>
            <a:r>
              <a:rPr lang="en-US" dirty="0" smtClean="0"/>
              <a:t>of a school activity/project. LISTEN for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9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Keystone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Keystone Proficiency</a:t>
            </a:r>
          </a:p>
          <a:p>
            <a:pPr lvl="1"/>
            <a:r>
              <a:rPr lang="en-US" dirty="0" smtClean="0"/>
              <a:t>English 10 </a:t>
            </a:r>
          </a:p>
          <a:p>
            <a:pPr lvl="1"/>
            <a:r>
              <a:rPr lang="en-US" dirty="0" smtClean="0"/>
              <a:t>Biology</a:t>
            </a:r>
          </a:p>
          <a:p>
            <a:pPr lvl="1"/>
            <a:r>
              <a:rPr lang="en-US" dirty="0" smtClean="0"/>
              <a:t>Algebra 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40" y="172122"/>
            <a:ext cx="1697291" cy="128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8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credit counts for graduation and for:</a:t>
            </a:r>
          </a:p>
          <a:p>
            <a:pPr lvl="1"/>
            <a:r>
              <a:rPr lang="en-US" dirty="0" smtClean="0"/>
              <a:t>NCCTC</a:t>
            </a:r>
          </a:p>
          <a:p>
            <a:pPr lvl="1"/>
            <a:r>
              <a:rPr lang="en-US" dirty="0" smtClean="0"/>
              <a:t>AP Courses</a:t>
            </a:r>
          </a:p>
          <a:p>
            <a:pPr lvl="1"/>
            <a:r>
              <a:rPr lang="en-US" dirty="0" smtClean="0"/>
              <a:t>Dual Enrollment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9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NCCTC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Automotive Technology</a:t>
            </a:r>
            <a:r>
              <a:rPr lang="en-US" dirty="0"/>
              <a:t>	</a:t>
            </a:r>
            <a:r>
              <a:rPr lang="en-US" dirty="0" smtClean="0"/>
              <a:t>		</a:t>
            </a:r>
          </a:p>
          <a:p>
            <a:pPr lvl="1"/>
            <a:r>
              <a:rPr lang="en-US" dirty="0" smtClean="0"/>
              <a:t>Carpentry			       </a:t>
            </a:r>
          </a:p>
          <a:p>
            <a:pPr lvl="1"/>
            <a:r>
              <a:rPr lang="en-US" dirty="0" smtClean="0"/>
              <a:t>Collision Repair</a:t>
            </a:r>
          </a:p>
          <a:p>
            <a:pPr lvl="1"/>
            <a:r>
              <a:rPr lang="en-US" dirty="0" smtClean="0"/>
              <a:t>Cosmetology</a:t>
            </a:r>
          </a:p>
          <a:p>
            <a:pPr lvl="1"/>
            <a:r>
              <a:rPr lang="en-US" dirty="0" smtClean="0"/>
              <a:t>Culinary Arts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24025"/>
            <a:ext cx="20859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8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NCCTC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Electrical Construction</a:t>
            </a:r>
          </a:p>
          <a:p>
            <a:pPr lvl="1"/>
            <a:r>
              <a:rPr lang="en-US" dirty="0"/>
              <a:t>Health Occupations</a:t>
            </a:r>
          </a:p>
          <a:p>
            <a:pPr lvl="1"/>
            <a:r>
              <a:rPr lang="en-US" dirty="0"/>
              <a:t>HVAC</a:t>
            </a:r>
          </a:p>
          <a:p>
            <a:pPr lvl="1"/>
            <a:r>
              <a:rPr lang="en-US" dirty="0"/>
              <a:t>Occupational Child Care</a:t>
            </a:r>
          </a:p>
          <a:p>
            <a:pPr lvl="1"/>
            <a:r>
              <a:rPr lang="en-US" dirty="0"/>
              <a:t>Protective Services</a:t>
            </a:r>
          </a:p>
          <a:p>
            <a:pPr lvl="1"/>
            <a:r>
              <a:rPr lang="en-US" dirty="0"/>
              <a:t>Welding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15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Must meet requirements. If you sign up for the class you must take the exam. There is a cost to the exam</a:t>
            </a:r>
          </a:p>
          <a:p>
            <a:pPr lvl="1"/>
            <a:r>
              <a:rPr lang="en-US" dirty="0" smtClean="0"/>
              <a:t>AP Biology</a:t>
            </a:r>
          </a:p>
          <a:p>
            <a:pPr lvl="1"/>
            <a:r>
              <a:rPr lang="en-US" dirty="0" smtClean="0"/>
              <a:t>AP </a:t>
            </a:r>
            <a:r>
              <a:rPr lang="en-US" dirty="0" err="1" smtClean="0"/>
              <a:t>Calc</a:t>
            </a:r>
            <a:r>
              <a:rPr lang="en-US" dirty="0"/>
              <a:t> </a:t>
            </a:r>
            <a:r>
              <a:rPr lang="en-US" dirty="0" smtClean="0"/>
              <a:t>AB</a:t>
            </a:r>
          </a:p>
          <a:p>
            <a:pPr lvl="1"/>
            <a:r>
              <a:rPr lang="en-US" dirty="0" smtClean="0"/>
              <a:t>AP Chemistry</a:t>
            </a:r>
          </a:p>
          <a:p>
            <a:pPr lvl="1"/>
            <a:r>
              <a:rPr lang="en-US" dirty="0" smtClean="0"/>
              <a:t>AP English Language</a:t>
            </a:r>
          </a:p>
          <a:p>
            <a:pPr lvl="1"/>
            <a:r>
              <a:rPr lang="en-US" dirty="0" smtClean="0"/>
              <a:t>AP English Literature</a:t>
            </a:r>
          </a:p>
          <a:p>
            <a:pPr lvl="1"/>
            <a:r>
              <a:rPr lang="en-US" dirty="0" smtClean="0"/>
              <a:t>AP Physics 1</a:t>
            </a:r>
          </a:p>
          <a:p>
            <a:pPr lvl="1"/>
            <a:r>
              <a:rPr lang="en-US" dirty="0" smtClean="0"/>
              <a:t>AP Physics 2</a:t>
            </a:r>
          </a:p>
          <a:p>
            <a:pPr lvl="1"/>
            <a:r>
              <a:rPr lang="en-US" dirty="0" smtClean="0"/>
              <a:t>AP Psychology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ACE PROGRAM- Bloomsburg University</a:t>
            </a:r>
          </a:p>
          <a:p>
            <a:r>
              <a:rPr lang="en-US" dirty="0" smtClean="0"/>
              <a:t>Early College- LCCC</a:t>
            </a:r>
          </a:p>
          <a:p>
            <a:pPr lvl="1"/>
            <a:r>
              <a:rPr lang="en-US" dirty="0" smtClean="0"/>
              <a:t>Must meet requirements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Sign out of school</a:t>
            </a:r>
          </a:p>
          <a:p>
            <a:pPr lvl="1"/>
            <a:r>
              <a:rPr lang="en-US" dirty="0" smtClean="0"/>
              <a:t>Take placement test, if applicable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590800"/>
            <a:ext cx="19812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Keystones (</a:t>
            </a:r>
            <a:r>
              <a:rPr lang="en-US" dirty="0" err="1" smtClean="0"/>
              <a:t>Alg</a:t>
            </a:r>
            <a:r>
              <a:rPr lang="en-US" dirty="0" smtClean="0"/>
              <a:t> 1B, English 10, Biology)</a:t>
            </a:r>
          </a:p>
          <a:p>
            <a:r>
              <a:rPr lang="en-US" dirty="0" smtClean="0"/>
              <a:t>ASVAB- 11</a:t>
            </a:r>
            <a:r>
              <a:rPr lang="en-US" baseline="30000" dirty="0" smtClean="0"/>
              <a:t>th</a:t>
            </a:r>
            <a:r>
              <a:rPr lang="en-US" dirty="0" smtClean="0"/>
              <a:t> grade year</a:t>
            </a:r>
          </a:p>
          <a:p>
            <a:r>
              <a:rPr lang="en-US" dirty="0" smtClean="0"/>
              <a:t>PSAT- Offered in Oct (seats fill quick)</a:t>
            </a:r>
          </a:p>
          <a:p>
            <a:r>
              <a:rPr lang="en-US" dirty="0" smtClean="0"/>
              <a:t>SAT- take mid-end of your 11</a:t>
            </a:r>
            <a:r>
              <a:rPr lang="en-US" baseline="30000" dirty="0" smtClean="0"/>
              <a:t>th</a:t>
            </a:r>
            <a:r>
              <a:rPr lang="en-US" dirty="0" smtClean="0"/>
              <a:t> grade year or earlier depending on your math.</a:t>
            </a:r>
          </a:p>
          <a:p>
            <a:r>
              <a:rPr lang="en-US" dirty="0" smtClean="0"/>
              <a:t>ACT- not satisfied with your SAT scores then think of taking the 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If you are attending a 4 year college you must take the SAT assessment</a:t>
            </a:r>
          </a:p>
          <a:p>
            <a:r>
              <a:rPr lang="en-US" dirty="0" smtClean="0">
                <a:hlinkClick r:id="rId2"/>
              </a:rPr>
              <a:t>www.collegeboard.org</a:t>
            </a:r>
            <a:endParaRPr lang="en-US" dirty="0" smtClean="0"/>
          </a:p>
          <a:p>
            <a:r>
              <a:rPr lang="en-US" dirty="0" smtClean="0"/>
              <a:t>Must create a log-in name. Keep in safe place!</a:t>
            </a:r>
          </a:p>
          <a:p>
            <a:r>
              <a:rPr lang="en-US" dirty="0" smtClean="0"/>
              <a:t>School code: 394485</a:t>
            </a:r>
          </a:p>
          <a:p>
            <a:r>
              <a:rPr lang="en-US" dirty="0" smtClean="0"/>
              <a:t>SAT prep: </a:t>
            </a:r>
            <a:r>
              <a:rPr lang="en-US" dirty="0" smtClean="0">
                <a:hlinkClick r:id="rId2"/>
              </a:rPr>
              <a:t>www.collegeboard.org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www.princetonreview.com</a:t>
            </a:r>
            <a:r>
              <a:rPr lang="en-US" dirty="0" smtClean="0"/>
              <a:t>, or march2success.com</a:t>
            </a:r>
          </a:p>
          <a:p>
            <a:r>
              <a:rPr lang="en-US" dirty="0" smtClean="0"/>
              <a:t>Test is always offered at Shamokin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 Test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3716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		Test </a:t>
            </a:r>
            <a:r>
              <a:rPr lang="en-US" b="1" dirty="0">
                <a:solidFill>
                  <a:srgbClr val="7030A0"/>
                </a:solidFill>
              </a:rPr>
              <a:t>Dates</a:t>
            </a:r>
            <a:r>
              <a:rPr lang="en-US" b="1" dirty="0"/>
              <a:t>		</a:t>
            </a:r>
            <a:r>
              <a:rPr lang="en-US" b="1" dirty="0">
                <a:solidFill>
                  <a:srgbClr val="7030A0"/>
                </a:solidFill>
              </a:rPr>
              <a:t>Deadline</a:t>
            </a:r>
          </a:p>
          <a:p>
            <a:pPr marL="137160" indent="0">
              <a:buNone/>
            </a:pPr>
            <a:r>
              <a:rPr lang="en-US" b="1" dirty="0"/>
              <a:t>		Oct </a:t>
            </a:r>
            <a:r>
              <a:rPr lang="en-US" b="1" dirty="0" smtClean="0"/>
              <a:t>03</a:t>
            </a:r>
            <a:r>
              <a:rPr lang="en-US" b="1" dirty="0"/>
              <a:t>			 Sept 3</a:t>
            </a:r>
          </a:p>
          <a:p>
            <a:pPr marL="137160" indent="0">
              <a:buNone/>
            </a:pPr>
            <a:r>
              <a:rPr lang="en-US" b="1" dirty="0"/>
              <a:t>		Nov </a:t>
            </a:r>
            <a:r>
              <a:rPr lang="en-US" b="1" dirty="0" smtClean="0"/>
              <a:t>7</a:t>
            </a:r>
            <a:r>
              <a:rPr lang="en-US" b="1" dirty="0"/>
              <a:t>			Oct 9</a:t>
            </a:r>
          </a:p>
          <a:p>
            <a:pPr marL="137160" indent="0">
              <a:buNone/>
            </a:pPr>
            <a:r>
              <a:rPr lang="en-US" b="1" dirty="0"/>
              <a:t>		Dec </a:t>
            </a:r>
            <a:r>
              <a:rPr lang="en-US" b="1" dirty="0" smtClean="0"/>
              <a:t>5</a:t>
            </a:r>
            <a:r>
              <a:rPr lang="en-US" b="1" dirty="0"/>
              <a:t>			Nov </a:t>
            </a:r>
            <a:r>
              <a:rPr lang="en-US" b="1" dirty="0" smtClean="0"/>
              <a:t>5</a:t>
            </a:r>
            <a:endParaRPr lang="en-US" b="1" dirty="0"/>
          </a:p>
          <a:p>
            <a:pPr marL="137160" indent="0">
              <a:buNone/>
            </a:pPr>
            <a:r>
              <a:rPr lang="en-US" b="1" dirty="0"/>
              <a:t>		Jan </a:t>
            </a:r>
            <a:r>
              <a:rPr lang="en-US" b="1" dirty="0" smtClean="0"/>
              <a:t>23</a:t>
            </a:r>
            <a:r>
              <a:rPr lang="en-US" b="1" dirty="0"/>
              <a:t>			Dec </a:t>
            </a:r>
            <a:r>
              <a:rPr lang="en-US" b="1" dirty="0" smtClean="0"/>
              <a:t>28</a:t>
            </a:r>
            <a:endParaRPr lang="en-US" b="1" dirty="0"/>
          </a:p>
          <a:p>
            <a:pPr marL="137160" indent="0">
              <a:buNone/>
            </a:pPr>
            <a:r>
              <a:rPr lang="en-US" b="1" dirty="0"/>
              <a:t>		Mar 5			 Feb 5</a:t>
            </a:r>
          </a:p>
          <a:p>
            <a:pPr marL="137160" indent="0">
              <a:buNone/>
            </a:pPr>
            <a:r>
              <a:rPr lang="en-US" b="1" dirty="0"/>
              <a:t>		May </a:t>
            </a:r>
            <a:r>
              <a:rPr lang="en-US" b="1" dirty="0" smtClean="0"/>
              <a:t>7</a:t>
            </a:r>
            <a:r>
              <a:rPr lang="en-US" b="1" dirty="0"/>
              <a:t>			Apr </a:t>
            </a:r>
            <a:r>
              <a:rPr lang="en-US" b="1" dirty="0" smtClean="0"/>
              <a:t>8</a:t>
            </a:r>
            <a:endParaRPr lang="en-US" b="1" dirty="0"/>
          </a:p>
          <a:p>
            <a:pPr marL="137160" indent="0">
              <a:buNone/>
            </a:pPr>
            <a:r>
              <a:rPr lang="en-US" b="1" dirty="0"/>
              <a:t>		Jun </a:t>
            </a:r>
            <a:r>
              <a:rPr lang="en-US" b="1" dirty="0" smtClean="0"/>
              <a:t>4</a:t>
            </a:r>
            <a:r>
              <a:rPr lang="en-US" b="1" dirty="0"/>
              <a:t>			May </a:t>
            </a:r>
            <a:r>
              <a:rPr lang="en-US" b="1" dirty="0" smtClean="0"/>
              <a:t>5</a:t>
            </a:r>
          </a:p>
          <a:p>
            <a:pPr marL="137160" indent="0">
              <a:buNone/>
            </a:pPr>
            <a:r>
              <a:rPr lang="en-US" b="1" dirty="0" smtClean="0"/>
              <a:t>ALWAYS OFFERED AT SAHS!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	Test </a:t>
            </a:r>
            <a:r>
              <a:rPr lang="en-US" dirty="0">
                <a:solidFill>
                  <a:srgbClr val="7030A0"/>
                </a:solidFill>
              </a:rPr>
              <a:t>Dates		Deadlines</a:t>
            </a:r>
          </a:p>
          <a:p>
            <a:pPr marL="137160" indent="0">
              <a:buNone/>
            </a:pPr>
            <a:r>
              <a:rPr lang="en-US" dirty="0"/>
              <a:t>	October </a:t>
            </a:r>
            <a:r>
              <a:rPr lang="en-US" dirty="0" smtClean="0"/>
              <a:t>24</a:t>
            </a:r>
            <a:r>
              <a:rPr lang="en-US" dirty="0"/>
              <a:t>		September </a:t>
            </a:r>
            <a:r>
              <a:rPr lang="en-US" dirty="0" smtClean="0"/>
              <a:t>18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	December </a:t>
            </a:r>
            <a:r>
              <a:rPr lang="en-US" dirty="0" smtClean="0"/>
              <a:t>12</a:t>
            </a:r>
            <a:r>
              <a:rPr lang="en-US" dirty="0"/>
              <a:t>	November </a:t>
            </a:r>
            <a:r>
              <a:rPr lang="en-US" dirty="0" smtClean="0"/>
              <a:t>6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	February </a:t>
            </a:r>
            <a:r>
              <a:rPr lang="en-US" dirty="0" smtClean="0"/>
              <a:t>6</a:t>
            </a:r>
            <a:r>
              <a:rPr lang="en-US" dirty="0"/>
              <a:t>		January </a:t>
            </a:r>
            <a:r>
              <a:rPr lang="en-US" dirty="0" smtClean="0"/>
              <a:t>8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	April 9		March 4</a:t>
            </a:r>
          </a:p>
          <a:p>
            <a:pPr marL="137160" indent="0">
              <a:buNone/>
            </a:pPr>
            <a:r>
              <a:rPr lang="en-US" dirty="0"/>
              <a:t>	June </a:t>
            </a:r>
            <a:r>
              <a:rPr lang="en-US" dirty="0" smtClean="0"/>
              <a:t>11</a:t>
            </a:r>
            <a:r>
              <a:rPr lang="en-US" dirty="0"/>
              <a:t>		May </a:t>
            </a:r>
            <a:r>
              <a:rPr lang="en-US" dirty="0" smtClean="0"/>
              <a:t>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Secondary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College Bubble</a:t>
            </a:r>
          </a:p>
          <a:p>
            <a:pPr lvl="1"/>
            <a:r>
              <a:rPr lang="en-US" dirty="0"/>
              <a:t>4 year</a:t>
            </a:r>
          </a:p>
          <a:p>
            <a:pPr lvl="1"/>
            <a:r>
              <a:rPr lang="en-US" dirty="0"/>
              <a:t>2 year community</a:t>
            </a:r>
          </a:p>
          <a:p>
            <a:pPr lvl="1"/>
            <a:r>
              <a:rPr lang="en-US" dirty="0"/>
              <a:t>Tech School/Business School</a:t>
            </a:r>
          </a:p>
          <a:p>
            <a:r>
              <a:rPr lang="en-US" dirty="0"/>
              <a:t>Military</a:t>
            </a:r>
          </a:p>
          <a:p>
            <a:r>
              <a:rPr lang="en-US" dirty="0"/>
              <a:t>Job/Apprenticeship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649" y="1761565"/>
            <a:ext cx="1706880" cy="146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469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I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Take assessments to look at your interests, abilities, what jobs best fit </a:t>
            </a:r>
            <a:r>
              <a:rPr lang="en-US" dirty="0" smtClean="0"/>
              <a:t>you (see next slide- resources)</a:t>
            </a:r>
            <a:endParaRPr lang="en-US" dirty="0"/>
          </a:p>
          <a:p>
            <a:r>
              <a:rPr lang="en-US" dirty="0"/>
              <a:t>Research careers, colleges, occupations, interests</a:t>
            </a:r>
          </a:p>
          <a:p>
            <a:r>
              <a:rPr lang="en-US" dirty="0"/>
              <a:t>Explore Colleges and careers that match your needs, interest, and abilities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Make </a:t>
            </a:r>
            <a:r>
              <a:rPr lang="en-US" dirty="0"/>
              <a:t>a list of college interests/preference </a:t>
            </a:r>
            <a:endParaRPr lang="en-US" sz="1800" dirty="0"/>
          </a:p>
          <a:p>
            <a:r>
              <a:rPr lang="en-US" dirty="0"/>
              <a:t>Visit schools/ colleges who visit SAHS</a:t>
            </a:r>
          </a:p>
          <a:p>
            <a:r>
              <a:rPr lang="en-US" dirty="0"/>
              <a:t>Career </a:t>
            </a:r>
            <a:r>
              <a:rPr lang="en-US" dirty="0" smtClean="0"/>
              <a:t>interests</a:t>
            </a:r>
          </a:p>
          <a:p>
            <a:r>
              <a:rPr lang="en-US" dirty="0" smtClean="0"/>
              <a:t>Job shadow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8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visits at SAHS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listen for announcements or visit the guidance information board on the 1</a:t>
            </a:r>
            <a:r>
              <a:rPr lang="en-US" baseline="30000" dirty="0" smtClean="0"/>
              <a:t>st</a:t>
            </a:r>
            <a:r>
              <a:rPr lang="en-US" dirty="0" smtClean="0"/>
              <a:t> floor!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0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Counselors, teachers, parents, friends, etc. who are working, going to college, graduated…</a:t>
            </a:r>
          </a:p>
          <a:p>
            <a:pPr lvl="1"/>
            <a:r>
              <a:rPr lang="en-US" dirty="0" err="1"/>
              <a:t>Collegeboard.org</a:t>
            </a:r>
            <a:r>
              <a:rPr lang="en-US" dirty="0"/>
              <a:t> </a:t>
            </a:r>
            <a:r>
              <a:rPr lang="en-US" dirty="0" smtClean="0"/>
              <a:t>(SAT, College search)</a:t>
            </a:r>
            <a:endParaRPr lang="en-US" dirty="0"/>
          </a:p>
          <a:p>
            <a:pPr lvl="1"/>
            <a:r>
              <a:rPr lang="en-US" dirty="0" err="1" smtClean="0"/>
              <a:t>Pacareerzone.com</a:t>
            </a:r>
            <a:r>
              <a:rPr lang="en-US" dirty="0" smtClean="0"/>
              <a:t> (career exploration)</a:t>
            </a:r>
            <a:endParaRPr lang="en-US" dirty="0"/>
          </a:p>
          <a:p>
            <a:pPr lvl="1"/>
            <a:r>
              <a:rPr lang="en-US" dirty="0" err="1" smtClean="0"/>
              <a:t>Educationplanner.org</a:t>
            </a:r>
            <a:r>
              <a:rPr lang="en-US" dirty="0" smtClean="0"/>
              <a:t> (career exploration)</a:t>
            </a:r>
            <a:endParaRPr lang="en-US" dirty="0"/>
          </a:p>
          <a:p>
            <a:pPr lvl="1"/>
            <a:r>
              <a:rPr lang="en-US" dirty="0" err="1" smtClean="0"/>
              <a:t>Careercrusing.org</a:t>
            </a:r>
            <a:r>
              <a:rPr lang="en-US" dirty="0" smtClean="0"/>
              <a:t> (career exploration)</a:t>
            </a:r>
            <a:endParaRPr lang="en-US" dirty="0"/>
          </a:p>
          <a:p>
            <a:pPr lvl="1"/>
            <a:r>
              <a:rPr lang="en-US" dirty="0" err="1" smtClean="0"/>
              <a:t>Monster.com</a:t>
            </a:r>
            <a:r>
              <a:rPr lang="en-US" dirty="0" smtClean="0"/>
              <a:t> (job characteristics)</a:t>
            </a:r>
            <a:endParaRPr lang="en-US" dirty="0"/>
          </a:p>
          <a:p>
            <a:pPr lvl="1"/>
            <a:r>
              <a:rPr lang="en-US" dirty="0" err="1"/>
              <a:t>Doleta.gov</a:t>
            </a:r>
            <a:r>
              <a:rPr lang="en-US" dirty="0"/>
              <a:t>/programs/</a:t>
            </a:r>
            <a:r>
              <a:rPr lang="en-US" dirty="0" err="1" smtClean="0"/>
              <a:t>onet</a:t>
            </a:r>
            <a:r>
              <a:rPr lang="en-US" dirty="0" smtClean="0"/>
              <a:t> (job characteristics) </a:t>
            </a:r>
          </a:p>
          <a:p>
            <a:pPr lvl="1"/>
            <a:r>
              <a:rPr lang="en-US" dirty="0">
                <a:hlinkClick r:id="rId2"/>
              </a:rPr>
              <a:t>http://www.ehow.com/list_6873608_apprenticeship-programs-</a:t>
            </a:r>
            <a:r>
              <a:rPr lang="en-US" dirty="0" smtClean="0">
                <a:hlinkClick r:id="rId2"/>
              </a:rPr>
              <a:t>pennsylvania.html-</a:t>
            </a:r>
            <a:r>
              <a:rPr lang="en-US" dirty="0" smtClean="0"/>
              <a:t> Apprenticeships in PA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Slides for Seniors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College </a:t>
            </a:r>
            <a:r>
              <a:rPr lang="en-US" dirty="0" smtClean="0"/>
              <a:t>Night at </a:t>
            </a:r>
            <a:r>
              <a:rPr lang="en-US" dirty="0" err="1" smtClean="0"/>
              <a:t>Bucknell</a:t>
            </a:r>
            <a:r>
              <a:rPr lang="en-US" dirty="0" smtClean="0"/>
              <a:t> Oct 12</a:t>
            </a:r>
            <a:endParaRPr lang="en-US" dirty="0"/>
          </a:p>
          <a:p>
            <a:r>
              <a:rPr lang="en-US" dirty="0"/>
              <a:t>Financial Aid Night- Nov 2</a:t>
            </a:r>
          </a:p>
          <a:p>
            <a:r>
              <a:rPr lang="en-US" dirty="0"/>
              <a:t>FAFSA completion </a:t>
            </a:r>
            <a:r>
              <a:rPr lang="en-US" dirty="0" smtClean="0"/>
              <a:t>night- Feb 22</a:t>
            </a:r>
            <a:endParaRPr lang="en-US" dirty="0"/>
          </a:p>
          <a:p>
            <a:r>
              <a:rPr lang="en-US" dirty="0"/>
              <a:t>Alumni Test- Sign up and take the </a:t>
            </a:r>
            <a:r>
              <a:rPr lang="en-US" dirty="0" smtClean="0"/>
              <a:t>exam usually end of March</a:t>
            </a:r>
            <a:endParaRPr lang="en-US" dirty="0"/>
          </a:p>
          <a:p>
            <a:r>
              <a:rPr lang="en-US" dirty="0"/>
              <a:t>AP </a:t>
            </a:r>
            <a:r>
              <a:rPr lang="en-US" dirty="0" smtClean="0"/>
              <a:t>EXAMS- you must take the exam, there is also a cost.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Slide: Application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you plan on </a:t>
            </a:r>
            <a:r>
              <a:rPr lang="en-US" dirty="0" smtClean="0"/>
              <a:t>applying for college:</a:t>
            </a:r>
            <a:endParaRPr lang="en-US" dirty="0"/>
          </a:p>
          <a:p>
            <a:pPr>
              <a:buAutoNum type="arabicPeriod"/>
            </a:pPr>
            <a:r>
              <a:rPr lang="en-US" dirty="0"/>
              <a:t>Take your SAT/</a:t>
            </a:r>
            <a:r>
              <a:rPr lang="en-US" dirty="0" smtClean="0"/>
              <a:t>ACT- 4 year college </a:t>
            </a:r>
            <a:r>
              <a:rPr lang="en-US" dirty="0"/>
              <a:t>(</a:t>
            </a:r>
            <a:r>
              <a:rPr lang="en-US" dirty="0" err="1"/>
              <a:t>collegeboard.org</a:t>
            </a:r>
            <a:r>
              <a:rPr lang="en-US" dirty="0"/>
              <a:t>)</a:t>
            </a:r>
          </a:p>
          <a:p>
            <a:pPr>
              <a:buAutoNum type="arabicPeriod"/>
            </a:pPr>
            <a:r>
              <a:rPr lang="en-US" u="sng" dirty="0"/>
              <a:t>Visit and </a:t>
            </a:r>
            <a:r>
              <a:rPr lang="en-US" sz="3200" u="sng" dirty="0"/>
              <a:t>Apply </a:t>
            </a:r>
            <a:r>
              <a:rPr lang="en-US" dirty="0"/>
              <a:t>to the college/university 3-5 colleges) </a:t>
            </a:r>
          </a:p>
          <a:p>
            <a:pPr>
              <a:buAutoNum type="arabicPeriod"/>
            </a:pPr>
            <a:r>
              <a:rPr lang="en-US" dirty="0"/>
              <a:t>Halloween is a great time to apply </a:t>
            </a:r>
            <a:r>
              <a:rPr lang="en-US" dirty="0" smtClean="0"/>
              <a:t>by</a:t>
            </a:r>
            <a:r>
              <a:rPr lang="en-US" dirty="0"/>
              <a:t>.</a:t>
            </a:r>
          </a:p>
          <a:p>
            <a:pPr>
              <a:buAutoNum type="arabicPeriod"/>
            </a:pPr>
            <a:r>
              <a:rPr lang="en-US" dirty="0"/>
              <a:t>Pay the fee (if there is one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Slide: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AutoNum type="arabicPeriod" startAt="5"/>
            </a:pPr>
            <a:r>
              <a:rPr lang="en-US" dirty="0"/>
              <a:t>Send letters of recommendations  (Ask your favorite teachers or counselors) and </a:t>
            </a:r>
            <a:r>
              <a:rPr lang="en-US" dirty="0" smtClean="0"/>
              <a:t>write </a:t>
            </a:r>
            <a:r>
              <a:rPr lang="en-US" dirty="0"/>
              <a:t>essays, if applicable, to the college/</a:t>
            </a:r>
            <a:r>
              <a:rPr lang="en-US" dirty="0" smtClean="0"/>
              <a:t>university</a:t>
            </a:r>
          </a:p>
          <a:p>
            <a:pPr>
              <a:buFont typeface="Candara" pitchFamily="34" charset="0"/>
              <a:buAutoNum type="arabicPeriod" startAt="5"/>
            </a:pPr>
            <a:r>
              <a:rPr lang="en-US" dirty="0"/>
              <a:t>Send your transcripts </a:t>
            </a:r>
            <a:r>
              <a:rPr lang="en-US" dirty="0" smtClean="0"/>
              <a:t>(tell your counselors)</a:t>
            </a:r>
            <a:endParaRPr lang="en-US" dirty="0"/>
          </a:p>
          <a:p>
            <a:pPr>
              <a:buAutoNum type="arabicPeriod" startAt="5"/>
            </a:pPr>
            <a:r>
              <a:rPr lang="en-US" dirty="0" smtClean="0"/>
              <a:t>Fill out your financial aid application (January)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5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Slide: Financial 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37160" indent="0"/>
            <a:r>
              <a:rPr lang="en-US" dirty="0"/>
              <a:t>FAFSA (Free Application for Federal Student Aid), which is a federal form used to determine the students eligibility for the following:</a:t>
            </a:r>
          </a:p>
          <a:p>
            <a:pPr marL="137160" indent="0">
              <a:buNone/>
            </a:pPr>
            <a:r>
              <a:rPr lang="en-US" dirty="0" smtClean="0"/>
              <a:t>* </a:t>
            </a:r>
            <a:r>
              <a:rPr lang="en-US" dirty="0"/>
              <a:t>Federal programs (Pell Grants, Work-study, and loans)</a:t>
            </a:r>
          </a:p>
          <a:p>
            <a:pPr marL="137160" indent="0">
              <a:buNone/>
            </a:pPr>
            <a:r>
              <a:rPr lang="en-US" dirty="0" smtClean="0"/>
              <a:t>*  </a:t>
            </a:r>
            <a:r>
              <a:rPr lang="en-US" dirty="0"/>
              <a:t>State programs (PA state grant, state work-study, others)</a:t>
            </a:r>
          </a:p>
          <a:p>
            <a:pPr marL="137160" indent="0">
              <a:buNone/>
            </a:pPr>
            <a:r>
              <a:rPr lang="en-US" dirty="0" smtClean="0"/>
              <a:t>*  </a:t>
            </a:r>
            <a:r>
              <a:rPr lang="en-US" dirty="0"/>
              <a:t>School programs (need-based grants and scholarships)</a:t>
            </a:r>
          </a:p>
          <a:p>
            <a:pPr lvl="1"/>
            <a:r>
              <a:rPr lang="en-US" dirty="0">
                <a:hlinkClick r:id="rId2"/>
              </a:rPr>
              <a:t>http://www.fafsa.ed.gov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www.pheaa.org</a:t>
            </a:r>
            <a:endParaRPr lang="en-US" dirty="0"/>
          </a:p>
          <a:p>
            <a:pPr marL="137160" indent="0"/>
            <a:r>
              <a:rPr lang="en-US" dirty="0"/>
              <a:t>B</a:t>
            </a:r>
            <a:r>
              <a:rPr lang="en-US" dirty="0" smtClean="0"/>
              <a:t>e </a:t>
            </a:r>
            <a:r>
              <a:rPr lang="en-US" dirty="0"/>
              <a:t>aware of deadlines</a:t>
            </a:r>
            <a:r>
              <a:rPr lang="en-US" dirty="0" smtClean="0"/>
              <a:t>!</a:t>
            </a:r>
          </a:p>
          <a:p>
            <a:pPr marL="137160" indent="0"/>
            <a:r>
              <a:rPr lang="en-US" dirty="0" smtClean="0"/>
              <a:t>File after January 1</a:t>
            </a:r>
            <a:r>
              <a:rPr lang="en-US" baseline="30000" dirty="0" smtClean="0"/>
              <a:t>st</a:t>
            </a:r>
            <a:r>
              <a:rPr lang="en-US" dirty="0" smtClean="0"/>
              <a:t> and will need taxes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34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Slide: Scholarship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Avoid Scholarship Scams</a:t>
            </a:r>
            <a:r>
              <a:rPr lang="en-US" dirty="0" smtClean="0"/>
              <a:t>!</a:t>
            </a:r>
            <a:endParaRPr lang="en-US" dirty="0"/>
          </a:p>
          <a:p>
            <a:pPr lvl="1"/>
            <a:r>
              <a:rPr lang="en-US" sz="2000" dirty="0"/>
              <a:t>Never pay for a fee or provide credit card/account information</a:t>
            </a:r>
          </a:p>
          <a:p>
            <a:pPr lvl="1"/>
            <a:r>
              <a:rPr lang="en-US" sz="2000" dirty="0"/>
              <a:t>If you see the word “Guarantee” walk away</a:t>
            </a:r>
          </a:p>
          <a:p>
            <a:pPr lvl="1"/>
            <a:r>
              <a:rPr lang="en-US" sz="2000" dirty="0"/>
              <a:t>Check all contact information </a:t>
            </a:r>
            <a:endParaRPr lang="en-US" sz="2000" dirty="0" smtClean="0"/>
          </a:p>
          <a:p>
            <a:pPr lvl="1"/>
            <a:endParaRPr lang="en-US" sz="2000" dirty="0"/>
          </a:p>
          <a:p>
            <a:r>
              <a:rPr lang="en-US" dirty="0"/>
              <a:t>Shamokin Area scholarships will not be out until the end of March. Please see the guidance website! A very great opportunity to get some extra money for school. </a:t>
            </a:r>
          </a:p>
          <a:p>
            <a:r>
              <a:rPr lang="en-US" dirty="0"/>
              <a:t>Shamokin Area Alumni Test- Sign up and take the test! Coming in March</a:t>
            </a:r>
          </a:p>
          <a:p>
            <a:r>
              <a:rPr lang="en-US" dirty="0"/>
              <a:t>Blood Drives</a:t>
            </a:r>
          </a:p>
          <a:p>
            <a:r>
              <a:rPr lang="en-US" dirty="0"/>
              <a:t>Employers such as: </a:t>
            </a:r>
            <a:r>
              <a:rPr lang="en-US" dirty="0" err="1"/>
              <a:t>knoebels</a:t>
            </a:r>
            <a:r>
              <a:rPr lang="en-US" dirty="0"/>
              <a:t>, gun club, etc.</a:t>
            </a:r>
          </a:p>
          <a:p>
            <a:r>
              <a:rPr lang="en-US" dirty="0" err="1"/>
              <a:t>Fastweb.com</a:t>
            </a:r>
            <a:r>
              <a:rPr lang="en-US" dirty="0"/>
              <a:t> is a great resource for </a:t>
            </a:r>
            <a:r>
              <a:rPr lang="en-US" dirty="0" smtClean="0"/>
              <a:t>scholarships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Student- Athletes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NCAA Eligibility Center- eligibilitycenter.org</a:t>
            </a:r>
          </a:p>
          <a:p>
            <a:pPr marL="0" indent="0">
              <a:buNone/>
            </a:pPr>
            <a:r>
              <a:rPr lang="en-US" sz="1700" dirty="0" smtClean="0"/>
              <a:t>If you wish to play a college sport specifically D1/D2, please do the following:</a:t>
            </a:r>
          </a:p>
          <a:p>
            <a:r>
              <a:rPr lang="en-US" sz="2000" dirty="0" smtClean="0"/>
              <a:t>10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grade year</a:t>
            </a:r>
          </a:p>
          <a:p>
            <a:pPr lvl="1"/>
            <a:r>
              <a:rPr lang="en-US" sz="1600" dirty="0" smtClean="0"/>
              <a:t>Register with eligibilitycenter.org</a:t>
            </a:r>
          </a:p>
          <a:p>
            <a:r>
              <a:rPr lang="en-US" sz="2000" dirty="0" smtClean="0"/>
              <a:t>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grade year</a:t>
            </a:r>
          </a:p>
          <a:p>
            <a:pPr lvl="1"/>
            <a:r>
              <a:rPr lang="en-US" sz="1600" dirty="0" smtClean="0"/>
              <a:t>Take SAT/ACT– NCAA code- 9999</a:t>
            </a:r>
          </a:p>
          <a:p>
            <a:pPr lvl="1"/>
            <a:r>
              <a:rPr lang="en-US" sz="1600" dirty="0" smtClean="0"/>
              <a:t>End of the year ask counselor to upload transcript</a:t>
            </a:r>
          </a:p>
          <a:p>
            <a:r>
              <a:rPr lang="en-US" sz="2000" dirty="0" smtClean="0"/>
              <a:t>12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grade year</a:t>
            </a:r>
          </a:p>
          <a:p>
            <a:pPr lvl="1"/>
            <a:r>
              <a:rPr lang="en-US" sz="1800" dirty="0" smtClean="0"/>
              <a:t>Take SAT/ACT again- NCAA code 9999</a:t>
            </a:r>
          </a:p>
          <a:p>
            <a:pPr lvl="1"/>
            <a:r>
              <a:rPr lang="en-US" sz="1800" dirty="0" smtClean="0"/>
              <a:t>Request final amateurism certification after April 1</a:t>
            </a:r>
          </a:p>
          <a:p>
            <a:pPr lvl="1"/>
            <a:r>
              <a:rPr lang="en-US" sz="1800" dirty="0" smtClean="0"/>
              <a:t>After graduation, upload official transcript with proof of graduation</a:t>
            </a:r>
          </a:p>
        </p:txBody>
      </p:sp>
    </p:spTree>
    <p:extLst>
      <p:ext uri="{BB962C8B-B14F-4D97-AF65-F5344CB8AC3E}">
        <p14:creationId xmlns:p14="http://schemas.microsoft.com/office/powerpoint/2010/main" val="2370005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Strategies for 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ATTENDANCE</a:t>
            </a:r>
          </a:p>
          <a:p>
            <a:r>
              <a:rPr lang="en-US" dirty="0"/>
              <a:t>BE PREPARED TO LEARN</a:t>
            </a:r>
          </a:p>
          <a:p>
            <a:r>
              <a:rPr lang="en-US" dirty="0"/>
              <a:t>PAY ATTENTION</a:t>
            </a:r>
          </a:p>
          <a:p>
            <a:r>
              <a:rPr lang="en-US" dirty="0"/>
              <a:t>TAKE NOTES</a:t>
            </a:r>
          </a:p>
          <a:p>
            <a:r>
              <a:rPr lang="en-US" dirty="0"/>
              <a:t>DO YOUR HOMEWORK</a:t>
            </a:r>
          </a:p>
          <a:p>
            <a:r>
              <a:rPr lang="en-US" dirty="0"/>
              <a:t>OPEN YOUR BOOK</a:t>
            </a:r>
          </a:p>
          <a:p>
            <a:r>
              <a:rPr lang="en-US" dirty="0"/>
              <a:t>STUDY FOR TESTS</a:t>
            </a:r>
          </a:p>
          <a:p>
            <a:r>
              <a:rPr lang="en-US" dirty="0"/>
              <a:t>SEE YOUR </a:t>
            </a:r>
            <a:r>
              <a:rPr lang="en-US" dirty="0" smtClean="0"/>
              <a:t>TEACHER(S) </a:t>
            </a:r>
            <a:r>
              <a:rPr lang="en-US" dirty="0"/>
              <a:t>FOR HELP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9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Sports</a:t>
            </a:r>
          </a:p>
          <a:p>
            <a:r>
              <a:rPr lang="en-US" dirty="0"/>
              <a:t>Clubs</a:t>
            </a:r>
          </a:p>
          <a:p>
            <a:r>
              <a:rPr lang="en-US" dirty="0"/>
              <a:t>Band/Orchestra</a:t>
            </a:r>
          </a:p>
          <a:p>
            <a:r>
              <a:rPr lang="en-US" dirty="0"/>
              <a:t>Community Service</a:t>
            </a:r>
          </a:p>
          <a:p>
            <a:r>
              <a:rPr lang="en-US" dirty="0" smtClean="0"/>
              <a:t>Musical</a:t>
            </a:r>
          </a:p>
          <a:p>
            <a:r>
              <a:rPr lang="en-US" dirty="0" smtClean="0"/>
              <a:t>Cardio Room/Weight Room open after school till 4:30!</a:t>
            </a:r>
          </a:p>
          <a:p>
            <a:r>
              <a:rPr lang="en-US" dirty="0" smtClean="0"/>
              <a:t>There are many great opportunities here at SAMHS. Take advantage of it!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268" y="2284379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Have a great school year! If we can help in any way possible, please let us know.</a:t>
            </a:r>
          </a:p>
          <a:p>
            <a:r>
              <a:rPr lang="en-US" dirty="0" smtClean="0"/>
              <a:t>Check out our guidance board on the main floor</a:t>
            </a:r>
          </a:p>
          <a:p>
            <a:r>
              <a:rPr lang="en-US" dirty="0" smtClean="0"/>
              <a:t>Last but not least….</a:t>
            </a:r>
            <a:r>
              <a:rPr lang="en-US" sz="3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Let’s go INDIANS! </a:t>
            </a:r>
          </a:p>
          <a:p>
            <a:endParaRPr lang="en-US" dirty="0"/>
          </a:p>
          <a:p>
            <a:r>
              <a:rPr lang="en-US" dirty="0" smtClean="0"/>
              <a:t>Thank you,</a:t>
            </a:r>
          </a:p>
          <a:p>
            <a:pPr lvl="1"/>
            <a:r>
              <a:rPr lang="en-US" dirty="0" smtClean="0"/>
              <a:t>Mr. Weller and Ms. </a:t>
            </a:r>
            <a:r>
              <a:rPr lang="en-US" dirty="0" err="1" smtClean="0"/>
              <a:t>Rickert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9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545</TotalTime>
  <Words>963</Words>
  <Application>Microsoft Office PowerPoint</Application>
  <PresentationFormat>On-screen Show (4:3)</PresentationFormat>
  <Paragraphs>193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Infusion</vt:lpstr>
      <vt:lpstr>High School Overview</vt:lpstr>
      <vt:lpstr>Graduation Requirements</vt:lpstr>
      <vt:lpstr>Credit Requirements</vt:lpstr>
      <vt:lpstr>Grade Status</vt:lpstr>
      <vt:lpstr>Senior Project</vt:lpstr>
      <vt:lpstr>Keystone Testing</vt:lpstr>
      <vt:lpstr>Looking ahead</vt:lpstr>
      <vt:lpstr>NCCTC</vt:lpstr>
      <vt:lpstr>NCCTC Continued</vt:lpstr>
      <vt:lpstr>AP Courses</vt:lpstr>
      <vt:lpstr>Dual Enrollment</vt:lpstr>
      <vt:lpstr>Future Assessments</vt:lpstr>
      <vt:lpstr>SAT </vt:lpstr>
      <vt:lpstr>SAT Test Dates</vt:lpstr>
      <vt:lpstr>ACT</vt:lpstr>
      <vt:lpstr>Post Secondary Options</vt:lpstr>
      <vt:lpstr>What can I do?</vt:lpstr>
      <vt:lpstr>College visits at SAHS</vt:lpstr>
      <vt:lpstr>Resources </vt:lpstr>
      <vt:lpstr>Slides for Seniors</vt:lpstr>
      <vt:lpstr>Senior Slide: Application Process</vt:lpstr>
      <vt:lpstr>Senior Slide: Continued</vt:lpstr>
      <vt:lpstr>Senior Slide: Financial Aid</vt:lpstr>
      <vt:lpstr>Senior Slide: Scholarship Tips</vt:lpstr>
      <vt:lpstr>Student- Athletes</vt:lpstr>
      <vt:lpstr>Helpful Strategies for all</vt:lpstr>
      <vt:lpstr>Get involved</vt:lpstr>
      <vt:lpstr></vt:lpstr>
    </vt:vector>
  </TitlesOfParts>
  <Company>Classrooms for the Future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Overview</dc:title>
  <dc:creator>PA Department of Education Classrooms for the Future</dc:creator>
  <cp:lastModifiedBy>Jordan Rickert</cp:lastModifiedBy>
  <cp:revision>26</cp:revision>
  <dcterms:created xsi:type="dcterms:W3CDTF">2014-09-15T16:21:50Z</dcterms:created>
  <dcterms:modified xsi:type="dcterms:W3CDTF">2015-10-06T17:23:44Z</dcterms:modified>
</cp:coreProperties>
</file>