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25"/>
  </p:notesMasterIdLst>
  <p:handoutMasterIdLst>
    <p:handoutMasterId r:id="rId26"/>
  </p:handoutMasterIdLst>
  <p:sldIdLst>
    <p:sldId id="256" r:id="rId3"/>
    <p:sldId id="257" r:id="rId4"/>
    <p:sldId id="258" r:id="rId5"/>
    <p:sldId id="259" r:id="rId6"/>
    <p:sldId id="260" r:id="rId7"/>
    <p:sldId id="261" r:id="rId8"/>
    <p:sldId id="270" r:id="rId9"/>
    <p:sldId id="271" r:id="rId10"/>
    <p:sldId id="272" r:id="rId11"/>
    <p:sldId id="273" r:id="rId12"/>
    <p:sldId id="262" r:id="rId13"/>
    <p:sldId id="263" r:id="rId14"/>
    <p:sldId id="264" r:id="rId15"/>
    <p:sldId id="265" r:id="rId16"/>
    <p:sldId id="266" r:id="rId17"/>
    <p:sldId id="267" r:id="rId18"/>
    <p:sldId id="268" r:id="rId19"/>
    <p:sldId id="274" r:id="rId20"/>
    <p:sldId id="269" r:id="rId21"/>
    <p:sldId id="275"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03" d="100"/>
          <a:sy n="103" d="100"/>
        </p:scale>
        <p:origin x="150" y="312"/>
      </p:cViewPr>
      <p:guideLst/>
    </p:cSldViewPr>
  </p:slideViewPr>
  <p:notesTextViewPr>
    <p:cViewPr>
      <p:scale>
        <a:sx n="1" d="1"/>
        <a:sy n="1" d="1"/>
      </p:scale>
      <p:origin x="0" y="0"/>
    </p:cViewPr>
  </p:notesTextViewPr>
  <p:notesViewPr>
    <p:cSldViewPr snapToGrid="0">
      <p:cViewPr varScale="1">
        <p:scale>
          <a:sx n="83" d="100"/>
          <a:sy n="83" d="100"/>
        </p:scale>
        <p:origin x="240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560B6B-963E-45AD-B18D-9DA3469D83C9}" type="datetimeFigureOut">
              <a:rPr lang="en-US" smtClean="0"/>
              <a:t>8/21/2014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B61BEE-A6B4-49DE-8859-2A55F155C514}" type="slidenum">
              <a:rPr lang="en-US" smtClean="0"/>
              <a:t>‹#›</a:t>
            </a:fld>
            <a:endParaRPr lang="en-US" dirty="0"/>
          </a:p>
        </p:txBody>
      </p:sp>
    </p:spTree>
    <p:extLst>
      <p:ext uri="{BB962C8B-B14F-4D97-AF65-F5344CB8AC3E}">
        <p14:creationId xmlns:p14="http://schemas.microsoft.com/office/powerpoint/2010/main" val="3784930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D2A0D-6B45-4215-8A49-D14849101A69}" type="datetimeFigureOut">
              <a:rPr lang="en-US" smtClean="0"/>
              <a:t>8/21/2014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6A182-AF03-4CC8-94DC-C0726DF52A64}" type="slidenum">
              <a:rPr lang="en-US" smtClean="0"/>
              <a:t>‹#›</a:t>
            </a:fld>
            <a:endParaRPr lang="en-US" dirty="0"/>
          </a:p>
        </p:txBody>
      </p:sp>
    </p:spTree>
    <p:extLst>
      <p:ext uri="{BB962C8B-B14F-4D97-AF65-F5344CB8AC3E}">
        <p14:creationId xmlns:p14="http://schemas.microsoft.com/office/powerpoint/2010/main" val="3303640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8AE1E626-6EB7-4D9A-AD4A-B54D1684CAD1}" type="datetime1">
              <a:rPr lang="en-US" smtClean="0"/>
              <a:t>8/21/2014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401CF334-2D5C-4859-84A6-CA7E6E43FAEB}" type="slidenum">
              <a:rPr lang="en-US" smtClean="0"/>
              <a:t>‹#›</a:t>
            </a:fld>
            <a:endParaRPr lang="en-US" dirty="0"/>
          </a:p>
        </p:txBody>
      </p:sp>
      <p:sp>
        <p:nvSpPr>
          <p:cNvPr id="9" name="Subtitle 8"/>
          <p:cNvSpPr>
            <a:spLocks noGrp="1"/>
          </p:cNvSpPr>
          <p:nvPr>
            <p:ph type="subTitle" idx="1"/>
          </p:nvPr>
        </p:nvSpPr>
        <p:spPr>
          <a:xfrm>
            <a:off x="562707" y="2320335"/>
            <a:ext cx="8534400" cy="1752600"/>
          </a:xfrm>
        </p:spPr>
        <p:txBody>
          <a:bodyPr/>
          <a:lstStyle>
            <a:lvl1pPr marL="0" indent="0" algn="l">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8" name="Title 7"/>
          <p:cNvSpPr>
            <a:spLocks noGrp="1"/>
          </p:cNvSpPr>
          <p:nvPr>
            <p:ph type="ctrTitle"/>
          </p:nvPr>
        </p:nvSpPr>
        <p:spPr>
          <a:xfrm>
            <a:off x="562707" y="288339"/>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l">
              <a:defRPr sz="4800" b="1" cap="all" baseline="0">
                <a:ln w="6350">
                  <a:noFill/>
                </a:ln>
                <a:solidFill>
                  <a:schemeClr val="accent2"/>
                </a:soli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38602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D24A36-10EA-4DE5-9251-C62AA44714D2}" type="datetime1">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9201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E95A85-13CC-45EA-B1A6-5B8E77AB646B}" type="datetime1">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66400" y="6416676"/>
            <a:ext cx="1016000" cy="365125"/>
          </a:xfrm>
        </p:spPr>
        <p:txBody>
          <a:bodyPr/>
          <a:lstStyle/>
          <a:p>
            <a:fld id="{401CF334-2D5C-4859-84A6-CA7E6E43FAEB}" type="slidenum">
              <a:rPr lang="en-US" smtClean="0"/>
              <a:t>‹#›</a:t>
            </a:fld>
            <a:endParaRPr lang="en-US" dirty="0"/>
          </a:p>
        </p:txBody>
      </p:sp>
      <p:sp>
        <p:nvSpPr>
          <p:cNvPr id="8" name="Subtitle 8"/>
          <p:cNvSpPr>
            <a:spLocks noGrp="1"/>
          </p:cNvSpPr>
          <p:nvPr>
            <p:ph type="subTitle" idx="1"/>
          </p:nvPr>
        </p:nvSpPr>
        <p:spPr>
          <a:xfrm>
            <a:off x="562707" y="2320335"/>
            <a:ext cx="8534400" cy="1752600"/>
          </a:xfrm>
        </p:spPr>
        <p:txBody>
          <a:bodyPr/>
          <a:lstStyle>
            <a:lvl1pPr marL="0" indent="0" algn="l">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Title 7"/>
          <p:cNvSpPr>
            <a:spLocks noGrp="1"/>
          </p:cNvSpPr>
          <p:nvPr>
            <p:ph type="ctrTitle"/>
          </p:nvPr>
        </p:nvSpPr>
        <p:spPr>
          <a:xfrm>
            <a:off x="562707" y="288339"/>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l">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422633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B71815-F531-4787-BA2A-626422C133AD}" type="datetime1">
              <a:rPr lang="en-US" smtClean="0"/>
              <a:t>8/21/2014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31838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6C4885B-3C5C-43BB-9862-47948E5DF551}" type="datetime1">
              <a:rPr lang="en-US" smtClean="0"/>
              <a:t>8/21/2014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74184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703B6AF-AB61-4D8E-B7B7-705C5ACEBBCC}" type="datetime1">
              <a:rPr lang="en-US" smtClean="0"/>
              <a:t>8/21/2014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79320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B3EC9A-B094-4092-8061-75D86CB34931}" type="datetime1">
              <a:rPr lang="en-US" smtClean="0"/>
              <a:t>8/21/2014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077768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4E1AEED-2323-4359-853E-316DF6600362}" type="datetime1">
              <a:rPr lang="en-US" smtClean="0"/>
              <a:t>8/21/2014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1">
                <a:ln w="6350">
                  <a:noFill/>
                </a:ln>
                <a:solidFill>
                  <a:schemeClr val="accent2"/>
                </a:solidFill>
                <a:effectLst>
                  <a:outerShdw blurRad="38100" dist="38100" dir="2700000" algn="tl">
                    <a:srgbClr val="000000">
                      <a:alpha val="43137"/>
                    </a:srgbClr>
                  </a:outerShdw>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77750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33AC2DF-F1FD-4724-A563-92BADFC82ECC}" type="datetime1">
              <a:rPr lang="en-US" smtClean="0"/>
              <a:t>8/21/2014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3" name="Picture Placeholder 2"/>
          <p:cNvSpPr>
            <a:spLocks noGrp="1"/>
          </p:cNvSpPr>
          <p:nvPr>
            <p:ph type="pic" idx="1"/>
          </p:nvPr>
        </p:nvSpPr>
        <p:spPr>
          <a:xfrm>
            <a:off x="2438400" y="1831975"/>
            <a:ext cx="7315200" cy="3962400"/>
          </a:xfrm>
          <a:solidFill>
            <a:schemeClr val="bg2">
              <a:lumMod val="20000"/>
              <a:lumOff val="80000"/>
            </a:schemeClr>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314466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932EDF-E99E-4C68-AFCB-7A835B309D6D}" type="datetime1">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dirty="0"/>
          </a:p>
        </p:txBody>
      </p:sp>
    </p:spTree>
    <p:extLst>
      <p:ext uri="{BB962C8B-B14F-4D97-AF65-F5344CB8AC3E}">
        <p14:creationId xmlns:p14="http://schemas.microsoft.com/office/powerpoint/2010/main" val="220336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F82D85F-A551-4C69-800A-8CFFA2306A88}" type="datetime1">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64351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3">
        <a:schemeClr val="bg2"/>
      </p:bgRef>
    </p:bg>
    <p:spTree>
      <p:nvGrpSpPr>
        <p:cNvPr id="1" name=""/>
        <p:cNvGrpSpPr/>
        <p:nvPr/>
      </p:nvGrpSpPr>
      <p:grpSpPr>
        <a:xfrm>
          <a:off x="0" y="0"/>
          <a:ext cx="0" cy="0"/>
          <a:chOff x="0" y="0"/>
          <a:chExt cx="0" cy="0"/>
        </a:xfrm>
      </p:grpSpPr>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D20E2CF-D74B-4B51-899A-DCEA821C90C7}" type="datetime1">
              <a:rPr lang="en-US" smtClean="0"/>
              <a:t>8/21/2014</a:t>
            </a:fld>
            <a:endParaRPr lang="en-US" dirty="0"/>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01CF334-2D5C-4859-84A6-CA7E6E43FAEB}" type="slidenum">
              <a:rPr lang="en-US" smtClean="0"/>
              <a:t>‹#›</a:t>
            </a:fld>
            <a:endParaRPr lang="en-US" dirty="0"/>
          </a:p>
        </p:txBody>
      </p:sp>
      <p:grpSp>
        <p:nvGrpSpPr>
          <p:cNvPr id="24" name="Group 18"/>
          <p:cNvGrpSpPr>
            <a:grpSpLocks/>
          </p:cNvGrpSpPr>
          <p:nvPr/>
        </p:nvGrpSpPr>
        <p:grpSpPr bwMode="auto">
          <a:xfrm>
            <a:off x="4263969" y="1960564"/>
            <a:ext cx="3762431" cy="4821237"/>
            <a:chOff x="1365" y="355"/>
            <a:chExt cx="3024" cy="3875"/>
          </a:xfrm>
          <a:solidFill>
            <a:schemeClr val="bg2">
              <a:lumMod val="50000"/>
              <a:alpha val="20000"/>
            </a:schemeClr>
          </a:solidFill>
        </p:grpSpPr>
        <p:sp>
          <p:nvSpPr>
            <p:cNvPr id="25"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7"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4"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5"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6" name="Oval 16"/>
            <p:cNvSpPr>
              <a:spLocks noChangeArrowheads="1"/>
            </p:cNvSpPr>
            <p:nvPr/>
          </p:nvSpPr>
          <p:spPr bwMode="auto">
            <a:xfrm>
              <a:off x="2785" y="355"/>
              <a:ext cx="187" cy="198"/>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Tree>
    <p:extLst>
      <p:ext uri="{BB962C8B-B14F-4D97-AF65-F5344CB8AC3E}">
        <p14:creationId xmlns:p14="http://schemas.microsoft.com/office/powerpoint/2010/main" val="116562128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ctr" rtl="0" eaLnBrk="1" latinLnBrk="0" hangingPunct="1">
        <a:spcBef>
          <a:spcPct val="0"/>
        </a:spcBef>
        <a:buNone/>
        <a:defRPr kumimoji="0" sz="4100" b="1" kern="1200" cap="none" baseline="0">
          <a:ln w="6350">
            <a:noFill/>
          </a:ln>
          <a:solidFill>
            <a:schemeClr val="accent2"/>
          </a:soli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bg2"/>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bg2"/>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bg2"/>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bg2"/>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bg2"/>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bg2"/>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bg2"/>
        </a:buClr>
        <a:buFont typeface="Wingdings 2"/>
        <a:buChar char=""/>
        <a:defRPr kumimoji="0" sz="1800" kern="1200">
          <a:solidFill>
            <a:schemeClr val="tx1"/>
          </a:solidFill>
          <a:latin typeface="+mn-lt"/>
          <a:ea typeface="+mn-ea"/>
          <a:cs typeface="+mn-cs"/>
        </a:defRPr>
      </a:lvl7pPr>
      <a:lvl8pPr marL="2167128" indent="-182880" algn="l" rtl="0" eaLnBrk="1" latinLnBrk="0" hangingPunct="1">
        <a:spcBef>
          <a:spcPct val="20000"/>
        </a:spcBef>
        <a:buClr>
          <a:schemeClr val="bg2"/>
        </a:buClr>
        <a:buFont typeface="Wingdings 2"/>
        <a:buChar char=""/>
        <a:defRPr kumimoji="0" sz="1800" kern="1200">
          <a:solidFill>
            <a:schemeClr val="tx1"/>
          </a:solidFill>
          <a:latin typeface="+mn-lt"/>
          <a:ea typeface="+mn-ea"/>
          <a:cs typeface="+mn-cs"/>
        </a:defRPr>
      </a:lvl8pPr>
      <a:lvl9pPr marL="2368296" indent="-182880" algn="l" rtl="0" eaLnBrk="1" latinLnBrk="0" hangingPunct="1">
        <a:spcBef>
          <a:spcPct val="20000"/>
        </a:spcBef>
        <a:buClr>
          <a:schemeClr val="bg2"/>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orient="horz" pos="1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ctr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352" y="667747"/>
            <a:ext cx="2857500" cy="330517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257" y="2962469"/>
            <a:ext cx="5473700" cy="3657600"/>
          </a:xfrm>
          <a:prstGeom prst="rect">
            <a:avLst/>
          </a:prstGeom>
        </p:spPr>
      </p:pic>
    </p:spTree>
    <p:extLst>
      <p:ext uri="{BB962C8B-B14F-4D97-AF65-F5344CB8AC3E}">
        <p14:creationId xmlns:p14="http://schemas.microsoft.com/office/powerpoint/2010/main" val="285056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Medicine has been around for thousands of years. Hippocrates is known as the father of Western medicine as far back as the 4</a:t>
            </a:r>
            <a:r>
              <a:rPr lang="en-US" baseline="30000" dirty="0" smtClean="0"/>
              <a:t>th</a:t>
            </a:r>
            <a:r>
              <a:rPr lang="en-US" dirty="0" smtClean="0"/>
              <a:t> century B.C. The healthcare system as we know it is much younger with advancements in technology and better understanding of diseases and medications todays medicine is </a:t>
            </a:r>
            <a:r>
              <a:rPr lang="en-US" dirty="0" smtClean="0"/>
              <a:t>roughly </a:t>
            </a:r>
            <a:r>
              <a:rPr lang="en-US" dirty="0" smtClean="0"/>
              <a:t>just 50 years old </a:t>
            </a:r>
          </a:p>
          <a:p>
            <a:r>
              <a:rPr lang="en-US" dirty="0" smtClean="0"/>
              <a:t>Medicine has been practiced in some form or another since humans have been living. </a:t>
            </a:r>
          </a:p>
          <a:p>
            <a:r>
              <a:rPr lang="en-US" dirty="0" smtClean="0"/>
              <a:t>Different cultures believed in different ways of treating illness, some believed that sickness was a result of the moods of the gods, others tried to use reasoning to explain sickness</a:t>
            </a:r>
            <a:endParaRPr lang="en-US" dirty="0"/>
          </a:p>
        </p:txBody>
      </p:sp>
      <p:sp>
        <p:nvSpPr>
          <p:cNvPr id="3" name="Title 2"/>
          <p:cNvSpPr>
            <a:spLocks noGrp="1"/>
          </p:cNvSpPr>
          <p:nvPr>
            <p:ph type="title"/>
          </p:nvPr>
        </p:nvSpPr>
        <p:spPr/>
        <p:txBody>
          <a:bodyPr/>
          <a:lstStyle/>
          <a:p>
            <a:r>
              <a:rPr lang="en-US" dirty="0" smtClean="0"/>
              <a:t>Health Care System </a:t>
            </a:r>
            <a:endParaRPr lang="en-US" dirty="0"/>
          </a:p>
        </p:txBody>
      </p:sp>
    </p:spTree>
    <p:extLst>
      <p:ext uri="{BB962C8B-B14F-4D97-AF65-F5344CB8AC3E}">
        <p14:creationId xmlns:p14="http://schemas.microsoft.com/office/powerpoint/2010/main" val="24713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Healers in ancient times used natural remedies like diets, rest, and medicines made from herbs and plants. </a:t>
            </a:r>
          </a:p>
          <a:p>
            <a:r>
              <a:rPr lang="en-US" dirty="0" smtClean="0"/>
              <a:t>Religion has always been a big part of healthcare. The symbol we use today is linked with ancient times the </a:t>
            </a:r>
            <a:r>
              <a:rPr lang="en-US" dirty="0"/>
              <a:t>G</a:t>
            </a:r>
            <a:r>
              <a:rPr lang="en-US" dirty="0" smtClean="0"/>
              <a:t>reek god of healing was symbolized by the snake. This evolved into what today we know as the caduceus </a:t>
            </a:r>
            <a:endParaRPr lang="en-US" dirty="0"/>
          </a:p>
        </p:txBody>
      </p:sp>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0033" y="3954780"/>
            <a:ext cx="2742126" cy="2719873"/>
          </a:xfrm>
          <a:prstGeom prst="rect">
            <a:avLst/>
          </a:prstGeom>
        </p:spPr>
      </p:pic>
    </p:spTree>
    <p:extLst>
      <p:ext uri="{BB962C8B-B14F-4D97-AF65-F5344CB8AC3E}">
        <p14:creationId xmlns:p14="http://schemas.microsoft.com/office/powerpoint/2010/main" val="339066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Period from A.D. 500-1500</a:t>
            </a:r>
          </a:p>
          <a:p>
            <a:r>
              <a:rPr lang="en-US" dirty="0" smtClean="0"/>
              <a:t>Reason began to replace spiritual or superstitious causes for illness</a:t>
            </a:r>
          </a:p>
          <a:p>
            <a:r>
              <a:rPr lang="en-US" dirty="0" smtClean="0"/>
              <a:t>Barbers cut more than hair in the middle ages. Known as Barber-surgeons, they performed surgery to treat cataracts, and practiced phlebotomy. Many served in military and treated injuries </a:t>
            </a:r>
          </a:p>
          <a:p>
            <a:r>
              <a:rPr lang="en-US" dirty="0" smtClean="0"/>
              <a:t>Amputated limbs with burned stumps to seal blood vessels </a:t>
            </a:r>
          </a:p>
          <a:p>
            <a:r>
              <a:rPr lang="en-US" dirty="0" smtClean="0"/>
              <a:t>The barber pole we see today looks similar as it did in this time period when Barbers would do an operation the bandages would be hung on a pole and sometimes placed outside as an advertisement </a:t>
            </a:r>
            <a:endParaRPr lang="en-US" dirty="0"/>
          </a:p>
        </p:txBody>
      </p:sp>
      <p:sp>
        <p:nvSpPr>
          <p:cNvPr id="3" name="Title 2"/>
          <p:cNvSpPr>
            <a:spLocks noGrp="1"/>
          </p:cNvSpPr>
          <p:nvPr>
            <p:ph type="title"/>
          </p:nvPr>
        </p:nvSpPr>
        <p:spPr/>
        <p:txBody>
          <a:bodyPr/>
          <a:lstStyle/>
          <a:p>
            <a:r>
              <a:rPr lang="en-US" dirty="0" smtClean="0"/>
              <a:t>Medicine in the Middle Ages </a:t>
            </a:r>
            <a:endParaRPr lang="en-US" dirty="0"/>
          </a:p>
        </p:txBody>
      </p:sp>
    </p:spTree>
    <p:extLst>
      <p:ext uri="{BB962C8B-B14F-4D97-AF65-F5344CB8AC3E}">
        <p14:creationId xmlns:p14="http://schemas.microsoft.com/office/powerpoint/2010/main" val="372412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25084" y="2773829"/>
            <a:ext cx="941832" cy="1950720"/>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9477" y="3354608"/>
            <a:ext cx="3111176" cy="306038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6262" y="1871468"/>
            <a:ext cx="2857500" cy="4048125"/>
          </a:xfrm>
          <a:prstGeom prst="rect">
            <a:avLst/>
          </a:prstGeom>
        </p:spPr>
      </p:pic>
    </p:spTree>
    <p:extLst>
      <p:ext uri="{BB962C8B-B14F-4D97-AF65-F5344CB8AC3E}">
        <p14:creationId xmlns:p14="http://schemas.microsoft.com/office/powerpoint/2010/main" val="317909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Medical regulation began in the middle ages </a:t>
            </a:r>
          </a:p>
          <a:p>
            <a:r>
              <a:rPr lang="en-US" dirty="0" smtClean="0"/>
              <a:t>Physicians were licensed after training with experienced doctors </a:t>
            </a:r>
          </a:p>
          <a:p>
            <a:r>
              <a:rPr lang="en-US" dirty="0" smtClean="0"/>
              <a:t>Difference between physician and surgeons </a:t>
            </a:r>
          </a:p>
          <a:p>
            <a:r>
              <a:rPr lang="en-US" dirty="0" smtClean="0"/>
              <a:t>Women weren’t allowed to practice medicine </a:t>
            </a:r>
          </a:p>
          <a:p>
            <a:r>
              <a:rPr lang="en-US" dirty="0" smtClean="0"/>
              <a:t>Religion continued to play a big role in medicine with many religious leaders calling for the care of the sick and dyeing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2435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Medical practice went through many changes</a:t>
            </a:r>
          </a:p>
          <a:p>
            <a:r>
              <a:rPr lang="en-US" dirty="0" smtClean="0"/>
              <a:t>The invention of the printing press made it possible to publish books faster thus spreading knowledge faster and made it more readily available </a:t>
            </a:r>
          </a:p>
          <a:p>
            <a:r>
              <a:rPr lang="en-US" dirty="0" smtClean="0"/>
              <a:t>During the 16</a:t>
            </a:r>
            <a:r>
              <a:rPr lang="en-US" baseline="30000" dirty="0" smtClean="0"/>
              <a:t>th</a:t>
            </a:r>
            <a:r>
              <a:rPr lang="en-US" dirty="0" smtClean="0"/>
              <a:t> century the scientific method came into use, this changed the way people thought about medicine </a:t>
            </a:r>
          </a:p>
          <a:p>
            <a:r>
              <a:rPr lang="en-US" dirty="0" smtClean="0"/>
              <a:t>This allowed the acquisition of new knowledge </a:t>
            </a:r>
          </a:p>
          <a:p>
            <a:r>
              <a:rPr lang="en-US" dirty="0" smtClean="0"/>
              <a:t>Instead of using guess work or supernatural events to explain diseases, people began to look for the cause based on what they could see around them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42015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033" y="1839912"/>
            <a:ext cx="4162013" cy="4001051"/>
          </a:xfrm>
        </p:spPr>
      </p:pic>
      <p:sp>
        <p:nvSpPr>
          <p:cNvPr id="3" name="Title 2"/>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7175" y="1616917"/>
            <a:ext cx="3705225" cy="4762500"/>
          </a:xfrm>
          <a:prstGeom prst="rect">
            <a:avLst/>
          </a:prstGeom>
        </p:spPr>
      </p:pic>
    </p:spTree>
    <p:extLst>
      <p:ext uri="{BB962C8B-B14F-4D97-AF65-F5344CB8AC3E}">
        <p14:creationId xmlns:p14="http://schemas.microsoft.com/office/powerpoint/2010/main" val="209810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Scientific method based on observation and taking careful notes, this was not common in the Middle Ages</a:t>
            </a:r>
          </a:p>
          <a:p>
            <a:r>
              <a:rPr lang="en-US" dirty="0" smtClean="0"/>
              <a:t>The microscope was invented which allowed observation of clients and symptoms </a:t>
            </a:r>
          </a:p>
          <a:p>
            <a:r>
              <a:rPr lang="en-US" dirty="0" smtClean="0"/>
              <a:t>Robert Hooke built one of the first microscopes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58428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3241" y="1509321"/>
            <a:ext cx="6923314" cy="5246041"/>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90880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During the Industrial Revolution medicine experienced huge advancements </a:t>
            </a:r>
          </a:p>
          <a:p>
            <a:r>
              <a:rPr lang="en-US" dirty="0" smtClean="0"/>
              <a:t>The stethoscope was introduced, as well as the microscope </a:t>
            </a:r>
          </a:p>
          <a:p>
            <a:r>
              <a:rPr lang="en-US" dirty="0" smtClean="0"/>
              <a:t>This allowed for visualization of blood cells, bacteria, and protozoa</a:t>
            </a:r>
          </a:p>
          <a:p>
            <a:r>
              <a:rPr lang="en-US" dirty="0" smtClean="0"/>
              <a:t>Doctors realized that blood was carried through the body by large vessels but they didn’t understand how it circulated through the body this of course was explained with the discovery of capillaries </a:t>
            </a:r>
          </a:p>
          <a:p>
            <a:endParaRPr lang="en-US" dirty="0" smtClean="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293" y="4968316"/>
            <a:ext cx="2342115" cy="188968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5826" y="4933223"/>
            <a:ext cx="2178942" cy="1903666"/>
          </a:xfrm>
          <a:prstGeom prst="rect">
            <a:avLst/>
          </a:prstGeom>
        </p:spPr>
      </p:pic>
    </p:spTree>
    <p:extLst>
      <p:ext uri="{BB962C8B-B14F-4D97-AF65-F5344CB8AC3E}">
        <p14:creationId xmlns:p14="http://schemas.microsoft.com/office/powerpoint/2010/main" val="99367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Edward Jenner (1749-1823) helped make the connection between health and the environment. Jenner discovered that milkmaids exposed to cowpox did not get smallpox . In 1796 he began inoculating people and thus vaccinations were born</a:t>
            </a:r>
          </a:p>
          <a:p>
            <a:r>
              <a:rPr lang="en-US" dirty="0" smtClean="0"/>
              <a:t>Louis Pasteur (1822-1895) Father of microbiology </a:t>
            </a:r>
          </a:p>
          <a:p>
            <a:r>
              <a:rPr lang="en-US" dirty="0" smtClean="0"/>
              <a:t>Joseph Lister (1827-1912) was ridiculed for insisting people use soap to disinfect instruments and clean hands before the Doctor moved from one Pt to another </a:t>
            </a:r>
          </a:p>
          <a:p>
            <a:r>
              <a:rPr lang="en-US" dirty="0" smtClean="0"/>
              <a:t>Today this is known as medical asepsis and is the stand of care today</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32684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Robert Koch (1843-1910) discovered that pathogens(disease causing microbes) are the source of some diseases and proved that Lister was correct in his recommendations </a:t>
            </a:r>
          </a:p>
          <a:p>
            <a:r>
              <a:rPr lang="en-US" dirty="0" smtClean="0"/>
              <a:t>This ushered in the era or modern microbiology and the use of anesthetic thus making surgery possible</a:t>
            </a:r>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0485" y="3728959"/>
            <a:ext cx="3026863" cy="2580401"/>
          </a:xfrm>
          <a:prstGeom prst="rect">
            <a:avLst/>
          </a:prstGeom>
        </p:spPr>
      </p:pic>
    </p:spTree>
    <p:extLst>
      <p:ext uri="{BB962C8B-B14F-4D97-AF65-F5344CB8AC3E}">
        <p14:creationId xmlns:p14="http://schemas.microsoft.com/office/powerpoint/2010/main" val="425324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37160" indent="0">
              <a:buNone/>
            </a:pPr>
            <a:r>
              <a:rPr lang="en-US" dirty="0" smtClean="0"/>
              <a:t>20</a:t>
            </a:r>
            <a:r>
              <a:rPr lang="en-US" baseline="30000" dirty="0" smtClean="0"/>
              <a:t>th</a:t>
            </a:r>
            <a:r>
              <a:rPr lang="en-US" dirty="0" smtClean="0"/>
              <a:t> century had rapid growth with discoveries in electronics and computer science changed clinical medicine </a:t>
            </a:r>
          </a:p>
          <a:p>
            <a:pPr marL="137160" indent="0">
              <a:buNone/>
            </a:pPr>
            <a:r>
              <a:rPr lang="en-US" dirty="0" smtClean="0"/>
              <a:t>Antibiotics were invented, Radium for cancer treatments, X-rays gained importance in diagnoses </a:t>
            </a:r>
          </a:p>
          <a:p>
            <a:pPr marL="137160" indent="0">
              <a:buNone/>
            </a:pPr>
            <a:r>
              <a:rPr lang="en-US" dirty="0" smtClean="0"/>
              <a:t>Axial tomography(CT scan), magnetic resonance imaging(MRI), and ultra sound or sonographic imaging had improved diagnosis and treatment for many diseases </a:t>
            </a:r>
            <a:endParaRPr lang="en-US" dirty="0"/>
          </a:p>
        </p:txBody>
      </p:sp>
      <p:sp>
        <p:nvSpPr>
          <p:cNvPr id="3" name="Title 2"/>
          <p:cNvSpPr>
            <a:spLocks noGrp="1"/>
          </p:cNvSpPr>
          <p:nvPr>
            <p:ph type="title"/>
          </p:nvPr>
        </p:nvSpPr>
        <p:spPr/>
        <p:txBody>
          <a:bodyPr/>
          <a:lstStyle/>
          <a:p>
            <a:r>
              <a:rPr lang="en-US" dirty="0" smtClean="0"/>
              <a:t>Modern Healthcare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619" y="4815365"/>
            <a:ext cx="2239348" cy="204263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2656" y="4432041"/>
            <a:ext cx="1735494" cy="2313992"/>
          </a:xfrm>
          <a:prstGeom prst="rect">
            <a:avLst/>
          </a:prstGeom>
        </p:spPr>
      </p:pic>
    </p:spTree>
    <p:extLst>
      <p:ext uri="{BB962C8B-B14F-4D97-AF65-F5344CB8AC3E}">
        <p14:creationId xmlns:p14="http://schemas.microsoft.com/office/powerpoint/2010/main" val="181210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Today organ transplants are common. Research has found a way to grow certain body systems artificially </a:t>
            </a:r>
          </a:p>
          <a:p>
            <a:r>
              <a:rPr lang="en-US" dirty="0" smtClean="0"/>
              <a:t>In vitro fertilization allows couples to have children when they are infertile </a:t>
            </a:r>
          </a:p>
          <a:p>
            <a:r>
              <a:rPr lang="en-US" dirty="0" smtClean="0"/>
              <a:t>Todays healthcare workers need to be able to think critically and be flexible with approaches in Pt care and treatment. The field has and will continue to be forever changing and adapting to todays fast paced world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61456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Ambulatory Care and Outpatient Surgery- these are facilities where the Pt can simply walk in the morning for a procedure and walk out that afternoon(out Pt) </a:t>
            </a:r>
          </a:p>
          <a:p>
            <a:r>
              <a:rPr lang="en-US" dirty="0" smtClean="0"/>
              <a:t>Home Health Care- a member of a healthcare team comes out to a Pt residence and does in home care for that Pt</a:t>
            </a:r>
          </a:p>
          <a:p>
            <a:r>
              <a:rPr lang="en-US" dirty="0" smtClean="0"/>
              <a:t>Hospitals-Pt typically require closer monitoring and care for an extended period of time</a:t>
            </a:r>
          </a:p>
          <a:p>
            <a:r>
              <a:rPr lang="en-US" dirty="0" smtClean="0"/>
              <a:t>Religious, Private, and Nonprofit Hospitals </a:t>
            </a:r>
          </a:p>
          <a:p>
            <a:r>
              <a:rPr lang="en-US" dirty="0" smtClean="0"/>
              <a:t>Long term care(nursing homes/assisted living)- typically an environment were Pt live full time. In certain instances this could be weeks during a rehab assignment or a permanent arrangement </a:t>
            </a:r>
            <a:endParaRPr lang="en-US" dirty="0"/>
          </a:p>
        </p:txBody>
      </p:sp>
      <p:sp>
        <p:nvSpPr>
          <p:cNvPr id="3" name="Title 2"/>
          <p:cNvSpPr>
            <a:spLocks noGrp="1"/>
          </p:cNvSpPr>
          <p:nvPr>
            <p:ph type="title"/>
          </p:nvPr>
        </p:nvSpPr>
        <p:spPr/>
        <p:txBody>
          <a:bodyPr/>
          <a:lstStyle/>
          <a:p>
            <a:r>
              <a:rPr lang="en-US" dirty="0" smtClean="0"/>
              <a:t>Health  Care Facilities </a:t>
            </a:r>
            <a:endParaRPr lang="en-US" dirty="0"/>
          </a:p>
        </p:txBody>
      </p:sp>
    </p:spTree>
    <p:extLst>
      <p:ext uri="{BB962C8B-B14F-4D97-AF65-F5344CB8AC3E}">
        <p14:creationId xmlns:p14="http://schemas.microsoft.com/office/powerpoint/2010/main" val="140875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Other medical components to the healthcare system are</a:t>
            </a:r>
          </a:p>
          <a:p>
            <a:r>
              <a:rPr lang="en-US" dirty="0" smtClean="0"/>
              <a:t>Practitioner's offices</a:t>
            </a:r>
          </a:p>
          <a:p>
            <a:r>
              <a:rPr lang="en-US" dirty="0" smtClean="0"/>
              <a:t>Clinics </a:t>
            </a:r>
          </a:p>
          <a:p>
            <a:r>
              <a:rPr lang="en-US" dirty="0" smtClean="0"/>
              <a:t>Laboratories </a:t>
            </a:r>
          </a:p>
          <a:p>
            <a:r>
              <a:rPr lang="en-US" dirty="0" smtClean="0"/>
              <a:t>Emergency Medical Services(EMS)</a:t>
            </a:r>
          </a:p>
          <a:p>
            <a:r>
              <a:rPr lang="en-US" dirty="0" smtClean="0"/>
              <a:t>Rehabilitation </a:t>
            </a:r>
          </a:p>
          <a:p>
            <a:r>
              <a:rPr lang="en-US" dirty="0" smtClean="0"/>
              <a:t>Hospice </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604542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Number of deaths and births in a nation affect the overall age of its population </a:t>
            </a:r>
          </a:p>
          <a:p>
            <a:r>
              <a:rPr lang="en-US" dirty="0" smtClean="0"/>
              <a:t>The median is 37.1 y/o </a:t>
            </a:r>
          </a:p>
          <a:p>
            <a:r>
              <a:rPr lang="en-US" dirty="0" smtClean="0"/>
              <a:t>Males 35.8 y/o</a:t>
            </a:r>
          </a:p>
          <a:p>
            <a:r>
              <a:rPr lang="en-US" dirty="0" smtClean="0"/>
              <a:t>Females 38.5 y/o </a:t>
            </a:r>
          </a:p>
          <a:p>
            <a:r>
              <a:rPr lang="en-US" dirty="0" smtClean="0"/>
              <a:t>In 1980 the median ages were as followed </a:t>
            </a:r>
          </a:p>
          <a:p>
            <a:r>
              <a:rPr lang="en-US" dirty="0" smtClean="0"/>
              <a:t>Median Age 30.0 </a:t>
            </a:r>
          </a:p>
          <a:p>
            <a:r>
              <a:rPr lang="en-US" dirty="0" smtClean="0"/>
              <a:t>Males 28.8</a:t>
            </a:r>
          </a:p>
          <a:p>
            <a:r>
              <a:rPr lang="en-US" dirty="0" smtClean="0"/>
              <a:t>Females 31.3 </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727458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Medicare- provides health insurance to people 65 y/o and older, and those who are disabled</a:t>
            </a:r>
          </a:p>
          <a:p>
            <a:r>
              <a:rPr lang="en-US" dirty="0" smtClean="0"/>
              <a:t>Medicaid- health insurance for low income people also included are the elderly, blind, disabled on government income, low income pregnant women, and certain people with low income and high medical expense </a:t>
            </a:r>
          </a:p>
          <a:p>
            <a:r>
              <a:rPr lang="en-US" dirty="0" smtClean="0"/>
              <a:t>Managed Care-specifies specifically what and how much a person can spend on a certain procedure </a:t>
            </a:r>
          </a:p>
          <a:p>
            <a:r>
              <a:rPr lang="en-US" dirty="0" smtClean="0"/>
              <a:t>Worker’s Compensation- if a person is hurt doing their job the company they are working for has to pay for medical expenses </a:t>
            </a:r>
            <a:endParaRPr lang="en-US" dirty="0"/>
          </a:p>
        </p:txBody>
      </p:sp>
      <p:sp>
        <p:nvSpPr>
          <p:cNvPr id="3" name="Title 2"/>
          <p:cNvSpPr>
            <a:spLocks noGrp="1"/>
          </p:cNvSpPr>
          <p:nvPr>
            <p:ph type="title"/>
          </p:nvPr>
        </p:nvSpPr>
        <p:spPr/>
        <p:txBody>
          <a:bodyPr/>
          <a:lstStyle/>
          <a:p>
            <a:r>
              <a:rPr lang="en-US" dirty="0" smtClean="0"/>
              <a:t>Paying for healthcare </a:t>
            </a:r>
            <a:endParaRPr lang="en-US" dirty="0"/>
          </a:p>
        </p:txBody>
      </p:sp>
    </p:spTree>
    <p:extLst>
      <p:ext uri="{BB962C8B-B14F-4D97-AF65-F5344CB8AC3E}">
        <p14:creationId xmlns:p14="http://schemas.microsoft.com/office/powerpoint/2010/main" val="1441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Preventive care- bp and ca screenings</a:t>
            </a:r>
          </a:p>
          <a:p>
            <a:r>
              <a:rPr lang="en-US" dirty="0" smtClean="0"/>
              <a:t>Primary care(health promotion)- prenatal care, family planning, daily exercise </a:t>
            </a:r>
          </a:p>
          <a:p>
            <a:r>
              <a:rPr lang="en-US" dirty="0" smtClean="0"/>
              <a:t>Secondary Acute Care- emergency care, radiological procedures </a:t>
            </a:r>
          </a:p>
          <a:p>
            <a:r>
              <a:rPr lang="en-US" dirty="0" smtClean="0"/>
              <a:t>Tertiary Care- intensive care </a:t>
            </a:r>
          </a:p>
          <a:p>
            <a:r>
              <a:rPr lang="en-US" dirty="0" smtClean="0"/>
              <a:t>Restorative care- cardio/pulmonary rehab</a:t>
            </a:r>
          </a:p>
          <a:p>
            <a:r>
              <a:rPr lang="en-US" dirty="0" smtClean="0"/>
              <a:t>Continuing care- assisted living </a:t>
            </a:r>
            <a:endParaRPr lang="en-US" dirty="0"/>
          </a:p>
        </p:txBody>
      </p:sp>
      <p:sp>
        <p:nvSpPr>
          <p:cNvPr id="3" name="Title 2"/>
          <p:cNvSpPr>
            <a:spLocks noGrp="1"/>
          </p:cNvSpPr>
          <p:nvPr>
            <p:ph type="title"/>
          </p:nvPr>
        </p:nvSpPr>
        <p:spPr/>
        <p:txBody>
          <a:bodyPr/>
          <a:lstStyle/>
          <a:p>
            <a:r>
              <a:rPr lang="en-US" dirty="0" smtClean="0"/>
              <a:t>Levels of care</a:t>
            </a:r>
            <a:endParaRPr lang="en-US" dirty="0"/>
          </a:p>
        </p:txBody>
      </p:sp>
    </p:spTree>
    <p:extLst>
      <p:ext uri="{BB962C8B-B14F-4D97-AF65-F5344CB8AC3E}">
        <p14:creationId xmlns:p14="http://schemas.microsoft.com/office/powerpoint/2010/main" val="14747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Competency-Ongoing CEU, and furthering ones education is necessary in today’s healthcare field </a:t>
            </a:r>
          </a:p>
          <a:p>
            <a:r>
              <a:rPr lang="en-US" dirty="0" smtClean="0"/>
              <a:t>Evidence-Based Practice-the integration of best knowledge, which includes clinical expertise, best research evidence, and Pt values</a:t>
            </a:r>
          </a:p>
          <a:p>
            <a:r>
              <a:rPr lang="en-US" dirty="0" smtClean="0"/>
              <a:t>Quality Health Care- The level of care we provide our Pt’s and the level of care the Pt feels is different and needs to be equal on both sides </a:t>
            </a:r>
          </a:p>
          <a:p>
            <a:r>
              <a:rPr lang="en-US" dirty="0" smtClean="0"/>
              <a:t>Pt satisfaction- it is important that the level of care we provide meets or exceeds the Pt’s expectations while receiving services </a:t>
            </a:r>
          </a:p>
        </p:txBody>
      </p:sp>
      <p:sp>
        <p:nvSpPr>
          <p:cNvPr id="3" name="Title 2"/>
          <p:cNvSpPr>
            <a:spLocks noGrp="1"/>
          </p:cNvSpPr>
          <p:nvPr>
            <p:ph type="title"/>
          </p:nvPr>
        </p:nvSpPr>
        <p:spPr/>
        <p:txBody>
          <a:bodyPr/>
          <a:lstStyle/>
          <a:p>
            <a:r>
              <a:rPr lang="en-US" dirty="0" smtClean="0"/>
              <a:t>Issues in health care delivery </a:t>
            </a:r>
            <a:endParaRPr lang="en-US" dirty="0"/>
          </a:p>
        </p:txBody>
      </p:sp>
    </p:spTree>
    <p:extLst>
      <p:ext uri="{BB962C8B-B14F-4D97-AF65-F5344CB8AC3E}">
        <p14:creationId xmlns:p14="http://schemas.microsoft.com/office/powerpoint/2010/main" val="48243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910" y="1417638"/>
            <a:ext cx="4432818" cy="5048476"/>
          </a:xfrm>
        </p:spPr>
      </p:pic>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865" y="1616528"/>
            <a:ext cx="3987754" cy="4970884"/>
          </a:xfrm>
          <a:prstGeom prst="rect">
            <a:avLst/>
          </a:prstGeom>
        </p:spPr>
      </p:pic>
    </p:spTree>
    <p:extLst>
      <p:ext uri="{BB962C8B-B14F-4D97-AF65-F5344CB8AC3E}">
        <p14:creationId xmlns:p14="http://schemas.microsoft.com/office/powerpoint/2010/main" val="368865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dical design templat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extLst>
    <a:ext uri="{05A4C25C-085E-4340-85A3-A5531E510DB2}">
      <thm15:themeFamily xmlns:thm15="http://schemas.microsoft.com/office/thememl/2012/main" name="Medical design template" id="{BE883315-6697-4975-AEB2-5905098383C4}" vid="{D3CC9EF4-996F-4232-B765-B82F773B7949}"/>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00AC149-8447-4BE5-88C7-DBE24EA73E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Medical presentation design slides</Template>
  <TotalTime>0</TotalTime>
  <Words>1124</Words>
  <Application>Microsoft Office PowerPoint</Application>
  <PresentationFormat>Widescreen</PresentationFormat>
  <Paragraphs>80</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Wingdings</vt:lpstr>
      <vt:lpstr>Wingdings 2</vt:lpstr>
      <vt:lpstr>Wingdings 3</vt:lpstr>
      <vt:lpstr>Medical design template</vt:lpstr>
      <vt:lpstr>PowerPoint Presentation</vt:lpstr>
      <vt:lpstr>Health Care System </vt:lpstr>
      <vt:lpstr>PowerPoint Presentation</vt:lpstr>
      <vt:lpstr>Medicine in the Middle Ages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Modern Healthcare </vt:lpstr>
      <vt:lpstr>PowerPoint Presentation</vt:lpstr>
      <vt:lpstr>Health  Care Facilities </vt:lpstr>
      <vt:lpstr>PowerPoint Presentation</vt:lpstr>
      <vt:lpstr>PowerPoint Presentation</vt:lpstr>
      <vt:lpstr>Paying for healthcare </vt:lpstr>
      <vt:lpstr>Levels of care</vt:lpstr>
      <vt:lpstr>Issues in health care delivery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2013-08-07T12:32:40Z</dcterms:created>
  <dcterms:modified xsi:type="dcterms:W3CDTF">2014-08-21T15:43:42Z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TC034605299991</vt:lpwstr>
  </property>
</Properties>
</file>