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8" r:id="rId5"/>
    <p:sldId id="259" r:id="rId6"/>
    <p:sldId id="266" r:id="rId7"/>
    <p:sldId id="265" r:id="rId8"/>
    <p:sldId id="269" r:id="rId9"/>
    <p:sldId id="260" r:id="rId10"/>
    <p:sldId id="261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5" autoAdjust="0"/>
    <p:restoredTop sz="94675" autoAdjust="0"/>
  </p:normalViewPr>
  <p:slideViewPr>
    <p:cSldViewPr>
      <p:cViewPr varScale="1">
        <p:scale>
          <a:sx n="69" d="100"/>
          <a:sy n="69" d="100"/>
        </p:scale>
        <p:origin x="-124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44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0470A6B-55E6-4C3A-B85C-867164988411}" type="datetimeFigureOut">
              <a:rPr lang="en-US" smtClean="0"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DC639BF-238C-496E-A302-01C3B82773B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Greek Medicine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730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Greek 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Before Hippocrates, medicine was based on myths</a:t>
            </a:r>
          </a:p>
          <a:p>
            <a:pPr lvl="1"/>
            <a:r>
              <a:rPr lang="en-US" dirty="0" smtClean="0"/>
              <a:t>Treatment was based on religion and rituals</a:t>
            </a:r>
          </a:p>
          <a:p>
            <a:r>
              <a:rPr lang="en-US" dirty="0" smtClean="0"/>
              <a:t>When Hippocrates lived, science became a more prominent role of medicine</a:t>
            </a:r>
          </a:p>
          <a:p>
            <a:pPr lvl="1"/>
            <a:r>
              <a:rPr lang="en-US" dirty="0" smtClean="0"/>
              <a:t>Sickness was now viewed as part of the natural world</a:t>
            </a:r>
          </a:p>
          <a:p>
            <a:pPr lvl="1"/>
            <a:r>
              <a:rPr lang="en-US" dirty="0" smtClean="0"/>
              <a:t>Doctors looked at diet and lifestyle instead of saying an illness was due to astrology or the gods</a:t>
            </a:r>
          </a:p>
          <a:p>
            <a:r>
              <a:rPr lang="en-US" dirty="0" smtClean="0"/>
              <a:t>Greek physicians became innovators of health and medicine</a:t>
            </a:r>
          </a:p>
        </p:txBody>
      </p:sp>
    </p:spTree>
    <p:extLst>
      <p:ext uri="{BB962C8B-B14F-4D97-AF65-F5344CB8AC3E}">
        <p14:creationId xmlns:p14="http://schemas.microsoft.com/office/powerpoint/2010/main" val="72657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Hippocrates Biography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Born in a Greek island named Cos at around 460 B.C.</a:t>
            </a:r>
          </a:p>
          <a:p>
            <a:pPr lvl="1"/>
            <a:r>
              <a:rPr lang="en-US" dirty="0" smtClean="0"/>
              <a:t>Cos was known for its medical school</a:t>
            </a:r>
          </a:p>
          <a:p>
            <a:r>
              <a:rPr lang="en-US" dirty="0" smtClean="0"/>
              <a:t>Born into a family of medical background</a:t>
            </a:r>
          </a:p>
          <a:p>
            <a:pPr lvl="1"/>
            <a:r>
              <a:rPr lang="en-US" dirty="0" smtClean="0"/>
              <a:t>Father and grandfather were physicians</a:t>
            </a:r>
          </a:p>
          <a:p>
            <a:r>
              <a:rPr lang="en-US" dirty="0" smtClean="0"/>
              <a:t>After his parents died, he traveled throughout Greece and Macedonia</a:t>
            </a:r>
          </a:p>
          <a:p>
            <a:pPr lvl="1"/>
            <a:r>
              <a:rPr lang="en-US" dirty="0" smtClean="0"/>
              <a:t>Learned under many great thinkers of Greece</a:t>
            </a:r>
          </a:p>
          <a:p>
            <a:pPr lvl="1"/>
            <a:r>
              <a:rPr lang="en-US" dirty="0" smtClean="0"/>
              <a:t>Advised many cities on how to fight diseases and plagues</a:t>
            </a:r>
          </a:p>
          <a:p>
            <a:r>
              <a:rPr lang="en-US" dirty="0" smtClean="0"/>
              <a:t>Later returned back to Cos to teach medicine</a:t>
            </a:r>
          </a:p>
          <a:p>
            <a:r>
              <a:rPr lang="en-US" dirty="0" smtClean="0"/>
              <a:t>Died in 377 BC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57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Hippocrates</a:t>
            </a:r>
            <a:endParaRPr lang="en-US" dirty="0"/>
          </a:p>
        </p:txBody>
      </p:sp>
      <p:pic>
        <p:nvPicPr>
          <p:cNvPr id="1026" name="Picture 2" descr="http://gyazo.com/7465b7f70a4bdbd8753e2fdb4c359fb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655320"/>
            <a:ext cx="3505200" cy="525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1200" y="6172198"/>
            <a:ext cx="1171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Fig 1. Hippocrates </a:t>
            </a:r>
            <a:endParaRPr lang="en-US" sz="800" dirty="0"/>
          </a:p>
        </p:txBody>
      </p:sp>
      <p:pic>
        <p:nvPicPr>
          <p:cNvPr id="1028" name="Picture 4" descr="Asklipieion photo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90800"/>
            <a:ext cx="21431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52574" y="4495800"/>
            <a:ext cx="117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Fig </a:t>
            </a:r>
            <a:r>
              <a:rPr lang="en-US" sz="1200" dirty="0"/>
              <a:t>2</a:t>
            </a:r>
            <a:r>
              <a:rPr lang="en-US" sz="1200" dirty="0" smtClean="0"/>
              <a:t>. Remains of Medical School in Cos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47160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Hippocrates’ Legacy and Contributions to Greek Medicine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/>
            <a:r>
              <a:rPr lang="en-US" dirty="0" smtClean="0"/>
              <a:t>Considered “father of Western medicine”</a:t>
            </a:r>
          </a:p>
          <a:p>
            <a:pPr marL="457200" indent="-457200"/>
            <a:r>
              <a:rPr lang="en-US" dirty="0" smtClean="0"/>
              <a:t>Hippocrates used a scientific approach to medicine which paved the new standard of medical practice</a:t>
            </a:r>
          </a:p>
          <a:p>
            <a:pPr marL="749808" lvl="1" indent="-457200"/>
            <a:r>
              <a:rPr lang="en-US" dirty="0" smtClean="0"/>
              <a:t>Also based medicine off philosophy and was inspired by the popular philosopher group, the Pythagoreans</a:t>
            </a:r>
          </a:p>
          <a:p>
            <a:pPr marL="749808" lvl="1" indent="-457200"/>
            <a:r>
              <a:rPr lang="en-US" dirty="0" smtClean="0"/>
              <a:t>Used the three fundamental principals of observation, experience and rationale.</a:t>
            </a:r>
          </a:p>
          <a:p>
            <a:pPr marL="457200" indent="-457200"/>
            <a:r>
              <a:rPr lang="en-US" dirty="0" smtClean="0"/>
              <a:t>Hippocratic Corpus- collection of writings under his name</a:t>
            </a:r>
          </a:p>
          <a:p>
            <a:pPr marL="749808" lvl="1" indent="-457200"/>
            <a:r>
              <a:rPr lang="en-US" dirty="0" smtClean="0"/>
              <a:t>Cover a wide variety of topics including, general medicine, environmental medicine, treatments, theories of diseases, and remarks about human physiology</a:t>
            </a:r>
          </a:p>
          <a:p>
            <a:pPr marL="457200" indent="-457200"/>
            <a:r>
              <a:rPr lang="en-US" dirty="0" smtClean="0"/>
              <a:t>Opened the idea that water and air can cause sickness, and stressed the idea of a proper diet</a:t>
            </a:r>
          </a:p>
          <a:p>
            <a:pPr marL="457200" indent="-457200"/>
            <a:r>
              <a:rPr lang="en-US" dirty="0" smtClean="0"/>
              <a:t>Worked in many areas of health, and created many new  ideas </a:t>
            </a:r>
          </a:p>
          <a:p>
            <a:pPr marL="457200" indent="-457200"/>
            <a:r>
              <a:rPr lang="en-US" dirty="0"/>
              <a:t>He introduced numerous medical terms universally used by physicians, including </a:t>
            </a:r>
            <a:r>
              <a:rPr lang="en-US" dirty="0" smtClean="0"/>
              <a:t>symptom, </a:t>
            </a:r>
            <a:r>
              <a:rPr lang="en-US" dirty="0"/>
              <a:t>diagnosis, therapy, trauma and sepsis</a:t>
            </a:r>
            <a:endParaRPr lang="en-US" dirty="0" smtClean="0"/>
          </a:p>
          <a:p>
            <a:pPr marL="749808" lvl="1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50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Humors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Hippocrates  based the four humors from the four elements of nature (water, earth, wind and fire)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The four humors are black </a:t>
            </a:r>
            <a:r>
              <a:rPr lang="en-US" dirty="0"/>
              <a:t>bile, yellow bile, phlegm and </a:t>
            </a:r>
            <a:r>
              <a:rPr lang="en-US" dirty="0" smtClean="0"/>
              <a:t>blood</a:t>
            </a:r>
          </a:p>
          <a:p>
            <a:r>
              <a:rPr lang="en-US" dirty="0" smtClean="0"/>
              <a:t>The state of good health is reliant on a balance of all four humors</a:t>
            </a:r>
            <a:endParaRPr lang="en-US" dirty="0"/>
          </a:p>
          <a:p>
            <a:pPr lvl="1"/>
            <a:r>
              <a:rPr lang="en-US" dirty="0" smtClean="0"/>
              <a:t>Physicians must rebalance the humors for a sick patient in order to help with healing</a:t>
            </a:r>
          </a:p>
          <a:p>
            <a:pPr lvl="1"/>
            <a:r>
              <a:rPr lang="en-US" dirty="0" smtClean="0"/>
              <a:t>This is where Hippocrates idea of examining the patient, observing symptoms, and finding a diagnosis before treatment becomes important</a:t>
            </a:r>
          </a:p>
        </p:txBody>
      </p:sp>
    </p:spTree>
    <p:extLst>
      <p:ext uri="{BB962C8B-B14F-4D97-AF65-F5344CB8AC3E}">
        <p14:creationId xmlns:p14="http://schemas.microsoft.com/office/powerpoint/2010/main" val="26761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ebpages.scu.edu/ftp/kmarume/images/hippocraticsymb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454791"/>
            <a:ext cx="1756064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Hippocrates Oath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Today, physicians take  the Hippocratic Oath before they began their medical career</a:t>
            </a:r>
          </a:p>
          <a:p>
            <a:r>
              <a:rPr lang="en-US" dirty="0" smtClean="0"/>
              <a:t>Set of ethical standards they swear to follow</a:t>
            </a:r>
          </a:p>
          <a:p>
            <a:pPr lvl="1"/>
            <a:r>
              <a:rPr lang="en-US" dirty="0" smtClean="0"/>
              <a:t>Treat fellow employees with respect</a:t>
            </a:r>
          </a:p>
          <a:p>
            <a:pPr lvl="1"/>
            <a:r>
              <a:rPr lang="en-US" dirty="0" smtClean="0"/>
              <a:t>Patient’s needs are a priority</a:t>
            </a:r>
          </a:p>
          <a:p>
            <a:pPr lvl="1"/>
            <a:r>
              <a:rPr lang="en-US" dirty="0" smtClean="0"/>
              <a:t>Never harm a patient</a:t>
            </a:r>
          </a:p>
          <a:p>
            <a:pPr lvl="1"/>
            <a:r>
              <a:rPr lang="en-US" dirty="0" smtClean="0"/>
              <a:t>No unprofessional relations with a patient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7848600" y="4495800"/>
            <a:ext cx="1171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Fig </a:t>
            </a:r>
            <a:r>
              <a:rPr lang="en-US" sz="1200" dirty="0"/>
              <a:t>2</a:t>
            </a:r>
            <a:r>
              <a:rPr lang="en-US" sz="1200" dirty="0" smtClean="0"/>
              <a:t>. Oath Symbol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2996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Hippocrates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Hippocrates helped develop medicine to what it is today</a:t>
            </a:r>
          </a:p>
          <a:p>
            <a:r>
              <a:rPr lang="en-US" dirty="0" smtClean="0"/>
              <a:t>During his life, diseases and sickness became more common, so his practice of using science helped improve health care</a:t>
            </a:r>
          </a:p>
          <a:p>
            <a:r>
              <a:rPr lang="en-US" dirty="0" smtClean="0"/>
              <a:t>Developed professional standards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93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Other Famous People in Greek Medicine and </a:t>
            </a:r>
            <a:r>
              <a:rPr lang="en-US" sz="2400" dirty="0"/>
              <a:t>T</a:t>
            </a:r>
            <a:r>
              <a:rPr lang="en-US" sz="2400" dirty="0" smtClean="0"/>
              <a:t>heir Contributions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Homer: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Homer was the earliest source of medical knowledge in Greece.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Within the Iliad, Homer mentions nearly 150 different wounds.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Homer also barely described the treatment of wounds.</a:t>
            </a:r>
          </a:p>
          <a:p>
            <a:pPr marL="457200" lvl="1" indent="0">
              <a:buNone/>
            </a:pPr>
            <a:r>
              <a:rPr lang="en-US" sz="2400" dirty="0" smtClean="0"/>
              <a:t>Aristotle:</a:t>
            </a:r>
          </a:p>
          <a:p>
            <a:pPr lvl="2"/>
            <a:r>
              <a:rPr lang="en-US" sz="2000" dirty="0" smtClean="0"/>
              <a:t>Was </a:t>
            </a:r>
            <a:r>
              <a:rPr lang="en-US" sz="2000" dirty="0"/>
              <a:t>very influential because of his critical observations of natural phenomenon, and provided methods of scientific experimentation and investigation.</a:t>
            </a:r>
          </a:p>
        </p:txBody>
      </p:sp>
      <p:pic>
        <p:nvPicPr>
          <p:cNvPr id="4" name="Picture 2" descr="http://images.huffingtonpost.com/2012-10-17-aristot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05399"/>
            <a:ext cx="1232810" cy="160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93416" y="6411123"/>
            <a:ext cx="1171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Fig 3. Aristotle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33726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Collective Greece Contributions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The Greeks created medical schools.</a:t>
            </a:r>
          </a:p>
          <a:p>
            <a:pPr lvl="1"/>
            <a:r>
              <a:rPr lang="en-US" sz="2200" dirty="0"/>
              <a:t>As early as 500 BC, a man named </a:t>
            </a:r>
            <a:r>
              <a:rPr lang="en-US" sz="2200" dirty="0" err="1"/>
              <a:t>Alcameon</a:t>
            </a:r>
            <a:r>
              <a:rPr lang="en-US" sz="2200" dirty="0"/>
              <a:t> (who also discovered the optic nerve) created a medical school around the Mediterranean colonies in Greece.</a:t>
            </a:r>
          </a:p>
          <a:p>
            <a:r>
              <a:rPr lang="en-US" sz="2600" dirty="0"/>
              <a:t>The Greeks discovered that the heart functioned like a pump that sent blood throughout the body.</a:t>
            </a:r>
          </a:p>
          <a:p>
            <a:r>
              <a:rPr lang="en-US" sz="2600" dirty="0"/>
              <a:t>The Greeks also discovered that the brain was the center of the nervous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D'Angour</a:t>
            </a:r>
            <a:r>
              <a:rPr lang="en-US" dirty="0"/>
              <a:t>, Armand. "Ancient And Modern." History Today 62.2 (2012): 6. </a:t>
            </a:r>
            <a:r>
              <a:rPr lang="en-US" dirty="0" err="1"/>
              <a:t>MasterFILE</a:t>
            </a:r>
            <a:r>
              <a:rPr lang="en-US" dirty="0"/>
              <a:t> Premier Web. 18 Aug. 2013.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Downey, Ed. "Hippocrates Of Cos." Hippocrates Of Cos (2006): 1. MAS Ultra - School Edition Web. 18 Aug. 2013.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Emmanouil</a:t>
            </a:r>
            <a:r>
              <a:rPr lang="en-US" dirty="0"/>
              <a:t> </a:t>
            </a:r>
            <a:r>
              <a:rPr lang="en-US" dirty="0" err="1"/>
              <a:t>Magiorkinis</a:t>
            </a:r>
            <a:r>
              <a:rPr lang="en-US" dirty="0"/>
              <a:t>, et al. "Health And Disease In Ancient Greek Medicine." International Journal Of Health Science 1.2 (2008): 32-36. 	Academic Search Premier. Web. 18 Aug. 2013.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 err="1"/>
              <a:t>Falagas</a:t>
            </a:r>
            <a:r>
              <a:rPr lang="en-US" dirty="0"/>
              <a:t>, M. E. "Science in Greece: From the Age of Hippocrates to the Age of the Genome." </a:t>
            </a:r>
            <a:r>
              <a:rPr lang="en-US" i="1" dirty="0"/>
              <a:t>The FASEB Journal</a:t>
            </a:r>
            <a:r>
              <a:rPr lang="en-US" dirty="0"/>
              <a:t> 20.12 (2006): 1946-950. Print.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Magiorkinis</a:t>
            </a:r>
            <a:r>
              <a:rPr lang="en-US" dirty="0"/>
              <a:t>, </a:t>
            </a:r>
            <a:r>
              <a:rPr lang="en-US" dirty="0" err="1"/>
              <a:t>Emmanouil</a:t>
            </a:r>
            <a:r>
              <a:rPr lang="en-US" dirty="0"/>
              <a:t>, </a:t>
            </a:r>
            <a:r>
              <a:rPr lang="en-US" dirty="0" err="1"/>
              <a:t>Aristidis</a:t>
            </a:r>
            <a:r>
              <a:rPr lang="en-US" dirty="0"/>
              <a:t> </a:t>
            </a:r>
            <a:r>
              <a:rPr lang="en-US" dirty="0" err="1"/>
              <a:t>Diamantis</a:t>
            </a:r>
            <a:r>
              <a:rPr lang="en-US" dirty="0"/>
              <a:t>, and George </a:t>
            </a:r>
            <a:r>
              <a:rPr lang="en-US" dirty="0" err="1"/>
              <a:t>Androutsos</a:t>
            </a:r>
            <a:r>
              <a:rPr lang="en-US" dirty="0"/>
              <a:t>. "Gods And Heroes Of Medicine In Greek Mythology." Archives: The </a:t>
            </a:r>
          </a:p>
          <a:p>
            <a:pPr marL="0" indent="0">
              <a:buNone/>
            </a:pPr>
            <a:r>
              <a:rPr lang="en-US" dirty="0"/>
              <a:t>	International Journal Of Medicine 1.3 (2008): 144-147. Academic Search Premier. Web. 18 Aug. 2013.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Markel, Howard. "“I Swear by Apollo” — On Taking the Hippocratic Oath." </a:t>
            </a:r>
            <a:r>
              <a:rPr lang="en-US" i="1" dirty="0"/>
              <a:t>New England Journal of Medicine</a:t>
            </a:r>
            <a:r>
              <a:rPr lang="en-US" dirty="0"/>
              <a:t> 350.20 (2004): 2026-029. Print.</a:t>
            </a:r>
          </a:p>
          <a:p>
            <a:pPr marL="0" indent="0">
              <a:buNone/>
            </a:pPr>
            <a:r>
              <a:rPr lang="en-US" dirty="0"/>
              <a:t>  </a:t>
            </a:r>
          </a:p>
          <a:p>
            <a:pPr marL="0" indent="0">
              <a:buNone/>
            </a:pPr>
            <a:r>
              <a:rPr lang="en-US" dirty="0"/>
              <a:t>Orfanos, C. E. "From Hippocrates To Modern Medicine." Journal Of The European Academy Of Dermatology &amp; Venereology 21.6 (2007): 852-	858. Academic Search Premier. Web. 18 Aug. 2013.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Scarborough, John. "Hippocrates And The Hippocratic Ideal In Modern Medicine: A Review Essay." International Journal Of The Classical 	Tradition 9.2 (2002): 287-297. Academic Search Premier. Web. 18 Aug. 2013.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Yapijakis</a:t>
            </a:r>
            <a:r>
              <a:rPr lang="en-US" dirty="0"/>
              <a:t>, Christos. "Hippocrates of Kos, the Father of Clinical Medicine, and </a:t>
            </a:r>
            <a:r>
              <a:rPr lang="en-US" dirty="0" err="1"/>
              <a:t>Asclepiades</a:t>
            </a:r>
            <a:r>
              <a:rPr lang="en-US" dirty="0"/>
              <a:t> of Bithynia, the Father of Molecular Medicine." </a:t>
            </a:r>
            <a:r>
              <a:rPr lang="en-US" i="1" dirty="0"/>
              <a:t>In 	Vivo</a:t>
            </a:r>
            <a:r>
              <a:rPr lang="en-US" dirty="0"/>
              <a:t> 23.4 (2009): 507-14. Web. 18 Aug. 2013. &lt;http://iv.iiarjournals.org/content/23/4/507.full&gt;.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0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 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Fig 1. </a:t>
            </a:r>
            <a:endParaRPr lang="en-US" sz="2000" dirty="0" smtClean="0"/>
          </a:p>
          <a:p>
            <a:pPr marL="342900" indent="-342900"/>
            <a:r>
              <a:rPr lang="en-US" sz="2000" i="1" dirty="0"/>
              <a:t>Hippocrates</a:t>
            </a:r>
            <a:r>
              <a:rPr lang="en-US" sz="2000" dirty="0"/>
              <a:t>. 1. Photograph. </a:t>
            </a:r>
            <a:r>
              <a:rPr lang="en-US" sz="2000" i="1" dirty="0"/>
              <a:t>Health and Disease in Ancient Greek Medicine</a:t>
            </a:r>
            <a:r>
              <a:rPr lang="en-US" sz="2000" dirty="0"/>
              <a:t>. </a:t>
            </a:r>
            <a:r>
              <a:rPr lang="en-US" sz="2000" dirty="0" smtClean="0"/>
              <a:t>	6th </a:t>
            </a:r>
            <a:r>
              <a:rPr lang="en-US" sz="2000" dirty="0"/>
              <a:t>ed. Vol. 21. </a:t>
            </a:r>
            <a:r>
              <a:rPr lang="en-US" sz="2000" dirty="0" err="1"/>
              <a:t>N.p</a:t>
            </a:r>
            <a:r>
              <a:rPr lang="en-US" sz="2000" dirty="0"/>
              <a:t>.: </a:t>
            </a:r>
            <a:r>
              <a:rPr lang="en-US" sz="2000" dirty="0" err="1"/>
              <a:t>n.p</a:t>
            </a:r>
            <a:r>
              <a:rPr lang="en-US" sz="2000" dirty="0"/>
              <a:t>., </a:t>
            </a:r>
            <a:r>
              <a:rPr lang="en-US" sz="2000" dirty="0" err="1"/>
              <a:t>n.d.</a:t>
            </a:r>
            <a:r>
              <a:rPr lang="en-US" sz="2000" dirty="0"/>
              <a:t> 852-58. </a:t>
            </a:r>
            <a:r>
              <a:rPr lang="en-US" sz="2000" i="1" dirty="0"/>
              <a:t>EBSCO</a:t>
            </a:r>
            <a:r>
              <a:rPr lang="en-US" sz="2000" dirty="0"/>
              <a:t>. Web. 22 Aug. 2013. </a:t>
            </a:r>
            <a:r>
              <a:rPr lang="en-US" sz="2000" dirty="0" smtClean="0"/>
              <a:t>	&lt;</a:t>
            </a:r>
            <a:r>
              <a:rPr lang="en-US" sz="2000" dirty="0"/>
              <a:t>http://</a:t>
            </a:r>
            <a:r>
              <a:rPr lang="en-US" sz="2000" dirty="0" smtClean="0"/>
              <a:t>web.ebscohost.com.lib.chandleraz.gov/ehost/pdfviewer/pdf	</a:t>
            </a:r>
            <a:r>
              <a:rPr lang="en-US" sz="2000" dirty="0" err="1" smtClean="0"/>
              <a:t>viewer?vid</a:t>
            </a:r>
            <a:r>
              <a:rPr lang="en-US" sz="2000" dirty="0" smtClean="0"/>
              <a:t>=3&amp;sid=e233a63c-01ef-4995-8461-	3e70be23265a%40sessionmgr4&amp;hid=112&gt;.</a:t>
            </a:r>
          </a:p>
          <a:p>
            <a:pPr marL="0" indent="0">
              <a:buNone/>
            </a:pPr>
            <a:r>
              <a:rPr lang="en-US" sz="2000" dirty="0" smtClean="0"/>
              <a:t>Fig 2.</a:t>
            </a:r>
          </a:p>
          <a:p>
            <a:pPr marL="342900" indent="-342900"/>
            <a:r>
              <a:rPr lang="en-US" sz="2000" i="1" dirty="0"/>
              <a:t>Kos Medical School</a:t>
            </a:r>
            <a:r>
              <a:rPr lang="en-US" sz="2000" dirty="0"/>
              <a:t>. </a:t>
            </a:r>
            <a:r>
              <a:rPr lang="en-US" sz="2000" dirty="0" err="1"/>
              <a:t>N.d.</a:t>
            </a:r>
            <a:r>
              <a:rPr lang="en-US" sz="2000" dirty="0"/>
              <a:t> Photograph. Kos, Greece. </a:t>
            </a:r>
            <a:r>
              <a:rPr lang="en-US" sz="2000" i="1" dirty="0"/>
              <a:t>Kos</a:t>
            </a:r>
            <a:r>
              <a:rPr lang="en-US" sz="2000" dirty="0"/>
              <a:t>. Web. 22 Aug. 2013</a:t>
            </a:r>
            <a:r>
              <a:rPr lang="en-US" sz="2000" dirty="0" smtClean="0"/>
              <a:t>.</a:t>
            </a:r>
          </a:p>
          <a:p>
            <a:pPr marL="342900" indent="-342900"/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Fig 3.</a:t>
            </a:r>
          </a:p>
          <a:p>
            <a:pPr marL="342900" indent="-342900"/>
            <a:r>
              <a:rPr lang="en-US" sz="2000" i="1" dirty="0"/>
              <a:t>The Hippocratic Symbol</a:t>
            </a:r>
            <a:r>
              <a:rPr lang="en-US" sz="2000" dirty="0"/>
              <a:t>. 2008. Photograph. </a:t>
            </a:r>
            <a:r>
              <a:rPr lang="en-US" sz="2000" i="1" dirty="0"/>
              <a:t>Morality in the Healthcare </a:t>
            </a:r>
            <a:r>
              <a:rPr lang="en-US" sz="2000" i="1" dirty="0" smtClean="0"/>
              <a:t>	System</a:t>
            </a:r>
            <a:r>
              <a:rPr lang="en-US" sz="2000" dirty="0"/>
              <a:t>. </a:t>
            </a:r>
            <a:r>
              <a:rPr lang="en-US" sz="2000" dirty="0" smtClean="0"/>
              <a:t>Web</a:t>
            </a:r>
            <a:r>
              <a:rPr lang="en-US" sz="2000" dirty="0"/>
              <a:t>. 22 Aug. 2013</a:t>
            </a:r>
            <a:r>
              <a:rPr lang="en-US" sz="2000" dirty="0" smtClean="0"/>
              <a:t>.</a:t>
            </a:r>
          </a:p>
          <a:p>
            <a:pPr marL="342900" indent="-342900"/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Fig 4.</a:t>
            </a:r>
            <a:endParaRPr lang="en-US" sz="2000" dirty="0"/>
          </a:p>
          <a:p>
            <a:r>
              <a:rPr lang="en-US" sz="2000" i="1" dirty="0"/>
              <a:t>Aristotle</a:t>
            </a:r>
            <a:r>
              <a:rPr lang="en-US" sz="2000" dirty="0"/>
              <a:t>. </a:t>
            </a:r>
            <a:r>
              <a:rPr lang="en-US" sz="2000" dirty="0" err="1"/>
              <a:t>N.d.</a:t>
            </a:r>
            <a:r>
              <a:rPr lang="en-US" sz="2000" dirty="0"/>
              <a:t> Photograph. </a:t>
            </a:r>
            <a:r>
              <a:rPr lang="en-US" sz="2000" i="1" dirty="0"/>
              <a:t>Huffington Post</a:t>
            </a:r>
            <a:r>
              <a:rPr lang="en-US" sz="2000" dirty="0"/>
              <a:t>. 27 Oct. 2012. Web. 22 Aug. 	2013.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69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311</TotalTime>
  <Words>691</Words>
  <Application>Microsoft Office PowerPoint</Application>
  <PresentationFormat>On-screen Show (4:3)</PresentationFormat>
  <Paragraphs>93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Module</vt:lpstr>
      <vt:lpstr>Greek Medicine</vt:lpstr>
      <vt:lpstr>History of Greek Medicine</vt:lpstr>
      <vt:lpstr>Hippocrates Biography</vt:lpstr>
      <vt:lpstr>Hippocrates</vt:lpstr>
      <vt:lpstr>Hippocrates’ Legacy and Contributions to Greek Medicine</vt:lpstr>
      <vt:lpstr>Four Humors</vt:lpstr>
      <vt:lpstr>Hippocrates Oath</vt:lpstr>
      <vt:lpstr>Impact of Hippocrates</vt:lpstr>
      <vt:lpstr>Other Famous People in Greek Medicine and Their Contributions</vt:lpstr>
      <vt:lpstr>Collective Greece Contributions</vt:lpstr>
      <vt:lpstr>Works Cited</vt:lpstr>
      <vt:lpstr>Photograph Citations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Greek Medicine</dc:title>
  <dc:creator>Nikpreet Singh</dc:creator>
  <cp:lastModifiedBy>Windows User</cp:lastModifiedBy>
  <cp:revision>17</cp:revision>
  <dcterms:created xsi:type="dcterms:W3CDTF">2013-08-19T02:23:04Z</dcterms:created>
  <dcterms:modified xsi:type="dcterms:W3CDTF">2013-08-23T14:13:29Z</dcterms:modified>
</cp:coreProperties>
</file>