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70"/>
  </p:notesMasterIdLst>
  <p:handoutMasterIdLst>
    <p:handoutMasterId r:id="rId71"/>
  </p:handoutMasterIdLst>
  <p:sldIdLst>
    <p:sldId id="256" r:id="rId2"/>
    <p:sldId id="268" r:id="rId3"/>
    <p:sldId id="258" r:id="rId4"/>
    <p:sldId id="259" r:id="rId5"/>
    <p:sldId id="329" r:id="rId6"/>
    <p:sldId id="260" r:id="rId7"/>
    <p:sldId id="261" r:id="rId8"/>
    <p:sldId id="263" r:id="rId9"/>
    <p:sldId id="265" r:id="rId10"/>
    <p:sldId id="330" r:id="rId11"/>
    <p:sldId id="323" r:id="rId12"/>
    <p:sldId id="269" r:id="rId13"/>
    <p:sldId id="266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24" r:id="rId26"/>
    <p:sldId id="280" r:id="rId27"/>
    <p:sldId id="281" r:id="rId28"/>
    <p:sldId id="282" r:id="rId29"/>
    <p:sldId id="283" r:id="rId30"/>
    <p:sldId id="284" r:id="rId31"/>
    <p:sldId id="325" r:id="rId32"/>
    <p:sldId id="285" r:id="rId33"/>
    <p:sldId id="286" r:id="rId34"/>
    <p:sldId id="287" r:id="rId35"/>
    <p:sldId id="288" r:id="rId36"/>
    <p:sldId id="289" r:id="rId37"/>
    <p:sldId id="290" r:id="rId38"/>
    <p:sldId id="293" r:id="rId39"/>
    <p:sldId id="291" r:id="rId40"/>
    <p:sldId id="292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26" r:id="rId52"/>
    <p:sldId id="304" r:id="rId53"/>
    <p:sldId id="306" r:id="rId54"/>
    <p:sldId id="307" r:id="rId55"/>
    <p:sldId id="309" r:id="rId56"/>
    <p:sldId id="310" r:id="rId57"/>
    <p:sldId id="311" r:id="rId58"/>
    <p:sldId id="327" r:id="rId59"/>
    <p:sldId id="305" r:id="rId60"/>
    <p:sldId id="312" r:id="rId61"/>
    <p:sldId id="315" r:id="rId62"/>
    <p:sldId id="314" r:id="rId63"/>
    <p:sldId id="319" r:id="rId64"/>
    <p:sldId id="317" r:id="rId65"/>
    <p:sldId id="322" r:id="rId66"/>
    <p:sldId id="321" r:id="rId67"/>
    <p:sldId id="313" r:id="rId68"/>
    <p:sldId id="328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B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65" autoAdjust="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E5F9A-29CA-4488-BA6C-B86C22341F73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843E2-C820-42AB-9721-0A25EB967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317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8FD3F-BBF5-C149-A71C-1CCB90047F63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5C03F-F180-5A40-A685-73DED31B4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80D54C4-3E60-4B19-9E87-4DAD7EBE79B6}" type="slidenum">
              <a:rPr lang="en-US" sz="1200" smtClean="0">
                <a:latin typeface="Times New Roman" pitchFamily="18" charset="0"/>
              </a:rPr>
              <a:pPr eaLnBrk="1" hangingPunct="1"/>
              <a:t>13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867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1C32C78-27E5-40A7-8725-BA6626B0B9D2}" type="slidenum">
              <a:rPr lang="en-US" sz="1200" smtClean="0">
                <a:latin typeface="Times New Roman" pitchFamily="18" charset="0"/>
              </a:rPr>
              <a:pPr eaLnBrk="1" hangingPunct="1"/>
              <a:t>14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730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7F0BF2-9C1E-40F2-9441-578D6BDD738B}" type="slidenum">
              <a:rPr lang="en-US" sz="1200" smtClean="0">
                <a:latin typeface="Times New Roman" pitchFamily="18" charset="0"/>
              </a:rPr>
              <a:pPr eaLnBrk="1" hangingPunct="1"/>
              <a:t>15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52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97EF7-69DE-4665-A8F6-76FBB827FD61}" type="slidenum">
              <a:rPr lang="en-US" sz="1200" smtClean="0">
                <a:latin typeface="Times New Roman" pitchFamily="18" charset="0"/>
              </a:rPr>
              <a:pPr eaLnBrk="1" hangingPunct="1"/>
              <a:t>18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690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1424427-8F5E-4B69-B505-0081695AAD47}" type="slidenum">
              <a:rPr lang="en-US" sz="1200" smtClean="0">
                <a:latin typeface="Times New Roman" pitchFamily="18" charset="0"/>
              </a:rPr>
              <a:pPr eaLnBrk="1" hangingPunct="1"/>
              <a:t>19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465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42BB315-6E51-47AF-A81C-9B870B7C3373}" type="slidenum">
              <a:rPr lang="en-US" sz="1200" smtClean="0">
                <a:latin typeface="Times New Roman" pitchFamily="18" charset="0"/>
              </a:rPr>
              <a:pPr eaLnBrk="1" hangingPunct="1"/>
              <a:t>20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117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D04D9EE-C615-4965-B7BC-BDAE2953A5C4}" type="slidenum">
              <a:rPr lang="en-US" sz="1200" smtClean="0">
                <a:latin typeface="Times New Roman" pitchFamily="18" charset="0"/>
              </a:rPr>
              <a:pPr eaLnBrk="1" hangingPunct="1"/>
              <a:t>21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590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E583043-A963-440A-AF59-6EA292C048B2}" type="slidenum">
              <a:rPr lang="en-US" sz="1200" smtClean="0">
                <a:latin typeface="Times New Roman" pitchFamily="18" charset="0"/>
              </a:rPr>
              <a:pPr eaLnBrk="1" hangingPunct="1"/>
              <a:t>22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019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B52805D-EBC7-4CA9-B3F8-5807FBEDDC8D}" type="slidenum">
              <a:rPr lang="en-US" sz="1200" smtClean="0">
                <a:latin typeface="Times New Roman" pitchFamily="18" charset="0"/>
              </a:rPr>
              <a:pPr eaLnBrk="1" hangingPunct="1"/>
              <a:t>23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230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27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86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E0FE8C4-7844-422E-A5FF-3A90B2FC2D22}" type="slidenum">
              <a:rPr lang="en-US" sz="1200" smtClean="0">
                <a:latin typeface="Times New Roman" pitchFamily="18" charset="0"/>
              </a:rPr>
              <a:pPr eaLnBrk="1" hangingPunct="1"/>
              <a:t>28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845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53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82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54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2464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55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48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56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22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60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64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61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933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62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172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63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935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64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211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65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391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33B5ED-5047-445F-B26C-BF2754ABE678}" type="slidenum">
              <a:rPr lang="en-US" sz="1200" smtClean="0">
                <a:latin typeface="Times New Roman" pitchFamily="18" charset="0"/>
              </a:rPr>
              <a:pPr eaLnBrk="1" hangingPunct="1"/>
              <a:t>66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904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724CB-4E0D-4DB4-AC7E-6646E6BC70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21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7BBE2E2-F661-BF42-9661-BA9AC7F2FC02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13DAD7D-6154-5548-94B1-B82FDB1E36F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url?sa=i&amp;rct=j&amp;q=commas+save+lives&amp;source=images&amp;cd=&amp;cad=rja&amp;docid=ZNg8c06X8-vk1M&amp;tbnid=lEoImU_9YlOwfM:&amp;ved=0CAUQjRw&amp;url=http://intersection4learning.blogspot.com/2011/09/friday-fun-importance-of-punctuation.html&amp;ei=-xI6UdKUO8PXyAHHxYHgDQ&amp;psig=AFQjCNEZKIBthswbCGulfoJUzhX3St2zPw&amp;ust=1362846828821903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let's+eat+grandpa+commas&amp;source=images&amp;cd=&amp;cad=rja&amp;docid=M28hBkcA9kiiIM&amp;tbnid=U3sY7et6jrMvXM:&amp;ved=0CAUQjRw&amp;url=http://www.tarleton.edu/Faculty/jdixon/writing/proofread.html&amp;ei=FQ86UczhKcTVyAG3jIHICQ&amp;bvm=bv.43287494,d.aWc&amp;psig=AFQjCNHTrgbiQFo2oN3qFSE-RUcafYc1_Q&amp;ust=1362845826837901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url?sa=i&amp;rct=j&amp;q=stop+clubbing+baby+seals&amp;source=images&amp;cd=&amp;cad=rja&amp;docid=VJb8PXrGUySASM&amp;tbnid=MSVk6pQHSTyJ9M:&amp;ved=0CAUQjRw&amp;url=http://othersiderainbow.blogspot.com/2012/02/stop-clubbing-baby-seals.html&amp;ei=zBA6UbGzEKSuyQGrmYDICQ&amp;bvm=bv.43287494,d.aWc&amp;psig=AFQjCNFzpz7ccjIjXVDIdyOQf_jbm_NEOA&amp;ust=1362846282189066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rachel+ray+finds+inspiration+in+cooking+her+her+family+and+her+dogs&amp;source=images&amp;cd=&amp;cad=rja&amp;docid=Lrkklm0Iq4LNpM&amp;tbnid=QwyPvf5OmHGrjM:&amp;ved=0CAUQjRw&amp;url=http://neonbrand.com/category/website-design/&amp;ei=RhE6UeqxNaSCyAHG4ICIDg&amp;bvm=bv.43287494,d.aWc&amp;psig=AFQjCNGqDrYEO0NoBfYgExOFtadH4egIWQ&amp;ust=1362846394297435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comma&amp;source=images&amp;cd=&amp;cad=rja&amp;docid=uELFGrKm-AM2_M&amp;tbnid=VksMqWJF4O3ZSM:&amp;ved=0CAUQjRw&amp;url=http://brevity.wordpress.com/2010/04/27/good-comma/&amp;ei=YBM6Ud2dJPCLyAGE14HACQ&amp;psig=AFQjCNFMMw8xwGHXw7yp8XP3CIRiXJfQeQ&amp;ust=1362846941490855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567" y="3782860"/>
            <a:ext cx="6186814" cy="1841326"/>
          </a:xfrm>
        </p:spPr>
        <p:txBody>
          <a:bodyPr>
            <a:normAutofit/>
          </a:bodyPr>
          <a:lstStyle/>
          <a:p>
            <a:r>
              <a:rPr lang="en-US" dirty="0" smtClean="0"/>
              <a:t>Quarter 3</a:t>
            </a:r>
            <a:br>
              <a:rPr lang="en-US" dirty="0" smtClean="0"/>
            </a:br>
            <a:r>
              <a:rPr lang="en-US" dirty="0" smtClean="0"/>
              <a:t>Grammar Focus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PERRY HIGH SCHOOL 2014</a:t>
            </a:r>
          </a:p>
          <a:p>
            <a:r>
              <a:rPr lang="en-US" dirty="0" smtClean="0"/>
              <a:t>Authors: Lindsey Tillman &amp; Lindsay </a:t>
            </a:r>
            <a:r>
              <a:rPr lang="en-US" dirty="0" err="1" smtClean="0"/>
              <a:t>Hartgraves</a:t>
            </a:r>
            <a:endParaRPr lang="en-US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47" y="3625182"/>
            <a:ext cx="6236918" cy="1560593"/>
          </a:xfrm>
        </p:spPr>
        <p:txBody>
          <a:bodyPr>
            <a:normAutofit/>
          </a:bodyPr>
          <a:lstStyle/>
          <a:p>
            <a:r>
              <a:rPr lang="en-US" sz="4800" b="1" dirty="0"/>
              <a:t>Lesson </a:t>
            </a:r>
            <a:r>
              <a:rPr lang="en-US" b="1" dirty="0" smtClean="0"/>
              <a:t>1: Phrases and Clauses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PERRY HIGH SCHOOL 2014</a:t>
            </a:r>
          </a:p>
          <a:p>
            <a:r>
              <a:rPr lang="en-US" b="1" dirty="0" smtClean="0"/>
              <a:t>Authors: Lindsey Tillman &amp; Lindsay </a:t>
            </a:r>
            <a:r>
              <a:rPr lang="en-US" b="1" dirty="0" err="1" smtClean="0"/>
              <a:t>Hartgraves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6399814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Clauses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2756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A </a:t>
            </a:r>
            <a:r>
              <a:rPr lang="en-US" sz="4400" b="1" dirty="0" smtClean="0">
                <a:solidFill>
                  <a:srgbClr val="C05F00"/>
                </a:solidFill>
              </a:rPr>
              <a:t>CLAUSE </a:t>
            </a:r>
            <a:r>
              <a:rPr lang="en-US" sz="3600" dirty="0" smtClean="0">
                <a:solidFill>
                  <a:srgbClr val="C00000"/>
                </a:solidFill>
              </a:rPr>
              <a:t>is a group of related words that has a subject </a:t>
            </a:r>
            <a:r>
              <a:rPr lang="en-US" sz="3600" b="1" dirty="0" smtClean="0">
                <a:solidFill>
                  <a:srgbClr val="C00000"/>
                </a:solidFill>
              </a:rPr>
              <a:t>AND </a:t>
            </a:r>
            <a:r>
              <a:rPr lang="en-US" sz="3600" dirty="0" smtClean="0">
                <a:solidFill>
                  <a:srgbClr val="C00000"/>
                </a:solidFill>
              </a:rPr>
              <a:t>a verb. </a:t>
            </a:r>
          </a:p>
          <a:p>
            <a:pPr>
              <a:buNone/>
            </a:pPr>
            <a:endParaRPr lang="en-US" sz="36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3600" dirty="0" smtClean="0"/>
              <a:t>While a </a:t>
            </a:r>
            <a:r>
              <a:rPr lang="en-US" sz="4400" b="1" dirty="0" smtClean="0">
                <a:solidFill>
                  <a:srgbClr val="C05F00"/>
                </a:solidFill>
              </a:rPr>
              <a:t>PHRASE </a:t>
            </a:r>
            <a:r>
              <a:rPr lang="en-US" sz="3600" dirty="0" smtClean="0">
                <a:solidFill>
                  <a:srgbClr val="C00000"/>
                </a:solidFill>
              </a:rPr>
              <a:t>has </a:t>
            </a:r>
            <a:r>
              <a:rPr lang="en-US" sz="3600" b="1" dirty="0" smtClean="0">
                <a:solidFill>
                  <a:srgbClr val="C00000"/>
                </a:solidFill>
              </a:rPr>
              <a:t>ONLY </a:t>
            </a:r>
            <a:r>
              <a:rPr lang="en-US" sz="3600" dirty="0" smtClean="0">
                <a:solidFill>
                  <a:srgbClr val="C00000"/>
                </a:solidFill>
              </a:rPr>
              <a:t>a subject </a:t>
            </a:r>
            <a:r>
              <a:rPr lang="en-US" sz="3600" b="1" dirty="0" smtClean="0">
                <a:solidFill>
                  <a:srgbClr val="C00000"/>
                </a:solidFill>
              </a:rPr>
              <a:t>OR</a:t>
            </a:r>
            <a:r>
              <a:rPr lang="en-US" sz="3600" dirty="0" smtClean="0">
                <a:solidFill>
                  <a:srgbClr val="C00000"/>
                </a:solidFill>
              </a:rPr>
              <a:t> a verb… </a:t>
            </a:r>
            <a:r>
              <a:rPr lang="en-US" sz="3600" b="1" dirty="0" smtClean="0">
                <a:solidFill>
                  <a:srgbClr val="C00000"/>
                </a:solidFill>
              </a:rPr>
              <a:t>OR</a:t>
            </a:r>
            <a:r>
              <a:rPr lang="en-US" sz="3600" dirty="0" smtClean="0">
                <a:solidFill>
                  <a:srgbClr val="C00000"/>
                </a:solidFill>
              </a:rPr>
              <a:t> neither. 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Guided Practice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2074" y="5603105"/>
            <a:ext cx="3233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Nice Job!!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sym typeface="Wingdings"/>
              </a:rPr>
              <a:t>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763893" y="1949824"/>
            <a:ext cx="7599058" cy="4007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Label the following as a phrase or a clause.</a:t>
            </a:r>
          </a:p>
          <a:p>
            <a:pPr marL="0" indent="-514350">
              <a:spcBef>
                <a:spcPts val="0"/>
              </a:spcBef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At the store</a:t>
            </a:r>
          </a:p>
          <a:p>
            <a:pPr marL="0" indent="-514350">
              <a:spcBef>
                <a:spcPts val="0"/>
              </a:spcBef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She ran away</a:t>
            </a:r>
          </a:p>
          <a:p>
            <a:pPr marL="0" indent="-514350">
              <a:spcBef>
                <a:spcPts val="0"/>
              </a:spcBef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Although I like cake</a:t>
            </a:r>
          </a:p>
          <a:p>
            <a:pPr marL="0" indent="-514350">
              <a:spcBef>
                <a:spcPts val="0"/>
              </a:spcBef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Quickly running</a:t>
            </a:r>
          </a:p>
          <a:p>
            <a:pPr marL="0" indent="-514350">
              <a:spcBef>
                <a:spcPts val="0"/>
              </a:spcBef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The bright smile</a:t>
            </a:r>
          </a:p>
          <a:p>
            <a:pPr marL="0" indent="-514350">
              <a:spcBef>
                <a:spcPts val="0"/>
              </a:spcBef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On the roof of the house</a:t>
            </a:r>
          </a:p>
          <a:p>
            <a:pPr marL="0" indent="-514350">
              <a:spcBef>
                <a:spcPts val="0"/>
              </a:spcBef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Over the top</a:t>
            </a:r>
          </a:p>
          <a:p>
            <a:pPr marL="0" indent="-514350">
              <a:spcBef>
                <a:spcPts val="0"/>
              </a:spcBef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Because I said so</a:t>
            </a:r>
          </a:p>
          <a:p>
            <a:pPr marL="0" indent="-514350">
              <a:spcBef>
                <a:spcPts val="0"/>
              </a:spcBef>
              <a:buAutoNum type="arabicPeriod"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3296907" y="2404936"/>
            <a:ext cx="11912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Phrase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6564" y="2795863"/>
            <a:ext cx="11912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Clause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10678" y="3209016"/>
            <a:ext cx="11912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Clause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76585" y="3682114"/>
            <a:ext cx="11912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Phrase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76585" y="4118172"/>
            <a:ext cx="11912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Phrase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67876" y="4507818"/>
            <a:ext cx="11912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Phrase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96906" y="4939920"/>
            <a:ext cx="11912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Phrase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92551" y="5364578"/>
            <a:ext cx="11912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Clause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Extra Practice</a:t>
            </a:r>
            <a:endParaRPr lang="en-US" sz="6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1949823"/>
            <a:ext cx="8332631" cy="4631281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In your notes, copy down the following groups of words. Write a “P” if it is a phrase and a “C” if it is a clause.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He works very  hard every day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After a good day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If I need to call you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In a dark dangerous hallway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Before the next light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This car’s not working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32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</a:rPr>
              <a:t>Independent Clauses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Main Clause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Can stand alone as a sentence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Can be joined to another clause</a:t>
            </a:r>
          </a:p>
          <a:p>
            <a:pPr>
              <a:buNone/>
            </a:pPr>
            <a:r>
              <a:rPr lang="en-CA" sz="3200" dirty="0" smtClean="0">
                <a:solidFill>
                  <a:srgbClr val="003366"/>
                </a:solidFill>
                <a:latin typeface="Arial Unicode MS" charset="0"/>
                <a:ea typeface="Arial Unicode MS" charset="0"/>
                <a:cs typeface="Arial Unicode MS" charset="0"/>
              </a:rPr>
              <a:t>Example: Fred filled a cardboard tube with gunpowder.</a:t>
            </a:r>
            <a:endParaRPr lang="en-US" sz="3200" dirty="0" smtClean="0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</a:rPr>
              <a:t>Dependent Clauses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(Subordinate clause)</a:t>
            </a:r>
          </a:p>
          <a:p>
            <a:r>
              <a:rPr lang="en-US" sz="3200" u="sng" dirty="0" smtClean="0">
                <a:solidFill>
                  <a:srgbClr val="C00000"/>
                </a:solidFill>
              </a:rPr>
              <a:t>Cannot</a:t>
            </a:r>
            <a:r>
              <a:rPr lang="en-US" sz="3200" dirty="0" smtClean="0">
                <a:solidFill>
                  <a:srgbClr val="C00000"/>
                </a:solidFill>
              </a:rPr>
              <a:t> stand alone as a sentence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Often uses subordinate conjunctions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Because</a:t>
            </a:r>
            <a:r>
              <a:rPr lang="en-US" sz="3200" dirty="0" smtClean="0"/>
              <a:t> </a:t>
            </a:r>
            <a:r>
              <a:rPr lang="en-CA" sz="3200" dirty="0" smtClean="0">
                <a:solidFill>
                  <a:srgbClr val="003366"/>
                </a:solidFill>
                <a:latin typeface="Arial Unicode MS" charset="0"/>
                <a:ea typeface="Arial Unicode MS" charset="0"/>
                <a:cs typeface="Arial Unicode MS" charset="0"/>
              </a:rPr>
              <a:t>he wanted to make his own firecrackers</a:t>
            </a:r>
            <a:r>
              <a:rPr lang="en-US" sz="3200" dirty="0" smtClean="0">
                <a:solidFill>
                  <a:srgbClr val="003366"/>
                </a:solidFill>
                <a:latin typeface="Arial Unicode MS" charset="0"/>
                <a:ea typeface="Arial Unicode MS" charset="0"/>
                <a:cs typeface="Arial Unicode MS" charset="0"/>
              </a:rPr>
              <a:t>.</a:t>
            </a:r>
          </a:p>
          <a:p>
            <a:endParaRPr lang="en-US" sz="28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Subordinate Conjunctions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74876"/>
            <a:ext cx="7583488" cy="4007224"/>
          </a:xfrm>
        </p:spPr>
        <p:txBody>
          <a:bodyPr>
            <a:noAutofit/>
          </a:bodyPr>
          <a:lstStyle/>
          <a:p>
            <a:r>
              <a:rPr lang="en-US" sz="4400" dirty="0"/>
              <a:t>After, although, as, because, before, directly, if, like, once, since, till, unless, until, when, whenever, where, </a:t>
            </a:r>
            <a:r>
              <a:rPr lang="en-US" sz="4400" dirty="0" smtClean="0"/>
              <a:t>while, which</a:t>
            </a:r>
            <a:endParaRPr lang="en-US" sz="44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Guided Practice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9062" y="5878382"/>
            <a:ext cx="4266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You’re the Best!!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sym typeface="Wingdings"/>
              </a:rPr>
              <a:t>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01041" y="1949824"/>
            <a:ext cx="8242126" cy="400722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600" dirty="0" smtClean="0"/>
              <a:t>Label the following clauses as independent or dependent.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I really love grammar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Since I ran 5 miles	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Although I go to Perry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I am going to the Homecoming dance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Henry loves to give hugs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Bobby was absent this week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Kayla is switching schools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Until I know how to swim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51071" y="2404936"/>
            <a:ext cx="20080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Independent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32697" y="3638433"/>
            <a:ext cx="20302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Independent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00011" y="3980386"/>
            <a:ext cx="20913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Independent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88642" y="4339335"/>
            <a:ext cx="24334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Independent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2404" y="4753232"/>
            <a:ext cx="2696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Independent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15894" y="2795863"/>
            <a:ext cx="20063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Dependent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52832" y="3227965"/>
            <a:ext cx="20063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Dependent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6205" y="5162801"/>
            <a:ext cx="29904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Dependent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047" y="295833"/>
            <a:ext cx="8610496" cy="11430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/>
              <a:t>Extra practice</a:t>
            </a:r>
            <a:br>
              <a:rPr lang="en-US" sz="4400" b="1" dirty="0" smtClean="0"/>
            </a:br>
            <a:r>
              <a:rPr lang="en-US" sz="4400" b="1" dirty="0">
                <a:solidFill>
                  <a:srgbClr val="002060"/>
                </a:solidFill>
              </a:rPr>
              <a:t>I</a:t>
            </a:r>
            <a:r>
              <a:rPr lang="en-US" sz="4400" b="1" dirty="0" smtClean="0">
                <a:solidFill>
                  <a:srgbClr val="002060"/>
                </a:solidFill>
              </a:rPr>
              <a:t>ndependent or dependent clause?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60" y="1756641"/>
            <a:ext cx="8519083" cy="4811584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Copy down the following clauses. Write “I” for independent or “D” for dependent.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Because it’s the best solution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It doesn’t really interest me.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After the movie is over.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If he ever calls.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There could be a problem.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Since the last time they visited.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18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Grammar Writing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Write a paragraph informing your reader about your god/goddess:</a:t>
            </a:r>
            <a:endParaRPr lang="en-US" sz="2800" dirty="0"/>
          </a:p>
          <a:p>
            <a:r>
              <a:rPr lang="en-US" sz="2800" u="sng" dirty="0"/>
              <a:t>Underline two independent clauses </a:t>
            </a:r>
            <a:r>
              <a:rPr lang="en-US" sz="2800" dirty="0"/>
              <a:t>and </a:t>
            </a:r>
            <a:r>
              <a:rPr lang="en-US" sz="2800" dirty="0" smtClean="0"/>
              <a:t>        circle </a:t>
            </a:r>
            <a:r>
              <a:rPr lang="en-US" sz="2800" dirty="0"/>
              <a:t>two dependent clauses. </a:t>
            </a:r>
          </a:p>
        </p:txBody>
      </p:sp>
      <p:sp>
        <p:nvSpPr>
          <p:cNvPr id="4" name="Oval 3"/>
          <p:cNvSpPr/>
          <p:nvPr/>
        </p:nvSpPr>
        <p:spPr>
          <a:xfrm>
            <a:off x="996462" y="3528645"/>
            <a:ext cx="4794738" cy="515817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14069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255" y="3770334"/>
            <a:ext cx="6249443" cy="1626419"/>
          </a:xfrm>
        </p:spPr>
        <p:txBody>
          <a:bodyPr>
            <a:normAutofit/>
          </a:bodyPr>
          <a:lstStyle/>
          <a:p>
            <a:r>
              <a:rPr lang="en-US" sz="4800" b="1" dirty="0"/>
              <a:t>Lesson </a:t>
            </a:r>
            <a:r>
              <a:rPr lang="en-US" b="1" dirty="0" smtClean="0"/>
              <a:t>2: Compound and Complex Sentences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PERRY HIGH SCHOOL 2014</a:t>
            </a:r>
          </a:p>
          <a:p>
            <a:r>
              <a:rPr lang="en-US" dirty="0" smtClean="0"/>
              <a:t>Authors: Lindsey Tillman &amp; Lindsay </a:t>
            </a:r>
            <a:r>
              <a:rPr lang="en-US" dirty="0" err="1" smtClean="0"/>
              <a:t>Hartgraves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37653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Corbel" pitchFamily="34" charset="0"/>
                <a:cs typeface="Aharoni" pitchFamily="2" charset="-79"/>
              </a:rPr>
              <a:t>#1:  Simple Sentence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833" y="2057400"/>
            <a:ext cx="8267178" cy="4343400"/>
          </a:xfrm>
          <a:ln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A </a:t>
            </a:r>
            <a:r>
              <a:rPr lang="en-US" sz="2800" b="1" i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simple sentence </a:t>
            </a:r>
            <a:r>
              <a:rPr lang="en-US" sz="2800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has one subject and one verb</a:t>
            </a:r>
          </a:p>
          <a:p>
            <a:pPr lvl="2" eaLnBrk="1" hangingPunct="1"/>
            <a:r>
              <a:rPr lang="en-US" sz="2800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I like to study grammar.</a:t>
            </a:r>
          </a:p>
          <a:p>
            <a:pPr eaLnBrk="1" hangingPunct="1"/>
            <a:r>
              <a:rPr lang="en-US" sz="2800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A simple sentence is also called an </a:t>
            </a:r>
            <a:r>
              <a:rPr lang="en-US" sz="2800" b="1" i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independent</a:t>
            </a:r>
            <a:r>
              <a:rPr lang="en-US" sz="28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 </a:t>
            </a:r>
            <a:r>
              <a:rPr lang="en-US" sz="2800" b="1" i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clause</a:t>
            </a:r>
            <a:r>
              <a:rPr lang="en-US" sz="2800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.</a:t>
            </a:r>
          </a:p>
          <a:p>
            <a:pPr eaLnBrk="1" hangingPunct="1"/>
            <a:r>
              <a:rPr lang="en-US" sz="2800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An </a:t>
            </a:r>
            <a:r>
              <a:rPr lang="en-US" sz="2800" b="1" i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independent</a:t>
            </a:r>
            <a:r>
              <a:rPr lang="en-US" sz="28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 clause</a:t>
            </a:r>
            <a:r>
              <a:rPr lang="en-US" sz="2800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ends with a </a:t>
            </a:r>
            <a:r>
              <a:rPr lang="en-US" sz="28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period</a:t>
            </a:r>
            <a:r>
              <a:rPr lang="en-US" sz="2800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 or semicolon</a:t>
            </a:r>
            <a:r>
              <a:rPr lang="en-US" sz="2600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624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j00787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2157413"/>
            <a:ext cx="27257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WordArt 28"/>
          <p:cNvSpPr>
            <a:spLocks noChangeArrowheads="1" noChangeShapeType="1" noTextEdit="1"/>
          </p:cNvSpPr>
          <p:nvPr/>
        </p:nvSpPr>
        <p:spPr bwMode="auto">
          <a:xfrm>
            <a:off x="1828800" y="914400"/>
            <a:ext cx="5257800" cy="6778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28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</a:rPr>
              <a:t>Simple sentence</a:t>
            </a:r>
          </a:p>
        </p:txBody>
      </p:sp>
      <p:sp>
        <p:nvSpPr>
          <p:cNvPr id="7172" name="Text Box 34"/>
          <p:cNvSpPr txBox="1">
            <a:spLocks noChangeArrowheads="1"/>
          </p:cNvSpPr>
          <p:nvPr/>
        </p:nvSpPr>
        <p:spPr bwMode="auto">
          <a:xfrm>
            <a:off x="304800" y="5867400"/>
            <a:ext cx="8534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70C0"/>
                </a:solidFill>
                <a:latin typeface="+mn-lt"/>
              </a:rPr>
              <a:t>Independent clause:  only one subject and one verb</a:t>
            </a:r>
          </a:p>
        </p:txBody>
      </p:sp>
      <p:sp>
        <p:nvSpPr>
          <p:cNvPr id="11300" name="Text Box 36"/>
          <p:cNvSpPr txBox="1">
            <a:spLocks noChangeArrowheads="1"/>
          </p:cNvSpPr>
          <p:nvPr/>
        </p:nvSpPr>
        <p:spPr bwMode="auto">
          <a:xfrm>
            <a:off x="4343400" y="3276600"/>
            <a:ext cx="2209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hlink"/>
                </a:solidFill>
                <a:latin typeface="+mn-lt"/>
              </a:rPr>
              <a:t>I</a:t>
            </a:r>
            <a:r>
              <a:rPr lang="en-US" sz="3200">
                <a:latin typeface="+mn-lt"/>
              </a:rPr>
              <a:t> </a:t>
            </a:r>
            <a:r>
              <a:rPr lang="en-US" sz="3200">
                <a:solidFill>
                  <a:schemeClr val="accent2"/>
                </a:solidFill>
                <a:latin typeface="+mn-lt"/>
              </a:rPr>
              <a:t>love</a:t>
            </a:r>
            <a:r>
              <a:rPr lang="en-US" sz="3200">
                <a:latin typeface="+mn-lt"/>
              </a:rPr>
              <a:t> you.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5257800" y="3733800"/>
            <a:ext cx="1600200" cy="1006475"/>
            <a:chOff x="3312" y="2352"/>
            <a:chExt cx="1008" cy="634"/>
          </a:xfrm>
        </p:grpSpPr>
        <p:sp>
          <p:nvSpPr>
            <p:cNvPr id="7178" name="Text Box 40"/>
            <p:cNvSpPr txBox="1">
              <a:spLocks noChangeArrowheads="1"/>
            </p:cNvSpPr>
            <p:nvPr/>
          </p:nvSpPr>
          <p:spPr bwMode="auto">
            <a:xfrm>
              <a:off x="3648" y="2544"/>
              <a:ext cx="672" cy="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>
                  <a:latin typeface="+mn-lt"/>
                </a:rPr>
                <a:t>One verb</a:t>
              </a:r>
            </a:p>
          </p:txBody>
        </p:sp>
        <p:sp>
          <p:nvSpPr>
            <p:cNvPr id="7179" name="Line 41"/>
            <p:cNvSpPr>
              <a:spLocks noChangeShapeType="1"/>
            </p:cNvSpPr>
            <p:nvPr/>
          </p:nvSpPr>
          <p:spPr bwMode="auto">
            <a:xfrm flipH="1" flipV="1">
              <a:off x="3312" y="2352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4495800" y="2133600"/>
            <a:ext cx="1600200" cy="1219200"/>
            <a:chOff x="2832" y="1344"/>
            <a:chExt cx="1008" cy="768"/>
          </a:xfrm>
        </p:grpSpPr>
        <p:sp>
          <p:nvSpPr>
            <p:cNvPr id="7176" name="Text Box 38"/>
            <p:cNvSpPr txBox="1">
              <a:spLocks noChangeArrowheads="1"/>
            </p:cNvSpPr>
            <p:nvPr/>
          </p:nvSpPr>
          <p:spPr bwMode="auto">
            <a:xfrm>
              <a:off x="3168" y="1344"/>
              <a:ext cx="672" cy="44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>
                  <a:latin typeface="+mn-lt"/>
                </a:rPr>
                <a:t>One subject</a:t>
              </a:r>
            </a:p>
          </p:txBody>
        </p:sp>
        <p:sp>
          <p:nvSpPr>
            <p:cNvPr id="7177" name="Line 42"/>
            <p:cNvSpPr>
              <a:spLocks noChangeShapeType="1"/>
            </p:cNvSpPr>
            <p:nvPr/>
          </p:nvSpPr>
          <p:spPr bwMode="auto">
            <a:xfrm flipH="1">
              <a:off x="2832" y="1680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017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Corbel" pitchFamily="34" charset="0"/>
                <a:cs typeface="Aharoni" pitchFamily="2" charset="-79"/>
              </a:rPr>
              <a:t>#2:  Compound Sentence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1" y="1757363"/>
            <a:ext cx="7772400" cy="4510087"/>
          </a:xfrm>
          <a:noFill/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latin typeface="Corbel" pitchFamily="34" charset="0"/>
                <a:cs typeface="Aharoni" pitchFamily="2" charset="-79"/>
              </a:rPr>
              <a:t>A </a:t>
            </a:r>
            <a:r>
              <a:rPr lang="en-US" sz="32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compound sentence </a:t>
            </a:r>
            <a:r>
              <a:rPr lang="en-US" sz="3200" dirty="0" smtClean="0">
                <a:latin typeface="Corbel" pitchFamily="34" charset="0"/>
                <a:cs typeface="Aharoni" pitchFamily="2" charset="-79"/>
              </a:rPr>
              <a:t>is made up of two or more simple sentences joined by one of the following:</a:t>
            </a:r>
          </a:p>
          <a:p>
            <a:pPr lvl="2" eaLnBrk="1" hangingPunct="1"/>
            <a:r>
              <a:rPr lang="en-US" sz="2400" dirty="0" smtClean="0">
                <a:latin typeface="Corbel" pitchFamily="34" charset="0"/>
                <a:cs typeface="Aharoni" pitchFamily="2" charset="-79"/>
              </a:rPr>
              <a:t>A </a:t>
            </a:r>
            <a:r>
              <a:rPr lang="en-US" sz="24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comma</a:t>
            </a:r>
            <a:r>
              <a:rPr lang="en-US" sz="2400" dirty="0" smtClean="0">
                <a:latin typeface="Corbel" pitchFamily="34" charset="0"/>
                <a:cs typeface="Aharoni" pitchFamily="2" charset="-79"/>
              </a:rPr>
              <a:t> and one of the FANBOYS</a:t>
            </a:r>
          </a:p>
          <a:p>
            <a:pPr lvl="3" eaLnBrk="1" hangingPunct="1"/>
            <a:r>
              <a:rPr lang="en-US" sz="2400" dirty="0" smtClean="0">
                <a:latin typeface="Corbel" pitchFamily="34" charset="0"/>
                <a:cs typeface="Aharoni" pitchFamily="2" charset="-79"/>
              </a:rPr>
              <a:t>I like to study grammar</a:t>
            </a:r>
            <a:r>
              <a:rPr lang="en-US" sz="2400" b="1" dirty="0" smtClean="0">
                <a:solidFill>
                  <a:srgbClr val="FF0000"/>
                </a:solidFill>
                <a:latin typeface="Corbel" pitchFamily="34" charset="0"/>
                <a:cs typeface="Aharoni" pitchFamily="2" charset="-79"/>
              </a:rPr>
              <a:t>, and</a:t>
            </a:r>
            <a:r>
              <a:rPr lang="en-US" sz="2400" dirty="0" smtClean="0">
                <a:solidFill>
                  <a:srgbClr val="FF0000"/>
                </a:solidFill>
                <a:latin typeface="Corbel" pitchFamily="34" charset="0"/>
                <a:cs typeface="Aharoni" pitchFamily="2" charset="-79"/>
              </a:rPr>
              <a:t> </a:t>
            </a:r>
            <a:r>
              <a:rPr lang="en-US" sz="2400" dirty="0" smtClean="0">
                <a:latin typeface="Corbel" pitchFamily="34" charset="0"/>
                <a:cs typeface="Aharoni" pitchFamily="2" charset="-79"/>
              </a:rPr>
              <a:t>I love this class.</a:t>
            </a:r>
          </a:p>
          <a:p>
            <a:pPr lvl="2" eaLnBrk="1" hangingPunct="1"/>
            <a:r>
              <a:rPr lang="en-US" sz="2400" dirty="0" smtClean="0">
                <a:latin typeface="Corbel" pitchFamily="34" charset="0"/>
                <a:cs typeface="Aharoni" pitchFamily="2" charset="-79"/>
              </a:rPr>
              <a:t>A </a:t>
            </a:r>
            <a:r>
              <a:rPr lang="en-US" sz="24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semicolon</a:t>
            </a:r>
          </a:p>
          <a:p>
            <a:pPr lvl="3" eaLnBrk="1" hangingPunct="1"/>
            <a:r>
              <a:rPr lang="en-US" sz="2400" dirty="0" smtClean="0">
                <a:latin typeface="Corbel" pitchFamily="34" charset="0"/>
                <a:cs typeface="Aharoni" pitchFamily="2" charset="-79"/>
              </a:rPr>
              <a:t>I like to study grammar</a:t>
            </a:r>
            <a:r>
              <a:rPr lang="en-US" sz="2400" b="1" dirty="0" smtClean="0">
                <a:solidFill>
                  <a:srgbClr val="FF0000"/>
                </a:solidFill>
                <a:latin typeface="Corbel" pitchFamily="34" charset="0"/>
                <a:cs typeface="Aharoni" pitchFamily="2" charset="-79"/>
              </a:rPr>
              <a:t>;</a:t>
            </a:r>
            <a:r>
              <a:rPr lang="en-US" sz="2400" b="1" dirty="0" smtClean="0">
                <a:solidFill>
                  <a:schemeClr val="accent2"/>
                </a:solidFill>
                <a:latin typeface="Corbel" pitchFamily="34" charset="0"/>
                <a:cs typeface="Aharoni" pitchFamily="2" charset="-79"/>
              </a:rPr>
              <a:t> </a:t>
            </a:r>
            <a:r>
              <a:rPr lang="en-US" sz="2400" dirty="0" smtClean="0">
                <a:latin typeface="Corbel" pitchFamily="34" charset="0"/>
                <a:cs typeface="Aharoni" pitchFamily="2" charset="-79"/>
              </a:rPr>
              <a:t>I love this class.</a:t>
            </a:r>
          </a:p>
          <a:p>
            <a:pPr lvl="2" eaLnBrk="1" hangingPunct="1"/>
            <a:r>
              <a:rPr lang="en-US" sz="2400" dirty="0" smtClean="0">
                <a:latin typeface="Corbel" pitchFamily="34" charset="0"/>
                <a:cs typeface="Aharoni" pitchFamily="2" charset="-79"/>
              </a:rPr>
              <a:t>A semicolon and a transitional</a:t>
            </a:r>
          </a:p>
          <a:p>
            <a:pPr lvl="3" eaLnBrk="1" hangingPunct="1"/>
            <a:r>
              <a:rPr lang="en-US" sz="2400" dirty="0" smtClean="0">
                <a:latin typeface="Corbel" pitchFamily="34" charset="0"/>
                <a:cs typeface="Aharoni" pitchFamily="2" charset="-79"/>
              </a:rPr>
              <a:t>I like to study grammar</a:t>
            </a:r>
            <a:r>
              <a:rPr lang="en-US" sz="2400" b="1" dirty="0" smtClean="0">
                <a:solidFill>
                  <a:srgbClr val="FF0000"/>
                </a:solidFill>
                <a:latin typeface="Corbel" pitchFamily="34" charset="0"/>
                <a:cs typeface="Aharoni" pitchFamily="2" charset="-79"/>
              </a:rPr>
              <a:t>; therefore,</a:t>
            </a:r>
            <a:r>
              <a:rPr lang="en-US" sz="2400" dirty="0" smtClean="0">
                <a:solidFill>
                  <a:srgbClr val="FF0000"/>
                </a:solidFill>
                <a:latin typeface="Corbel" pitchFamily="34" charset="0"/>
                <a:cs typeface="Aharoni" pitchFamily="2" charset="-79"/>
              </a:rPr>
              <a:t> </a:t>
            </a:r>
            <a:r>
              <a:rPr lang="en-US" sz="2400" dirty="0" smtClean="0">
                <a:latin typeface="Corbel" pitchFamily="34" charset="0"/>
                <a:cs typeface="Aharoni" pitchFamily="2" charset="-79"/>
              </a:rPr>
              <a:t>I love this class.</a:t>
            </a:r>
          </a:p>
        </p:txBody>
      </p:sp>
    </p:spTree>
    <p:extLst>
      <p:ext uri="{BB962C8B-B14F-4D97-AF65-F5344CB8AC3E}">
        <p14:creationId xmlns:p14="http://schemas.microsoft.com/office/powerpoint/2010/main" val="259965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3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509451" y="295833"/>
            <a:ext cx="7853500" cy="11430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b="1" dirty="0" smtClean="0">
                <a:latin typeface="Corbel" pitchFamily="34" charset="0"/>
                <a:cs typeface="Aharoni" pitchFamily="2" charset="-79"/>
              </a:rPr>
              <a:t>Coordinating Conjunctions</a:t>
            </a:r>
            <a:br>
              <a:rPr lang="en-US" b="1" dirty="0" smtClean="0">
                <a:latin typeface="Corbel" pitchFamily="34" charset="0"/>
                <a:cs typeface="Aharoni" pitchFamily="2" charset="-79"/>
              </a:rPr>
            </a:br>
            <a:r>
              <a:rPr lang="en-US" sz="4000" b="1" dirty="0">
                <a:latin typeface="Corbel" pitchFamily="34" charset="0"/>
                <a:cs typeface="Aharoni" pitchFamily="2" charset="-79"/>
              </a:rPr>
              <a:t>What are Coordinating Conjunctions?  </a:t>
            </a:r>
            <a:br>
              <a:rPr lang="en-US" sz="4000" b="1" dirty="0">
                <a:latin typeface="Corbel" pitchFamily="34" charset="0"/>
                <a:cs typeface="Aharoni" pitchFamily="2" charset="-79"/>
              </a:rPr>
            </a:br>
            <a:endParaRPr lang="en-US" b="1" dirty="0" smtClean="0">
              <a:latin typeface="Corbel" pitchFamily="34" charset="0"/>
              <a:cs typeface="Aharoni" pitchFamily="2" charset="-79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6571" y="1798321"/>
            <a:ext cx="3927610" cy="4380410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F- For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A- And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N- Nor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 smtClean="0">
              <a:latin typeface="Corbel" pitchFamily="34" charset="0"/>
              <a:cs typeface="Aharoni" pitchFamily="2" charset="-79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437061" y="1798321"/>
            <a:ext cx="3925890" cy="45632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B- But</a:t>
            </a:r>
          </a:p>
          <a:p>
            <a:pPr>
              <a:buNone/>
            </a:pPr>
            <a:r>
              <a:rPr lang="en-US" sz="4400" b="1" dirty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O- Or</a:t>
            </a:r>
          </a:p>
          <a:p>
            <a:pPr>
              <a:buNone/>
            </a:pPr>
            <a:r>
              <a:rPr lang="en-US" sz="4400" b="1" dirty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Y- Yet</a:t>
            </a:r>
          </a:p>
          <a:p>
            <a:pPr>
              <a:buNone/>
            </a:pPr>
            <a:r>
              <a:rPr lang="en-US" sz="4400" b="1" dirty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S- So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2162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369888" y="144010"/>
            <a:ext cx="7993062" cy="1279842"/>
          </a:xfrm>
        </p:spPr>
        <p:txBody>
          <a:bodyPr anchor="t">
            <a:noAutofit/>
          </a:bodyPr>
          <a:lstStyle/>
          <a:p>
            <a:pPr algn="ctr" eaLnBrk="1" hangingPunct="1"/>
            <a:r>
              <a:rPr lang="en-US" sz="4400" b="1" dirty="0" smtClean="0">
                <a:solidFill>
                  <a:srgbClr val="002060"/>
                </a:solidFill>
                <a:latin typeface="Corbel" pitchFamily="34" charset="0"/>
                <a:cs typeface="Aharoni" pitchFamily="2" charset="-79"/>
              </a:rPr>
              <a:t>Conjunctive Adverbs (Transitions)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0263" y="1894114"/>
            <a:ext cx="8133987" cy="4689566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Char char="•"/>
            </a:pPr>
            <a:r>
              <a:rPr lang="en-US" sz="4000" b="1" dirty="0" smtClean="0">
                <a:latin typeface="Corbel" pitchFamily="34" charset="0"/>
                <a:cs typeface="Aharoni" pitchFamily="2" charset="-79"/>
              </a:rPr>
              <a:t>therefore</a:t>
            </a:r>
          </a:p>
          <a:p>
            <a:pPr eaLnBrk="1" hangingPunct="1">
              <a:spcBef>
                <a:spcPts val="0"/>
              </a:spcBef>
              <a:buFont typeface="Arial" charset="0"/>
              <a:buChar char="•"/>
            </a:pPr>
            <a:r>
              <a:rPr lang="en-US" sz="4000" b="1" dirty="0" smtClean="0">
                <a:latin typeface="Corbel" pitchFamily="34" charset="0"/>
                <a:cs typeface="Aharoni" pitchFamily="2" charset="-79"/>
              </a:rPr>
              <a:t>however</a:t>
            </a:r>
          </a:p>
          <a:p>
            <a:pPr eaLnBrk="1" hangingPunct="1">
              <a:spcBef>
                <a:spcPts val="0"/>
              </a:spcBef>
              <a:buFont typeface="Arial" charset="0"/>
              <a:buChar char="•"/>
            </a:pPr>
            <a:r>
              <a:rPr lang="en-US" sz="4000" b="1" dirty="0" smtClean="0">
                <a:latin typeface="Corbel" pitchFamily="34" charset="0"/>
                <a:cs typeface="Aharoni" pitchFamily="2" charset="-79"/>
              </a:rPr>
              <a:t>nevertheless</a:t>
            </a:r>
          </a:p>
          <a:p>
            <a:pPr eaLnBrk="1" hangingPunct="1">
              <a:spcBef>
                <a:spcPts val="0"/>
              </a:spcBef>
              <a:buFont typeface="Arial" charset="0"/>
              <a:buChar char="•"/>
            </a:pPr>
            <a:r>
              <a:rPr lang="en-US" sz="4000" b="1" dirty="0" smtClean="0">
                <a:latin typeface="Corbel" pitchFamily="34" charset="0"/>
                <a:cs typeface="Aharoni" pitchFamily="2" charset="-79"/>
              </a:rPr>
              <a:t>consequently</a:t>
            </a:r>
          </a:p>
          <a:p>
            <a:pPr eaLnBrk="1" hangingPunct="1">
              <a:spcBef>
                <a:spcPts val="0"/>
              </a:spcBef>
              <a:buFont typeface="Arial" charset="0"/>
              <a:buChar char="•"/>
            </a:pPr>
            <a:r>
              <a:rPr lang="en-US" sz="4000" b="1" dirty="0" smtClean="0">
                <a:latin typeface="Corbel" pitchFamily="34" charset="0"/>
                <a:cs typeface="Aharoni" pitchFamily="2" charset="-79"/>
              </a:rPr>
              <a:t>Furthermore</a:t>
            </a:r>
          </a:p>
          <a:p>
            <a:pPr eaLnBrk="1" hangingPunct="1">
              <a:spcBef>
                <a:spcPts val="0"/>
              </a:spcBef>
              <a:buFont typeface="Arial" charset="0"/>
              <a:buChar char="•"/>
            </a:pPr>
            <a:r>
              <a:rPr lang="en-US" sz="4000" b="1" dirty="0" smtClean="0">
                <a:latin typeface="Corbel" pitchFamily="34" charset="0"/>
                <a:cs typeface="Aharoni" pitchFamily="2" charset="-79"/>
              </a:rPr>
              <a:t>For example</a:t>
            </a:r>
          </a:p>
          <a:p>
            <a:pPr eaLnBrk="1" hangingPunct="1">
              <a:spcBef>
                <a:spcPts val="0"/>
              </a:spcBef>
              <a:buFont typeface="Arial" charset="0"/>
              <a:buChar char="•"/>
            </a:pPr>
            <a:r>
              <a:rPr lang="en-US" sz="4000" b="1" dirty="0" smtClean="0">
                <a:latin typeface="Corbel" pitchFamily="34" charset="0"/>
                <a:cs typeface="Aharoni" pitchFamily="2" charset="-79"/>
              </a:rPr>
              <a:t>thus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800" dirty="0" smtClean="0">
                <a:latin typeface="Corbel" pitchFamily="34" charset="0"/>
                <a:cs typeface="Aharoni" pitchFamily="2" charset="-79"/>
              </a:rPr>
              <a:t>	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sz="2800" dirty="0" smtClean="0">
              <a:latin typeface="Corbel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38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j00788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3230563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4"/>
          <p:cNvSpPr>
            <a:spLocks noChangeArrowheads="1" noChangeShapeType="1" noTextEdit="1"/>
          </p:cNvSpPr>
          <p:nvPr/>
        </p:nvSpPr>
        <p:spPr bwMode="auto">
          <a:xfrm>
            <a:off x="2286000" y="838200"/>
            <a:ext cx="4953000" cy="533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</a:rPr>
              <a:t>Compound sentence</a:t>
            </a: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990600" y="5638800"/>
            <a:ext cx="7924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0070C0"/>
                </a:solidFill>
                <a:latin typeface="+mn-lt"/>
              </a:rPr>
              <a:t>Two independent clauses joined together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581400" y="2971800"/>
            <a:ext cx="5834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hlink"/>
                </a:solidFill>
                <a:latin typeface="+mn-lt"/>
              </a:rPr>
              <a:t>I love you</a:t>
            </a:r>
            <a:r>
              <a:rPr lang="en-US" sz="2800" dirty="0">
                <a:latin typeface="+mn-lt"/>
              </a:rPr>
              <a:t>; therefore, </a:t>
            </a:r>
            <a:r>
              <a:rPr lang="en-US" sz="2800" dirty="0">
                <a:solidFill>
                  <a:schemeClr val="folHlink"/>
                </a:solidFill>
                <a:latin typeface="+mn-lt"/>
              </a:rPr>
              <a:t>you love me</a:t>
            </a:r>
            <a:r>
              <a:rPr lang="en-US" sz="2800" dirty="0">
                <a:latin typeface="+mn-lt"/>
              </a:rPr>
              <a:t>.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554413" y="1917700"/>
            <a:ext cx="2184400" cy="1135063"/>
            <a:chOff x="2352" y="1200"/>
            <a:chExt cx="1008" cy="715"/>
          </a:xfrm>
        </p:grpSpPr>
        <p:sp>
          <p:nvSpPr>
            <p:cNvPr id="11274" name="Text Box 8"/>
            <p:cNvSpPr txBox="1">
              <a:spLocks noChangeArrowheads="1"/>
            </p:cNvSpPr>
            <p:nvPr/>
          </p:nvSpPr>
          <p:spPr bwMode="auto">
            <a:xfrm>
              <a:off x="2352" y="1200"/>
              <a:ext cx="1008" cy="523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latin typeface="+mn-lt"/>
                </a:rPr>
                <a:t>Independent clause</a:t>
              </a:r>
            </a:p>
          </p:txBody>
        </p:sp>
        <p:sp>
          <p:nvSpPr>
            <p:cNvPr id="11275" name="AutoShape 9"/>
            <p:cNvSpPr>
              <a:spLocks/>
            </p:cNvSpPr>
            <p:nvPr/>
          </p:nvSpPr>
          <p:spPr bwMode="auto">
            <a:xfrm rot="-5408711">
              <a:off x="2738" y="1438"/>
              <a:ext cx="187" cy="768"/>
            </a:xfrm>
            <a:prstGeom prst="rightBrace">
              <a:avLst>
                <a:gd name="adj1" fmla="val 34225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6908800" y="3495677"/>
            <a:ext cx="2006600" cy="1058863"/>
            <a:chOff x="4320" y="2208"/>
            <a:chExt cx="1104" cy="667"/>
          </a:xfrm>
        </p:grpSpPr>
        <p:sp>
          <p:nvSpPr>
            <p:cNvPr id="11272" name="Text Box 11"/>
            <p:cNvSpPr txBox="1">
              <a:spLocks noChangeArrowheads="1"/>
            </p:cNvSpPr>
            <p:nvPr/>
          </p:nvSpPr>
          <p:spPr bwMode="auto">
            <a:xfrm>
              <a:off x="4320" y="2352"/>
              <a:ext cx="1104" cy="523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latin typeface="+mn-lt"/>
                </a:rPr>
                <a:t>Independent clause</a:t>
              </a:r>
            </a:p>
          </p:txBody>
        </p:sp>
        <p:sp>
          <p:nvSpPr>
            <p:cNvPr id="11273" name="AutoShape 12"/>
            <p:cNvSpPr>
              <a:spLocks/>
            </p:cNvSpPr>
            <p:nvPr/>
          </p:nvSpPr>
          <p:spPr bwMode="auto">
            <a:xfrm rot="5408711" flipV="1">
              <a:off x="4658" y="1918"/>
              <a:ext cx="187" cy="768"/>
            </a:xfrm>
            <a:prstGeom prst="rightBrace">
              <a:avLst>
                <a:gd name="adj1" fmla="val 34225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5996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4"/>
          <p:cNvSpPr>
            <a:spLocks noChangeArrowheads="1" noChangeShapeType="1" noTextEdit="1"/>
          </p:cNvSpPr>
          <p:nvPr/>
        </p:nvSpPr>
        <p:spPr bwMode="auto">
          <a:xfrm>
            <a:off x="2286000" y="838200"/>
            <a:ext cx="4953000" cy="533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28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</a:rPr>
              <a:t>Comma Splice</a:t>
            </a:r>
          </a:p>
        </p:txBody>
      </p:sp>
      <p:sp>
        <p:nvSpPr>
          <p:cNvPr id="10243" name="Content Placeholder 12"/>
          <p:cNvSpPr>
            <a:spLocks noGrp="1"/>
          </p:cNvSpPr>
          <p:nvPr>
            <p:ph idx="1"/>
          </p:nvPr>
        </p:nvSpPr>
        <p:spPr>
          <a:xfrm>
            <a:off x="457200" y="1867988"/>
            <a:ext cx="8229600" cy="4402183"/>
          </a:xfrm>
        </p:spPr>
        <p:txBody>
          <a:bodyPr>
            <a:noAutofit/>
          </a:bodyPr>
          <a:lstStyle/>
          <a:p>
            <a:r>
              <a:rPr lang="en-US" sz="2800" dirty="0" smtClean="0">
                <a:cs typeface="Aharoni" pitchFamily="2" charset="-79"/>
              </a:rPr>
              <a:t>is the </a:t>
            </a:r>
            <a:r>
              <a:rPr lang="en-US" sz="2800" b="1" dirty="0" smtClean="0">
                <a:solidFill>
                  <a:srgbClr val="002060"/>
                </a:solidFill>
                <a:cs typeface="Aharoni" pitchFamily="2" charset="-79"/>
              </a:rPr>
              <a:t>INCORRECT</a:t>
            </a:r>
            <a:r>
              <a:rPr lang="en-US" sz="2800" dirty="0" smtClean="0">
                <a:cs typeface="Aharoni" pitchFamily="2" charset="-79"/>
              </a:rPr>
              <a:t> use of a </a:t>
            </a:r>
            <a:r>
              <a:rPr lang="en-US" sz="2800" b="1" dirty="0" smtClean="0">
                <a:solidFill>
                  <a:srgbClr val="C00000"/>
                </a:solidFill>
                <a:cs typeface="Aharoni" pitchFamily="2" charset="-79"/>
              </a:rPr>
              <a:t>comma</a:t>
            </a:r>
            <a:r>
              <a:rPr lang="en-US" sz="2800" dirty="0" smtClean="0">
                <a:cs typeface="Aharoni" pitchFamily="2" charset="-79"/>
              </a:rPr>
              <a:t> to join two independent clauses. </a:t>
            </a:r>
          </a:p>
          <a:p>
            <a:r>
              <a:rPr lang="en-US" sz="2800" dirty="0" smtClean="0">
                <a:cs typeface="Aharoni" pitchFamily="2" charset="-79"/>
              </a:rPr>
              <a:t>INCORRECT: I love you</a:t>
            </a:r>
            <a:r>
              <a:rPr lang="en-US" sz="2800" dirty="0" smtClean="0">
                <a:solidFill>
                  <a:srgbClr val="FF0000"/>
                </a:solidFill>
                <a:cs typeface="Aharoni" pitchFamily="2" charset="-79"/>
              </a:rPr>
              <a:t>,</a:t>
            </a:r>
            <a:r>
              <a:rPr lang="en-US" sz="2800" dirty="0" smtClean="0">
                <a:cs typeface="Aharoni" pitchFamily="2" charset="-79"/>
              </a:rPr>
              <a:t> you love me.</a:t>
            </a:r>
          </a:p>
          <a:p>
            <a:pPr marL="0" indent="0">
              <a:buNone/>
            </a:pPr>
            <a:endParaRPr lang="en-US" sz="2800" dirty="0" smtClean="0">
              <a:cs typeface="Aharoni" pitchFamily="2" charset="-79"/>
            </a:endParaRPr>
          </a:p>
          <a:p>
            <a:r>
              <a:rPr lang="en-US" sz="2800" dirty="0" smtClean="0">
                <a:solidFill>
                  <a:srgbClr val="0070C0"/>
                </a:solidFill>
                <a:cs typeface="Aharoni" pitchFamily="2" charset="-79"/>
              </a:rPr>
              <a:t>CORRECT</a:t>
            </a:r>
            <a:r>
              <a:rPr lang="en-US" sz="2800" dirty="0" smtClean="0">
                <a:cs typeface="Aharoni" pitchFamily="2" charset="-79"/>
              </a:rPr>
              <a:t>: I love you</a:t>
            </a:r>
            <a:r>
              <a:rPr lang="en-US" sz="2800" b="1" dirty="0" smtClean="0">
                <a:solidFill>
                  <a:srgbClr val="0070C0"/>
                </a:solidFill>
                <a:cs typeface="Aharoni" pitchFamily="2" charset="-79"/>
              </a:rPr>
              <a:t>,</a:t>
            </a:r>
            <a:r>
              <a:rPr lang="en-US" sz="2800" b="1" dirty="0" smtClean="0">
                <a:cs typeface="Aharoni" pitchFamily="2" charset="-79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cs typeface="Aharoni" pitchFamily="2" charset="-79"/>
              </a:rPr>
              <a:t>so</a:t>
            </a:r>
            <a:r>
              <a:rPr lang="en-US" sz="2800" b="1" dirty="0" smtClean="0">
                <a:cs typeface="Aharoni" pitchFamily="2" charset="-79"/>
              </a:rPr>
              <a:t> </a:t>
            </a:r>
            <a:r>
              <a:rPr lang="en-US" sz="2800" dirty="0" smtClean="0">
                <a:cs typeface="Aharoni" pitchFamily="2" charset="-79"/>
              </a:rPr>
              <a:t>you love me.</a:t>
            </a:r>
          </a:p>
          <a:p>
            <a:r>
              <a:rPr lang="en-US" sz="2800" dirty="0" smtClean="0">
                <a:solidFill>
                  <a:srgbClr val="0070C0"/>
                </a:solidFill>
                <a:cs typeface="Aharoni" pitchFamily="2" charset="-79"/>
              </a:rPr>
              <a:t>CORRECT</a:t>
            </a:r>
            <a:r>
              <a:rPr lang="en-US" sz="2800" dirty="0" smtClean="0">
                <a:cs typeface="Aharoni" pitchFamily="2" charset="-79"/>
              </a:rPr>
              <a:t>: I love you</a:t>
            </a:r>
            <a:r>
              <a:rPr lang="en-US" sz="2800" b="1" dirty="0" smtClean="0">
                <a:solidFill>
                  <a:srgbClr val="0070C0"/>
                </a:solidFill>
                <a:cs typeface="Aharoni" pitchFamily="2" charset="-79"/>
              </a:rPr>
              <a:t>;</a:t>
            </a:r>
            <a:r>
              <a:rPr lang="en-US" sz="2800" dirty="0" smtClean="0">
                <a:cs typeface="Aharoni" pitchFamily="2" charset="-79"/>
              </a:rPr>
              <a:t> you love me.</a:t>
            </a:r>
          </a:p>
        </p:txBody>
      </p:sp>
    </p:spTree>
    <p:extLst>
      <p:ext uri="{BB962C8B-B14F-4D97-AF65-F5344CB8AC3E}">
        <p14:creationId xmlns:p14="http://schemas.microsoft.com/office/powerpoint/2010/main" val="43764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5885" y="295833"/>
            <a:ext cx="7937066" cy="1143000"/>
          </a:xfrm>
        </p:spPr>
        <p:txBody>
          <a:bodyPr anchor="t">
            <a:normAutofit/>
          </a:bodyPr>
          <a:lstStyle/>
          <a:p>
            <a:pPr algn="ctr" eaLnBrk="1" hangingPunct="1"/>
            <a:r>
              <a:rPr lang="en-US" sz="4800" b="1" dirty="0" smtClean="0">
                <a:latin typeface="Corbel" pitchFamily="34" charset="0"/>
                <a:cs typeface="Aharoni" pitchFamily="2" charset="-79"/>
              </a:rPr>
              <a:t>Complex </a:t>
            </a:r>
            <a:r>
              <a:rPr lang="en-US" sz="4800" b="1" dirty="0" smtClean="0">
                <a:latin typeface="Corbel" pitchFamily="34" charset="0"/>
                <a:cs typeface="Aharoni" pitchFamily="2" charset="-79"/>
              </a:rPr>
              <a:t>Sentence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5885" y="1949824"/>
            <a:ext cx="7937066" cy="4350768"/>
          </a:xfrm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/>
            <a:r>
              <a:rPr lang="en-US" sz="2800" dirty="0" smtClean="0">
                <a:latin typeface="Corbel" pitchFamily="34" charset="0"/>
                <a:cs typeface="Aharoni" pitchFamily="2" charset="-79"/>
              </a:rPr>
              <a:t>A </a:t>
            </a:r>
            <a:r>
              <a:rPr lang="en-US" sz="28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complex sentence 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is a </a:t>
            </a:r>
            <a:r>
              <a:rPr lang="en-US" sz="2800" u="sng" dirty="0" smtClean="0">
                <a:latin typeface="Corbel" pitchFamily="34" charset="0"/>
                <a:cs typeface="Aharoni" pitchFamily="2" charset="-79"/>
              </a:rPr>
              <a:t>simple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 sentence (</a:t>
            </a:r>
            <a:r>
              <a:rPr lang="en-US" sz="2800" i="1" dirty="0" smtClean="0">
                <a:latin typeface="Corbel" pitchFamily="34" charset="0"/>
                <a:cs typeface="Aharoni" pitchFamily="2" charset="-79"/>
              </a:rPr>
              <a:t>independent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 </a:t>
            </a:r>
            <a:r>
              <a:rPr lang="en-US" sz="2800" i="1" dirty="0" smtClean="0">
                <a:latin typeface="Corbel" pitchFamily="34" charset="0"/>
                <a:cs typeface="Aharoni" pitchFamily="2" charset="-79"/>
              </a:rPr>
              <a:t>clause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) to which a </a:t>
            </a:r>
            <a:r>
              <a:rPr lang="en-US" sz="2800" u="sng" dirty="0" smtClean="0">
                <a:latin typeface="Corbel" pitchFamily="34" charset="0"/>
                <a:cs typeface="Aharoni" pitchFamily="2" charset="-79"/>
              </a:rPr>
              <a:t>part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 of a sentence (</a:t>
            </a:r>
            <a:r>
              <a:rPr lang="en-US" sz="2800" i="1" dirty="0" smtClean="0">
                <a:latin typeface="Corbel" pitchFamily="34" charset="0"/>
                <a:cs typeface="Aharoni" pitchFamily="2" charset="-79"/>
              </a:rPr>
              <a:t>dependent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 </a:t>
            </a:r>
            <a:r>
              <a:rPr lang="en-US" sz="2800" i="1" dirty="0" smtClean="0">
                <a:latin typeface="Corbel" pitchFamily="34" charset="0"/>
                <a:cs typeface="Aharoni" pitchFamily="2" charset="-79"/>
              </a:rPr>
              <a:t>clause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) has been </a:t>
            </a:r>
            <a:r>
              <a:rPr lang="en-US" sz="2800" b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added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.</a:t>
            </a:r>
          </a:p>
          <a:p>
            <a:pPr lvl="1" eaLnBrk="1" hangingPunct="1"/>
            <a:r>
              <a:rPr lang="en-US" sz="2800" b="1" dirty="0" smtClean="0">
                <a:solidFill>
                  <a:srgbClr val="0070C0"/>
                </a:solidFill>
                <a:latin typeface="Corbel" pitchFamily="34" charset="0"/>
                <a:cs typeface="Aharoni" pitchFamily="2" charset="-79"/>
              </a:rPr>
              <a:t>Because I like to study grammar,</a:t>
            </a:r>
            <a:r>
              <a:rPr lang="en-US" sz="2800" dirty="0" smtClean="0">
                <a:solidFill>
                  <a:srgbClr val="0070C0"/>
                </a:solidFill>
                <a:latin typeface="Corbel" pitchFamily="34" charset="0"/>
                <a:cs typeface="Aharoni" pitchFamily="2" charset="-79"/>
              </a:rPr>
              <a:t> </a:t>
            </a:r>
            <a:r>
              <a:rPr lang="en-US" sz="2800" dirty="0" smtClean="0">
                <a:latin typeface="Corbel" pitchFamily="34" charset="0"/>
                <a:cs typeface="Aharoni" pitchFamily="2" charset="-79"/>
              </a:rPr>
              <a:t>I love this class.</a:t>
            </a:r>
          </a:p>
          <a:p>
            <a:pPr lvl="1" eaLnBrk="1" hangingPunct="1"/>
            <a:r>
              <a:rPr lang="en-US" sz="2800" dirty="0" smtClean="0">
                <a:latin typeface="Corbel" pitchFamily="34" charset="0"/>
                <a:cs typeface="Aharoni" pitchFamily="2" charset="-79"/>
              </a:rPr>
              <a:t>I love this class </a:t>
            </a:r>
            <a:r>
              <a:rPr lang="en-US" sz="2800" b="1" dirty="0" smtClean="0">
                <a:solidFill>
                  <a:srgbClr val="0070C0"/>
                </a:solidFill>
                <a:latin typeface="Corbel" pitchFamily="34" charset="0"/>
                <a:cs typeface="Aharoni" pitchFamily="2" charset="-79"/>
              </a:rPr>
              <a:t>because I like to study grammar.</a:t>
            </a:r>
          </a:p>
        </p:txBody>
      </p:sp>
    </p:spTree>
    <p:extLst>
      <p:ext uri="{BB962C8B-B14F-4D97-AF65-F5344CB8AC3E}">
        <p14:creationId xmlns:p14="http://schemas.microsoft.com/office/powerpoint/2010/main" val="365064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31"/>
          <p:cNvGrpSpPr>
            <a:grpSpLocks/>
          </p:cNvGrpSpPr>
          <p:nvPr/>
        </p:nvGrpSpPr>
        <p:grpSpPr bwMode="auto">
          <a:xfrm>
            <a:off x="533400" y="1516062"/>
            <a:ext cx="1752600" cy="3101975"/>
            <a:chOff x="336" y="1440"/>
            <a:chExt cx="1104" cy="1954"/>
          </a:xfrm>
        </p:grpSpPr>
        <p:grpSp>
          <p:nvGrpSpPr>
            <p:cNvPr id="14348" name="Group 4"/>
            <p:cNvGrpSpPr>
              <a:grpSpLocks/>
            </p:cNvGrpSpPr>
            <p:nvPr/>
          </p:nvGrpSpPr>
          <p:grpSpPr bwMode="auto">
            <a:xfrm>
              <a:off x="409" y="1932"/>
              <a:ext cx="873" cy="760"/>
              <a:chOff x="4215" y="2938"/>
              <a:chExt cx="477" cy="460"/>
            </a:xfrm>
          </p:grpSpPr>
          <p:sp>
            <p:nvSpPr>
              <p:cNvPr id="14355" name="Freeform 5"/>
              <p:cNvSpPr>
                <a:spLocks/>
              </p:cNvSpPr>
              <p:nvPr/>
            </p:nvSpPr>
            <p:spPr bwMode="auto">
              <a:xfrm>
                <a:off x="4319" y="2938"/>
                <a:ext cx="204" cy="460"/>
              </a:xfrm>
              <a:custGeom>
                <a:avLst/>
                <a:gdLst>
                  <a:gd name="T0" fmla="*/ 7 w 204"/>
                  <a:gd name="T1" fmla="*/ 163 h 460"/>
                  <a:gd name="T2" fmla="*/ 0 w 204"/>
                  <a:gd name="T3" fmla="*/ 125 h 460"/>
                  <a:gd name="T4" fmla="*/ 0 w 204"/>
                  <a:gd name="T5" fmla="*/ 89 h 460"/>
                  <a:gd name="T6" fmla="*/ 7 w 204"/>
                  <a:gd name="T7" fmla="*/ 58 h 460"/>
                  <a:gd name="T8" fmla="*/ 22 w 204"/>
                  <a:gd name="T9" fmla="*/ 34 h 460"/>
                  <a:gd name="T10" fmla="*/ 43 w 204"/>
                  <a:gd name="T11" fmla="*/ 13 h 460"/>
                  <a:gd name="T12" fmla="*/ 66 w 204"/>
                  <a:gd name="T13" fmla="*/ 2 h 460"/>
                  <a:gd name="T14" fmla="*/ 84 w 204"/>
                  <a:gd name="T15" fmla="*/ 0 h 460"/>
                  <a:gd name="T16" fmla="*/ 108 w 204"/>
                  <a:gd name="T17" fmla="*/ 5 h 460"/>
                  <a:gd name="T18" fmla="*/ 128 w 204"/>
                  <a:gd name="T19" fmla="*/ 14 h 460"/>
                  <a:gd name="T20" fmla="*/ 150 w 204"/>
                  <a:gd name="T21" fmla="*/ 32 h 460"/>
                  <a:gd name="T22" fmla="*/ 163 w 204"/>
                  <a:gd name="T23" fmla="*/ 54 h 460"/>
                  <a:gd name="T24" fmla="*/ 178 w 204"/>
                  <a:gd name="T25" fmla="*/ 89 h 460"/>
                  <a:gd name="T26" fmla="*/ 188 w 204"/>
                  <a:gd name="T27" fmla="*/ 122 h 460"/>
                  <a:gd name="T28" fmla="*/ 196 w 204"/>
                  <a:gd name="T29" fmla="*/ 149 h 460"/>
                  <a:gd name="T30" fmla="*/ 204 w 204"/>
                  <a:gd name="T31" fmla="*/ 187 h 460"/>
                  <a:gd name="T32" fmla="*/ 204 w 204"/>
                  <a:gd name="T33" fmla="*/ 227 h 460"/>
                  <a:gd name="T34" fmla="*/ 200 w 204"/>
                  <a:gd name="T35" fmla="*/ 266 h 460"/>
                  <a:gd name="T36" fmla="*/ 196 w 204"/>
                  <a:gd name="T37" fmla="*/ 300 h 460"/>
                  <a:gd name="T38" fmla="*/ 194 w 204"/>
                  <a:gd name="T39" fmla="*/ 333 h 460"/>
                  <a:gd name="T40" fmla="*/ 190 w 204"/>
                  <a:gd name="T41" fmla="*/ 362 h 460"/>
                  <a:gd name="T42" fmla="*/ 184 w 204"/>
                  <a:gd name="T43" fmla="*/ 390 h 460"/>
                  <a:gd name="T44" fmla="*/ 176 w 204"/>
                  <a:gd name="T45" fmla="*/ 417 h 460"/>
                  <a:gd name="T46" fmla="*/ 166 w 204"/>
                  <a:gd name="T47" fmla="*/ 437 h 460"/>
                  <a:gd name="T48" fmla="*/ 152 w 204"/>
                  <a:gd name="T49" fmla="*/ 452 h 460"/>
                  <a:gd name="T50" fmla="*/ 137 w 204"/>
                  <a:gd name="T51" fmla="*/ 456 h 460"/>
                  <a:gd name="T52" fmla="*/ 116 w 204"/>
                  <a:gd name="T53" fmla="*/ 460 h 460"/>
                  <a:gd name="T54" fmla="*/ 94 w 204"/>
                  <a:gd name="T55" fmla="*/ 453 h 460"/>
                  <a:gd name="T56" fmla="*/ 76 w 204"/>
                  <a:gd name="T57" fmla="*/ 447 h 460"/>
                  <a:gd name="T58" fmla="*/ 60 w 204"/>
                  <a:gd name="T59" fmla="*/ 435 h 460"/>
                  <a:gd name="T60" fmla="*/ 47 w 204"/>
                  <a:gd name="T61" fmla="*/ 422 h 460"/>
                  <a:gd name="T62" fmla="*/ 34 w 204"/>
                  <a:gd name="T63" fmla="*/ 396 h 460"/>
                  <a:gd name="T64" fmla="*/ 22 w 204"/>
                  <a:gd name="T65" fmla="*/ 362 h 460"/>
                  <a:gd name="T66" fmla="*/ 19 w 204"/>
                  <a:gd name="T67" fmla="*/ 315 h 460"/>
                  <a:gd name="T68" fmla="*/ 26 w 204"/>
                  <a:gd name="T69" fmla="*/ 286 h 460"/>
                  <a:gd name="T70" fmla="*/ 28 w 204"/>
                  <a:gd name="T71" fmla="*/ 265 h 460"/>
                  <a:gd name="T72" fmla="*/ 28 w 204"/>
                  <a:gd name="T73" fmla="*/ 238 h 460"/>
                  <a:gd name="T74" fmla="*/ 17 w 204"/>
                  <a:gd name="T75" fmla="*/ 200 h 460"/>
                  <a:gd name="T76" fmla="*/ 7 w 204"/>
                  <a:gd name="T77" fmla="*/ 163 h 46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4"/>
                  <a:gd name="T118" fmla="*/ 0 h 460"/>
                  <a:gd name="T119" fmla="*/ 204 w 204"/>
                  <a:gd name="T120" fmla="*/ 460 h 46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4" h="460">
                    <a:moveTo>
                      <a:pt x="7" y="163"/>
                    </a:moveTo>
                    <a:lnTo>
                      <a:pt x="0" y="125"/>
                    </a:lnTo>
                    <a:lnTo>
                      <a:pt x="0" y="89"/>
                    </a:lnTo>
                    <a:lnTo>
                      <a:pt x="7" y="58"/>
                    </a:lnTo>
                    <a:lnTo>
                      <a:pt x="22" y="34"/>
                    </a:lnTo>
                    <a:lnTo>
                      <a:pt x="43" y="13"/>
                    </a:lnTo>
                    <a:lnTo>
                      <a:pt x="66" y="2"/>
                    </a:lnTo>
                    <a:lnTo>
                      <a:pt x="84" y="0"/>
                    </a:lnTo>
                    <a:lnTo>
                      <a:pt x="108" y="5"/>
                    </a:lnTo>
                    <a:lnTo>
                      <a:pt x="128" y="14"/>
                    </a:lnTo>
                    <a:lnTo>
                      <a:pt x="150" y="32"/>
                    </a:lnTo>
                    <a:lnTo>
                      <a:pt x="163" y="54"/>
                    </a:lnTo>
                    <a:lnTo>
                      <a:pt x="178" y="89"/>
                    </a:lnTo>
                    <a:lnTo>
                      <a:pt x="188" y="122"/>
                    </a:lnTo>
                    <a:lnTo>
                      <a:pt x="196" y="149"/>
                    </a:lnTo>
                    <a:lnTo>
                      <a:pt x="204" y="187"/>
                    </a:lnTo>
                    <a:lnTo>
                      <a:pt x="204" y="227"/>
                    </a:lnTo>
                    <a:lnTo>
                      <a:pt x="200" y="266"/>
                    </a:lnTo>
                    <a:lnTo>
                      <a:pt x="196" y="300"/>
                    </a:lnTo>
                    <a:lnTo>
                      <a:pt x="194" y="333"/>
                    </a:lnTo>
                    <a:lnTo>
                      <a:pt x="190" y="362"/>
                    </a:lnTo>
                    <a:lnTo>
                      <a:pt x="184" y="390"/>
                    </a:lnTo>
                    <a:lnTo>
                      <a:pt x="176" y="417"/>
                    </a:lnTo>
                    <a:lnTo>
                      <a:pt x="166" y="437"/>
                    </a:lnTo>
                    <a:lnTo>
                      <a:pt x="152" y="452"/>
                    </a:lnTo>
                    <a:lnTo>
                      <a:pt x="137" y="456"/>
                    </a:lnTo>
                    <a:lnTo>
                      <a:pt x="116" y="460"/>
                    </a:lnTo>
                    <a:lnTo>
                      <a:pt x="94" y="453"/>
                    </a:lnTo>
                    <a:lnTo>
                      <a:pt x="76" y="447"/>
                    </a:lnTo>
                    <a:lnTo>
                      <a:pt x="60" y="435"/>
                    </a:lnTo>
                    <a:lnTo>
                      <a:pt x="47" y="422"/>
                    </a:lnTo>
                    <a:lnTo>
                      <a:pt x="34" y="396"/>
                    </a:lnTo>
                    <a:lnTo>
                      <a:pt x="22" y="362"/>
                    </a:lnTo>
                    <a:lnTo>
                      <a:pt x="19" y="315"/>
                    </a:lnTo>
                    <a:lnTo>
                      <a:pt x="26" y="286"/>
                    </a:lnTo>
                    <a:lnTo>
                      <a:pt x="28" y="265"/>
                    </a:lnTo>
                    <a:lnTo>
                      <a:pt x="28" y="238"/>
                    </a:lnTo>
                    <a:lnTo>
                      <a:pt x="17" y="20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  <p:sp>
            <p:nvSpPr>
              <p:cNvPr id="14356" name="Freeform 6"/>
              <p:cNvSpPr>
                <a:spLocks/>
              </p:cNvSpPr>
              <p:nvPr/>
            </p:nvSpPr>
            <p:spPr bwMode="auto">
              <a:xfrm>
                <a:off x="4522" y="2950"/>
                <a:ext cx="170" cy="167"/>
              </a:xfrm>
              <a:custGeom>
                <a:avLst/>
                <a:gdLst>
                  <a:gd name="T0" fmla="*/ 61 w 170"/>
                  <a:gd name="T1" fmla="*/ 21 h 167"/>
                  <a:gd name="T2" fmla="*/ 76 w 170"/>
                  <a:gd name="T3" fmla="*/ 9 h 167"/>
                  <a:gd name="T4" fmla="*/ 91 w 170"/>
                  <a:gd name="T5" fmla="*/ 4 h 167"/>
                  <a:gd name="T6" fmla="*/ 110 w 170"/>
                  <a:gd name="T7" fmla="*/ 0 h 167"/>
                  <a:gd name="T8" fmla="*/ 128 w 170"/>
                  <a:gd name="T9" fmla="*/ 0 h 167"/>
                  <a:gd name="T10" fmla="*/ 142 w 170"/>
                  <a:gd name="T11" fmla="*/ 6 h 167"/>
                  <a:gd name="T12" fmla="*/ 153 w 170"/>
                  <a:gd name="T13" fmla="*/ 16 h 167"/>
                  <a:gd name="T14" fmla="*/ 160 w 170"/>
                  <a:gd name="T15" fmla="*/ 29 h 167"/>
                  <a:gd name="T16" fmla="*/ 167 w 170"/>
                  <a:gd name="T17" fmla="*/ 47 h 167"/>
                  <a:gd name="T18" fmla="*/ 170 w 170"/>
                  <a:gd name="T19" fmla="*/ 61 h 167"/>
                  <a:gd name="T20" fmla="*/ 168 w 170"/>
                  <a:gd name="T21" fmla="*/ 81 h 167"/>
                  <a:gd name="T22" fmla="*/ 164 w 170"/>
                  <a:gd name="T23" fmla="*/ 106 h 167"/>
                  <a:gd name="T24" fmla="*/ 156 w 170"/>
                  <a:gd name="T25" fmla="*/ 124 h 167"/>
                  <a:gd name="T26" fmla="*/ 145 w 170"/>
                  <a:gd name="T27" fmla="*/ 138 h 167"/>
                  <a:gd name="T28" fmla="*/ 133 w 170"/>
                  <a:gd name="T29" fmla="*/ 149 h 167"/>
                  <a:gd name="T30" fmla="*/ 117 w 170"/>
                  <a:gd name="T31" fmla="*/ 157 h 167"/>
                  <a:gd name="T32" fmla="*/ 103 w 170"/>
                  <a:gd name="T33" fmla="*/ 162 h 167"/>
                  <a:gd name="T34" fmla="*/ 88 w 170"/>
                  <a:gd name="T35" fmla="*/ 167 h 167"/>
                  <a:gd name="T36" fmla="*/ 72 w 170"/>
                  <a:gd name="T37" fmla="*/ 167 h 167"/>
                  <a:gd name="T38" fmla="*/ 56 w 170"/>
                  <a:gd name="T39" fmla="*/ 166 h 167"/>
                  <a:gd name="T40" fmla="*/ 41 w 170"/>
                  <a:gd name="T41" fmla="*/ 159 h 167"/>
                  <a:gd name="T42" fmla="*/ 30 w 170"/>
                  <a:gd name="T43" fmla="*/ 151 h 167"/>
                  <a:gd name="T44" fmla="*/ 22 w 170"/>
                  <a:gd name="T45" fmla="*/ 136 h 167"/>
                  <a:gd name="T46" fmla="*/ 18 w 170"/>
                  <a:gd name="T47" fmla="*/ 118 h 167"/>
                  <a:gd name="T48" fmla="*/ 18 w 170"/>
                  <a:gd name="T49" fmla="*/ 98 h 167"/>
                  <a:gd name="T50" fmla="*/ 22 w 170"/>
                  <a:gd name="T51" fmla="*/ 79 h 167"/>
                  <a:gd name="T52" fmla="*/ 26 w 170"/>
                  <a:gd name="T53" fmla="*/ 65 h 167"/>
                  <a:gd name="T54" fmla="*/ 33 w 170"/>
                  <a:gd name="T55" fmla="*/ 55 h 167"/>
                  <a:gd name="T56" fmla="*/ 19 w 170"/>
                  <a:gd name="T57" fmla="*/ 47 h 167"/>
                  <a:gd name="T58" fmla="*/ 6 w 170"/>
                  <a:gd name="T59" fmla="*/ 36 h 167"/>
                  <a:gd name="T60" fmla="*/ 0 w 170"/>
                  <a:gd name="T61" fmla="*/ 24 h 167"/>
                  <a:gd name="T62" fmla="*/ 2 w 170"/>
                  <a:gd name="T63" fmla="*/ 13 h 167"/>
                  <a:gd name="T64" fmla="*/ 10 w 170"/>
                  <a:gd name="T65" fmla="*/ 6 h 167"/>
                  <a:gd name="T66" fmla="*/ 22 w 170"/>
                  <a:gd name="T67" fmla="*/ 5 h 167"/>
                  <a:gd name="T68" fmla="*/ 41 w 170"/>
                  <a:gd name="T69" fmla="*/ 12 h 167"/>
                  <a:gd name="T70" fmla="*/ 61 w 170"/>
                  <a:gd name="T71" fmla="*/ 21 h 16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70"/>
                  <a:gd name="T109" fmla="*/ 0 h 167"/>
                  <a:gd name="T110" fmla="*/ 170 w 170"/>
                  <a:gd name="T111" fmla="*/ 167 h 16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70" h="167">
                    <a:moveTo>
                      <a:pt x="61" y="21"/>
                    </a:moveTo>
                    <a:lnTo>
                      <a:pt x="76" y="9"/>
                    </a:lnTo>
                    <a:lnTo>
                      <a:pt x="91" y="4"/>
                    </a:lnTo>
                    <a:lnTo>
                      <a:pt x="110" y="0"/>
                    </a:lnTo>
                    <a:lnTo>
                      <a:pt x="128" y="0"/>
                    </a:lnTo>
                    <a:lnTo>
                      <a:pt x="142" y="6"/>
                    </a:lnTo>
                    <a:lnTo>
                      <a:pt x="153" y="16"/>
                    </a:lnTo>
                    <a:lnTo>
                      <a:pt x="160" y="29"/>
                    </a:lnTo>
                    <a:lnTo>
                      <a:pt x="167" y="47"/>
                    </a:lnTo>
                    <a:lnTo>
                      <a:pt x="170" y="61"/>
                    </a:lnTo>
                    <a:lnTo>
                      <a:pt x="168" y="81"/>
                    </a:lnTo>
                    <a:lnTo>
                      <a:pt x="164" y="106"/>
                    </a:lnTo>
                    <a:lnTo>
                      <a:pt x="156" y="124"/>
                    </a:lnTo>
                    <a:lnTo>
                      <a:pt x="145" y="138"/>
                    </a:lnTo>
                    <a:lnTo>
                      <a:pt x="133" y="149"/>
                    </a:lnTo>
                    <a:lnTo>
                      <a:pt x="117" y="157"/>
                    </a:lnTo>
                    <a:lnTo>
                      <a:pt x="103" y="162"/>
                    </a:lnTo>
                    <a:lnTo>
                      <a:pt x="88" y="167"/>
                    </a:lnTo>
                    <a:lnTo>
                      <a:pt x="72" y="167"/>
                    </a:lnTo>
                    <a:lnTo>
                      <a:pt x="56" y="166"/>
                    </a:lnTo>
                    <a:lnTo>
                      <a:pt x="41" y="159"/>
                    </a:lnTo>
                    <a:lnTo>
                      <a:pt x="30" y="151"/>
                    </a:lnTo>
                    <a:lnTo>
                      <a:pt x="22" y="136"/>
                    </a:lnTo>
                    <a:lnTo>
                      <a:pt x="18" y="118"/>
                    </a:lnTo>
                    <a:lnTo>
                      <a:pt x="18" y="98"/>
                    </a:lnTo>
                    <a:lnTo>
                      <a:pt x="22" y="79"/>
                    </a:lnTo>
                    <a:lnTo>
                      <a:pt x="26" y="65"/>
                    </a:lnTo>
                    <a:lnTo>
                      <a:pt x="33" y="55"/>
                    </a:lnTo>
                    <a:lnTo>
                      <a:pt x="19" y="47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2" y="13"/>
                    </a:lnTo>
                    <a:lnTo>
                      <a:pt x="10" y="6"/>
                    </a:lnTo>
                    <a:lnTo>
                      <a:pt x="22" y="5"/>
                    </a:lnTo>
                    <a:lnTo>
                      <a:pt x="41" y="12"/>
                    </a:lnTo>
                    <a:lnTo>
                      <a:pt x="6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  <p:sp>
            <p:nvSpPr>
              <p:cNvPr id="14357" name="Freeform 7"/>
              <p:cNvSpPr>
                <a:spLocks/>
              </p:cNvSpPr>
              <p:nvPr/>
            </p:nvSpPr>
            <p:spPr bwMode="auto">
              <a:xfrm>
                <a:off x="4227" y="3072"/>
                <a:ext cx="347" cy="231"/>
              </a:xfrm>
              <a:custGeom>
                <a:avLst/>
                <a:gdLst>
                  <a:gd name="T0" fmla="*/ 74 w 347"/>
                  <a:gd name="T1" fmla="*/ 60 h 231"/>
                  <a:gd name="T2" fmla="*/ 111 w 347"/>
                  <a:gd name="T3" fmla="*/ 37 h 231"/>
                  <a:gd name="T4" fmla="*/ 108 w 347"/>
                  <a:gd name="T5" fmla="*/ 39 h 231"/>
                  <a:gd name="T6" fmla="*/ 147 w 347"/>
                  <a:gd name="T7" fmla="*/ 19 h 231"/>
                  <a:gd name="T8" fmla="*/ 184 w 347"/>
                  <a:gd name="T9" fmla="*/ 8 h 231"/>
                  <a:gd name="T10" fmla="*/ 222 w 347"/>
                  <a:gd name="T11" fmla="*/ 0 h 231"/>
                  <a:gd name="T12" fmla="*/ 257 w 347"/>
                  <a:gd name="T13" fmla="*/ 2 h 231"/>
                  <a:gd name="T14" fmla="*/ 299 w 347"/>
                  <a:gd name="T15" fmla="*/ 13 h 231"/>
                  <a:gd name="T16" fmla="*/ 326 w 347"/>
                  <a:gd name="T17" fmla="*/ 32 h 231"/>
                  <a:gd name="T18" fmla="*/ 343 w 347"/>
                  <a:gd name="T19" fmla="*/ 54 h 231"/>
                  <a:gd name="T20" fmla="*/ 347 w 347"/>
                  <a:gd name="T21" fmla="*/ 90 h 231"/>
                  <a:gd name="T22" fmla="*/ 346 w 347"/>
                  <a:gd name="T23" fmla="*/ 109 h 231"/>
                  <a:gd name="T24" fmla="*/ 333 w 347"/>
                  <a:gd name="T25" fmla="*/ 121 h 231"/>
                  <a:gd name="T26" fmla="*/ 286 w 347"/>
                  <a:gd name="T27" fmla="*/ 137 h 231"/>
                  <a:gd name="T28" fmla="*/ 281 w 347"/>
                  <a:gd name="T29" fmla="*/ 137 h 231"/>
                  <a:gd name="T30" fmla="*/ 246 w 347"/>
                  <a:gd name="T31" fmla="*/ 148 h 231"/>
                  <a:gd name="T32" fmla="*/ 243 w 347"/>
                  <a:gd name="T33" fmla="*/ 149 h 231"/>
                  <a:gd name="T34" fmla="*/ 221 w 347"/>
                  <a:gd name="T35" fmla="*/ 169 h 231"/>
                  <a:gd name="T36" fmla="*/ 200 w 347"/>
                  <a:gd name="T37" fmla="*/ 192 h 231"/>
                  <a:gd name="T38" fmla="*/ 167 w 347"/>
                  <a:gd name="T39" fmla="*/ 208 h 231"/>
                  <a:gd name="T40" fmla="*/ 142 w 347"/>
                  <a:gd name="T41" fmla="*/ 221 h 231"/>
                  <a:gd name="T42" fmla="*/ 109 w 347"/>
                  <a:gd name="T43" fmla="*/ 230 h 231"/>
                  <a:gd name="T44" fmla="*/ 70 w 347"/>
                  <a:gd name="T45" fmla="*/ 231 h 231"/>
                  <a:gd name="T46" fmla="*/ 35 w 347"/>
                  <a:gd name="T47" fmla="*/ 225 h 231"/>
                  <a:gd name="T48" fmla="*/ 14 w 347"/>
                  <a:gd name="T49" fmla="*/ 207 h 231"/>
                  <a:gd name="T50" fmla="*/ 0 w 347"/>
                  <a:gd name="T51" fmla="*/ 189 h 231"/>
                  <a:gd name="T52" fmla="*/ 2 w 347"/>
                  <a:gd name="T53" fmla="*/ 164 h 231"/>
                  <a:gd name="T54" fmla="*/ 8 w 347"/>
                  <a:gd name="T55" fmla="*/ 138 h 231"/>
                  <a:gd name="T56" fmla="*/ 26 w 347"/>
                  <a:gd name="T57" fmla="*/ 114 h 231"/>
                  <a:gd name="T58" fmla="*/ 42 w 347"/>
                  <a:gd name="T59" fmla="*/ 94 h 231"/>
                  <a:gd name="T60" fmla="*/ 63 w 347"/>
                  <a:gd name="T61" fmla="*/ 76 h 231"/>
                  <a:gd name="T62" fmla="*/ 74 w 347"/>
                  <a:gd name="T63" fmla="*/ 60 h 23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7"/>
                  <a:gd name="T97" fmla="*/ 0 h 231"/>
                  <a:gd name="T98" fmla="*/ 347 w 347"/>
                  <a:gd name="T99" fmla="*/ 231 h 23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7" h="231">
                    <a:moveTo>
                      <a:pt x="74" y="60"/>
                    </a:moveTo>
                    <a:lnTo>
                      <a:pt x="111" y="37"/>
                    </a:lnTo>
                    <a:lnTo>
                      <a:pt x="108" y="39"/>
                    </a:lnTo>
                    <a:lnTo>
                      <a:pt x="147" y="19"/>
                    </a:lnTo>
                    <a:lnTo>
                      <a:pt x="184" y="8"/>
                    </a:lnTo>
                    <a:lnTo>
                      <a:pt x="222" y="0"/>
                    </a:lnTo>
                    <a:lnTo>
                      <a:pt x="257" y="2"/>
                    </a:lnTo>
                    <a:lnTo>
                      <a:pt x="299" y="13"/>
                    </a:lnTo>
                    <a:lnTo>
                      <a:pt x="326" y="32"/>
                    </a:lnTo>
                    <a:lnTo>
                      <a:pt x="343" y="54"/>
                    </a:lnTo>
                    <a:lnTo>
                      <a:pt x="347" y="90"/>
                    </a:lnTo>
                    <a:lnTo>
                      <a:pt x="346" y="109"/>
                    </a:lnTo>
                    <a:lnTo>
                      <a:pt x="333" y="121"/>
                    </a:lnTo>
                    <a:lnTo>
                      <a:pt x="286" y="137"/>
                    </a:lnTo>
                    <a:lnTo>
                      <a:pt x="281" y="137"/>
                    </a:lnTo>
                    <a:lnTo>
                      <a:pt x="246" y="148"/>
                    </a:lnTo>
                    <a:lnTo>
                      <a:pt x="243" y="149"/>
                    </a:lnTo>
                    <a:lnTo>
                      <a:pt x="221" y="169"/>
                    </a:lnTo>
                    <a:lnTo>
                      <a:pt x="200" y="192"/>
                    </a:lnTo>
                    <a:lnTo>
                      <a:pt x="167" y="208"/>
                    </a:lnTo>
                    <a:lnTo>
                      <a:pt x="142" y="221"/>
                    </a:lnTo>
                    <a:lnTo>
                      <a:pt x="109" y="230"/>
                    </a:lnTo>
                    <a:lnTo>
                      <a:pt x="70" y="231"/>
                    </a:lnTo>
                    <a:lnTo>
                      <a:pt x="35" y="225"/>
                    </a:lnTo>
                    <a:lnTo>
                      <a:pt x="14" y="207"/>
                    </a:lnTo>
                    <a:lnTo>
                      <a:pt x="0" y="189"/>
                    </a:lnTo>
                    <a:lnTo>
                      <a:pt x="2" y="164"/>
                    </a:lnTo>
                    <a:lnTo>
                      <a:pt x="8" y="138"/>
                    </a:lnTo>
                    <a:lnTo>
                      <a:pt x="26" y="114"/>
                    </a:lnTo>
                    <a:lnTo>
                      <a:pt x="42" y="94"/>
                    </a:lnTo>
                    <a:lnTo>
                      <a:pt x="63" y="76"/>
                    </a:lnTo>
                    <a:lnTo>
                      <a:pt x="74" y="60"/>
                    </a:lnTo>
                    <a:close/>
                  </a:path>
                </a:pathLst>
              </a:cu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  <p:sp>
            <p:nvSpPr>
              <p:cNvPr id="14358" name="Freeform 8"/>
              <p:cNvSpPr>
                <a:spLocks/>
              </p:cNvSpPr>
              <p:nvPr/>
            </p:nvSpPr>
            <p:spPr bwMode="auto">
              <a:xfrm>
                <a:off x="4215" y="3059"/>
                <a:ext cx="376" cy="262"/>
              </a:xfrm>
              <a:custGeom>
                <a:avLst/>
                <a:gdLst>
                  <a:gd name="T0" fmla="*/ 373 w 376"/>
                  <a:gd name="T1" fmla="*/ 70 h 262"/>
                  <a:gd name="T2" fmla="*/ 358 w 376"/>
                  <a:gd name="T3" fmla="*/ 41 h 262"/>
                  <a:gd name="T4" fmla="*/ 331 w 376"/>
                  <a:gd name="T5" fmla="*/ 19 h 262"/>
                  <a:gd name="T6" fmla="*/ 273 w 376"/>
                  <a:gd name="T7" fmla="*/ 0 h 262"/>
                  <a:gd name="T8" fmla="*/ 211 w 376"/>
                  <a:gd name="T9" fmla="*/ 2 h 262"/>
                  <a:gd name="T10" fmla="*/ 144 w 376"/>
                  <a:gd name="T11" fmla="*/ 22 h 262"/>
                  <a:gd name="T12" fmla="*/ 99 w 376"/>
                  <a:gd name="T13" fmla="*/ 51 h 262"/>
                  <a:gd name="T14" fmla="*/ 59 w 376"/>
                  <a:gd name="T15" fmla="*/ 80 h 262"/>
                  <a:gd name="T16" fmla="*/ 28 w 376"/>
                  <a:gd name="T17" fmla="*/ 113 h 262"/>
                  <a:gd name="T18" fmla="*/ 9 w 376"/>
                  <a:gd name="T19" fmla="*/ 147 h 262"/>
                  <a:gd name="T20" fmla="*/ 2 w 376"/>
                  <a:gd name="T21" fmla="*/ 182 h 262"/>
                  <a:gd name="T22" fmla="*/ 5 w 376"/>
                  <a:gd name="T23" fmla="*/ 223 h 262"/>
                  <a:gd name="T24" fmla="*/ 33 w 376"/>
                  <a:gd name="T25" fmla="*/ 252 h 262"/>
                  <a:gd name="T26" fmla="*/ 78 w 376"/>
                  <a:gd name="T27" fmla="*/ 262 h 262"/>
                  <a:gd name="T28" fmla="*/ 119 w 376"/>
                  <a:gd name="T29" fmla="*/ 262 h 262"/>
                  <a:gd name="T30" fmla="*/ 167 w 376"/>
                  <a:gd name="T31" fmla="*/ 252 h 262"/>
                  <a:gd name="T32" fmla="*/ 209 w 376"/>
                  <a:gd name="T33" fmla="*/ 230 h 262"/>
                  <a:gd name="T34" fmla="*/ 241 w 376"/>
                  <a:gd name="T35" fmla="*/ 206 h 262"/>
                  <a:gd name="T36" fmla="*/ 266 w 376"/>
                  <a:gd name="T37" fmla="*/ 177 h 262"/>
                  <a:gd name="T38" fmla="*/ 304 w 376"/>
                  <a:gd name="T39" fmla="*/ 157 h 262"/>
                  <a:gd name="T40" fmla="*/ 339 w 376"/>
                  <a:gd name="T41" fmla="*/ 145 h 262"/>
                  <a:gd name="T42" fmla="*/ 338 w 376"/>
                  <a:gd name="T43" fmla="*/ 127 h 262"/>
                  <a:gd name="T44" fmla="*/ 276 w 376"/>
                  <a:gd name="T45" fmla="*/ 140 h 262"/>
                  <a:gd name="T46" fmla="*/ 223 w 376"/>
                  <a:gd name="T47" fmla="*/ 172 h 262"/>
                  <a:gd name="T48" fmla="*/ 179 w 376"/>
                  <a:gd name="T49" fmla="*/ 210 h 262"/>
                  <a:gd name="T50" fmla="*/ 143 w 376"/>
                  <a:gd name="T51" fmla="*/ 226 h 262"/>
                  <a:gd name="T52" fmla="*/ 114 w 376"/>
                  <a:gd name="T53" fmla="*/ 233 h 262"/>
                  <a:gd name="T54" fmla="*/ 73 w 376"/>
                  <a:gd name="T55" fmla="*/ 233 h 262"/>
                  <a:gd name="T56" fmla="*/ 43 w 376"/>
                  <a:gd name="T57" fmla="*/ 222 h 262"/>
                  <a:gd name="T58" fmla="*/ 29 w 376"/>
                  <a:gd name="T59" fmla="*/ 196 h 262"/>
                  <a:gd name="T60" fmla="*/ 33 w 376"/>
                  <a:gd name="T61" fmla="*/ 168 h 262"/>
                  <a:gd name="T62" fmla="*/ 46 w 376"/>
                  <a:gd name="T63" fmla="*/ 137 h 262"/>
                  <a:gd name="T64" fmla="*/ 72 w 376"/>
                  <a:gd name="T65" fmla="*/ 106 h 262"/>
                  <a:gd name="T66" fmla="*/ 109 w 376"/>
                  <a:gd name="T67" fmla="*/ 73 h 262"/>
                  <a:gd name="T68" fmla="*/ 148 w 376"/>
                  <a:gd name="T69" fmla="*/ 52 h 262"/>
                  <a:gd name="T70" fmla="*/ 187 w 376"/>
                  <a:gd name="T71" fmla="*/ 36 h 262"/>
                  <a:gd name="T72" fmla="*/ 232 w 376"/>
                  <a:gd name="T73" fmla="*/ 28 h 262"/>
                  <a:gd name="T74" fmla="*/ 280 w 376"/>
                  <a:gd name="T75" fmla="*/ 31 h 262"/>
                  <a:gd name="T76" fmla="*/ 303 w 376"/>
                  <a:gd name="T77" fmla="*/ 39 h 262"/>
                  <a:gd name="T78" fmla="*/ 333 w 376"/>
                  <a:gd name="T79" fmla="*/ 63 h 262"/>
                  <a:gd name="T80" fmla="*/ 343 w 376"/>
                  <a:gd name="T81" fmla="*/ 94 h 262"/>
                  <a:gd name="T82" fmla="*/ 340 w 376"/>
                  <a:gd name="T83" fmla="*/ 118 h 262"/>
                  <a:gd name="T84" fmla="*/ 367 w 376"/>
                  <a:gd name="T85" fmla="*/ 122 h 262"/>
                  <a:gd name="T86" fmla="*/ 376 w 376"/>
                  <a:gd name="T87" fmla="*/ 96 h 26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76"/>
                  <a:gd name="T133" fmla="*/ 0 h 262"/>
                  <a:gd name="T134" fmla="*/ 376 w 376"/>
                  <a:gd name="T135" fmla="*/ 262 h 26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76" h="262">
                    <a:moveTo>
                      <a:pt x="376" y="96"/>
                    </a:moveTo>
                    <a:lnTo>
                      <a:pt x="373" y="70"/>
                    </a:lnTo>
                    <a:lnTo>
                      <a:pt x="367" y="55"/>
                    </a:lnTo>
                    <a:lnTo>
                      <a:pt x="358" y="41"/>
                    </a:lnTo>
                    <a:lnTo>
                      <a:pt x="343" y="29"/>
                    </a:lnTo>
                    <a:lnTo>
                      <a:pt x="331" y="19"/>
                    </a:lnTo>
                    <a:lnTo>
                      <a:pt x="309" y="8"/>
                    </a:lnTo>
                    <a:lnTo>
                      <a:pt x="273" y="0"/>
                    </a:lnTo>
                    <a:lnTo>
                      <a:pt x="243" y="0"/>
                    </a:lnTo>
                    <a:lnTo>
                      <a:pt x="211" y="2"/>
                    </a:lnTo>
                    <a:lnTo>
                      <a:pt x="179" y="10"/>
                    </a:lnTo>
                    <a:lnTo>
                      <a:pt x="144" y="22"/>
                    </a:lnTo>
                    <a:lnTo>
                      <a:pt x="121" y="35"/>
                    </a:lnTo>
                    <a:lnTo>
                      <a:pt x="99" y="51"/>
                    </a:lnTo>
                    <a:lnTo>
                      <a:pt x="80" y="62"/>
                    </a:lnTo>
                    <a:lnTo>
                      <a:pt x="59" y="80"/>
                    </a:lnTo>
                    <a:lnTo>
                      <a:pt x="40" y="97"/>
                    </a:lnTo>
                    <a:lnTo>
                      <a:pt x="28" y="113"/>
                    </a:lnTo>
                    <a:lnTo>
                      <a:pt x="16" y="129"/>
                    </a:lnTo>
                    <a:lnTo>
                      <a:pt x="9" y="147"/>
                    </a:lnTo>
                    <a:lnTo>
                      <a:pt x="4" y="162"/>
                    </a:lnTo>
                    <a:lnTo>
                      <a:pt x="2" y="182"/>
                    </a:lnTo>
                    <a:lnTo>
                      <a:pt x="0" y="202"/>
                    </a:lnTo>
                    <a:lnTo>
                      <a:pt x="5" y="223"/>
                    </a:lnTo>
                    <a:lnTo>
                      <a:pt x="16" y="239"/>
                    </a:lnTo>
                    <a:lnTo>
                      <a:pt x="33" y="252"/>
                    </a:lnTo>
                    <a:lnTo>
                      <a:pt x="55" y="259"/>
                    </a:lnTo>
                    <a:lnTo>
                      <a:pt x="78" y="262"/>
                    </a:lnTo>
                    <a:lnTo>
                      <a:pt x="102" y="261"/>
                    </a:lnTo>
                    <a:lnTo>
                      <a:pt x="119" y="262"/>
                    </a:lnTo>
                    <a:lnTo>
                      <a:pt x="146" y="258"/>
                    </a:lnTo>
                    <a:lnTo>
                      <a:pt x="167" y="252"/>
                    </a:lnTo>
                    <a:lnTo>
                      <a:pt x="184" y="244"/>
                    </a:lnTo>
                    <a:lnTo>
                      <a:pt x="209" y="230"/>
                    </a:lnTo>
                    <a:lnTo>
                      <a:pt x="227" y="217"/>
                    </a:lnTo>
                    <a:lnTo>
                      <a:pt x="241" y="206"/>
                    </a:lnTo>
                    <a:lnTo>
                      <a:pt x="254" y="193"/>
                    </a:lnTo>
                    <a:lnTo>
                      <a:pt x="266" y="177"/>
                    </a:lnTo>
                    <a:lnTo>
                      <a:pt x="282" y="165"/>
                    </a:lnTo>
                    <a:lnTo>
                      <a:pt x="304" y="157"/>
                    </a:lnTo>
                    <a:lnTo>
                      <a:pt x="320" y="154"/>
                    </a:lnTo>
                    <a:lnTo>
                      <a:pt x="339" y="145"/>
                    </a:lnTo>
                    <a:lnTo>
                      <a:pt x="367" y="124"/>
                    </a:lnTo>
                    <a:lnTo>
                      <a:pt x="338" y="127"/>
                    </a:lnTo>
                    <a:lnTo>
                      <a:pt x="310" y="135"/>
                    </a:lnTo>
                    <a:lnTo>
                      <a:pt x="276" y="140"/>
                    </a:lnTo>
                    <a:lnTo>
                      <a:pt x="251" y="152"/>
                    </a:lnTo>
                    <a:lnTo>
                      <a:pt x="223" y="172"/>
                    </a:lnTo>
                    <a:lnTo>
                      <a:pt x="202" y="196"/>
                    </a:lnTo>
                    <a:lnTo>
                      <a:pt x="179" y="210"/>
                    </a:lnTo>
                    <a:lnTo>
                      <a:pt x="161" y="217"/>
                    </a:lnTo>
                    <a:lnTo>
                      <a:pt x="143" y="226"/>
                    </a:lnTo>
                    <a:lnTo>
                      <a:pt x="128" y="231"/>
                    </a:lnTo>
                    <a:lnTo>
                      <a:pt x="114" y="233"/>
                    </a:lnTo>
                    <a:lnTo>
                      <a:pt x="95" y="233"/>
                    </a:lnTo>
                    <a:lnTo>
                      <a:pt x="73" y="233"/>
                    </a:lnTo>
                    <a:lnTo>
                      <a:pt x="56" y="228"/>
                    </a:lnTo>
                    <a:lnTo>
                      <a:pt x="43" y="222"/>
                    </a:lnTo>
                    <a:lnTo>
                      <a:pt x="34" y="210"/>
                    </a:lnTo>
                    <a:lnTo>
                      <a:pt x="29" y="196"/>
                    </a:lnTo>
                    <a:lnTo>
                      <a:pt x="28" y="182"/>
                    </a:lnTo>
                    <a:lnTo>
                      <a:pt x="33" y="168"/>
                    </a:lnTo>
                    <a:lnTo>
                      <a:pt x="38" y="151"/>
                    </a:lnTo>
                    <a:lnTo>
                      <a:pt x="46" y="137"/>
                    </a:lnTo>
                    <a:lnTo>
                      <a:pt x="59" y="120"/>
                    </a:lnTo>
                    <a:lnTo>
                      <a:pt x="72" y="106"/>
                    </a:lnTo>
                    <a:lnTo>
                      <a:pt x="91" y="89"/>
                    </a:lnTo>
                    <a:lnTo>
                      <a:pt x="109" y="73"/>
                    </a:lnTo>
                    <a:lnTo>
                      <a:pt x="129" y="62"/>
                    </a:lnTo>
                    <a:lnTo>
                      <a:pt x="148" y="52"/>
                    </a:lnTo>
                    <a:lnTo>
                      <a:pt x="167" y="42"/>
                    </a:lnTo>
                    <a:lnTo>
                      <a:pt x="187" y="36"/>
                    </a:lnTo>
                    <a:lnTo>
                      <a:pt x="209" y="31"/>
                    </a:lnTo>
                    <a:lnTo>
                      <a:pt x="232" y="28"/>
                    </a:lnTo>
                    <a:lnTo>
                      <a:pt x="257" y="27"/>
                    </a:lnTo>
                    <a:lnTo>
                      <a:pt x="280" y="31"/>
                    </a:lnTo>
                    <a:lnTo>
                      <a:pt x="283" y="32"/>
                    </a:lnTo>
                    <a:lnTo>
                      <a:pt x="303" y="39"/>
                    </a:lnTo>
                    <a:lnTo>
                      <a:pt x="320" y="51"/>
                    </a:lnTo>
                    <a:lnTo>
                      <a:pt x="333" y="63"/>
                    </a:lnTo>
                    <a:lnTo>
                      <a:pt x="342" y="77"/>
                    </a:lnTo>
                    <a:lnTo>
                      <a:pt x="343" y="94"/>
                    </a:lnTo>
                    <a:lnTo>
                      <a:pt x="343" y="108"/>
                    </a:lnTo>
                    <a:lnTo>
                      <a:pt x="340" y="118"/>
                    </a:lnTo>
                    <a:lnTo>
                      <a:pt x="337" y="123"/>
                    </a:lnTo>
                    <a:lnTo>
                      <a:pt x="367" y="122"/>
                    </a:lnTo>
                    <a:lnTo>
                      <a:pt x="373" y="109"/>
                    </a:lnTo>
                    <a:lnTo>
                      <a:pt x="376" y="96"/>
                    </a:lnTo>
                    <a:close/>
                  </a:path>
                </a:pathLst>
              </a:custGeom>
              <a:solidFill>
                <a:srgbClr val="66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</p:grpSp>
        <p:grpSp>
          <p:nvGrpSpPr>
            <p:cNvPr id="14349" name="Group 9"/>
            <p:cNvGrpSpPr>
              <a:grpSpLocks/>
            </p:cNvGrpSpPr>
            <p:nvPr/>
          </p:nvGrpSpPr>
          <p:grpSpPr bwMode="auto">
            <a:xfrm>
              <a:off x="336" y="1440"/>
              <a:ext cx="1104" cy="1954"/>
              <a:chOff x="4175" y="2640"/>
              <a:chExt cx="603" cy="1183"/>
            </a:xfrm>
          </p:grpSpPr>
          <p:sp>
            <p:nvSpPr>
              <p:cNvPr id="14350" name="Freeform 10"/>
              <p:cNvSpPr>
                <a:spLocks/>
              </p:cNvSpPr>
              <p:nvPr/>
            </p:nvSpPr>
            <p:spPr bwMode="auto">
              <a:xfrm>
                <a:off x="4215" y="2640"/>
                <a:ext cx="290" cy="294"/>
              </a:xfrm>
              <a:custGeom>
                <a:avLst/>
                <a:gdLst>
                  <a:gd name="T0" fmla="*/ 219 w 290"/>
                  <a:gd name="T1" fmla="*/ 205 h 294"/>
                  <a:gd name="T2" fmla="*/ 220 w 290"/>
                  <a:gd name="T3" fmla="*/ 184 h 294"/>
                  <a:gd name="T4" fmla="*/ 216 w 290"/>
                  <a:gd name="T5" fmla="*/ 161 h 294"/>
                  <a:gd name="T6" fmla="*/ 207 w 290"/>
                  <a:gd name="T7" fmla="*/ 124 h 294"/>
                  <a:gd name="T8" fmla="*/ 194 w 290"/>
                  <a:gd name="T9" fmla="*/ 95 h 294"/>
                  <a:gd name="T10" fmla="*/ 179 w 290"/>
                  <a:gd name="T11" fmla="*/ 65 h 294"/>
                  <a:gd name="T12" fmla="*/ 165 w 290"/>
                  <a:gd name="T13" fmla="*/ 41 h 294"/>
                  <a:gd name="T14" fmla="*/ 152 w 290"/>
                  <a:gd name="T15" fmla="*/ 23 h 294"/>
                  <a:gd name="T16" fmla="*/ 134 w 290"/>
                  <a:gd name="T17" fmla="*/ 6 h 294"/>
                  <a:gd name="T18" fmla="*/ 122 w 290"/>
                  <a:gd name="T19" fmla="*/ 1 h 294"/>
                  <a:gd name="T20" fmla="*/ 106 w 290"/>
                  <a:gd name="T21" fmla="*/ 0 h 294"/>
                  <a:gd name="T22" fmla="*/ 89 w 290"/>
                  <a:gd name="T23" fmla="*/ 2 h 294"/>
                  <a:gd name="T24" fmla="*/ 72 w 290"/>
                  <a:gd name="T25" fmla="*/ 6 h 294"/>
                  <a:gd name="T26" fmla="*/ 54 w 290"/>
                  <a:gd name="T27" fmla="*/ 15 h 294"/>
                  <a:gd name="T28" fmla="*/ 37 w 290"/>
                  <a:gd name="T29" fmla="*/ 30 h 294"/>
                  <a:gd name="T30" fmla="*/ 22 w 290"/>
                  <a:gd name="T31" fmla="*/ 45 h 294"/>
                  <a:gd name="T32" fmla="*/ 10 w 290"/>
                  <a:gd name="T33" fmla="*/ 66 h 294"/>
                  <a:gd name="T34" fmla="*/ 3 w 290"/>
                  <a:gd name="T35" fmla="*/ 88 h 294"/>
                  <a:gd name="T36" fmla="*/ 0 w 290"/>
                  <a:gd name="T37" fmla="*/ 111 h 294"/>
                  <a:gd name="T38" fmla="*/ 2 w 290"/>
                  <a:gd name="T39" fmla="*/ 129 h 294"/>
                  <a:gd name="T40" fmla="*/ 6 w 290"/>
                  <a:gd name="T41" fmla="*/ 146 h 294"/>
                  <a:gd name="T42" fmla="*/ 16 w 290"/>
                  <a:gd name="T43" fmla="*/ 166 h 294"/>
                  <a:gd name="T44" fmla="*/ 31 w 290"/>
                  <a:gd name="T45" fmla="*/ 184 h 294"/>
                  <a:gd name="T46" fmla="*/ 47 w 290"/>
                  <a:gd name="T47" fmla="*/ 204 h 294"/>
                  <a:gd name="T48" fmla="*/ 75 w 290"/>
                  <a:gd name="T49" fmla="*/ 225 h 294"/>
                  <a:gd name="T50" fmla="*/ 93 w 290"/>
                  <a:gd name="T51" fmla="*/ 241 h 294"/>
                  <a:gd name="T52" fmla="*/ 114 w 290"/>
                  <a:gd name="T53" fmla="*/ 255 h 294"/>
                  <a:gd name="T54" fmla="*/ 136 w 290"/>
                  <a:gd name="T55" fmla="*/ 259 h 294"/>
                  <a:gd name="T56" fmla="*/ 159 w 290"/>
                  <a:gd name="T57" fmla="*/ 259 h 294"/>
                  <a:gd name="T58" fmla="*/ 177 w 290"/>
                  <a:gd name="T59" fmla="*/ 256 h 294"/>
                  <a:gd name="T60" fmla="*/ 193 w 290"/>
                  <a:gd name="T61" fmla="*/ 247 h 294"/>
                  <a:gd name="T62" fmla="*/ 208 w 290"/>
                  <a:gd name="T63" fmla="*/ 233 h 294"/>
                  <a:gd name="T64" fmla="*/ 231 w 290"/>
                  <a:gd name="T65" fmla="*/ 258 h 294"/>
                  <a:gd name="T66" fmla="*/ 248 w 290"/>
                  <a:gd name="T67" fmla="*/ 283 h 294"/>
                  <a:gd name="T68" fmla="*/ 261 w 290"/>
                  <a:gd name="T69" fmla="*/ 293 h 294"/>
                  <a:gd name="T70" fmla="*/ 273 w 290"/>
                  <a:gd name="T71" fmla="*/ 294 h 294"/>
                  <a:gd name="T72" fmla="*/ 283 w 290"/>
                  <a:gd name="T73" fmla="*/ 290 h 294"/>
                  <a:gd name="T74" fmla="*/ 288 w 290"/>
                  <a:gd name="T75" fmla="*/ 280 h 294"/>
                  <a:gd name="T76" fmla="*/ 290 w 290"/>
                  <a:gd name="T77" fmla="*/ 272 h 294"/>
                  <a:gd name="T78" fmla="*/ 288 w 290"/>
                  <a:gd name="T79" fmla="*/ 264 h 294"/>
                  <a:gd name="T80" fmla="*/ 286 w 290"/>
                  <a:gd name="T81" fmla="*/ 255 h 294"/>
                  <a:gd name="T82" fmla="*/ 281 w 290"/>
                  <a:gd name="T83" fmla="*/ 247 h 294"/>
                  <a:gd name="T84" fmla="*/ 268 w 290"/>
                  <a:gd name="T85" fmla="*/ 239 h 294"/>
                  <a:gd name="T86" fmla="*/ 251 w 290"/>
                  <a:gd name="T87" fmla="*/ 228 h 294"/>
                  <a:gd name="T88" fmla="*/ 238 w 290"/>
                  <a:gd name="T89" fmla="*/ 221 h 294"/>
                  <a:gd name="T90" fmla="*/ 228 w 290"/>
                  <a:gd name="T91" fmla="*/ 215 h 294"/>
                  <a:gd name="T92" fmla="*/ 219 w 290"/>
                  <a:gd name="T93" fmla="*/ 205 h 29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90"/>
                  <a:gd name="T142" fmla="*/ 0 h 294"/>
                  <a:gd name="T143" fmla="*/ 290 w 290"/>
                  <a:gd name="T144" fmla="*/ 294 h 29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90" h="294">
                    <a:moveTo>
                      <a:pt x="219" y="205"/>
                    </a:moveTo>
                    <a:lnTo>
                      <a:pt x="220" y="184"/>
                    </a:lnTo>
                    <a:lnTo>
                      <a:pt x="216" y="161"/>
                    </a:lnTo>
                    <a:lnTo>
                      <a:pt x="207" y="124"/>
                    </a:lnTo>
                    <a:lnTo>
                      <a:pt x="194" y="95"/>
                    </a:lnTo>
                    <a:lnTo>
                      <a:pt x="179" y="65"/>
                    </a:lnTo>
                    <a:lnTo>
                      <a:pt x="165" y="41"/>
                    </a:lnTo>
                    <a:lnTo>
                      <a:pt x="152" y="23"/>
                    </a:lnTo>
                    <a:lnTo>
                      <a:pt x="134" y="6"/>
                    </a:lnTo>
                    <a:lnTo>
                      <a:pt x="122" y="1"/>
                    </a:lnTo>
                    <a:lnTo>
                      <a:pt x="106" y="0"/>
                    </a:lnTo>
                    <a:lnTo>
                      <a:pt x="89" y="2"/>
                    </a:lnTo>
                    <a:lnTo>
                      <a:pt x="72" y="6"/>
                    </a:lnTo>
                    <a:lnTo>
                      <a:pt x="54" y="15"/>
                    </a:lnTo>
                    <a:lnTo>
                      <a:pt x="37" y="30"/>
                    </a:lnTo>
                    <a:lnTo>
                      <a:pt x="22" y="45"/>
                    </a:lnTo>
                    <a:lnTo>
                      <a:pt x="10" y="66"/>
                    </a:lnTo>
                    <a:lnTo>
                      <a:pt x="3" y="88"/>
                    </a:lnTo>
                    <a:lnTo>
                      <a:pt x="0" y="111"/>
                    </a:lnTo>
                    <a:lnTo>
                      <a:pt x="2" y="129"/>
                    </a:lnTo>
                    <a:lnTo>
                      <a:pt x="6" y="146"/>
                    </a:lnTo>
                    <a:lnTo>
                      <a:pt x="16" y="166"/>
                    </a:lnTo>
                    <a:lnTo>
                      <a:pt x="31" y="184"/>
                    </a:lnTo>
                    <a:lnTo>
                      <a:pt x="47" y="204"/>
                    </a:lnTo>
                    <a:lnTo>
                      <a:pt x="75" y="225"/>
                    </a:lnTo>
                    <a:lnTo>
                      <a:pt x="93" y="241"/>
                    </a:lnTo>
                    <a:lnTo>
                      <a:pt x="114" y="255"/>
                    </a:lnTo>
                    <a:lnTo>
                      <a:pt x="136" y="259"/>
                    </a:lnTo>
                    <a:lnTo>
                      <a:pt x="159" y="259"/>
                    </a:lnTo>
                    <a:lnTo>
                      <a:pt x="177" y="256"/>
                    </a:lnTo>
                    <a:lnTo>
                      <a:pt x="193" y="247"/>
                    </a:lnTo>
                    <a:lnTo>
                      <a:pt x="208" y="233"/>
                    </a:lnTo>
                    <a:lnTo>
                      <a:pt x="231" y="258"/>
                    </a:lnTo>
                    <a:lnTo>
                      <a:pt x="248" y="283"/>
                    </a:lnTo>
                    <a:lnTo>
                      <a:pt x="261" y="293"/>
                    </a:lnTo>
                    <a:lnTo>
                      <a:pt x="273" y="294"/>
                    </a:lnTo>
                    <a:lnTo>
                      <a:pt x="283" y="290"/>
                    </a:lnTo>
                    <a:lnTo>
                      <a:pt x="288" y="280"/>
                    </a:lnTo>
                    <a:lnTo>
                      <a:pt x="290" y="272"/>
                    </a:lnTo>
                    <a:lnTo>
                      <a:pt x="288" y="264"/>
                    </a:lnTo>
                    <a:lnTo>
                      <a:pt x="286" y="255"/>
                    </a:lnTo>
                    <a:lnTo>
                      <a:pt x="281" y="247"/>
                    </a:lnTo>
                    <a:lnTo>
                      <a:pt x="268" y="239"/>
                    </a:lnTo>
                    <a:lnTo>
                      <a:pt x="251" y="228"/>
                    </a:lnTo>
                    <a:lnTo>
                      <a:pt x="238" y="221"/>
                    </a:lnTo>
                    <a:lnTo>
                      <a:pt x="228" y="215"/>
                    </a:lnTo>
                    <a:lnTo>
                      <a:pt x="219" y="2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  <p:sp>
            <p:nvSpPr>
              <p:cNvPr id="14351" name="Freeform 11"/>
              <p:cNvSpPr>
                <a:spLocks/>
              </p:cNvSpPr>
              <p:nvPr/>
            </p:nvSpPr>
            <p:spPr bwMode="auto">
              <a:xfrm>
                <a:off x="4353" y="2834"/>
                <a:ext cx="425" cy="416"/>
              </a:xfrm>
              <a:custGeom>
                <a:avLst/>
                <a:gdLst>
                  <a:gd name="T0" fmla="*/ 165 w 425"/>
                  <a:gd name="T1" fmla="*/ 18 h 416"/>
                  <a:gd name="T2" fmla="*/ 187 w 425"/>
                  <a:gd name="T3" fmla="*/ 0 h 416"/>
                  <a:gd name="T4" fmla="*/ 222 w 425"/>
                  <a:gd name="T5" fmla="*/ 5 h 416"/>
                  <a:gd name="T6" fmla="*/ 274 w 425"/>
                  <a:gd name="T7" fmla="*/ 25 h 416"/>
                  <a:gd name="T8" fmla="*/ 326 w 425"/>
                  <a:gd name="T9" fmla="*/ 59 h 416"/>
                  <a:gd name="T10" fmla="*/ 377 w 425"/>
                  <a:gd name="T11" fmla="*/ 106 h 416"/>
                  <a:gd name="T12" fmla="*/ 411 w 425"/>
                  <a:gd name="T13" fmla="*/ 153 h 416"/>
                  <a:gd name="T14" fmla="*/ 425 w 425"/>
                  <a:gd name="T15" fmla="*/ 201 h 416"/>
                  <a:gd name="T16" fmla="*/ 420 w 425"/>
                  <a:gd name="T17" fmla="*/ 245 h 416"/>
                  <a:gd name="T18" fmla="*/ 401 w 425"/>
                  <a:gd name="T19" fmla="*/ 285 h 416"/>
                  <a:gd name="T20" fmla="*/ 365 w 425"/>
                  <a:gd name="T21" fmla="*/ 322 h 416"/>
                  <a:gd name="T22" fmla="*/ 315 w 425"/>
                  <a:gd name="T23" fmla="*/ 357 h 416"/>
                  <a:gd name="T24" fmla="*/ 253 w 425"/>
                  <a:gd name="T25" fmla="*/ 389 h 416"/>
                  <a:gd name="T26" fmla="*/ 197 w 425"/>
                  <a:gd name="T27" fmla="*/ 402 h 416"/>
                  <a:gd name="T28" fmla="*/ 147 w 425"/>
                  <a:gd name="T29" fmla="*/ 402 h 416"/>
                  <a:gd name="T30" fmla="*/ 113 w 425"/>
                  <a:gd name="T31" fmla="*/ 397 h 416"/>
                  <a:gd name="T32" fmla="*/ 77 w 425"/>
                  <a:gd name="T33" fmla="*/ 402 h 416"/>
                  <a:gd name="T34" fmla="*/ 43 w 425"/>
                  <a:gd name="T35" fmla="*/ 413 h 416"/>
                  <a:gd name="T36" fmla="*/ 16 w 425"/>
                  <a:gd name="T37" fmla="*/ 414 h 416"/>
                  <a:gd name="T38" fmla="*/ 0 w 425"/>
                  <a:gd name="T39" fmla="*/ 395 h 416"/>
                  <a:gd name="T40" fmla="*/ 11 w 425"/>
                  <a:gd name="T41" fmla="*/ 382 h 416"/>
                  <a:gd name="T42" fmla="*/ 35 w 425"/>
                  <a:gd name="T43" fmla="*/ 383 h 416"/>
                  <a:gd name="T44" fmla="*/ 63 w 425"/>
                  <a:gd name="T45" fmla="*/ 379 h 416"/>
                  <a:gd name="T46" fmla="*/ 51 w 425"/>
                  <a:gd name="T47" fmla="*/ 366 h 416"/>
                  <a:gd name="T48" fmla="*/ 25 w 425"/>
                  <a:gd name="T49" fmla="*/ 355 h 416"/>
                  <a:gd name="T50" fmla="*/ 18 w 425"/>
                  <a:gd name="T51" fmla="*/ 337 h 416"/>
                  <a:gd name="T52" fmla="*/ 36 w 425"/>
                  <a:gd name="T53" fmla="*/ 325 h 416"/>
                  <a:gd name="T54" fmla="*/ 60 w 425"/>
                  <a:gd name="T55" fmla="*/ 334 h 416"/>
                  <a:gd name="T56" fmla="*/ 73 w 425"/>
                  <a:gd name="T57" fmla="*/ 356 h 416"/>
                  <a:gd name="T58" fmla="*/ 87 w 425"/>
                  <a:gd name="T59" fmla="*/ 356 h 416"/>
                  <a:gd name="T60" fmla="*/ 108 w 425"/>
                  <a:gd name="T61" fmla="*/ 344 h 416"/>
                  <a:gd name="T62" fmla="*/ 122 w 425"/>
                  <a:gd name="T63" fmla="*/ 317 h 416"/>
                  <a:gd name="T64" fmla="*/ 139 w 425"/>
                  <a:gd name="T65" fmla="*/ 315 h 416"/>
                  <a:gd name="T66" fmla="*/ 145 w 425"/>
                  <a:gd name="T67" fmla="*/ 338 h 416"/>
                  <a:gd name="T68" fmla="*/ 127 w 425"/>
                  <a:gd name="T69" fmla="*/ 357 h 416"/>
                  <a:gd name="T70" fmla="*/ 114 w 425"/>
                  <a:gd name="T71" fmla="*/ 367 h 416"/>
                  <a:gd name="T72" fmla="*/ 128 w 425"/>
                  <a:gd name="T73" fmla="*/ 375 h 416"/>
                  <a:gd name="T74" fmla="*/ 192 w 425"/>
                  <a:gd name="T75" fmla="*/ 367 h 416"/>
                  <a:gd name="T76" fmla="*/ 236 w 425"/>
                  <a:gd name="T77" fmla="*/ 348 h 416"/>
                  <a:gd name="T78" fmla="*/ 297 w 425"/>
                  <a:gd name="T79" fmla="*/ 305 h 416"/>
                  <a:gd name="T80" fmla="*/ 353 w 425"/>
                  <a:gd name="T81" fmla="*/ 262 h 416"/>
                  <a:gd name="T82" fmla="*/ 381 w 425"/>
                  <a:gd name="T83" fmla="*/ 219 h 416"/>
                  <a:gd name="T84" fmla="*/ 383 w 425"/>
                  <a:gd name="T85" fmla="*/ 195 h 416"/>
                  <a:gd name="T86" fmla="*/ 370 w 425"/>
                  <a:gd name="T87" fmla="*/ 169 h 416"/>
                  <a:gd name="T88" fmla="*/ 321 w 425"/>
                  <a:gd name="T89" fmla="*/ 121 h 416"/>
                  <a:gd name="T90" fmla="*/ 276 w 425"/>
                  <a:gd name="T91" fmla="*/ 95 h 416"/>
                  <a:gd name="T92" fmla="*/ 229 w 425"/>
                  <a:gd name="T93" fmla="*/ 77 h 416"/>
                  <a:gd name="T94" fmla="*/ 188 w 425"/>
                  <a:gd name="T95" fmla="*/ 69 h 416"/>
                  <a:gd name="T96" fmla="*/ 162 w 425"/>
                  <a:gd name="T97" fmla="*/ 52 h 416"/>
                  <a:gd name="T98" fmla="*/ 162 w 425"/>
                  <a:gd name="T99" fmla="*/ 31 h 41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25"/>
                  <a:gd name="T151" fmla="*/ 0 h 416"/>
                  <a:gd name="T152" fmla="*/ 425 w 425"/>
                  <a:gd name="T153" fmla="*/ 416 h 41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25" h="416">
                    <a:moveTo>
                      <a:pt x="162" y="31"/>
                    </a:moveTo>
                    <a:lnTo>
                      <a:pt x="165" y="18"/>
                    </a:lnTo>
                    <a:lnTo>
                      <a:pt x="173" y="8"/>
                    </a:lnTo>
                    <a:lnTo>
                      <a:pt x="187" y="0"/>
                    </a:lnTo>
                    <a:lnTo>
                      <a:pt x="201" y="0"/>
                    </a:lnTo>
                    <a:lnTo>
                      <a:pt x="222" y="5"/>
                    </a:lnTo>
                    <a:lnTo>
                      <a:pt x="251" y="14"/>
                    </a:lnTo>
                    <a:lnTo>
                      <a:pt x="274" y="25"/>
                    </a:lnTo>
                    <a:lnTo>
                      <a:pt x="299" y="39"/>
                    </a:lnTo>
                    <a:lnTo>
                      <a:pt x="326" y="59"/>
                    </a:lnTo>
                    <a:lnTo>
                      <a:pt x="353" y="79"/>
                    </a:lnTo>
                    <a:lnTo>
                      <a:pt x="377" y="106"/>
                    </a:lnTo>
                    <a:lnTo>
                      <a:pt x="396" y="128"/>
                    </a:lnTo>
                    <a:lnTo>
                      <a:pt x="411" y="153"/>
                    </a:lnTo>
                    <a:lnTo>
                      <a:pt x="421" y="179"/>
                    </a:lnTo>
                    <a:lnTo>
                      <a:pt x="425" y="201"/>
                    </a:lnTo>
                    <a:lnTo>
                      <a:pt x="423" y="220"/>
                    </a:lnTo>
                    <a:lnTo>
                      <a:pt x="420" y="245"/>
                    </a:lnTo>
                    <a:lnTo>
                      <a:pt x="413" y="265"/>
                    </a:lnTo>
                    <a:lnTo>
                      <a:pt x="401" y="285"/>
                    </a:lnTo>
                    <a:lnTo>
                      <a:pt x="381" y="306"/>
                    </a:lnTo>
                    <a:lnTo>
                      <a:pt x="365" y="322"/>
                    </a:lnTo>
                    <a:lnTo>
                      <a:pt x="344" y="340"/>
                    </a:lnTo>
                    <a:lnTo>
                      <a:pt x="315" y="357"/>
                    </a:lnTo>
                    <a:lnTo>
                      <a:pt x="290" y="371"/>
                    </a:lnTo>
                    <a:lnTo>
                      <a:pt x="253" y="389"/>
                    </a:lnTo>
                    <a:lnTo>
                      <a:pt x="227" y="397"/>
                    </a:lnTo>
                    <a:lnTo>
                      <a:pt x="197" y="402"/>
                    </a:lnTo>
                    <a:lnTo>
                      <a:pt x="171" y="403"/>
                    </a:lnTo>
                    <a:lnTo>
                      <a:pt x="147" y="402"/>
                    </a:lnTo>
                    <a:lnTo>
                      <a:pt x="129" y="401"/>
                    </a:lnTo>
                    <a:lnTo>
                      <a:pt x="113" y="397"/>
                    </a:lnTo>
                    <a:lnTo>
                      <a:pt x="97" y="396"/>
                    </a:lnTo>
                    <a:lnTo>
                      <a:pt x="77" y="402"/>
                    </a:lnTo>
                    <a:lnTo>
                      <a:pt x="60" y="409"/>
                    </a:lnTo>
                    <a:lnTo>
                      <a:pt x="43" y="413"/>
                    </a:lnTo>
                    <a:lnTo>
                      <a:pt x="31" y="416"/>
                    </a:lnTo>
                    <a:lnTo>
                      <a:pt x="16" y="414"/>
                    </a:lnTo>
                    <a:lnTo>
                      <a:pt x="6" y="409"/>
                    </a:lnTo>
                    <a:lnTo>
                      <a:pt x="0" y="395"/>
                    </a:lnTo>
                    <a:lnTo>
                      <a:pt x="2" y="388"/>
                    </a:lnTo>
                    <a:lnTo>
                      <a:pt x="11" y="382"/>
                    </a:lnTo>
                    <a:lnTo>
                      <a:pt x="23" y="381"/>
                    </a:lnTo>
                    <a:lnTo>
                      <a:pt x="35" y="383"/>
                    </a:lnTo>
                    <a:lnTo>
                      <a:pt x="53" y="383"/>
                    </a:lnTo>
                    <a:lnTo>
                      <a:pt x="63" y="379"/>
                    </a:lnTo>
                    <a:lnTo>
                      <a:pt x="63" y="373"/>
                    </a:lnTo>
                    <a:lnTo>
                      <a:pt x="51" y="366"/>
                    </a:lnTo>
                    <a:lnTo>
                      <a:pt x="36" y="361"/>
                    </a:lnTo>
                    <a:lnTo>
                      <a:pt x="25" y="355"/>
                    </a:lnTo>
                    <a:lnTo>
                      <a:pt x="19" y="346"/>
                    </a:lnTo>
                    <a:lnTo>
                      <a:pt x="18" y="337"/>
                    </a:lnTo>
                    <a:lnTo>
                      <a:pt x="25" y="326"/>
                    </a:lnTo>
                    <a:lnTo>
                      <a:pt x="36" y="325"/>
                    </a:lnTo>
                    <a:lnTo>
                      <a:pt x="48" y="326"/>
                    </a:lnTo>
                    <a:lnTo>
                      <a:pt x="60" y="334"/>
                    </a:lnTo>
                    <a:lnTo>
                      <a:pt x="68" y="346"/>
                    </a:lnTo>
                    <a:lnTo>
                      <a:pt x="73" y="356"/>
                    </a:lnTo>
                    <a:lnTo>
                      <a:pt x="77" y="358"/>
                    </a:lnTo>
                    <a:lnTo>
                      <a:pt x="87" y="356"/>
                    </a:lnTo>
                    <a:lnTo>
                      <a:pt x="99" y="353"/>
                    </a:lnTo>
                    <a:lnTo>
                      <a:pt x="108" y="344"/>
                    </a:lnTo>
                    <a:lnTo>
                      <a:pt x="117" y="327"/>
                    </a:lnTo>
                    <a:lnTo>
                      <a:pt x="122" y="317"/>
                    </a:lnTo>
                    <a:lnTo>
                      <a:pt x="131" y="312"/>
                    </a:lnTo>
                    <a:lnTo>
                      <a:pt x="139" y="315"/>
                    </a:lnTo>
                    <a:lnTo>
                      <a:pt x="145" y="325"/>
                    </a:lnTo>
                    <a:lnTo>
                      <a:pt x="145" y="338"/>
                    </a:lnTo>
                    <a:lnTo>
                      <a:pt x="137" y="349"/>
                    </a:lnTo>
                    <a:lnTo>
                      <a:pt x="127" y="357"/>
                    </a:lnTo>
                    <a:lnTo>
                      <a:pt x="117" y="362"/>
                    </a:lnTo>
                    <a:lnTo>
                      <a:pt x="114" y="367"/>
                    </a:lnTo>
                    <a:lnTo>
                      <a:pt x="118" y="373"/>
                    </a:lnTo>
                    <a:lnTo>
                      <a:pt x="128" y="375"/>
                    </a:lnTo>
                    <a:lnTo>
                      <a:pt x="164" y="373"/>
                    </a:lnTo>
                    <a:lnTo>
                      <a:pt x="192" y="367"/>
                    </a:lnTo>
                    <a:lnTo>
                      <a:pt x="219" y="355"/>
                    </a:lnTo>
                    <a:lnTo>
                      <a:pt x="236" y="348"/>
                    </a:lnTo>
                    <a:lnTo>
                      <a:pt x="260" y="334"/>
                    </a:lnTo>
                    <a:lnTo>
                      <a:pt x="297" y="305"/>
                    </a:lnTo>
                    <a:lnTo>
                      <a:pt x="325" y="285"/>
                    </a:lnTo>
                    <a:lnTo>
                      <a:pt x="353" y="262"/>
                    </a:lnTo>
                    <a:lnTo>
                      <a:pt x="372" y="238"/>
                    </a:lnTo>
                    <a:lnTo>
                      <a:pt x="381" y="219"/>
                    </a:lnTo>
                    <a:lnTo>
                      <a:pt x="382" y="208"/>
                    </a:lnTo>
                    <a:lnTo>
                      <a:pt x="383" y="195"/>
                    </a:lnTo>
                    <a:lnTo>
                      <a:pt x="378" y="182"/>
                    </a:lnTo>
                    <a:lnTo>
                      <a:pt x="370" y="169"/>
                    </a:lnTo>
                    <a:lnTo>
                      <a:pt x="347" y="141"/>
                    </a:lnTo>
                    <a:lnTo>
                      <a:pt x="321" y="121"/>
                    </a:lnTo>
                    <a:lnTo>
                      <a:pt x="297" y="106"/>
                    </a:lnTo>
                    <a:lnTo>
                      <a:pt x="276" y="95"/>
                    </a:lnTo>
                    <a:lnTo>
                      <a:pt x="252" y="83"/>
                    </a:lnTo>
                    <a:lnTo>
                      <a:pt x="229" y="77"/>
                    </a:lnTo>
                    <a:lnTo>
                      <a:pt x="207" y="73"/>
                    </a:lnTo>
                    <a:lnTo>
                      <a:pt x="188" y="69"/>
                    </a:lnTo>
                    <a:lnTo>
                      <a:pt x="172" y="63"/>
                    </a:lnTo>
                    <a:lnTo>
                      <a:pt x="162" y="52"/>
                    </a:lnTo>
                    <a:lnTo>
                      <a:pt x="159" y="40"/>
                    </a:lnTo>
                    <a:lnTo>
                      <a:pt x="162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  <p:sp>
            <p:nvSpPr>
              <p:cNvPr id="14352" name="Freeform 12"/>
              <p:cNvSpPr>
                <a:spLocks/>
              </p:cNvSpPr>
              <p:nvPr/>
            </p:nvSpPr>
            <p:spPr bwMode="auto">
              <a:xfrm>
                <a:off x="4175" y="2917"/>
                <a:ext cx="207" cy="417"/>
              </a:xfrm>
              <a:custGeom>
                <a:avLst/>
                <a:gdLst>
                  <a:gd name="T0" fmla="*/ 57 w 207"/>
                  <a:gd name="T1" fmla="*/ 25 h 417"/>
                  <a:gd name="T2" fmla="*/ 95 w 207"/>
                  <a:gd name="T3" fmla="*/ 0 h 417"/>
                  <a:gd name="T4" fmla="*/ 124 w 207"/>
                  <a:gd name="T5" fmla="*/ 6 h 417"/>
                  <a:gd name="T6" fmla="*/ 130 w 207"/>
                  <a:gd name="T7" fmla="*/ 32 h 417"/>
                  <a:gd name="T8" fmla="*/ 114 w 207"/>
                  <a:gd name="T9" fmla="*/ 68 h 417"/>
                  <a:gd name="T10" fmla="*/ 79 w 207"/>
                  <a:gd name="T11" fmla="*/ 118 h 417"/>
                  <a:gd name="T12" fmla="*/ 56 w 207"/>
                  <a:gd name="T13" fmla="*/ 170 h 417"/>
                  <a:gd name="T14" fmla="*/ 45 w 207"/>
                  <a:gd name="T15" fmla="*/ 214 h 417"/>
                  <a:gd name="T16" fmla="*/ 40 w 207"/>
                  <a:gd name="T17" fmla="*/ 269 h 417"/>
                  <a:gd name="T18" fmla="*/ 40 w 207"/>
                  <a:gd name="T19" fmla="*/ 295 h 417"/>
                  <a:gd name="T20" fmla="*/ 51 w 207"/>
                  <a:gd name="T21" fmla="*/ 336 h 417"/>
                  <a:gd name="T22" fmla="*/ 79 w 207"/>
                  <a:gd name="T23" fmla="*/ 357 h 417"/>
                  <a:gd name="T24" fmla="*/ 112 w 207"/>
                  <a:gd name="T25" fmla="*/ 357 h 417"/>
                  <a:gd name="T26" fmla="*/ 125 w 207"/>
                  <a:gd name="T27" fmla="*/ 330 h 417"/>
                  <a:gd name="T28" fmla="*/ 132 w 207"/>
                  <a:gd name="T29" fmla="*/ 300 h 417"/>
                  <a:gd name="T30" fmla="*/ 154 w 207"/>
                  <a:gd name="T31" fmla="*/ 300 h 417"/>
                  <a:gd name="T32" fmla="*/ 152 w 207"/>
                  <a:gd name="T33" fmla="*/ 327 h 417"/>
                  <a:gd name="T34" fmla="*/ 138 w 207"/>
                  <a:gd name="T35" fmla="*/ 355 h 417"/>
                  <a:gd name="T36" fmla="*/ 164 w 207"/>
                  <a:gd name="T37" fmla="*/ 361 h 417"/>
                  <a:gd name="T38" fmla="*/ 192 w 207"/>
                  <a:gd name="T39" fmla="*/ 351 h 417"/>
                  <a:gd name="T40" fmla="*/ 207 w 207"/>
                  <a:gd name="T41" fmla="*/ 356 h 417"/>
                  <a:gd name="T42" fmla="*/ 194 w 207"/>
                  <a:gd name="T43" fmla="*/ 379 h 417"/>
                  <a:gd name="T44" fmla="*/ 166 w 207"/>
                  <a:gd name="T45" fmla="*/ 383 h 417"/>
                  <a:gd name="T46" fmla="*/ 147 w 207"/>
                  <a:gd name="T47" fmla="*/ 382 h 417"/>
                  <a:gd name="T48" fmla="*/ 163 w 207"/>
                  <a:gd name="T49" fmla="*/ 389 h 417"/>
                  <a:gd name="T50" fmla="*/ 189 w 207"/>
                  <a:gd name="T51" fmla="*/ 390 h 417"/>
                  <a:gd name="T52" fmla="*/ 194 w 207"/>
                  <a:gd name="T53" fmla="*/ 406 h 417"/>
                  <a:gd name="T54" fmla="*/ 185 w 207"/>
                  <a:gd name="T55" fmla="*/ 416 h 417"/>
                  <a:gd name="T56" fmla="*/ 151 w 207"/>
                  <a:gd name="T57" fmla="*/ 413 h 417"/>
                  <a:gd name="T58" fmla="*/ 118 w 207"/>
                  <a:gd name="T59" fmla="*/ 393 h 417"/>
                  <a:gd name="T60" fmla="*/ 67 w 207"/>
                  <a:gd name="T61" fmla="*/ 384 h 417"/>
                  <a:gd name="T62" fmla="*/ 27 w 207"/>
                  <a:gd name="T63" fmla="*/ 357 h 417"/>
                  <a:gd name="T64" fmla="*/ 8 w 207"/>
                  <a:gd name="T65" fmla="*/ 314 h 417"/>
                  <a:gd name="T66" fmla="*/ 0 w 207"/>
                  <a:gd name="T67" fmla="*/ 242 h 417"/>
                  <a:gd name="T68" fmla="*/ 10 w 207"/>
                  <a:gd name="T69" fmla="*/ 179 h 417"/>
                  <a:gd name="T70" fmla="*/ 25 w 207"/>
                  <a:gd name="T71" fmla="*/ 110 h 417"/>
                  <a:gd name="T72" fmla="*/ 42 w 207"/>
                  <a:gd name="T73" fmla="*/ 54 h 41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07"/>
                  <a:gd name="T112" fmla="*/ 0 h 417"/>
                  <a:gd name="T113" fmla="*/ 207 w 207"/>
                  <a:gd name="T114" fmla="*/ 417 h 41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07" h="417">
                    <a:moveTo>
                      <a:pt x="42" y="54"/>
                    </a:moveTo>
                    <a:lnTo>
                      <a:pt x="57" y="25"/>
                    </a:lnTo>
                    <a:lnTo>
                      <a:pt x="73" y="9"/>
                    </a:lnTo>
                    <a:lnTo>
                      <a:pt x="95" y="0"/>
                    </a:lnTo>
                    <a:lnTo>
                      <a:pt x="115" y="0"/>
                    </a:lnTo>
                    <a:lnTo>
                      <a:pt x="124" y="6"/>
                    </a:lnTo>
                    <a:lnTo>
                      <a:pt x="128" y="15"/>
                    </a:lnTo>
                    <a:lnTo>
                      <a:pt x="130" y="32"/>
                    </a:lnTo>
                    <a:lnTo>
                      <a:pt x="126" y="51"/>
                    </a:lnTo>
                    <a:lnTo>
                      <a:pt x="114" y="68"/>
                    </a:lnTo>
                    <a:lnTo>
                      <a:pt x="94" y="92"/>
                    </a:lnTo>
                    <a:lnTo>
                      <a:pt x="79" y="118"/>
                    </a:lnTo>
                    <a:lnTo>
                      <a:pt x="67" y="142"/>
                    </a:lnTo>
                    <a:lnTo>
                      <a:pt x="56" y="170"/>
                    </a:lnTo>
                    <a:lnTo>
                      <a:pt x="49" y="193"/>
                    </a:lnTo>
                    <a:lnTo>
                      <a:pt x="45" y="214"/>
                    </a:lnTo>
                    <a:lnTo>
                      <a:pt x="41" y="241"/>
                    </a:lnTo>
                    <a:lnTo>
                      <a:pt x="40" y="269"/>
                    </a:lnTo>
                    <a:lnTo>
                      <a:pt x="39" y="272"/>
                    </a:lnTo>
                    <a:lnTo>
                      <a:pt x="40" y="295"/>
                    </a:lnTo>
                    <a:lnTo>
                      <a:pt x="44" y="319"/>
                    </a:lnTo>
                    <a:lnTo>
                      <a:pt x="51" y="336"/>
                    </a:lnTo>
                    <a:lnTo>
                      <a:pt x="62" y="351"/>
                    </a:lnTo>
                    <a:lnTo>
                      <a:pt x="79" y="357"/>
                    </a:lnTo>
                    <a:lnTo>
                      <a:pt x="96" y="362"/>
                    </a:lnTo>
                    <a:lnTo>
                      <a:pt x="112" y="357"/>
                    </a:lnTo>
                    <a:lnTo>
                      <a:pt x="122" y="346"/>
                    </a:lnTo>
                    <a:lnTo>
                      <a:pt x="125" y="330"/>
                    </a:lnTo>
                    <a:lnTo>
                      <a:pt x="124" y="313"/>
                    </a:lnTo>
                    <a:lnTo>
                      <a:pt x="132" y="300"/>
                    </a:lnTo>
                    <a:lnTo>
                      <a:pt x="140" y="295"/>
                    </a:lnTo>
                    <a:lnTo>
                      <a:pt x="154" y="300"/>
                    </a:lnTo>
                    <a:lnTo>
                      <a:pt x="155" y="310"/>
                    </a:lnTo>
                    <a:lnTo>
                      <a:pt x="152" y="327"/>
                    </a:lnTo>
                    <a:lnTo>
                      <a:pt x="146" y="344"/>
                    </a:lnTo>
                    <a:lnTo>
                      <a:pt x="138" y="355"/>
                    </a:lnTo>
                    <a:lnTo>
                      <a:pt x="148" y="361"/>
                    </a:lnTo>
                    <a:lnTo>
                      <a:pt x="164" y="361"/>
                    </a:lnTo>
                    <a:lnTo>
                      <a:pt x="181" y="357"/>
                    </a:lnTo>
                    <a:lnTo>
                      <a:pt x="192" y="351"/>
                    </a:lnTo>
                    <a:lnTo>
                      <a:pt x="201" y="351"/>
                    </a:lnTo>
                    <a:lnTo>
                      <a:pt x="207" y="356"/>
                    </a:lnTo>
                    <a:lnTo>
                      <a:pt x="205" y="368"/>
                    </a:lnTo>
                    <a:lnTo>
                      <a:pt x="194" y="379"/>
                    </a:lnTo>
                    <a:lnTo>
                      <a:pt x="179" y="383"/>
                    </a:lnTo>
                    <a:lnTo>
                      <a:pt x="166" y="383"/>
                    </a:lnTo>
                    <a:lnTo>
                      <a:pt x="153" y="381"/>
                    </a:lnTo>
                    <a:lnTo>
                      <a:pt x="147" y="382"/>
                    </a:lnTo>
                    <a:lnTo>
                      <a:pt x="150" y="387"/>
                    </a:lnTo>
                    <a:lnTo>
                      <a:pt x="163" y="389"/>
                    </a:lnTo>
                    <a:lnTo>
                      <a:pt x="175" y="389"/>
                    </a:lnTo>
                    <a:lnTo>
                      <a:pt x="189" y="390"/>
                    </a:lnTo>
                    <a:lnTo>
                      <a:pt x="195" y="395"/>
                    </a:lnTo>
                    <a:lnTo>
                      <a:pt x="194" y="406"/>
                    </a:lnTo>
                    <a:lnTo>
                      <a:pt x="188" y="415"/>
                    </a:lnTo>
                    <a:lnTo>
                      <a:pt x="185" y="416"/>
                    </a:lnTo>
                    <a:lnTo>
                      <a:pt x="171" y="417"/>
                    </a:lnTo>
                    <a:lnTo>
                      <a:pt x="151" y="413"/>
                    </a:lnTo>
                    <a:lnTo>
                      <a:pt x="135" y="402"/>
                    </a:lnTo>
                    <a:lnTo>
                      <a:pt x="118" y="393"/>
                    </a:lnTo>
                    <a:lnTo>
                      <a:pt x="98" y="389"/>
                    </a:lnTo>
                    <a:lnTo>
                      <a:pt x="67" y="384"/>
                    </a:lnTo>
                    <a:lnTo>
                      <a:pt x="43" y="372"/>
                    </a:lnTo>
                    <a:lnTo>
                      <a:pt x="27" y="357"/>
                    </a:lnTo>
                    <a:lnTo>
                      <a:pt x="17" y="339"/>
                    </a:lnTo>
                    <a:lnTo>
                      <a:pt x="8" y="314"/>
                    </a:lnTo>
                    <a:lnTo>
                      <a:pt x="0" y="274"/>
                    </a:lnTo>
                    <a:lnTo>
                      <a:pt x="0" y="242"/>
                    </a:lnTo>
                    <a:lnTo>
                      <a:pt x="4" y="210"/>
                    </a:lnTo>
                    <a:lnTo>
                      <a:pt x="10" y="179"/>
                    </a:lnTo>
                    <a:lnTo>
                      <a:pt x="17" y="142"/>
                    </a:lnTo>
                    <a:lnTo>
                      <a:pt x="25" y="110"/>
                    </a:lnTo>
                    <a:lnTo>
                      <a:pt x="33" y="78"/>
                    </a:lnTo>
                    <a:lnTo>
                      <a:pt x="42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  <p:sp>
            <p:nvSpPr>
              <p:cNvPr id="14353" name="Freeform 13"/>
              <p:cNvSpPr>
                <a:spLocks/>
              </p:cNvSpPr>
              <p:nvPr/>
            </p:nvSpPr>
            <p:spPr bwMode="auto">
              <a:xfrm>
                <a:off x="4439" y="3335"/>
                <a:ext cx="181" cy="488"/>
              </a:xfrm>
              <a:custGeom>
                <a:avLst/>
                <a:gdLst>
                  <a:gd name="T0" fmla="*/ 16 w 181"/>
                  <a:gd name="T1" fmla="*/ 0 h 488"/>
                  <a:gd name="T2" fmla="*/ 42 w 181"/>
                  <a:gd name="T3" fmla="*/ 11 h 488"/>
                  <a:gd name="T4" fmla="*/ 65 w 181"/>
                  <a:gd name="T5" fmla="*/ 37 h 488"/>
                  <a:gd name="T6" fmla="*/ 88 w 181"/>
                  <a:gd name="T7" fmla="*/ 75 h 488"/>
                  <a:gd name="T8" fmla="*/ 100 w 181"/>
                  <a:gd name="T9" fmla="*/ 107 h 488"/>
                  <a:gd name="T10" fmla="*/ 105 w 181"/>
                  <a:gd name="T11" fmla="*/ 148 h 488"/>
                  <a:gd name="T12" fmla="*/ 108 w 181"/>
                  <a:gd name="T13" fmla="*/ 181 h 488"/>
                  <a:gd name="T14" fmla="*/ 108 w 181"/>
                  <a:gd name="T15" fmla="*/ 209 h 488"/>
                  <a:gd name="T16" fmla="*/ 105 w 181"/>
                  <a:gd name="T17" fmla="*/ 233 h 488"/>
                  <a:gd name="T18" fmla="*/ 97 w 181"/>
                  <a:gd name="T19" fmla="*/ 271 h 488"/>
                  <a:gd name="T20" fmla="*/ 86 w 181"/>
                  <a:gd name="T21" fmla="*/ 304 h 488"/>
                  <a:gd name="T22" fmla="*/ 80 w 181"/>
                  <a:gd name="T23" fmla="*/ 336 h 488"/>
                  <a:gd name="T24" fmla="*/ 65 w 181"/>
                  <a:gd name="T25" fmla="*/ 370 h 488"/>
                  <a:gd name="T26" fmla="*/ 61 w 181"/>
                  <a:gd name="T27" fmla="*/ 389 h 488"/>
                  <a:gd name="T28" fmla="*/ 62 w 181"/>
                  <a:gd name="T29" fmla="*/ 400 h 488"/>
                  <a:gd name="T30" fmla="*/ 77 w 181"/>
                  <a:gd name="T31" fmla="*/ 412 h 488"/>
                  <a:gd name="T32" fmla="*/ 109 w 181"/>
                  <a:gd name="T33" fmla="*/ 418 h 488"/>
                  <a:gd name="T34" fmla="*/ 144 w 181"/>
                  <a:gd name="T35" fmla="*/ 429 h 488"/>
                  <a:gd name="T36" fmla="*/ 175 w 181"/>
                  <a:gd name="T37" fmla="*/ 446 h 488"/>
                  <a:gd name="T38" fmla="*/ 181 w 181"/>
                  <a:gd name="T39" fmla="*/ 456 h 488"/>
                  <a:gd name="T40" fmla="*/ 179 w 181"/>
                  <a:gd name="T41" fmla="*/ 467 h 488"/>
                  <a:gd name="T42" fmla="*/ 169 w 181"/>
                  <a:gd name="T43" fmla="*/ 476 h 488"/>
                  <a:gd name="T44" fmla="*/ 132 w 181"/>
                  <a:gd name="T45" fmla="*/ 488 h 488"/>
                  <a:gd name="T46" fmla="*/ 120 w 181"/>
                  <a:gd name="T47" fmla="*/ 482 h 488"/>
                  <a:gd name="T48" fmla="*/ 112 w 181"/>
                  <a:gd name="T49" fmla="*/ 472 h 488"/>
                  <a:gd name="T50" fmla="*/ 96 w 181"/>
                  <a:gd name="T51" fmla="*/ 458 h 488"/>
                  <a:gd name="T52" fmla="*/ 73 w 181"/>
                  <a:gd name="T53" fmla="*/ 444 h 488"/>
                  <a:gd name="T54" fmla="*/ 48 w 181"/>
                  <a:gd name="T55" fmla="*/ 444 h 488"/>
                  <a:gd name="T56" fmla="*/ 29 w 181"/>
                  <a:gd name="T57" fmla="*/ 443 h 488"/>
                  <a:gd name="T58" fmla="*/ 10 w 181"/>
                  <a:gd name="T59" fmla="*/ 435 h 488"/>
                  <a:gd name="T60" fmla="*/ 3 w 181"/>
                  <a:gd name="T61" fmla="*/ 426 h 488"/>
                  <a:gd name="T62" fmla="*/ 4 w 181"/>
                  <a:gd name="T63" fmla="*/ 409 h 488"/>
                  <a:gd name="T64" fmla="*/ 12 w 181"/>
                  <a:gd name="T65" fmla="*/ 396 h 488"/>
                  <a:gd name="T66" fmla="*/ 21 w 181"/>
                  <a:gd name="T67" fmla="*/ 383 h 488"/>
                  <a:gd name="T68" fmla="*/ 32 w 181"/>
                  <a:gd name="T69" fmla="*/ 373 h 488"/>
                  <a:gd name="T70" fmla="*/ 36 w 181"/>
                  <a:gd name="T71" fmla="*/ 359 h 488"/>
                  <a:gd name="T72" fmla="*/ 35 w 181"/>
                  <a:gd name="T73" fmla="*/ 336 h 488"/>
                  <a:gd name="T74" fmla="*/ 36 w 181"/>
                  <a:gd name="T75" fmla="*/ 303 h 488"/>
                  <a:gd name="T76" fmla="*/ 42 w 181"/>
                  <a:gd name="T77" fmla="*/ 281 h 488"/>
                  <a:gd name="T78" fmla="*/ 50 w 181"/>
                  <a:gd name="T79" fmla="*/ 254 h 488"/>
                  <a:gd name="T80" fmla="*/ 62 w 181"/>
                  <a:gd name="T81" fmla="*/ 236 h 488"/>
                  <a:gd name="T82" fmla="*/ 62 w 181"/>
                  <a:gd name="T83" fmla="*/ 219 h 488"/>
                  <a:gd name="T84" fmla="*/ 58 w 181"/>
                  <a:gd name="T85" fmla="*/ 202 h 488"/>
                  <a:gd name="T86" fmla="*/ 48 w 181"/>
                  <a:gd name="T87" fmla="*/ 174 h 488"/>
                  <a:gd name="T88" fmla="*/ 33 w 181"/>
                  <a:gd name="T89" fmla="*/ 140 h 488"/>
                  <a:gd name="T90" fmla="*/ 18 w 181"/>
                  <a:gd name="T91" fmla="*/ 114 h 488"/>
                  <a:gd name="T92" fmla="*/ 10 w 181"/>
                  <a:gd name="T93" fmla="*/ 87 h 488"/>
                  <a:gd name="T94" fmla="*/ 6 w 181"/>
                  <a:gd name="T95" fmla="*/ 67 h 488"/>
                  <a:gd name="T96" fmla="*/ 1 w 181"/>
                  <a:gd name="T97" fmla="*/ 40 h 488"/>
                  <a:gd name="T98" fmla="*/ 0 w 181"/>
                  <a:gd name="T99" fmla="*/ 15 h 488"/>
                  <a:gd name="T100" fmla="*/ 6 w 181"/>
                  <a:gd name="T101" fmla="*/ 3 h 488"/>
                  <a:gd name="T102" fmla="*/ 16 w 181"/>
                  <a:gd name="T103" fmla="*/ 0 h 48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81"/>
                  <a:gd name="T157" fmla="*/ 0 h 488"/>
                  <a:gd name="T158" fmla="*/ 181 w 181"/>
                  <a:gd name="T159" fmla="*/ 488 h 48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81" h="488">
                    <a:moveTo>
                      <a:pt x="16" y="0"/>
                    </a:moveTo>
                    <a:lnTo>
                      <a:pt x="42" y="11"/>
                    </a:lnTo>
                    <a:lnTo>
                      <a:pt x="65" y="37"/>
                    </a:lnTo>
                    <a:lnTo>
                      <a:pt x="88" y="75"/>
                    </a:lnTo>
                    <a:lnTo>
                      <a:pt x="100" y="107"/>
                    </a:lnTo>
                    <a:lnTo>
                      <a:pt x="105" y="148"/>
                    </a:lnTo>
                    <a:lnTo>
                      <a:pt x="108" y="181"/>
                    </a:lnTo>
                    <a:lnTo>
                      <a:pt x="108" y="209"/>
                    </a:lnTo>
                    <a:lnTo>
                      <a:pt x="105" y="233"/>
                    </a:lnTo>
                    <a:lnTo>
                      <a:pt x="97" y="271"/>
                    </a:lnTo>
                    <a:lnTo>
                      <a:pt x="86" y="304"/>
                    </a:lnTo>
                    <a:lnTo>
                      <a:pt x="80" y="336"/>
                    </a:lnTo>
                    <a:lnTo>
                      <a:pt x="65" y="370"/>
                    </a:lnTo>
                    <a:lnTo>
                      <a:pt x="61" y="389"/>
                    </a:lnTo>
                    <a:lnTo>
                      <a:pt x="62" y="400"/>
                    </a:lnTo>
                    <a:lnTo>
                      <a:pt x="77" y="412"/>
                    </a:lnTo>
                    <a:lnTo>
                      <a:pt x="109" y="418"/>
                    </a:lnTo>
                    <a:lnTo>
                      <a:pt x="144" y="429"/>
                    </a:lnTo>
                    <a:lnTo>
                      <a:pt x="175" y="446"/>
                    </a:lnTo>
                    <a:lnTo>
                      <a:pt x="181" y="456"/>
                    </a:lnTo>
                    <a:lnTo>
                      <a:pt x="179" y="467"/>
                    </a:lnTo>
                    <a:lnTo>
                      <a:pt x="169" y="476"/>
                    </a:lnTo>
                    <a:lnTo>
                      <a:pt x="132" y="488"/>
                    </a:lnTo>
                    <a:lnTo>
                      <a:pt x="120" y="482"/>
                    </a:lnTo>
                    <a:lnTo>
                      <a:pt x="112" y="472"/>
                    </a:lnTo>
                    <a:lnTo>
                      <a:pt x="96" y="458"/>
                    </a:lnTo>
                    <a:lnTo>
                      <a:pt x="73" y="444"/>
                    </a:lnTo>
                    <a:lnTo>
                      <a:pt x="48" y="444"/>
                    </a:lnTo>
                    <a:lnTo>
                      <a:pt x="29" y="443"/>
                    </a:lnTo>
                    <a:lnTo>
                      <a:pt x="10" y="435"/>
                    </a:lnTo>
                    <a:lnTo>
                      <a:pt x="3" y="426"/>
                    </a:lnTo>
                    <a:lnTo>
                      <a:pt x="4" y="409"/>
                    </a:lnTo>
                    <a:lnTo>
                      <a:pt x="12" y="396"/>
                    </a:lnTo>
                    <a:lnTo>
                      <a:pt x="21" y="383"/>
                    </a:lnTo>
                    <a:lnTo>
                      <a:pt x="32" y="373"/>
                    </a:lnTo>
                    <a:lnTo>
                      <a:pt x="36" y="359"/>
                    </a:lnTo>
                    <a:lnTo>
                      <a:pt x="35" y="336"/>
                    </a:lnTo>
                    <a:lnTo>
                      <a:pt x="36" y="303"/>
                    </a:lnTo>
                    <a:lnTo>
                      <a:pt x="42" y="281"/>
                    </a:lnTo>
                    <a:lnTo>
                      <a:pt x="50" y="254"/>
                    </a:lnTo>
                    <a:lnTo>
                      <a:pt x="62" y="236"/>
                    </a:lnTo>
                    <a:lnTo>
                      <a:pt x="62" y="219"/>
                    </a:lnTo>
                    <a:lnTo>
                      <a:pt x="58" y="202"/>
                    </a:lnTo>
                    <a:lnTo>
                      <a:pt x="48" y="174"/>
                    </a:lnTo>
                    <a:lnTo>
                      <a:pt x="33" y="140"/>
                    </a:lnTo>
                    <a:lnTo>
                      <a:pt x="18" y="114"/>
                    </a:lnTo>
                    <a:lnTo>
                      <a:pt x="10" y="87"/>
                    </a:lnTo>
                    <a:lnTo>
                      <a:pt x="6" y="67"/>
                    </a:lnTo>
                    <a:lnTo>
                      <a:pt x="1" y="40"/>
                    </a:lnTo>
                    <a:lnTo>
                      <a:pt x="0" y="15"/>
                    </a:lnTo>
                    <a:lnTo>
                      <a:pt x="6" y="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  <p:sp>
            <p:nvSpPr>
              <p:cNvPr id="14354" name="Freeform 14"/>
              <p:cNvSpPr>
                <a:spLocks/>
              </p:cNvSpPr>
              <p:nvPr/>
            </p:nvSpPr>
            <p:spPr bwMode="auto">
              <a:xfrm>
                <a:off x="4232" y="3335"/>
                <a:ext cx="191" cy="477"/>
              </a:xfrm>
              <a:custGeom>
                <a:avLst/>
                <a:gdLst>
                  <a:gd name="T0" fmla="*/ 163 w 191"/>
                  <a:gd name="T1" fmla="*/ 0 h 477"/>
                  <a:gd name="T2" fmla="*/ 140 w 191"/>
                  <a:gd name="T3" fmla="*/ 19 h 477"/>
                  <a:gd name="T4" fmla="*/ 120 w 191"/>
                  <a:gd name="T5" fmla="*/ 51 h 477"/>
                  <a:gd name="T6" fmla="*/ 99 w 191"/>
                  <a:gd name="T7" fmla="*/ 94 h 477"/>
                  <a:gd name="T8" fmla="*/ 90 w 191"/>
                  <a:gd name="T9" fmla="*/ 139 h 477"/>
                  <a:gd name="T10" fmla="*/ 85 w 191"/>
                  <a:gd name="T11" fmla="*/ 170 h 477"/>
                  <a:gd name="T12" fmla="*/ 87 w 191"/>
                  <a:gd name="T13" fmla="*/ 206 h 477"/>
                  <a:gd name="T14" fmla="*/ 88 w 191"/>
                  <a:gd name="T15" fmla="*/ 232 h 477"/>
                  <a:gd name="T16" fmla="*/ 96 w 191"/>
                  <a:gd name="T17" fmla="*/ 262 h 477"/>
                  <a:gd name="T18" fmla="*/ 108 w 191"/>
                  <a:gd name="T19" fmla="*/ 293 h 477"/>
                  <a:gd name="T20" fmla="*/ 119 w 191"/>
                  <a:gd name="T21" fmla="*/ 320 h 477"/>
                  <a:gd name="T22" fmla="*/ 126 w 191"/>
                  <a:gd name="T23" fmla="*/ 344 h 477"/>
                  <a:gd name="T24" fmla="*/ 132 w 191"/>
                  <a:gd name="T25" fmla="*/ 363 h 477"/>
                  <a:gd name="T26" fmla="*/ 131 w 191"/>
                  <a:gd name="T27" fmla="*/ 378 h 477"/>
                  <a:gd name="T28" fmla="*/ 120 w 191"/>
                  <a:gd name="T29" fmla="*/ 385 h 477"/>
                  <a:gd name="T30" fmla="*/ 93 w 191"/>
                  <a:gd name="T31" fmla="*/ 391 h 477"/>
                  <a:gd name="T32" fmla="*/ 66 w 191"/>
                  <a:gd name="T33" fmla="*/ 401 h 477"/>
                  <a:gd name="T34" fmla="*/ 49 w 191"/>
                  <a:gd name="T35" fmla="*/ 404 h 477"/>
                  <a:gd name="T36" fmla="*/ 25 w 191"/>
                  <a:gd name="T37" fmla="*/ 419 h 477"/>
                  <a:gd name="T38" fmla="*/ 8 w 191"/>
                  <a:gd name="T39" fmla="*/ 431 h 477"/>
                  <a:gd name="T40" fmla="*/ 0 w 191"/>
                  <a:gd name="T41" fmla="*/ 445 h 477"/>
                  <a:gd name="T42" fmla="*/ 7 w 191"/>
                  <a:gd name="T43" fmla="*/ 457 h 477"/>
                  <a:gd name="T44" fmla="*/ 19 w 191"/>
                  <a:gd name="T45" fmla="*/ 472 h 477"/>
                  <a:gd name="T46" fmla="*/ 41 w 191"/>
                  <a:gd name="T47" fmla="*/ 477 h 477"/>
                  <a:gd name="T48" fmla="*/ 57 w 191"/>
                  <a:gd name="T49" fmla="*/ 470 h 477"/>
                  <a:gd name="T50" fmla="*/ 66 w 191"/>
                  <a:gd name="T51" fmla="*/ 455 h 477"/>
                  <a:gd name="T52" fmla="*/ 76 w 191"/>
                  <a:gd name="T53" fmla="*/ 439 h 477"/>
                  <a:gd name="T54" fmla="*/ 96 w 191"/>
                  <a:gd name="T55" fmla="*/ 425 h 477"/>
                  <a:gd name="T56" fmla="*/ 119 w 191"/>
                  <a:gd name="T57" fmla="*/ 417 h 477"/>
                  <a:gd name="T58" fmla="*/ 143 w 191"/>
                  <a:gd name="T59" fmla="*/ 416 h 477"/>
                  <a:gd name="T60" fmla="*/ 161 w 191"/>
                  <a:gd name="T61" fmla="*/ 419 h 477"/>
                  <a:gd name="T62" fmla="*/ 169 w 191"/>
                  <a:gd name="T63" fmla="*/ 414 h 477"/>
                  <a:gd name="T64" fmla="*/ 176 w 191"/>
                  <a:gd name="T65" fmla="*/ 404 h 477"/>
                  <a:gd name="T66" fmla="*/ 175 w 191"/>
                  <a:gd name="T67" fmla="*/ 388 h 477"/>
                  <a:gd name="T68" fmla="*/ 163 w 191"/>
                  <a:gd name="T69" fmla="*/ 364 h 477"/>
                  <a:gd name="T70" fmla="*/ 149 w 191"/>
                  <a:gd name="T71" fmla="*/ 331 h 477"/>
                  <a:gd name="T72" fmla="*/ 140 w 191"/>
                  <a:gd name="T73" fmla="*/ 296 h 477"/>
                  <a:gd name="T74" fmla="*/ 137 w 191"/>
                  <a:gd name="T75" fmla="*/ 249 h 477"/>
                  <a:gd name="T76" fmla="*/ 134 w 191"/>
                  <a:gd name="T77" fmla="*/ 218 h 477"/>
                  <a:gd name="T78" fmla="*/ 131 w 191"/>
                  <a:gd name="T79" fmla="*/ 185 h 477"/>
                  <a:gd name="T80" fmla="*/ 137 w 191"/>
                  <a:gd name="T81" fmla="*/ 162 h 477"/>
                  <a:gd name="T82" fmla="*/ 157 w 191"/>
                  <a:gd name="T83" fmla="*/ 126 h 477"/>
                  <a:gd name="T84" fmla="*/ 170 w 191"/>
                  <a:gd name="T85" fmla="*/ 103 h 477"/>
                  <a:gd name="T86" fmla="*/ 184 w 191"/>
                  <a:gd name="T87" fmla="*/ 75 h 477"/>
                  <a:gd name="T88" fmla="*/ 191 w 191"/>
                  <a:gd name="T89" fmla="*/ 48 h 477"/>
                  <a:gd name="T90" fmla="*/ 190 w 191"/>
                  <a:gd name="T91" fmla="*/ 15 h 477"/>
                  <a:gd name="T92" fmla="*/ 176 w 191"/>
                  <a:gd name="T93" fmla="*/ 1 h 477"/>
                  <a:gd name="T94" fmla="*/ 163 w 191"/>
                  <a:gd name="T95" fmla="*/ 0 h 47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91"/>
                  <a:gd name="T145" fmla="*/ 0 h 477"/>
                  <a:gd name="T146" fmla="*/ 191 w 191"/>
                  <a:gd name="T147" fmla="*/ 477 h 47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91" h="477">
                    <a:moveTo>
                      <a:pt x="163" y="0"/>
                    </a:moveTo>
                    <a:lnTo>
                      <a:pt x="140" y="19"/>
                    </a:lnTo>
                    <a:lnTo>
                      <a:pt x="120" y="51"/>
                    </a:lnTo>
                    <a:lnTo>
                      <a:pt x="99" y="94"/>
                    </a:lnTo>
                    <a:lnTo>
                      <a:pt x="90" y="139"/>
                    </a:lnTo>
                    <a:lnTo>
                      <a:pt x="85" y="170"/>
                    </a:lnTo>
                    <a:lnTo>
                      <a:pt x="87" y="206"/>
                    </a:lnTo>
                    <a:lnTo>
                      <a:pt x="88" y="232"/>
                    </a:lnTo>
                    <a:lnTo>
                      <a:pt x="96" y="262"/>
                    </a:lnTo>
                    <a:lnTo>
                      <a:pt x="108" y="293"/>
                    </a:lnTo>
                    <a:lnTo>
                      <a:pt x="119" y="320"/>
                    </a:lnTo>
                    <a:lnTo>
                      <a:pt x="126" y="344"/>
                    </a:lnTo>
                    <a:lnTo>
                      <a:pt x="132" y="363"/>
                    </a:lnTo>
                    <a:lnTo>
                      <a:pt x="131" y="378"/>
                    </a:lnTo>
                    <a:lnTo>
                      <a:pt x="120" y="385"/>
                    </a:lnTo>
                    <a:lnTo>
                      <a:pt x="93" y="391"/>
                    </a:lnTo>
                    <a:lnTo>
                      <a:pt x="66" y="401"/>
                    </a:lnTo>
                    <a:lnTo>
                      <a:pt x="49" y="404"/>
                    </a:lnTo>
                    <a:lnTo>
                      <a:pt x="25" y="419"/>
                    </a:lnTo>
                    <a:lnTo>
                      <a:pt x="8" y="431"/>
                    </a:lnTo>
                    <a:lnTo>
                      <a:pt x="0" y="445"/>
                    </a:lnTo>
                    <a:lnTo>
                      <a:pt x="7" y="457"/>
                    </a:lnTo>
                    <a:lnTo>
                      <a:pt x="19" y="472"/>
                    </a:lnTo>
                    <a:lnTo>
                      <a:pt x="41" y="477"/>
                    </a:lnTo>
                    <a:lnTo>
                      <a:pt x="57" y="470"/>
                    </a:lnTo>
                    <a:lnTo>
                      <a:pt x="66" y="455"/>
                    </a:lnTo>
                    <a:lnTo>
                      <a:pt x="76" y="439"/>
                    </a:lnTo>
                    <a:lnTo>
                      <a:pt x="96" y="425"/>
                    </a:lnTo>
                    <a:lnTo>
                      <a:pt x="119" y="417"/>
                    </a:lnTo>
                    <a:lnTo>
                      <a:pt x="143" y="416"/>
                    </a:lnTo>
                    <a:lnTo>
                      <a:pt x="161" y="419"/>
                    </a:lnTo>
                    <a:lnTo>
                      <a:pt x="169" y="414"/>
                    </a:lnTo>
                    <a:lnTo>
                      <a:pt x="176" y="404"/>
                    </a:lnTo>
                    <a:lnTo>
                      <a:pt x="175" y="388"/>
                    </a:lnTo>
                    <a:lnTo>
                      <a:pt x="163" y="364"/>
                    </a:lnTo>
                    <a:lnTo>
                      <a:pt x="149" y="331"/>
                    </a:lnTo>
                    <a:lnTo>
                      <a:pt x="140" y="296"/>
                    </a:lnTo>
                    <a:lnTo>
                      <a:pt x="137" y="249"/>
                    </a:lnTo>
                    <a:lnTo>
                      <a:pt x="134" y="218"/>
                    </a:lnTo>
                    <a:lnTo>
                      <a:pt x="131" y="185"/>
                    </a:lnTo>
                    <a:lnTo>
                      <a:pt x="137" y="162"/>
                    </a:lnTo>
                    <a:lnTo>
                      <a:pt x="157" y="126"/>
                    </a:lnTo>
                    <a:lnTo>
                      <a:pt x="170" y="103"/>
                    </a:lnTo>
                    <a:lnTo>
                      <a:pt x="184" y="75"/>
                    </a:lnTo>
                    <a:lnTo>
                      <a:pt x="191" y="48"/>
                    </a:lnTo>
                    <a:lnTo>
                      <a:pt x="190" y="15"/>
                    </a:lnTo>
                    <a:lnTo>
                      <a:pt x="176" y="1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orbel" pitchFamily="34" charset="0"/>
                </a:endParaRPr>
              </a:p>
            </p:txBody>
          </p:sp>
        </p:grpSp>
      </p:grpSp>
      <p:sp>
        <p:nvSpPr>
          <p:cNvPr id="14339" name="WordArt 22"/>
          <p:cNvSpPr>
            <a:spLocks noChangeArrowheads="1" noChangeShapeType="1" noTextEdit="1"/>
          </p:cNvSpPr>
          <p:nvPr/>
        </p:nvSpPr>
        <p:spPr bwMode="auto">
          <a:xfrm>
            <a:off x="2286000" y="785245"/>
            <a:ext cx="4724400" cy="533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2800" kern="10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Corbel" pitchFamily="34" charset="0"/>
              </a:rPr>
              <a:t>Complex sentence</a:t>
            </a:r>
          </a:p>
        </p:txBody>
      </p:sp>
      <p:sp>
        <p:nvSpPr>
          <p:cNvPr id="14340" name="Text Box 25"/>
          <p:cNvSpPr txBox="1">
            <a:spLocks noChangeArrowheads="1"/>
          </p:cNvSpPr>
          <p:nvPr/>
        </p:nvSpPr>
        <p:spPr bwMode="auto">
          <a:xfrm>
            <a:off x="228600" y="4914582"/>
            <a:ext cx="875188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dirty="0">
                <a:latin typeface="Corbel" pitchFamily="34" charset="0"/>
              </a:rPr>
              <a:t>A </a:t>
            </a:r>
            <a:r>
              <a:rPr lang="en-US" sz="2800" b="1" dirty="0">
                <a:solidFill>
                  <a:srgbClr val="002060"/>
                </a:solidFill>
                <a:latin typeface="Corbel" pitchFamily="34" charset="0"/>
              </a:rPr>
              <a:t>dependent</a:t>
            </a:r>
            <a:r>
              <a:rPr lang="en-US" sz="2800" dirty="0">
                <a:latin typeface="Corbel" pitchFamily="34" charset="0"/>
              </a:rPr>
              <a:t> clause joined to an </a:t>
            </a:r>
            <a:r>
              <a:rPr lang="en-US" sz="2800" dirty="0">
                <a:solidFill>
                  <a:schemeClr val="hlink"/>
                </a:solidFill>
                <a:latin typeface="Corbel" pitchFamily="34" charset="0"/>
              </a:rPr>
              <a:t>independent</a:t>
            </a:r>
            <a:r>
              <a:rPr lang="en-US" sz="2800" dirty="0">
                <a:latin typeface="Corbel" pitchFamily="34" charset="0"/>
              </a:rPr>
              <a:t> clause. 	(The dependent clause needs the rest of the sentence for </a:t>
            </a:r>
            <a:r>
              <a:rPr lang="en-US" sz="2800" b="1" dirty="0">
                <a:solidFill>
                  <a:srgbClr val="C00000"/>
                </a:solidFill>
                <a:latin typeface="Corbel" pitchFamily="34" charset="0"/>
              </a:rPr>
              <a:t>support</a:t>
            </a:r>
            <a:r>
              <a:rPr lang="en-US" sz="2800" dirty="0">
                <a:latin typeface="Corbel" pitchFamily="34" charset="0"/>
              </a:rPr>
              <a:t>.)</a:t>
            </a:r>
          </a:p>
        </p:txBody>
      </p: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2438400" y="312420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C00000"/>
                </a:solidFill>
                <a:latin typeface="Corbel" pitchFamily="34" charset="0"/>
              </a:rPr>
              <a:t>Because you love me</a:t>
            </a:r>
            <a:r>
              <a:rPr lang="en-US" sz="3200" dirty="0">
                <a:latin typeface="Corbel" pitchFamily="34" charset="0"/>
              </a:rPr>
              <a:t>, </a:t>
            </a:r>
            <a:r>
              <a:rPr lang="en-US" sz="3200" dirty="0">
                <a:solidFill>
                  <a:schemeClr val="hlink"/>
                </a:solidFill>
                <a:latin typeface="Corbel" pitchFamily="34" charset="0"/>
              </a:rPr>
              <a:t>I love you</a:t>
            </a:r>
            <a:r>
              <a:rPr lang="en-US" sz="3200" dirty="0">
                <a:latin typeface="Corbel" pitchFamily="34" charset="0"/>
              </a:rPr>
              <a:t>.</a:t>
            </a:r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2819400" y="2133600"/>
            <a:ext cx="2971800" cy="1066800"/>
            <a:chOff x="1776" y="1344"/>
            <a:chExt cx="1872" cy="672"/>
          </a:xfrm>
        </p:grpSpPr>
        <p:sp>
          <p:nvSpPr>
            <p:cNvPr id="14346" name="AutoShape 27"/>
            <p:cNvSpPr>
              <a:spLocks/>
            </p:cNvSpPr>
            <p:nvPr/>
          </p:nvSpPr>
          <p:spPr bwMode="auto">
            <a:xfrm rot="-5380880">
              <a:off x="2544" y="912"/>
              <a:ext cx="336" cy="1872"/>
            </a:xfrm>
            <a:prstGeom prst="rightBrace">
              <a:avLst>
                <a:gd name="adj1" fmla="val 46429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orbel" pitchFamily="34" charset="0"/>
              </a:endParaRPr>
            </a:p>
          </p:txBody>
        </p:sp>
        <p:sp>
          <p:nvSpPr>
            <p:cNvPr id="14347" name="Text Box 28"/>
            <p:cNvSpPr txBox="1">
              <a:spLocks noChangeArrowheads="1"/>
            </p:cNvSpPr>
            <p:nvPr/>
          </p:nvSpPr>
          <p:spPr bwMode="auto">
            <a:xfrm>
              <a:off x="1824" y="1344"/>
              <a:ext cx="1632" cy="28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>
                  <a:solidFill>
                    <a:schemeClr val="bg1"/>
                  </a:solidFill>
                  <a:latin typeface="Corbel" pitchFamily="34" charset="0"/>
                </a:rPr>
                <a:t>Dependent clause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5943600" y="3657600"/>
            <a:ext cx="2895600" cy="914400"/>
            <a:chOff x="3744" y="2304"/>
            <a:chExt cx="1824" cy="576"/>
          </a:xfrm>
        </p:grpSpPr>
        <p:sp>
          <p:nvSpPr>
            <p:cNvPr id="14344" name="AutoShape 29"/>
            <p:cNvSpPr>
              <a:spLocks/>
            </p:cNvSpPr>
            <p:nvPr/>
          </p:nvSpPr>
          <p:spPr bwMode="auto">
            <a:xfrm rot="5380880" flipV="1">
              <a:off x="4536" y="1944"/>
              <a:ext cx="240" cy="960"/>
            </a:xfrm>
            <a:prstGeom prst="rightBrace">
              <a:avLst>
                <a:gd name="adj1" fmla="val 33333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orbel" pitchFamily="34" charset="0"/>
              </a:endParaRPr>
            </a:p>
          </p:txBody>
        </p:sp>
        <p:sp>
          <p:nvSpPr>
            <p:cNvPr id="14345" name="Text Box 30"/>
            <p:cNvSpPr txBox="1">
              <a:spLocks noChangeArrowheads="1"/>
            </p:cNvSpPr>
            <p:nvPr/>
          </p:nvSpPr>
          <p:spPr bwMode="auto">
            <a:xfrm>
              <a:off x="3744" y="2592"/>
              <a:ext cx="1824" cy="28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  <a:latin typeface="Corbel" pitchFamily="34" charset="0"/>
                </a:rPr>
                <a:t>Independent clause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711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8"/>
          <p:cNvSpPr>
            <a:spLocks noChangeArrowheads="1" noChangeShapeType="1" noTextEdit="1"/>
          </p:cNvSpPr>
          <p:nvPr/>
        </p:nvSpPr>
        <p:spPr bwMode="auto">
          <a:xfrm>
            <a:off x="2095500" y="754041"/>
            <a:ext cx="4572000" cy="609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</a:rPr>
              <a:t>Dependent clause</a:t>
            </a:r>
          </a:p>
        </p:txBody>
      </p:sp>
      <p:sp>
        <p:nvSpPr>
          <p:cNvPr id="15363" name="Text Box 9"/>
          <p:cNvSpPr txBox="1">
            <a:spLocks noChangeArrowheads="1"/>
          </p:cNvSpPr>
          <p:nvPr/>
        </p:nvSpPr>
        <p:spPr bwMode="auto">
          <a:xfrm>
            <a:off x="457200" y="3619500"/>
            <a:ext cx="818575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2060"/>
                </a:solidFill>
                <a:latin typeface="+mn-lt"/>
              </a:rPr>
              <a:t>A </a:t>
            </a:r>
            <a:r>
              <a:rPr lang="en-US" sz="2800" b="1" dirty="0">
                <a:solidFill>
                  <a:srgbClr val="002060"/>
                </a:solidFill>
                <a:latin typeface="+mn-lt"/>
              </a:rPr>
              <a:t>dependent clause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contains a subject and verb. It begins with a </a:t>
            </a:r>
            <a:r>
              <a:rPr lang="en-US" sz="2800" b="1" dirty="0">
                <a:solidFill>
                  <a:srgbClr val="C00000"/>
                </a:solidFill>
                <a:latin typeface="+mn-lt"/>
              </a:rPr>
              <a:t>subordinating conjunction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, and thus it does not express a completed thought. </a:t>
            </a:r>
            <a:endParaRPr lang="en-US" sz="2800" dirty="0" smtClean="0">
              <a:solidFill>
                <a:srgbClr val="002060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800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A dependent clause is also called a </a:t>
            </a:r>
            <a:r>
              <a:rPr lang="en-US" sz="2800" i="1" dirty="0">
                <a:solidFill>
                  <a:srgbClr val="002060"/>
                </a:solidFill>
                <a:latin typeface="+mn-lt"/>
              </a:rPr>
              <a:t>subordinate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clause. 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2060"/>
                </a:solidFill>
                <a:latin typeface="+mn-lt"/>
              </a:rPr>
              <a:t>Dependent clauses, like babies, </a:t>
            </a:r>
            <a:r>
              <a:rPr lang="en-US" sz="2800" u="sng" dirty="0">
                <a:solidFill>
                  <a:srgbClr val="002060"/>
                </a:solidFill>
                <a:latin typeface="+mn-lt"/>
              </a:rPr>
              <a:t>cannot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stand alone.</a:t>
            </a:r>
          </a:p>
        </p:txBody>
      </p:sp>
      <p:sp>
        <p:nvSpPr>
          <p:cNvPr id="15364" name="Text Box 10"/>
          <p:cNvSpPr txBox="1">
            <a:spLocks noChangeArrowheads="1"/>
          </p:cNvSpPr>
          <p:nvPr/>
        </p:nvSpPr>
        <p:spPr bwMode="auto">
          <a:xfrm>
            <a:off x="2571750" y="2404269"/>
            <a:ext cx="44958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002060"/>
                </a:solidFill>
                <a:latin typeface="+mn-lt"/>
              </a:rPr>
              <a:t>Because you love me.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4381500" y="1447800"/>
            <a:ext cx="2286000" cy="838200"/>
            <a:chOff x="2856" y="1344"/>
            <a:chExt cx="1440" cy="528"/>
          </a:xfrm>
        </p:grpSpPr>
        <p:sp>
          <p:nvSpPr>
            <p:cNvPr id="15367" name="Text Box 11"/>
            <p:cNvSpPr txBox="1">
              <a:spLocks noChangeArrowheads="1"/>
            </p:cNvSpPr>
            <p:nvPr/>
          </p:nvSpPr>
          <p:spPr bwMode="auto">
            <a:xfrm>
              <a:off x="2856" y="1344"/>
              <a:ext cx="1440" cy="3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3200" b="1" dirty="0">
                  <a:solidFill>
                    <a:srgbClr val="C00000"/>
                  </a:solidFill>
                  <a:latin typeface="+mn-lt"/>
                </a:rPr>
                <a:t>Fragment!</a:t>
              </a:r>
            </a:p>
          </p:txBody>
        </p:sp>
        <p:sp>
          <p:nvSpPr>
            <p:cNvPr id="15368" name="Line 12"/>
            <p:cNvSpPr>
              <a:spLocks noChangeShapeType="1"/>
            </p:cNvSpPr>
            <p:nvPr/>
          </p:nvSpPr>
          <p:spPr bwMode="auto">
            <a:xfrm flipH="1">
              <a:off x="3240" y="1728"/>
              <a:ext cx="33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15366" name="Picture 42" descr="j00788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430734"/>
            <a:ext cx="13716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55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Comic Sans MS" pitchFamily="66" charset="0"/>
                <a:cs typeface="Aharoni" pitchFamily="2" charset="-79"/>
              </a:rPr>
              <a:t>Common Subordinating (Dependent) Conjunctions</a:t>
            </a:r>
          </a:p>
        </p:txBody>
      </p:sp>
      <p:graphicFrame>
        <p:nvGraphicFramePr>
          <p:cNvPr id="18696" name="Group 26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482212"/>
              </p:ext>
            </p:extLst>
          </p:nvPr>
        </p:nvGraphicFramePr>
        <p:xfrm>
          <a:off x="760410" y="1873250"/>
          <a:ext cx="7983539" cy="4593316"/>
        </p:xfrm>
        <a:graphic>
          <a:graphicData uri="http://schemas.openxmlformats.org/drawingml/2006/table">
            <a:tbl>
              <a:tblPr/>
              <a:tblGrid>
                <a:gridCol w="1496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5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64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80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after</a:t>
                      </a:r>
                    </a:p>
                  </a:txBody>
                  <a:tcPr marL="81252" marR="81252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even if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now that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that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where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4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although</a:t>
                      </a:r>
                    </a:p>
                  </a:txBody>
                  <a:tcPr marL="81252" marR="81252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even though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once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though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whereas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4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as</a:t>
                      </a:r>
                    </a:p>
                  </a:txBody>
                  <a:tcPr marL="81252" marR="81252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if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rather than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unless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wherever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4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as if</a:t>
                      </a:r>
                    </a:p>
                  </a:txBody>
                  <a:tcPr marL="81252" marR="81252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whenever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since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until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whether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because</a:t>
                      </a:r>
                    </a:p>
                  </a:txBody>
                  <a:tcPr marL="81252" marR="81252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 order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that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 that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when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which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before</a:t>
                      </a:r>
                    </a:p>
                  </a:txBody>
                  <a:tcPr marL="81252" marR="81252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than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 case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while</a:t>
                      </a:r>
                    </a:p>
                  </a:txBody>
                  <a:tcPr marL="81252" marR="81252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000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041" y="38272"/>
            <a:ext cx="7583488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002060"/>
                </a:solidFill>
              </a:rPr>
              <a:t>Guided Practice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9062" y="5878382"/>
            <a:ext cx="4266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You’re the Best!!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sym typeface="Wingdings"/>
              </a:rPr>
              <a:t>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13509" y="1902232"/>
            <a:ext cx="8568267" cy="477053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600" b="1" dirty="0" smtClean="0"/>
              <a:t>Label the following clauses as compound or complex.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I really love grammar, and I am not lying.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Since I ran 5 miles, I lost 1 pound.	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Although I go to Perry, my brother goes to </a:t>
            </a:r>
            <a:r>
              <a:rPr lang="en-US" sz="2400" b="1" dirty="0" err="1" smtClean="0">
                <a:solidFill>
                  <a:srgbClr val="002060"/>
                </a:solidFill>
              </a:rPr>
              <a:t>Basha</a:t>
            </a:r>
            <a:r>
              <a:rPr lang="en-US" sz="24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I am going to the dance, and I have a date.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Henry loves to give hugs, but not to me.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Bobby was absent, and he missed the test.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Kayla is switching schools since she is moving.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Until I know how to swim, I won’t go surfing.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5377" y="2289672"/>
            <a:ext cx="20080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Compound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30970" y="3369841"/>
            <a:ext cx="20302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>
                <a:solidFill>
                  <a:schemeClr val="accent6">
                    <a:lumMod val="75000"/>
                  </a:schemeClr>
                </a:solidFill>
              </a:rPr>
              <a:t>Compound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9354" y="3745868"/>
            <a:ext cx="20913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>
                <a:solidFill>
                  <a:srgbClr val="0000FF"/>
                </a:solidFill>
              </a:rPr>
              <a:t> Complex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7132" y="4102506"/>
            <a:ext cx="24334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>
                <a:solidFill>
                  <a:schemeClr val="accent6">
                    <a:lumMod val="75000"/>
                  </a:schemeClr>
                </a:solidFill>
              </a:rPr>
              <a:t>Compound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94010" y="4484577"/>
            <a:ext cx="2696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Complex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83090" y="2631768"/>
            <a:ext cx="20063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Complex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32188" y="3007795"/>
            <a:ext cx="20063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>
                <a:solidFill>
                  <a:srgbClr val="0000FF"/>
                </a:solidFill>
              </a:rPr>
              <a:t>  </a:t>
            </a:r>
            <a:r>
              <a:rPr lang="en-US" sz="2500" b="1" i="1" dirty="0" smtClean="0">
                <a:solidFill>
                  <a:srgbClr val="0000FF"/>
                </a:solidFill>
              </a:rPr>
              <a:t>Complex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52287" y="4878149"/>
            <a:ext cx="29904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0000FF"/>
                </a:solidFill>
              </a:rPr>
              <a:t>Complex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4948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Grammar Writing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Write a paragraph explaining </a:t>
            </a:r>
            <a:r>
              <a:rPr lang="en-US" sz="2800" dirty="0"/>
              <a:t>w</a:t>
            </a:r>
            <a:r>
              <a:rPr lang="en-US" sz="2800" dirty="0" smtClean="0"/>
              <a:t>ho your hero is and what </a:t>
            </a:r>
            <a:r>
              <a:rPr lang="en-US" sz="2800" dirty="0"/>
              <a:t>characteristics </a:t>
            </a:r>
            <a:r>
              <a:rPr lang="en-US" sz="2800" dirty="0" smtClean="0"/>
              <a:t>he/she possesses.  </a:t>
            </a:r>
            <a:endParaRPr lang="en-US" sz="2800" dirty="0"/>
          </a:p>
          <a:p>
            <a:r>
              <a:rPr lang="en-US" sz="2800" u="sng" dirty="0" smtClean="0"/>
              <a:t>Underline </a:t>
            </a:r>
            <a:r>
              <a:rPr lang="en-US" sz="2800" u="sng" dirty="0"/>
              <a:t>two </a:t>
            </a:r>
            <a:r>
              <a:rPr lang="en-US" sz="2800" u="sng" dirty="0" smtClean="0"/>
              <a:t>complex sentences </a:t>
            </a:r>
            <a:r>
              <a:rPr lang="en-US" sz="2800" dirty="0" smtClean="0"/>
              <a:t>and            circle </a:t>
            </a:r>
            <a:r>
              <a:rPr lang="en-US" sz="2800" dirty="0"/>
              <a:t>two </a:t>
            </a:r>
            <a:r>
              <a:rPr lang="en-US" sz="2800" dirty="0" smtClean="0"/>
              <a:t>compound sentences.  Be sure they are punctuated correctly.  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996462" y="3528645"/>
            <a:ext cx="4794738" cy="515817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91749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Lesson 3</a:t>
            </a:r>
            <a:r>
              <a:rPr lang="en-US" sz="3200" dirty="0" smtClean="0"/>
              <a:t>: Compound/Complex Sentences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PERRY HIGH SCHOOL 2014</a:t>
            </a:r>
          </a:p>
          <a:p>
            <a:r>
              <a:rPr lang="en-US" dirty="0" smtClean="0"/>
              <a:t>Authors: Lindsey Tillman &amp; Lindsay </a:t>
            </a:r>
            <a:r>
              <a:rPr lang="en-US" dirty="0" err="1" smtClean="0"/>
              <a:t>Hartgraves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5613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 smtClean="0">
                <a:latin typeface="+mn-lt"/>
                <a:cs typeface="Aharoni" pitchFamily="2" charset="-79"/>
              </a:rPr>
              <a:t>#4:  Compound/Complex Sentence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rgbClr val="002060"/>
                </a:solidFill>
                <a:cs typeface="Aharoni" pitchFamily="2" charset="-79"/>
              </a:rPr>
              <a:t>A compound/complex sentence is the last and most complicated type of sentence.  </a:t>
            </a:r>
          </a:p>
          <a:p>
            <a:pPr eaLnBrk="1" hangingPunct="1"/>
            <a:r>
              <a:rPr lang="en-US" sz="2800" dirty="0" smtClean="0">
                <a:solidFill>
                  <a:srgbClr val="002060"/>
                </a:solidFill>
                <a:cs typeface="Aharoni" pitchFamily="2" charset="-79"/>
              </a:rPr>
              <a:t>It contains at least one dependent clause and at least two independent clauses.</a:t>
            </a:r>
          </a:p>
        </p:txBody>
      </p:sp>
    </p:spTree>
    <p:extLst>
      <p:ext uri="{BB962C8B-B14F-4D97-AF65-F5344CB8AC3E}">
        <p14:creationId xmlns:p14="http://schemas.microsoft.com/office/powerpoint/2010/main" val="415081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811766" y="1695714"/>
            <a:ext cx="2362200" cy="3713163"/>
            <a:chOff x="3648" y="2592"/>
            <a:chExt cx="1130" cy="1333"/>
          </a:xfrm>
        </p:grpSpPr>
        <p:grpSp>
          <p:nvGrpSpPr>
            <p:cNvPr id="24589" name="Group 3"/>
            <p:cNvGrpSpPr>
              <a:grpSpLocks/>
            </p:cNvGrpSpPr>
            <p:nvPr/>
          </p:nvGrpSpPr>
          <p:grpSpPr bwMode="auto">
            <a:xfrm>
              <a:off x="4215" y="2938"/>
              <a:ext cx="477" cy="460"/>
              <a:chOff x="4215" y="2938"/>
              <a:chExt cx="477" cy="460"/>
            </a:xfrm>
          </p:grpSpPr>
          <p:sp>
            <p:nvSpPr>
              <p:cNvPr id="24603" name="Freeform 4"/>
              <p:cNvSpPr>
                <a:spLocks/>
              </p:cNvSpPr>
              <p:nvPr/>
            </p:nvSpPr>
            <p:spPr bwMode="auto">
              <a:xfrm>
                <a:off x="4319" y="2938"/>
                <a:ext cx="204" cy="460"/>
              </a:xfrm>
              <a:custGeom>
                <a:avLst/>
                <a:gdLst>
                  <a:gd name="T0" fmla="*/ 7 w 204"/>
                  <a:gd name="T1" fmla="*/ 163 h 460"/>
                  <a:gd name="T2" fmla="*/ 0 w 204"/>
                  <a:gd name="T3" fmla="*/ 125 h 460"/>
                  <a:gd name="T4" fmla="*/ 0 w 204"/>
                  <a:gd name="T5" fmla="*/ 89 h 460"/>
                  <a:gd name="T6" fmla="*/ 7 w 204"/>
                  <a:gd name="T7" fmla="*/ 58 h 460"/>
                  <a:gd name="T8" fmla="*/ 22 w 204"/>
                  <a:gd name="T9" fmla="*/ 34 h 460"/>
                  <a:gd name="T10" fmla="*/ 43 w 204"/>
                  <a:gd name="T11" fmla="*/ 13 h 460"/>
                  <a:gd name="T12" fmla="*/ 66 w 204"/>
                  <a:gd name="T13" fmla="*/ 2 h 460"/>
                  <a:gd name="T14" fmla="*/ 84 w 204"/>
                  <a:gd name="T15" fmla="*/ 0 h 460"/>
                  <a:gd name="T16" fmla="*/ 108 w 204"/>
                  <a:gd name="T17" fmla="*/ 5 h 460"/>
                  <a:gd name="T18" fmla="*/ 128 w 204"/>
                  <a:gd name="T19" fmla="*/ 14 h 460"/>
                  <a:gd name="T20" fmla="*/ 150 w 204"/>
                  <a:gd name="T21" fmla="*/ 32 h 460"/>
                  <a:gd name="T22" fmla="*/ 163 w 204"/>
                  <a:gd name="T23" fmla="*/ 54 h 460"/>
                  <a:gd name="T24" fmla="*/ 178 w 204"/>
                  <a:gd name="T25" fmla="*/ 89 h 460"/>
                  <a:gd name="T26" fmla="*/ 188 w 204"/>
                  <a:gd name="T27" fmla="*/ 122 h 460"/>
                  <a:gd name="T28" fmla="*/ 196 w 204"/>
                  <a:gd name="T29" fmla="*/ 149 h 460"/>
                  <a:gd name="T30" fmla="*/ 204 w 204"/>
                  <a:gd name="T31" fmla="*/ 187 h 460"/>
                  <a:gd name="T32" fmla="*/ 204 w 204"/>
                  <a:gd name="T33" fmla="*/ 227 h 460"/>
                  <a:gd name="T34" fmla="*/ 200 w 204"/>
                  <a:gd name="T35" fmla="*/ 266 h 460"/>
                  <a:gd name="T36" fmla="*/ 196 w 204"/>
                  <a:gd name="T37" fmla="*/ 300 h 460"/>
                  <a:gd name="T38" fmla="*/ 194 w 204"/>
                  <a:gd name="T39" fmla="*/ 333 h 460"/>
                  <a:gd name="T40" fmla="*/ 190 w 204"/>
                  <a:gd name="T41" fmla="*/ 362 h 460"/>
                  <a:gd name="T42" fmla="*/ 184 w 204"/>
                  <a:gd name="T43" fmla="*/ 390 h 460"/>
                  <a:gd name="T44" fmla="*/ 176 w 204"/>
                  <a:gd name="T45" fmla="*/ 417 h 460"/>
                  <a:gd name="T46" fmla="*/ 166 w 204"/>
                  <a:gd name="T47" fmla="*/ 437 h 460"/>
                  <a:gd name="T48" fmla="*/ 152 w 204"/>
                  <a:gd name="T49" fmla="*/ 452 h 460"/>
                  <a:gd name="T50" fmla="*/ 137 w 204"/>
                  <a:gd name="T51" fmla="*/ 456 h 460"/>
                  <a:gd name="T52" fmla="*/ 116 w 204"/>
                  <a:gd name="T53" fmla="*/ 460 h 460"/>
                  <a:gd name="T54" fmla="*/ 94 w 204"/>
                  <a:gd name="T55" fmla="*/ 453 h 460"/>
                  <a:gd name="T56" fmla="*/ 76 w 204"/>
                  <a:gd name="T57" fmla="*/ 447 h 460"/>
                  <a:gd name="T58" fmla="*/ 60 w 204"/>
                  <a:gd name="T59" fmla="*/ 435 h 460"/>
                  <a:gd name="T60" fmla="*/ 47 w 204"/>
                  <a:gd name="T61" fmla="*/ 422 h 460"/>
                  <a:gd name="T62" fmla="*/ 34 w 204"/>
                  <a:gd name="T63" fmla="*/ 396 h 460"/>
                  <a:gd name="T64" fmla="*/ 22 w 204"/>
                  <a:gd name="T65" fmla="*/ 362 h 460"/>
                  <a:gd name="T66" fmla="*/ 19 w 204"/>
                  <a:gd name="T67" fmla="*/ 315 h 460"/>
                  <a:gd name="T68" fmla="*/ 26 w 204"/>
                  <a:gd name="T69" fmla="*/ 286 h 460"/>
                  <a:gd name="T70" fmla="*/ 28 w 204"/>
                  <a:gd name="T71" fmla="*/ 265 h 460"/>
                  <a:gd name="T72" fmla="*/ 28 w 204"/>
                  <a:gd name="T73" fmla="*/ 238 h 460"/>
                  <a:gd name="T74" fmla="*/ 17 w 204"/>
                  <a:gd name="T75" fmla="*/ 200 h 460"/>
                  <a:gd name="T76" fmla="*/ 7 w 204"/>
                  <a:gd name="T77" fmla="*/ 163 h 46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4"/>
                  <a:gd name="T118" fmla="*/ 0 h 460"/>
                  <a:gd name="T119" fmla="*/ 204 w 204"/>
                  <a:gd name="T120" fmla="*/ 460 h 46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4" h="460">
                    <a:moveTo>
                      <a:pt x="7" y="163"/>
                    </a:moveTo>
                    <a:lnTo>
                      <a:pt x="0" y="125"/>
                    </a:lnTo>
                    <a:lnTo>
                      <a:pt x="0" y="89"/>
                    </a:lnTo>
                    <a:lnTo>
                      <a:pt x="7" y="58"/>
                    </a:lnTo>
                    <a:lnTo>
                      <a:pt x="22" y="34"/>
                    </a:lnTo>
                    <a:lnTo>
                      <a:pt x="43" y="13"/>
                    </a:lnTo>
                    <a:lnTo>
                      <a:pt x="66" y="2"/>
                    </a:lnTo>
                    <a:lnTo>
                      <a:pt x="84" y="0"/>
                    </a:lnTo>
                    <a:lnTo>
                      <a:pt x="108" y="5"/>
                    </a:lnTo>
                    <a:lnTo>
                      <a:pt x="128" y="14"/>
                    </a:lnTo>
                    <a:lnTo>
                      <a:pt x="150" y="32"/>
                    </a:lnTo>
                    <a:lnTo>
                      <a:pt x="163" y="54"/>
                    </a:lnTo>
                    <a:lnTo>
                      <a:pt x="178" y="89"/>
                    </a:lnTo>
                    <a:lnTo>
                      <a:pt x="188" y="122"/>
                    </a:lnTo>
                    <a:lnTo>
                      <a:pt x="196" y="149"/>
                    </a:lnTo>
                    <a:lnTo>
                      <a:pt x="204" y="187"/>
                    </a:lnTo>
                    <a:lnTo>
                      <a:pt x="204" y="227"/>
                    </a:lnTo>
                    <a:lnTo>
                      <a:pt x="200" y="266"/>
                    </a:lnTo>
                    <a:lnTo>
                      <a:pt x="196" y="300"/>
                    </a:lnTo>
                    <a:lnTo>
                      <a:pt x="194" y="333"/>
                    </a:lnTo>
                    <a:lnTo>
                      <a:pt x="190" y="362"/>
                    </a:lnTo>
                    <a:lnTo>
                      <a:pt x="184" y="390"/>
                    </a:lnTo>
                    <a:lnTo>
                      <a:pt x="176" y="417"/>
                    </a:lnTo>
                    <a:lnTo>
                      <a:pt x="166" y="437"/>
                    </a:lnTo>
                    <a:lnTo>
                      <a:pt x="152" y="452"/>
                    </a:lnTo>
                    <a:lnTo>
                      <a:pt x="137" y="456"/>
                    </a:lnTo>
                    <a:lnTo>
                      <a:pt x="116" y="460"/>
                    </a:lnTo>
                    <a:lnTo>
                      <a:pt x="94" y="453"/>
                    </a:lnTo>
                    <a:lnTo>
                      <a:pt x="76" y="447"/>
                    </a:lnTo>
                    <a:lnTo>
                      <a:pt x="60" y="435"/>
                    </a:lnTo>
                    <a:lnTo>
                      <a:pt x="47" y="422"/>
                    </a:lnTo>
                    <a:lnTo>
                      <a:pt x="34" y="396"/>
                    </a:lnTo>
                    <a:lnTo>
                      <a:pt x="22" y="362"/>
                    </a:lnTo>
                    <a:lnTo>
                      <a:pt x="19" y="315"/>
                    </a:lnTo>
                    <a:lnTo>
                      <a:pt x="26" y="286"/>
                    </a:lnTo>
                    <a:lnTo>
                      <a:pt x="28" y="265"/>
                    </a:lnTo>
                    <a:lnTo>
                      <a:pt x="28" y="238"/>
                    </a:lnTo>
                    <a:lnTo>
                      <a:pt x="17" y="20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4" name="Freeform 5"/>
              <p:cNvSpPr>
                <a:spLocks/>
              </p:cNvSpPr>
              <p:nvPr/>
            </p:nvSpPr>
            <p:spPr bwMode="auto">
              <a:xfrm>
                <a:off x="4522" y="2950"/>
                <a:ext cx="170" cy="167"/>
              </a:xfrm>
              <a:custGeom>
                <a:avLst/>
                <a:gdLst>
                  <a:gd name="T0" fmla="*/ 61 w 170"/>
                  <a:gd name="T1" fmla="*/ 21 h 167"/>
                  <a:gd name="T2" fmla="*/ 76 w 170"/>
                  <a:gd name="T3" fmla="*/ 9 h 167"/>
                  <a:gd name="T4" fmla="*/ 91 w 170"/>
                  <a:gd name="T5" fmla="*/ 4 h 167"/>
                  <a:gd name="T6" fmla="*/ 110 w 170"/>
                  <a:gd name="T7" fmla="*/ 0 h 167"/>
                  <a:gd name="T8" fmla="*/ 128 w 170"/>
                  <a:gd name="T9" fmla="*/ 0 h 167"/>
                  <a:gd name="T10" fmla="*/ 142 w 170"/>
                  <a:gd name="T11" fmla="*/ 6 h 167"/>
                  <a:gd name="T12" fmla="*/ 153 w 170"/>
                  <a:gd name="T13" fmla="*/ 16 h 167"/>
                  <a:gd name="T14" fmla="*/ 160 w 170"/>
                  <a:gd name="T15" fmla="*/ 29 h 167"/>
                  <a:gd name="T16" fmla="*/ 167 w 170"/>
                  <a:gd name="T17" fmla="*/ 47 h 167"/>
                  <a:gd name="T18" fmla="*/ 170 w 170"/>
                  <a:gd name="T19" fmla="*/ 61 h 167"/>
                  <a:gd name="T20" fmla="*/ 168 w 170"/>
                  <a:gd name="T21" fmla="*/ 81 h 167"/>
                  <a:gd name="T22" fmla="*/ 164 w 170"/>
                  <a:gd name="T23" fmla="*/ 106 h 167"/>
                  <a:gd name="T24" fmla="*/ 156 w 170"/>
                  <a:gd name="T25" fmla="*/ 124 h 167"/>
                  <a:gd name="T26" fmla="*/ 145 w 170"/>
                  <a:gd name="T27" fmla="*/ 138 h 167"/>
                  <a:gd name="T28" fmla="*/ 133 w 170"/>
                  <a:gd name="T29" fmla="*/ 149 h 167"/>
                  <a:gd name="T30" fmla="*/ 117 w 170"/>
                  <a:gd name="T31" fmla="*/ 157 h 167"/>
                  <a:gd name="T32" fmla="*/ 103 w 170"/>
                  <a:gd name="T33" fmla="*/ 162 h 167"/>
                  <a:gd name="T34" fmla="*/ 88 w 170"/>
                  <a:gd name="T35" fmla="*/ 167 h 167"/>
                  <a:gd name="T36" fmla="*/ 72 w 170"/>
                  <a:gd name="T37" fmla="*/ 167 h 167"/>
                  <a:gd name="T38" fmla="*/ 56 w 170"/>
                  <a:gd name="T39" fmla="*/ 166 h 167"/>
                  <a:gd name="T40" fmla="*/ 41 w 170"/>
                  <a:gd name="T41" fmla="*/ 159 h 167"/>
                  <a:gd name="T42" fmla="*/ 30 w 170"/>
                  <a:gd name="T43" fmla="*/ 151 h 167"/>
                  <a:gd name="T44" fmla="*/ 22 w 170"/>
                  <a:gd name="T45" fmla="*/ 136 h 167"/>
                  <a:gd name="T46" fmla="*/ 18 w 170"/>
                  <a:gd name="T47" fmla="*/ 118 h 167"/>
                  <a:gd name="T48" fmla="*/ 18 w 170"/>
                  <a:gd name="T49" fmla="*/ 98 h 167"/>
                  <a:gd name="T50" fmla="*/ 22 w 170"/>
                  <a:gd name="T51" fmla="*/ 79 h 167"/>
                  <a:gd name="T52" fmla="*/ 26 w 170"/>
                  <a:gd name="T53" fmla="*/ 65 h 167"/>
                  <a:gd name="T54" fmla="*/ 33 w 170"/>
                  <a:gd name="T55" fmla="*/ 55 h 167"/>
                  <a:gd name="T56" fmla="*/ 19 w 170"/>
                  <a:gd name="T57" fmla="*/ 47 h 167"/>
                  <a:gd name="T58" fmla="*/ 6 w 170"/>
                  <a:gd name="T59" fmla="*/ 36 h 167"/>
                  <a:gd name="T60" fmla="*/ 0 w 170"/>
                  <a:gd name="T61" fmla="*/ 24 h 167"/>
                  <a:gd name="T62" fmla="*/ 2 w 170"/>
                  <a:gd name="T63" fmla="*/ 13 h 167"/>
                  <a:gd name="T64" fmla="*/ 10 w 170"/>
                  <a:gd name="T65" fmla="*/ 6 h 167"/>
                  <a:gd name="T66" fmla="*/ 22 w 170"/>
                  <a:gd name="T67" fmla="*/ 5 h 167"/>
                  <a:gd name="T68" fmla="*/ 41 w 170"/>
                  <a:gd name="T69" fmla="*/ 12 h 167"/>
                  <a:gd name="T70" fmla="*/ 61 w 170"/>
                  <a:gd name="T71" fmla="*/ 21 h 16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70"/>
                  <a:gd name="T109" fmla="*/ 0 h 167"/>
                  <a:gd name="T110" fmla="*/ 170 w 170"/>
                  <a:gd name="T111" fmla="*/ 167 h 16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70" h="167">
                    <a:moveTo>
                      <a:pt x="61" y="21"/>
                    </a:moveTo>
                    <a:lnTo>
                      <a:pt x="76" y="9"/>
                    </a:lnTo>
                    <a:lnTo>
                      <a:pt x="91" y="4"/>
                    </a:lnTo>
                    <a:lnTo>
                      <a:pt x="110" y="0"/>
                    </a:lnTo>
                    <a:lnTo>
                      <a:pt x="128" y="0"/>
                    </a:lnTo>
                    <a:lnTo>
                      <a:pt x="142" y="6"/>
                    </a:lnTo>
                    <a:lnTo>
                      <a:pt x="153" y="16"/>
                    </a:lnTo>
                    <a:lnTo>
                      <a:pt x="160" y="29"/>
                    </a:lnTo>
                    <a:lnTo>
                      <a:pt x="167" y="47"/>
                    </a:lnTo>
                    <a:lnTo>
                      <a:pt x="170" y="61"/>
                    </a:lnTo>
                    <a:lnTo>
                      <a:pt x="168" y="81"/>
                    </a:lnTo>
                    <a:lnTo>
                      <a:pt x="164" y="106"/>
                    </a:lnTo>
                    <a:lnTo>
                      <a:pt x="156" y="124"/>
                    </a:lnTo>
                    <a:lnTo>
                      <a:pt x="145" y="138"/>
                    </a:lnTo>
                    <a:lnTo>
                      <a:pt x="133" y="149"/>
                    </a:lnTo>
                    <a:lnTo>
                      <a:pt x="117" y="157"/>
                    </a:lnTo>
                    <a:lnTo>
                      <a:pt x="103" y="162"/>
                    </a:lnTo>
                    <a:lnTo>
                      <a:pt x="88" y="167"/>
                    </a:lnTo>
                    <a:lnTo>
                      <a:pt x="72" y="167"/>
                    </a:lnTo>
                    <a:lnTo>
                      <a:pt x="56" y="166"/>
                    </a:lnTo>
                    <a:lnTo>
                      <a:pt x="41" y="159"/>
                    </a:lnTo>
                    <a:lnTo>
                      <a:pt x="30" y="151"/>
                    </a:lnTo>
                    <a:lnTo>
                      <a:pt x="22" y="136"/>
                    </a:lnTo>
                    <a:lnTo>
                      <a:pt x="18" y="118"/>
                    </a:lnTo>
                    <a:lnTo>
                      <a:pt x="18" y="98"/>
                    </a:lnTo>
                    <a:lnTo>
                      <a:pt x="22" y="79"/>
                    </a:lnTo>
                    <a:lnTo>
                      <a:pt x="26" y="65"/>
                    </a:lnTo>
                    <a:lnTo>
                      <a:pt x="33" y="55"/>
                    </a:lnTo>
                    <a:lnTo>
                      <a:pt x="19" y="47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2" y="13"/>
                    </a:lnTo>
                    <a:lnTo>
                      <a:pt x="10" y="6"/>
                    </a:lnTo>
                    <a:lnTo>
                      <a:pt x="22" y="5"/>
                    </a:lnTo>
                    <a:lnTo>
                      <a:pt x="41" y="12"/>
                    </a:lnTo>
                    <a:lnTo>
                      <a:pt x="6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5" name="Freeform 6"/>
              <p:cNvSpPr>
                <a:spLocks/>
              </p:cNvSpPr>
              <p:nvPr/>
            </p:nvSpPr>
            <p:spPr bwMode="auto">
              <a:xfrm>
                <a:off x="4227" y="3072"/>
                <a:ext cx="347" cy="231"/>
              </a:xfrm>
              <a:custGeom>
                <a:avLst/>
                <a:gdLst>
                  <a:gd name="T0" fmla="*/ 74 w 347"/>
                  <a:gd name="T1" fmla="*/ 60 h 231"/>
                  <a:gd name="T2" fmla="*/ 111 w 347"/>
                  <a:gd name="T3" fmla="*/ 37 h 231"/>
                  <a:gd name="T4" fmla="*/ 108 w 347"/>
                  <a:gd name="T5" fmla="*/ 39 h 231"/>
                  <a:gd name="T6" fmla="*/ 147 w 347"/>
                  <a:gd name="T7" fmla="*/ 19 h 231"/>
                  <a:gd name="T8" fmla="*/ 184 w 347"/>
                  <a:gd name="T9" fmla="*/ 8 h 231"/>
                  <a:gd name="T10" fmla="*/ 222 w 347"/>
                  <a:gd name="T11" fmla="*/ 0 h 231"/>
                  <a:gd name="T12" fmla="*/ 257 w 347"/>
                  <a:gd name="T13" fmla="*/ 2 h 231"/>
                  <a:gd name="T14" fmla="*/ 299 w 347"/>
                  <a:gd name="T15" fmla="*/ 13 h 231"/>
                  <a:gd name="T16" fmla="*/ 326 w 347"/>
                  <a:gd name="T17" fmla="*/ 32 h 231"/>
                  <a:gd name="T18" fmla="*/ 343 w 347"/>
                  <a:gd name="T19" fmla="*/ 54 h 231"/>
                  <a:gd name="T20" fmla="*/ 347 w 347"/>
                  <a:gd name="T21" fmla="*/ 90 h 231"/>
                  <a:gd name="T22" fmla="*/ 346 w 347"/>
                  <a:gd name="T23" fmla="*/ 109 h 231"/>
                  <a:gd name="T24" fmla="*/ 333 w 347"/>
                  <a:gd name="T25" fmla="*/ 121 h 231"/>
                  <a:gd name="T26" fmla="*/ 286 w 347"/>
                  <a:gd name="T27" fmla="*/ 137 h 231"/>
                  <a:gd name="T28" fmla="*/ 281 w 347"/>
                  <a:gd name="T29" fmla="*/ 137 h 231"/>
                  <a:gd name="T30" fmla="*/ 246 w 347"/>
                  <a:gd name="T31" fmla="*/ 148 h 231"/>
                  <a:gd name="T32" fmla="*/ 243 w 347"/>
                  <a:gd name="T33" fmla="*/ 149 h 231"/>
                  <a:gd name="T34" fmla="*/ 221 w 347"/>
                  <a:gd name="T35" fmla="*/ 169 h 231"/>
                  <a:gd name="T36" fmla="*/ 200 w 347"/>
                  <a:gd name="T37" fmla="*/ 192 h 231"/>
                  <a:gd name="T38" fmla="*/ 167 w 347"/>
                  <a:gd name="T39" fmla="*/ 208 h 231"/>
                  <a:gd name="T40" fmla="*/ 142 w 347"/>
                  <a:gd name="T41" fmla="*/ 221 h 231"/>
                  <a:gd name="T42" fmla="*/ 109 w 347"/>
                  <a:gd name="T43" fmla="*/ 230 h 231"/>
                  <a:gd name="T44" fmla="*/ 70 w 347"/>
                  <a:gd name="T45" fmla="*/ 231 h 231"/>
                  <a:gd name="T46" fmla="*/ 35 w 347"/>
                  <a:gd name="T47" fmla="*/ 225 h 231"/>
                  <a:gd name="T48" fmla="*/ 14 w 347"/>
                  <a:gd name="T49" fmla="*/ 207 h 231"/>
                  <a:gd name="T50" fmla="*/ 0 w 347"/>
                  <a:gd name="T51" fmla="*/ 189 h 231"/>
                  <a:gd name="T52" fmla="*/ 2 w 347"/>
                  <a:gd name="T53" fmla="*/ 164 h 231"/>
                  <a:gd name="T54" fmla="*/ 8 w 347"/>
                  <a:gd name="T55" fmla="*/ 138 h 231"/>
                  <a:gd name="T56" fmla="*/ 26 w 347"/>
                  <a:gd name="T57" fmla="*/ 114 h 231"/>
                  <a:gd name="T58" fmla="*/ 42 w 347"/>
                  <a:gd name="T59" fmla="*/ 94 h 231"/>
                  <a:gd name="T60" fmla="*/ 63 w 347"/>
                  <a:gd name="T61" fmla="*/ 76 h 231"/>
                  <a:gd name="T62" fmla="*/ 74 w 347"/>
                  <a:gd name="T63" fmla="*/ 60 h 23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7"/>
                  <a:gd name="T97" fmla="*/ 0 h 231"/>
                  <a:gd name="T98" fmla="*/ 347 w 347"/>
                  <a:gd name="T99" fmla="*/ 231 h 23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7" h="231">
                    <a:moveTo>
                      <a:pt x="74" y="60"/>
                    </a:moveTo>
                    <a:lnTo>
                      <a:pt x="111" y="37"/>
                    </a:lnTo>
                    <a:lnTo>
                      <a:pt x="108" y="39"/>
                    </a:lnTo>
                    <a:lnTo>
                      <a:pt x="147" y="19"/>
                    </a:lnTo>
                    <a:lnTo>
                      <a:pt x="184" y="8"/>
                    </a:lnTo>
                    <a:lnTo>
                      <a:pt x="222" y="0"/>
                    </a:lnTo>
                    <a:lnTo>
                      <a:pt x="257" y="2"/>
                    </a:lnTo>
                    <a:lnTo>
                      <a:pt x="299" y="13"/>
                    </a:lnTo>
                    <a:lnTo>
                      <a:pt x="326" y="32"/>
                    </a:lnTo>
                    <a:lnTo>
                      <a:pt x="343" y="54"/>
                    </a:lnTo>
                    <a:lnTo>
                      <a:pt x="347" y="90"/>
                    </a:lnTo>
                    <a:lnTo>
                      <a:pt x="346" y="109"/>
                    </a:lnTo>
                    <a:lnTo>
                      <a:pt x="333" y="121"/>
                    </a:lnTo>
                    <a:lnTo>
                      <a:pt x="286" y="137"/>
                    </a:lnTo>
                    <a:lnTo>
                      <a:pt x="281" y="137"/>
                    </a:lnTo>
                    <a:lnTo>
                      <a:pt x="246" y="148"/>
                    </a:lnTo>
                    <a:lnTo>
                      <a:pt x="243" y="149"/>
                    </a:lnTo>
                    <a:lnTo>
                      <a:pt x="221" y="169"/>
                    </a:lnTo>
                    <a:lnTo>
                      <a:pt x="200" y="192"/>
                    </a:lnTo>
                    <a:lnTo>
                      <a:pt x="167" y="208"/>
                    </a:lnTo>
                    <a:lnTo>
                      <a:pt x="142" y="221"/>
                    </a:lnTo>
                    <a:lnTo>
                      <a:pt x="109" y="230"/>
                    </a:lnTo>
                    <a:lnTo>
                      <a:pt x="70" y="231"/>
                    </a:lnTo>
                    <a:lnTo>
                      <a:pt x="35" y="225"/>
                    </a:lnTo>
                    <a:lnTo>
                      <a:pt x="14" y="207"/>
                    </a:lnTo>
                    <a:lnTo>
                      <a:pt x="0" y="189"/>
                    </a:lnTo>
                    <a:lnTo>
                      <a:pt x="2" y="164"/>
                    </a:lnTo>
                    <a:lnTo>
                      <a:pt x="8" y="138"/>
                    </a:lnTo>
                    <a:lnTo>
                      <a:pt x="26" y="114"/>
                    </a:lnTo>
                    <a:lnTo>
                      <a:pt x="42" y="94"/>
                    </a:lnTo>
                    <a:lnTo>
                      <a:pt x="63" y="76"/>
                    </a:lnTo>
                    <a:lnTo>
                      <a:pt x="74" y="60"/>
                    </a:lnTo>
                    <a:close/>
                  </a:path>
                </a:pathLst>
              </a:cu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6" name="Freeform 7"/>
              <p:cNvSpPr>
                <a:spLocks/>
              </p:cNvSpPr>
              <p:nvPr/>
            </p:nvSpPr>
            <p:spPr bwMode="auto">
              <a:xfrm>
                <a:off x="4215" y="3059"/>
                <a:ext cx="376" cy="262"/>
              </a:xfrm>
              <a:custGeom>
                <a:avLst/>
                <a:gdLst>
                  <a:gd name="T0" fmla="*/ 373 w 376"/>
                  <a:gd name="T1" fmla="*/ 70 h 262"/>
                  <a:gd name="T2" fmla="*/ 358 w 376"/>
                  <a:gd name="T3" fmla="*/ 41 h 262"/>
                  <a:gd name="T4" fmla="*/ 331 w 376"/>
                  <a:gd name="T5" fmla="*/ 19 h 262"/>
                  <a:gd name="T6" fmla="*/ 273 w 376"/>
                  <a:gd name="T7" fmla="*/ 0 h 262"/>
                  <a:gd name="T8" fmla="*/ 211 w 376"/>
                  <a:gd name="T9" fmla="*/ 2 h 262"/>
                  <a:gd name="T10" fmla="*/ 144 w 376"/>
                  <a:gd name="T11" fmla="*/ 22 h 262"/>
                  <a:gd name="T12" fmla="*/ 99 w 376"/>
                  <a:gd name="T13" fmla="*/ 51 h 262"/>
                  <a:gd name="T14" fmla="*/ 59 w 376"/>
                  <a:gd name="T15" fmla="*/ 80 h 262"/>
                  <a:gd name="T16" fmla="*/ 28 w 376"/>
                  <a:gd name="T17" fmla="*/ 113 h 262"/>
                  <a:gd name="T18" fmla="*/ 9 w 376"/>
                  <a:gd name="T19" fmla="*/ 147 h 262"/>
                  <a:gd name="T20" fmla="*/ 2 w 376"/>
                  <a:gd name="T21" fmla="*/ 182 h 262"/>
                  <a:gd name="T22" fmla="*/ 5 w 376"/>
                  <a:gd name="T23" fmla="*/ 223 h 262"/>
                  <a:gd name="T24" fmla="*/ 33 w 376"/>
                  <a:gd name="T25" fmla="*/ 252 h 262"/>
                  <a:gd name="T26" fmla="*/ 78 w 376"/>
                  <a:gd name="T27" fmla="*/ 262 h 262"/>
                  <a:gd name="T28" fmla="*/ 119 w 376"/>
                  <a:gd name="T29" fmla="*/ 262 h 262"/>
                  <a:gd name="T30" fmla="*/ 167 w 376"/>
                  <a:gd name="T31" fmla="*/ 252 h 262"/>
                  <a:gd name="T32" fmla="*/ 209 w 376"/>
                  <a:gd name="T33" fmla="*/ 230 h 262"/>
                  <a:gd name="T34" fmla="*/ 241 w 376"/>
                  <a:gd name="T35" fmla="*/ 206 h 262"/>
                  <a:gd name="T36" fmla="*/ 266 w 376"/>
                  <a:gd name="T37" fmla="*/ 177 h 262"/>
                  <a:gd name="T38" fmla="*/ 304 w 376"/>
                  <a:gd name="T39" fmla="*/ 157 h 262"/>
                  <a:gd name="T40" fmla="*/ 339 w 376"/>
                  <a:gd name="T41" fmla="*/ 145 h 262"/>
                  <a:gd name="T42" fmla="*/ 338 w 376"/>
                  <a:gd name="T43" fmla="*/ 127 h 262"/>
                  <a:gd name="T44" fmla="*/ 276 w 376"/>
                  <a:gd name="T45" fmla="*/ 140 h 262"/>
                  <a:gd name="T46" fmla="*/ 223 w 376"/>
                  <a:gd name="T47" fmla="*/ 172 h 262"/>
                  <a:gd name="T48" fmla="*/ 179 w 376"/>
                  <a:gd name="T49" fmla="*/ 210 h 262"/>
                  <a:gd name="T50" fmla="*/ 143 w 376"/>
                  <a:gd name="T51" fmla="*/ 226 h 262"/>
                  <a:gd name="T52" fmla="*/ 114 w 376"/>
                  <a:gd name="T53" fmla="*/ 233 h 262"/>
                  <a:gd name="T54" fmla="*/ 73 w 376"/>
                  <a:gd name="T55" fmla="*/ 233 h 262"/>
                  <a:gd name="T56" fmla="*/ 43 w 376"/>
                  <a:gd name="T57" fmla="*/ 222 h 262"/>
                  <a:gd name="T58" fmla="*/ 29 w 376"/>
                  <a:gd name="T59" fmla="*/ 196 h 262"/>
                  <a:gd name="T60" fmla="*/ 33 w 376"/>
                  <a:gd name="T61" fmla="*/ 168 h 262"/>
                  <a:gd name="T62" fmla="*/ 46 w 376"/>
                  <a:gd name="T63" fmla="*/ 137 h 262"/>
                  <a:gd name="T64" fmla="*/ 72 w 376"/>
                  <a:gd name="T65" fmla="*/ 106 h 262"/>
                  <a:gd name="T66" fmla="*/ 109 w 376"/>
                  <a:gd name="T67" fmla="*/ 73 h 262"/>
                  <a:gd name="T68" fmla="*/ 148 w 376"/>
                  <a:gd name="T69" fmla="*/ 52 h 262"/>
                  <a:gd name="T70" fmla="*/ 187 w 376"/>
                  <a:gd name="T71" fmla="*/ 36 h 262"/>
                  <a:gd name="T72" fmla="*/ 232 w 376"/>
                  <a:gd name="T73" fmla="*/ 28 h 262"/>
                  <a:gd name="T74" fmla="*/ 280 w 376"/>
                  <a:gd name="T75" fmla="*/ 31 h 262"/>
                  <a:gd name="T76" fmla="*/ 303 w 376"/>
                  <a:gd name="T77" fmla="*/ 39 h 262"/>
                  <a:gd name="T78" fmla="*/ 333 w 376"/>
                  <a:gd name="T79" fmla="*/ 63 h 262"/>
                  <a:gd name="T80" fmla="*/ 343 w 376"/>
                  <a:gd name="T81" fmla="*/ 94 h 262"/>
                  <a:gd name="T82" fmla="*/ 340 w 376"/>
                  <a:gd name="T83" fmla="*/ 118 h 262"/>
                  <a:gd name="T84" fmla="*/ 367 w 376"/>
                  <a:gd name="T85" fmla="*/ 122 h 262"/>
                  <a:gd name="T86" fmla="*/ 376 w 376"/>
                  <a:gd name="T87" fmla="*/ 96 h 26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76"/>
                  <a:gd name="T133" fmla="*/ 0 h 262"/>
                  <a:gd name="T134" fmla="*/ 376 w 376"/>
                  <a:gd name="T135" fmla="*/ 262 h 26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76" h="262">
                    <a:moveTo>
                      <a:pt x="376" y="96"/>
                    </a:moveTo>
                    <a:lnTo>
                      <a:pt x="373" y="70"/>
                    </a:lnTo>
                    <a:lnTo>
                      <a:pt x="367" y="55"/>
                    </a:lnTo>
                    <a:lnTo>
                      <a:pt x="358" y="41"/>
                    </a:lnTo>
                    <a:lnTo>
                      <a:pt x="343" y="29"/>
                    </a:lnTo>
                    <a:lnTo>
                      <a:pt x="331" y="19"/>
                    </a:lnTo>
                    <a:lnTo>
                      <a:pt x="309" y="8"/>
                    </a:lnTo>
                    <a:lnTo>
                      <a:pt x="273" y="0"/>
                    </a:lnTo>
                    <a:lnTo>
                      <a:pt x="243" y="0"/>
                    </a:lnTo>
                    <a:lnTo>
                      <a:pt x="211" y="2"/>
                    </a:lnTo>
                    <a:lnTo>
                      <a:pt x="179" y="10"/>
                    </a:lnTo>
                    <a:lnTo>
                      <a:pt x="144" y="22"/>
                    </a:lnTo>
                    <a:lnTo>
                      <a:pt x="121" y="35"/>
                    </a:lnTo>
                    <a:lnTo>
                      <a:pt x="99" y="51"/>
                    </a:lnTo>
                    <a:lnTo>
                      <a:pt x="80" y="62"/>
                    </a:lnTo>
                    <a:lnTo>
                      <a:pt x="59" y="80"/>
                    </a:lnTo>
                    <a:lnTo>
                      <a:pt x="40" y="97"/>
                    </a:lnTo>
                    <a:lnTo>
                      <a:pt x="28" y="113"/>
                    </a:lnTo>
                    <a:lnTo>
                      <a:pt x="16" y="129"/>
                    </a:lnTo>
                    <a:lnTo>
                      <a:pt x="9" y="147"/>
                    </a:lnTo>
                    <a:lnTo>
                      <a:pt x="4" y="162"/>
                    </a:lnTo>
                    <a:lnTo>
                      <a:pt x="2" y="182"/>
                    </a:lnTo>
                    <a:lnTo>
                      <a:pt x="0" y="202"/>
                    </a:lnTo>
                    <a:lnTo>
                      <a:pt x="5" y="223"/>
                    </a:lnTo>
                    <a:lnTo>
                      <a:pt x="16" y="239"/>
                    </a:lnTo>
                    <a:lnTo>
                      <a:pt x="33" y="252"/>
                    </a:lnTo>
                    <a:lnTo>
                      <a:pt x="55" y="259"/>
                    </a:lnTo>
                    <a:lnTo>
                      <a:pt x="78" y="262"/>
                    </a:lnTo>
                    <a:lnTo>
                      <a:pt x="102" y="261"/>
                    </a:lnTo>
                    <a:lnTo>
                      <a:pt x="119" y="262"/>
                    </a:lnTo>
                    <a:lnTo>
                      <a:pt x="146" y="258"/>
                    </a:lnTo>
                    <a:lnTo>
                      <a:pt x="167" y="252"/>
                    </a:lnTo>
                    <a:lnTo>
                      <a:pt x="184" y="244"/>
                    </a:lnTo>
                    <a:lnTo>
                      <a:pt x="209" y="230"/>
                    </a:lnTo>
                    <a:lnTo>
                      <a:pt x="227" y="217"/>
                    </a:lnTo>
                    <a:lnTo>
                      <a:pt x="241" y="206"/>
                    </a:lnTo>
                    <a:lnTo>
                      <a:pt x="254" y="193"/>
                    </a:lnTo>
                    <a:lnTo>
                      <a:pt x="266" y="177"/>
                    </a:lnTo>
                    <a:lnTo>
                      <a:pt x="282" y="165"/>
                    </a:lnTo>
                    <a:lnTo>
                      <a:pt x="304" y="157"/>
                    </a:lnTo>
                    <a:lnTo>
                      <a:pt x="320" y="154"/>
                    </a:lnTo>
                    <a:lnTo>
                      <a:pt x="339" y="145"/>
                    </a:lnTo>
                    <a:lnTo>
                      <a:pt x="367" y="124"/>
                    </a:lnTo>
                    <a:lnTo>
                      <a:pt x="338" y="127"/>
                    </a:lnTo>
                    <a:lnTo>
                      <a:pt x="310" y="135"/>
                    </a:lnTo>
                    <a:lnTo>
                      <a:pt x="276" y="140"/>
                    </a:lnTo>
                    <a:lnTo>
                      <a:pt x="251" y="152"/>
                    </a:lnTo>
                    <a:lnTo>
                      <a:pt x="223" y="172"/>
                    </a:lnTo>
                    <a:lnTo>
                      <a:pt x="202" y="196"/>
                    </a:lnTo>
                    <a:lnTo>
                      <a:pt x="179" y="210"/>
                    </a:lnTo>
                    <a:lnTo>
                      <a:pt x="161" y="217"/>
                    </a:lnTo>
                    <a:lnTo>
                      <a:pt x="143" y="226"/>
                    </a:lnTo>
                    <a:lnTo>
                      <a:pt x="128" y="231"/>
                    </a:lnTo>
                    <a:lnTo>
                      <a:pt x="114" y="233"/>
                    </a:lnTo>
                    <a:lnTo>
                      <a:pt x="95" y="233"/>
                    </a:lnTo>
                    <a:lnTo>
                      <a:pt x="73" y="233"/>
                    </a:lnTo>
                    <a:lnTo>
                      <a:pt x="56" y="228"/>
                    </a:lnTo>
                    <a:lnTo>
                      <a:pt x="43" y="222"/>
                    </a:lnTo>
                    <a:lnTo>
                      <a:pt x="34" y="210"/>
                    </a:lnTo>
                    <a:lnTo>
                      <a:pt x="29" y="196"/>
                    </a:lnTo>
                    <a:lnTo>
                      <a:pt x="28" y="182"/>
                    </a:lnTo>
                    <a:lnTo>
                      <a:pt x="33" y="168"/>
                    </a:lnTo>
                    <a:lnTo>
                      <a:pt x="38" y="151"/>
                    </a:lnTo>
                    <a:lnTo>
                      <a:pt x="46" y="137"/>
                    </a:lnTo>
                    <a:lnTo>
                      <a:pt x="59" y="120"/>
                    </a:lnTo>
                    <a:lnTo>
                      <a:pt x="72" y="106"/>
                    </a:lnTo>
                    <a:lnTo>
                      <a:pt x="91" y="89"/>
                    </a:lnTo>
                    <a:lnTo>
                      <a:pt x="109" y="73"/>
                    </a:lnTo>
                    <a:lnTo>
                      <a:pt x="129" y="62"/>
                    </a:lnTo>
                    <a:lnTo>
                      <a:pt x="148" y="52"/>
                    </a:lnTo>
                    <a:lnTo>
                      <a:pt x="167" y="42"/>
                    </a:lnTo>
                    <a:lnTo>
                      <a:pt x="187" y="36"/>
                    </a:lnTo>
                    <a:lnTo>
                      <a:pt x="209" y="31"/>
                    </a:lnTo>
                    <a:lnTo>
                      <a:pt x="232" y="28"/>
                    </a:lnTo>
                    <a:lnTo>
                      <a:pt x="257" y="27"/>
                    </a:lnTo>
                    <a:lnTo>
                      <a:pt x="280" y="31"/>
                    </a:lnTo>
                    <a:lnTo>
                      <a:pt x="283" y="32"/>
                    </a:lnTo>
                    <a:lnTo>
                      <a:pt x="303" y="39"/>
                    </a:lnTo>
                    <a:lnTo>
                      <a:pt x="320" y="51"/>
                    </a:lnTo>
                    <a:lnTo>
                      <a:pt x="333" y="63"/>
                    </a:lnTo>
                    <a:lnTo>
                      <a:pt x="342" y="77"/>
                    </a:lnTo>
                    <a:lnTo>
                      <a:pt x="343" y="94"/>
                    </a:lnTo>
                    <a:lnTo>
                      <a:pt x="343" y="108"/>
                    </a:lnTo>
                    <a:lnTo>
                      <a:pt x="340" y="118"/>
                    </a:lnTo>
                    <a:lnTo>
                      <a:pt x="337" y="123"/>
                    </a:lnTo>
                    <a:lnTo>
                      <a:pt x="367" y="122"/>
                    </a:lnTo>
                    <a:lnTo>
                      <a:pt x="373" y="109"/>
                    </a:lnTo>
                    <a:lnTo>
                      <a:pt x="376" y="96"/>
                    </a:lnTo>
                    <a:close/>
                  </a:path>
                </a:pathLst>
              </a:custGeom>
              <a:solidFill>
                <a:srgbClr val="66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590" name="Group 8"/>
            <p:cNvGrpSpPr>
              <a:grpSpLocks/>
            </p:cNvGrpSpPr>
            <p:nvPr/>
          </p:nvGrpSpPr>
          <p:grpSpPr bwMode="auto">
            <a:xfrm>
              <a:off x="4175" y="2640"/>
              <a:ext cx="603" cy="1183"/>
              <a:chOff x="4175" y="2640"/>
              <a:chExt cx="603" cy="1183"/>
            </a:xfrm>
          </p:grpSpPr>
          <p:sp>
            <p:nvSpPr>
              <p:cNvPr id="24598" name="Freeform 9"/>
              <p:cNvSpPr>
                <a:spLocks/>
              </p:cNvSpPr>
              <p:nvPr/>
            </p:nvSpPr>
            <p:spPr bwMode="auto">
              <a:xfrm>
                <a:off x="4215" y="2640"/>
                <a:ext cx="290" cy="294"/>
              </a:xfrm>
              <a:custGeom>
                <a:avLst/>
                <a:gdLst>
                  <a:gd name="T0" fmla="*/ 219 w 290"/>
                  <a:gd name="T1" fmla="*/ 205 h 294"/>
                  <a:gd name="T2" fmla="*/ 220 w 290"/>
                  <a:gd name="T3" fmla="*/ 184 h 294"/>
                  <a:gd name="T4" fmla="*/ 216 w 290"/>
                  <a:gd name="T5" fmla="*/ 161 h 294"/>
                  <a:gd name="T6" fmla="*/ 207 w 290"/>
                  <a:gd name="T7" fmla="*/ 124 h 294"/>
                  <a:gd name="T8" fmla="*/ 194 w 290"/>
                  <a:gd name="T9" fmla="*/ 95 h 294"/>
                  <a:gd name="T10" fmla="*/ 179 w 290"/>
                  <a:gd name="T11" fmla="*/ 65 h 294"/>
                  <a:gd name="T12" fmla="*/ 165 w 290"/>
                  <a:gd name="T13" fmla="*/ 41 h 294"/>
                  <a:gd name="T14" fmla="*/ 152 w 290"/>
                  <a:gd name="T15" fmla="*/ 23 h 294"/>
                  <a:gd name="T16" fmla="*/ 134 w 290"/>
                  <a:gd name="T17" fmla="*/ 6 h 294"/>
                  <a:gd name="T18" fmla="*/ 122 w 290"/>
                  <a:gd name="T19" fmla="*/ 1 h 294"/>
                  <a:gd name="T20" fmla="*/ 106 w 290"/>
                  <a:gd name="T21" fmla="*/ 0 h 294"/>
                  <a:gd name="T22" fmla="*/ 89 w 290"/>
                  <a:gd name="T23" fmla="*/ 2 h 294"/>
                  <a:gd name="T24" fmla="*/ 72 w 290"/>
                  <a:gd name="T25" fmla="*/ 6 h 294"/>
                  <a:gd name="T26" fmla="*/ 54 w 290"/>
                  <a:gd name="T27" fmla="*/ 15 h 294"/>
                  <a:gd name="T28" fmla="*/ 37 w 290"/>
                  <a:gd name="T29" fmla="*/ 30 h 294"/>
                  <a:gd name="T30" fmla="*/ 22 w 290"/>
                  <a:gd name="T31" fmla="*/ 45 h 294"/>
                  <a:gd name="T32" fmla="*/ 10 w 290"/>
                  <a:gd name="T33" fmla="*/ 66 h 294"/>
                  <a:gd name="T34" fmla="*/ 3 w 290"/>
                  <a:gd name="T35" fmla="*/ 88 h 294"/>
                  <a:gd name="T36" fmla="*/ 0 w 290"/>
                  <a:gd name="T37" fmla="*/ 111 h 294"/>
                  <a:gd name="T38" fmla="*/ 2 w 290"/>
                  <a:gd name="T39" fmla="*/ 129 h 294"/>
                  <a:gd name="T40" fmla="*/ 6 w 290"/>
                  <a:gd name="T41" fmla="*/ 146 h 294"/>
                  <a:gd name="T42" fmla="*/ 16 w 290"/>
                  <a:gd name="T43" fmla="*/ 166 h 294"/>
                  <a:gd name="T44" fmla="*/ 31 w 290"/>
                  <a:gd name="T45" fmla="*/ 184 h 294"/>
                  <a:gd name="T46" fmla="*/ 47 w 290"/>
                  <a:gd name="T47" fmla="*/ 204 h 294"/>
                  <a:gd name="T48" fmla="*/ 75 w 290"/>
                  <a:gd name="T49" fmla="*/ 225 h 294"/>
                  <a:gd name="T50" fmla="*/ 93 w 290"/>
                  <a:gd name="T51" fmla="*/ 241 h 294"/>
                  <a:gd name="T52" fmla="*/ 114 w 290"/>
                  <a:gd name="T53" fmla="*/ 255 h 294"/>
                  <a:gd name="T54" fmla="*/ 136 w 290"/>
                  <a:gd name="T55" fmla="*/ 259 h 294"/>
                  <a:gd name="T56" fmla="*/ 159 w 290"/>
                  <a:gd name="T57" fmla="*/ 259 h 294"/>
                  <a:gd name="T58" fmla="*/ 177 w 290"/>
                  <a:gd name="T59" fmla="*/ 256 h 294"/>
                  <a:gd name="T60" fmla="*/ 193 w 290"/>
                  <a:gd name="T61" fmla="*/ 247 h 294"/>
                  <a:gd name="T62" fmla="*/ 208 w 290"/>
                  <a:gd name="T63" fmla="*/ 233 h 294"/>
                  <a:gd name="T64" fmla="*/ 231 w 290"/>
                  <a:gd name="T65" fmla="*/ 258 h 294"/>
                  <a:gd name="T66" fmla="*/ 248 w 290"/>
                  <a:gd name="T67" fmla="*/ 283 h 294"/>
                  <a:gd name="T68" fmla="*/ 261 w 290"/>
                  <a:gd name="T69" fmla="*/ 293 h 294"/>
                  <a:gd name="T70" fmla="*/ 273 w 290"/>
                  <a:gd name="T71" fmla="*/ 294 h 294"/>
                  <a:gd name="T72" fmla="*/ 283 w 290"/>
                  <a:gd name="T73" fmla="*/ 290 h 294"/>
                  <a:gd name="T74" fmla="*/ 288 w 290"/>
                  <a:gd name="T75" fmla="*/ 280 h 294"/>
                  <a:gd name="T76" fmla="*/ 290 w 290"/>
                  <a:gd name="T77" fmla="*/ 272 h 294"/>
                  <a:gd name="T78" fmla="*/ 288 w 290"/>
                  <a:gd name="T79" fmla="*/ 264 h 294"/>
                  <a:gd name="T80" fmla="*/ 286 w 290"/>
                  <a:gd name="T81" fmla="*/ 255 h 294"/>
                  <a:gd name="T82" fmla="*/ 281 w 290"/>
                  <a:gd name="T83" fmla="*/ 247 h 294"/>
                  <a:gd name="T84" fmla="*/ 268 w 290"/>
                  <a:gd name="T85" fmla="*/ 239 h 294"/>
                  <a:gd name="T86" fmla="*/ 251 w 290"/>
                  <a:gd name="T87" fmla="*/ 228 h 294"/>
                  <a:gd name="T88" fmla="*/ 238 w 290"/>
                  <a:gd name="T89" fmla="*/ 221 h 294"/>
                  <a:gd name="T90" fmla="*/ 228 w 290"/>
                  <a:gd name="T91" fmla="*/ 215 h 294"/>
                  <a:gd name="T92" fmla="*/ 219 w 290"/>
                  <a:gd name="T93" fmla="*/ 205 h 29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90"/>
                  <a:gd name="T142" fmla="*/ 0 h 294"/>
                  <a:gd name="T143" fmla="*/ 290 w 290"/>
                  <a:gd name="T144" fmla="*/ 294 h 29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90" h="294">
                    <a:moveTo>
                      <a:pt x="219" y="205"/>
                    </a:moveTo>
                    <a:lnTo>
                      <a:pt x="220" y="184"/>
                    </a:lnTo>
                    <a:lnTo>
                      <a:pt x="216" y="161"/>
                    </a:lnTo>
                    <a:lnTo>
                      <a:pt x="207" y="124"/>
                    </a:lnTo>
                    <a:lnTo>
                      <a:pt x="194" y="95"/>
                    </a:lnTo>
                    <a:lnTo>
                      <a:pt x="179" y="65"/>
                    </a:lnTo>
                    <a:lnTo>
                      <a:pt x="165" y="41"/>
                    </a:lnTo>
                    <a:lnTo>
                      <a:pt x="152" y="23"/>
                    </a:lnTo>
                    <a:lnTo>
                      <a:pt x="134" y="6"/>
                    </a:lnTo>
                    <a:lnTo>
                      <a:pt x="122" y="1"/>
                    </a:lnTo>
                    <a:lnTo>
                      <a:pt x="106" y="0"/>
                    </a:lnTo>
                    <a:lnTo>
                      <a:pt x="89" y="2"/>
                    </a:lnTo>
                    <a:lnTo>
                      <a:pt x="72" y="6"/>
                    </a:lnTo>
                    <a:lnTo>
                      <a:pt x="54" y="15"/>
                    </a:lnTo>
                    <a:lnTo>
                      <a:pt x="37" y="30"/>
                    </a:lnTo>
                    <a:lnTo>
                      <a:pt x="22" y="45"/>
                    </a:lnTo>
                    <a:lnTo>
                      <a:pt x="10" y="66"/>
                    </a:lnTo>
                    <a:lnTo>
                      <a:pt x="3" y="88"/>
                    </a:lnTo>
                    <a:lnTo>
                      <a:pt x="0" y="111"/>
                    </a:lnTo>
                    <a:lnTo>
                      <a:pt x="2" y="129"/>
                    </a:lnTo>
                    <a:lnTo>
                      <a:pt x="6" y="146"/>
                    </a:lnTo>
                    <a:lnTo>
                      <a:pt x="16" y="166"/>
                    </a:lnTo>
                    <a:lnTo>
                      <a:pt x="31" y="184"/>
                    </a:lnTo>
                    <a:lnTo>
                      <a:pt x="47" y="204"/>
                    </a:lnTo>
                    <a:lnTo>
                      <a:pt x="75" y="225"/>
                    </a:lnTo>
                    <a:lnTo>
                      <a:pt x="93" y="241"/>
                    </a:lnTo>
                    <a:lnTo>
                      <a:pt x="114" y="255"/>
                    </a:lnTo>
                    <a:lnTo>
                      <a:pt x="136" y="259"/>
                    </a:lnTo>
                    <a:lnTo>
                      <a:pt x="159" y="259"/>
                    </a:lnTo>
                    <a:lnTo>
                      <a:pt x="177" y="256"/>
                    </a:lnTo>
                    <a:lnTo>
                      <a:pt x="193" y="247"/>
                    </a:lnTo>
                    <a:lnTo>
                      <a:pt x="208" y="233"/>
                    </a:lnTo>
                    <a:lnTo>
                      <a:pt x="231" y="258"/>
                    </a:lnTo>
                    <a:lnTo>
                      <a:pt x="248" y="283"/>
                    </a:lnTo>
                    <a:lnTo>
                      <a:pt x="261" y="293"/>
                    </a:lnTo>
                    <a:lnTo>
                      <a:pt x="273" y="294"/>
                    </a:lnTo>
                    <a:lnTo>
                      <a:pt x="283" y="290"/>
                    </a:lnTo>
                    <a:lnTo>
                      <a:pt x="288" y="280"/>
                    </a:lnTo>
                    <a:lnTo>
                      <a:pt x="290" y="272"/>
                    </a:lnTo>
                    <a:lnTo>
                      <a:pt x="288" y="264"/>
                    </a:lnTo>
                    <a:lnTo>
                      <a:pt x="286" y="255"/>
                    </a:lnTo>
                    <a:lnTo>
                      <a:pt x="281" y="247"/>
                    </a:lnTo>
                    <a:lnTo>
                      <a:pt x="268" y="239"/>
                    </a:lnTo>
                    <a:lnTo>
                      <a:pt x="251" y="228"/>
                    </a:lnTo>
                    <a:lnTo>
                      <a:pt x="238" y="221"/>
                    </a:lnTo>
                    <a:lnTo>
                      <a:pt x="228" y="215"/>
                    </a:lnTo>
                    <a:lnTo>
                      <a:pt x="219" y="2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9" name="Freeform 10"/>
              <p:cNvSpPr>
                <a:spLocks/>
              </p:cNvSpPr>
              <p:nvPr/>
            </p:nvSpPr>
            <p:spPr bwMode="auto">
              <a:xfrm>
                <a:off x="4353" y="2834"/>
                <a:ext cx="425" cy="416"/>
              </a:xfrm>
              <a:custGeom>
                <a:avLst/>
                <a:gdLst>
                  <a:gd name="T0" fmla="*/ 165 w 425"/>
                  <a:gd name="T1" fmla="*/ 18 h 416"/>
                  <a:gd name="T2" fmla="*/ 187 w 425"/>
                  <a:gd name="T3" fmla="*/ 0 h 416"/>
                  <a:gd name="T4" fmla="*/ 222 w 425"/>
                  <a:gd name="T5" fmla="*/ 5 h 416"/>
                  <a:gd name="T6" fmla="*/ 274 w 425"/>
                  <a:gd name="T7" fmla="*/ 25 h 416"/>
                  <a:gd name="T8" fmla="*/ 326 w 425"/>
                  <a:gd name="T9" fmla="*/ 59 h 416"/>
                  <a:gd name="T10" fmla="*/ 377 w 425"/>
                  <a:gd name="T11" fmla="*/ 106 h 416"/>
                  <a:gd name="T12" fmla="*/ 411 w 425"/>
                  <a:gd name="T13" fmla="*/ 153 h 416"/>
                  <a:gd name="T14" fmla="*/ 425 w 425"/>
                  <a:gd name="T15" fmla="*/ 201 h 416"/>
                  <a:gd name="T16" fmla="*/ 420 w 425"/>
                  <a:gd name="T17" fmla="*/ 245 h 416"/>
                  <a:gd name="T18" fmla="*/ 401 w 425"/>
                  <a:gd name="T19" fmla="*/ 285 h 416"/>
                  <a:gd name="T20" fmla="*/ 365 w 425"/>
                  <a:gd name="T21" fmla="*/ 322 h 416"/>
                  <a:gd name="T22" fmla="*/ 315 w 425"/>
                  <a:gd name="T23" fmla="*/ 357 h 416"/>
                  <a:gd name="T24" fmla="*/ 253 w 425"/>
                  <a:gd name="T25" fmla="*/ 389 h 416"/>
                  <a:gd name="T26" fmla="*/ 197 w 425"/>
                  <a:gd name="T27" fmla="*/ 402 h 416"/>
                  <a:gd name="T28" fmla="*/ 147 w 425"/>
                  <a:gd name="T29" fmla="*/ 402 h 416"/>
                  <a:gd name="T30" fmla="*/ 113 w 425"/>
                  <a:gd name="T31" fmla="*/ 397 h 416"/>
                  <a:gd name="T32" fmla="*/ 77 w 425"/>
                  <a:gd name="T33" fmla="*/ 402 h 416"/>
                  <a:gd name="T34" fmla="*/ 43 w 425"/>
                  <a:gd name="T35" fmla="*/ 413 h 416"/>
                  <a:gd name="T36" fmla="*/ 16 w 425"/>
                  <a:gd name="T37" fmla="*/ 414 h 416"/>
                  <a:gd name="T38" fmla="*/ 0 w 425"/>
                  <a:gd name="T39" fmla="*/ 395 h 416"/>
                  <a:gd name="T40" fmla="*/ 11 w 425"/>
                  <a:gd name="T41" fmla="*/ 382 h 416"/>
                  <a:gd name="T42" fmla="*/ 35 w 425"/>
                  <a:gd name="T43" fmla="*/ 383 h 416"/>
                  <a:gd name="T44" fmla="*/ 63 w 425"/>
                  <a:gd name="T45" fmla="*/ 379 h 416"/>
                  <a:gd name="T46" fmla="*/ 51 w 425"/>
                  <a:gd name="T47" fmla="*/ 366 h 416"/>
                  <a:gd name="T48" fmla="*/ 25 w 425"/>
                  <a:gd name="T49" fmla="*/ 355 h 416"/>
                  <a:gd name="T50" fmla="*/ 18 w 425"/>
                  <a:gd name="T51" fmla="*/ 337 h 416"/>
                  <a:gd name="T52" fmla="*/ 36 w 425"/>
                  <a:gd name="T53" fmla="*/ 325 h 416"/>
                  <a:gd name="T54" fmla="*/ 60 w 425"/>
                  <a:gd name="T55" fmla="*/ 334 h 416"/>
                  <a:gd name="T56" fmla="*/ 73 w 425"/>
                  <a:gd name="T57" fmla="*/ 356 h 416"/>
                  <a:gd name="T58" fmla="*/ 87 w 425"/>
                  <a:gd name="T59" fmla="*/ 356 h 416"/>
                  <a:gd name="T60" fmla="*/ 108 w 425"/>
                  <a:gd name="T61" fmla="*/ 344 h 416"/>
                  <a:gd name="T62" fmla="*/ 122 w 425"/>
                  <a:gd name="T63" fmla="*/ 317 h 416"/>
                  <a:gd name="T64" fmla="*/ 139 w 425"/>
                  <a:gd name="T65" fmla="*/ 315 h 416"/>
                  <a:gd name="T66" fmla="*/ 145 w 425"/>
                  <a:gd name="T67" fmla="*/ 338 h 416"/>
                  <a:gd name="T68" fmla="*/ 127 w 425"/>
                  <a:gd name="T69" fmla="*/ 357 h 416"/>
                  <a:gd name="T70" fmla="*/ 114 w 425"/>
                  <a:gd name="T71" fmla="*/ 367 h 416"/>
                  <a:gd name="T72" fmla="*/ 128 w 425"/>
                  <a:gd name="T73" fmla="*/ 375 h 416"/>
                  <a:gd name="T74" fmla="*/ 192 w 425"/>
                  <a:gd name="T75" fmla="*/ 367 h 416"/>
                  <a:gd name="T76" fmla="*/ 236 w 425"/>
                  <a:gd name="T77" fmla="*/ 348 h 416"/>
                  <a:gd name="T78" fmla="*/ 297 w 425"/>
                  <a:gd name="T79" fmla="*/ 305 h 416"/>
                  <a:gd name="T80" fmla="*/ 353 w 425"/>
                  <a:gd name="T81" fmla="*/ 262 h 416"/>
                  <a:gd name="T82" fmla="*/ 381 w 425"/>
                  <a:gd name="T83" fmla="*/ 219 h 416"/>
                  <a:gd name="T84" fmla="*/ 383 w 425"/>
                  <a:gd name="T85" fmla="*/ 195 h 416"/>
                  <a:gd name="T86" fmla="*/ 370 w 425"/>
                  <a:gd name="T87" fmla="*/ 169 h 416"/>
                  <a:gd name="T88" fmla="*/ 321 w 425"/>
                  <a:gd name="T89" fmla="*/ 121 h 416"/>
                  <a:gd name="T90" fmla="*/ 276 w 425"/>
                  <a:gd name="T91" fmla="*/ 95 h 416"/>
                  <a:gd name="T92" fmla="*/ 229 w 425"/>
                  <a:gd name="T93" fmla="*/ 77 h 416"/>
                  <a:gd name="T94" fmla="*/ 188 w 425"/>
                  <a:gd name="T95" fmla="*/ 69 h 416"/>
                  <a:gd name="T96" fmla="*/ 162 w 425"/>
                  <a:gd name="T97" fmla="*/ 52 h 416"/>
                  <a:gd name="T98" fmla="*/ 162 w 425"/>
                  <a:gd name="T99" fmla="*/ 31 h 41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25"/>
                  <a:gd name="T151" fmla="*/ 0 h 416"/>
                  <a:gd name="T152" fmla="*/ 425 w 425"/>
                  <a:gd name="T153" fmla="*/ 416 h 41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25" h="416">
                    <a:moveTo>
                      <a:pt x="162" y="31"/>
                    </a:moveTo>
                    <a:lnTo>
                      <a:pt x="165" y="18"/>
                    </a:lnTo>
                    <a:lnTo>
                      <a:pt x="173" y="8"/>
                    </a:lnTo>
                    <a:lnTo>
                      <a:pt x="187" y="0"/>
                    </a:lnTo>
                    <a:lnTo>
                      <a:pt x="201" y="0"/>
                    </a:lnTo>
                    <a:lnTo>
                      <a:pt x="222" y="5"/>
                    </a:lnTo>
                    <a:lnTo>
                      <a:pt x="251" y="14"/>
                    </a:lnTo>
                    <a:lnTo>
                      <a:pt x="274" y="25"/>
                    </a:lnTo>
                    <a:lnTo>
                      <a:pt x="299" y="39"/>
                    </a:lnTo>
                    <a:lnTo>
                      <a:pt x="326" y="59"/>
                    </a:lnTo>
                    <a:lnTo>
                      <a:pt x="353" y="79"/>
                    </a:lnTo>
                    <a:lnTo>
                      <a:pt x="377" y="106"/>
                    </a:lnTo>
                    <a:lnTo>
                      <a:pt x="396" y="128"/>
                    </a:lnTo>
                    <a:lnTo>
                      <a:pt x="411" y="153"/>
                    </a:lnTo>
                    <a:lnTo>
                      <a:pt x="421" y="179"/>
                    </a:lnTo>
                    <a:lnTo>
                      <a:pt x="425" y="201"/>
                    </a:lnTo>
                    <a:lnTo>
                      <a:pt x="423" y="220"/>
                    </a:lnTo>
                    <a:lnTo>
                      <a:pt x="420" y="245"/>
                    </a:lnTo>
                    <a:lnTo>
                      <a:pt x="413" y="265"/>
                    </a:lnTo>
                    <a:lnTo>
                      <a:pt x="401" y="285"/>
                    </a:lnTo>
                    <a:lnTo>
                      <a:pt x="381" y="306"/>
                    </a:lnTo>
                    <a:lnTo>
                      <a:pt x="365" y="322"/>
                    </a:lnTo>
                    <a:lnTo>
                      <a:pt x="344" y="340"/>
                    </a:lnTo>
                    <a:lnTo>
                      <a:pt x="315" y="357"/>
                    </a:lnTo>
                    <a:lnTo>
                      <a:pt x="290" y="371"/>
                    </a:lnTo>
                    <a:lnTo>
                      <a:pt x="253" y="389"/>
                    </a:lnTo>
                    <a:lnTo>
                      <a:pt x="227" y="397"/>
                    </a:lnTo>
                    <a:lnTo>
                      <a:pt x="197" y="402"/>
                    </a:lnTo>
                    <a:lnTo>
                      <a:pt x="171" y="403"/>
                    </a:lnTo>
                    <a:lnTo>
                      <a:pt x="147" y="402"/>
                    </a:lnTo>
                    <a:lnTo>
                      <a:pt x="129" y="401"/>
                    </a:lnTo>
                    <a:lnTo>
                      <a:pt x="113" y="397"/>
                    </a:lnTo>
                    <a:lnTo>
                      <a:pt x="97" y="396"/>
                    </a:lnTo>
                    <a:lnTo>
                      <a:pt x="77" y="402"/>
                    </a:lnTo>
                    <a:lnTo>
                      <a:pt x="60" y="409"/>
                    </a:lnTo>
                    <a:lnTo>
                      <a:pt x="43" y="413"/>
                    </a:lnTo>
                    <a:lnTo>
                      <a:pt x="31" y="416"/>
                    </a:lnTo>
                    <a:lnTo>
                      <a:pt x="16" y="414"/>
                    </a:lnTo>
                    <a:lnTo>
                      <a:pt x="6" y="409"/>
                    </a:lnTo>
                    <a:lnTo>
                      <a:pt x="0" y="395"/>
                    </a:lnTo>
                    <a:lnTo>
                      <a:pt x="2" y="388"/>
                    </a:lnTo>
                    <a:lnTo>
                      <a:pt x="11" y="382"/>
                    </a:lnTo>
                    <a:lnTo>
                      <a:pt x="23" y="381"/>
                    </a:lnTo>
                    <a:lnTo>
                      <a:pt x="35" y="383"/>
                    </a:lnTo>
                    <a:lnTo>
                      <a:pt x="53" y="383"/>
                    </a:lnTo>
                    <a:lnTo>
                      <a:pt x="63" y="379"/>
                    </a:lnTo>
                    <a:lnTo>
                      <a:pt x="63" y="373"/>
                    </a:lnTo>
                    <a:lnTo>
                      <a:pt x="51" y="366"/>
                    </a:lnTo>
                    <a:lnTo>
                      <a:pt x="36" y="361"/>
                    </a:lnTo>
                    <a:lnTo>
                      <a:pt x="25" y="355"/>
                    </a:lnTo>
                    <a:lnTo>
                      <a:pt x="19" y="346"/>
                    </a:lnTo>
                    <a:lnTo>
                      <a:pt x="18" y="337"/>
                    </a:lnTo>
                    <a:lnTo>
                      <a:pt x="25" y="326"/>
                    </a:lnTo>
                    <a:lnTo>
                      <a:pt x="36" y="325"/>
                    </a:lnTo>
                    <a:lnTo>
                      <a:pt x="48" y="326"/>
                    </a:lnTo>
                    <a:lnTo>
                      <a:pt x="60" y="334"/>
                    </a:lnTo>
                    <a:lnTo>
                      <a:pt x="68" y="346"/>
                    </a:lnTo>
                    <a:lnTo>
                      <a:pt x="73" y="356"/>
                    </a:lnTo>
                    <a:lnTo>
                      <a:pt x="77" y="358"/>
                    </a:lnTo>
                    <a:lnTo>
                      <a:pt x="87" y="356"/>
                    </a:lnTo>
                    <a:lnTo>
                      <a:pt x="99" y="353"/>
                    </a:lnTo>
                    <a:lnTo>
                      <a:pt x="108" y="344"/>
                    </a:lnTo>
                    <a:lnTo>
                      <a:pt x="117" y="327"/>
                    </a:lnTo>
                    <a:lnTo>
                      <a:pt x="122" y="317"/>
                    </a:lnTo>
                    <a:lnTo>
                      <a:pt x="131" y="312"/>
                    </a:lnTo>
                    <a:lnTo>
                      <a:pt x="139" y="315"/>
                    </a:lnTo>
                    <a:lnTo>
                      <a:pt x="145" y="325"/>
                    </a:lnTo>
                    <a:lnTo>
                      <a:pt x="145" y="338"/>
                    </a:lnTo>
                    <a:lnTo>
                      <a:pt x="137" y="349"/>
                    </a:lnTo>
                    <a:lnTo>
                      <a:pt x="127" y="357"/>
                    </a:lnTo>
                    <a:lnTo>
                      <a:pt x="117" y="362"/>
                    </a:lnTo>
                    <a:lnTo>
                      <a:pt x="114" y="367"/>
                    </a:lnTo>
                    <a:lnTo>
                      <a:pt x="118" y="373"/>
                    </a:lnTo>
                    <a:lnTo>
                      <a:pt x="128" y="375"/>
                    </a:lnTo>
                    <a:lnTo>
                      <a:pt x="164" y="373"/>
                    </a:lnTo>
                    <a:lnTo>
                      <a:pt x="192" y="367"/>
                    </a:lnTo>
                    <a:lnTo>
                      <a:pt x="219" y="355"/>
                    </a:lnTo>
                    <a:lnTo>
                      <a:pt x="236" y="348"/>
                    </a:lnTo>
                    <a:lnTo>
                      <a:pt x="260" y="334"/>
                    </a:lnTo>
                    <a:lnTo>
                      <a:pt x="297" y="305"/>
                    </a:lnTo>
                    <a:lnTo>
                      <a:pt x="325" y="285"/>
                    </a:lnTo>
                    <a:lnTo>
                      <a:pt x="353" y="262"/>
                    </a:lnTo>
                    <a:lnTo>
                      <a:pt x="372" y="238"/>
                    </a:lnTo>
                    <a:lnTo>
                      <a:pt x="381" y="219"/>
                    </a:lnTo>
                    <a:lnTo>
                      <a:pt x="382" y="208"/>
                    </a:lnTo>
                    <a:lnTo>
                      <a:pt x="383" y="195"/>
                    </a:lnTo>
                    <a:lnTo>
                      <a:pt x="378" y="182"/>
                    </a:lnTo>
                    <a:lnTo>
                      <a:pt x="370" y="169"/>
                    </a:lnTo>
                    <a:lnTo>
                      <a:pt x="347" y="141"/>
                    </a:lnTo>
                    <a:lnTo>
                      <a:pt x="321" y="121"/>
                    </a:lnTo>
                    <a:lnTo>
                      <a:pt x="297" y="106"/>
                    </a:lnTo>
                    <a:lnTo>
                      <a:pt x="276" y="95"/>
                    </a:lnTo>
                    <a:lnTo>
                      <a:pt x="252" y="83"/>
                    </a:lnTo>
                    <a:lnTo>
                      <a:pt x="229" y="77"/>
                    </a:lnTo>
                    <a:lnTo>
                      <a:pt x="207" y="73"/>
                    </a:lnTo>
                    <a:lnTo>
                      <a:pt x="188" y="69"/>
                    </a:lnTo>
                    <a:lnTo>
                      <a:pt x="172" y="63"/>
                    </a:lnTo>
                    <a:lnTo>
                      <a:pt x="162" y="52"/>
                    </a:lnTo>
                    <a:lnTo>
                      <a:pt x="159" y="40"/>
                    </a:lnTo>
                    <a:lnTo>
                      <a:pt x="162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0" name="Freeform 11"/>
              <p:cNvSpPr>
                <a:spLocks/>
              </p:cNvSpPr>
              <p:nvPr/>
            </p:nvSpPr>
            <p:spPr bwMode="auto">
              <a:xfrm>
                <a:off x="4175" y="2917"/>
                <a:ext cx="207" cy="417"/>
              </a:xfrm>
              <a:custGeom>
                <a:avLst/>
                <a:gdLst>
                  <a:gd name="T0" fmla="*/ 57 w 207"/>
                  <a:gd name="T1" fmla="*/ 25 h 417"/>
                  <a:gd name="T2" fmla="*/ 95 w 207"/>
                  <a:gd name="T3" fmla="*/ 0 h 417"/>
                  <a:gd name="T4" fmla="*/ 124 w 207"/>
                  <a:gd name="T5" fmla="*/ 6 h 417"/>
                  <a:gd name="T6" fmla="*/ 130 w 207"/>
                  <a:gd name="T7" fmla="*/ 32 h 417"/>
                  <a:gd name="T8" fmla="*/ 114 w 207"/>
                  <a:gd name="T9" fmla="*/ 68 h 417"/>
                  <a:gd name="T10" fmla="*/ 79 w 207"/>
                  <a:gd name="T11" fmla="*/ 118 h 417"/>
                  <a:gd name="T12" fmla="*/ 56 w 207"/>
                  <a:gd name="T13" fmla="*/ 170 h 417"/>
                  <a:gd name="T14" fmla="*/ 45 w 207"/>
                  <a:gd name="T15" fmla="*/ 214 h 417"/>
                  <a:gd name="T16" fmla="*/ 40 w 207"/>
                  <a:gd name="T17" fmla="*/ 269 h 417"/>
                  <a:gd name="T18" fmla="*/ 40 w 207"/>
                  <a:gd name="T19" fmla="*/ 295 h 417"/>
                  <a:gd name="T20" fmla="*/ 51 w 207"/>
                  <a:gd name="T21" fmla="*/ 336 h 417"/>
                  <a:gd name="T22" fmla="*/ 79 w 207"/>
                  <a:gd name="T23" fmla="*/ 357 h 417"/>
                  <a:gd name="T24" fmla="*/ 112 w 207"/>
                  <a:gd name="T25" fmla="*/ 357 h 417"/>
                  <a:gd name="T26" fmla="*/ 125 w 207"/>
                  <a:gd name="T27" fmla="*/ 330 h 417"/>
                  <a:gd name="T28" fmla="*/ 132 w 207"/>
                  <a:gd name="T29" fmla="*/ 300 h 417"/>
                  <a:gd name="T30" fmla="*/ 154 w 207"/>
                  <a:gd name="T31" fmla="*/ 300 h 417"/>
                  <a:gd name="T32" fmla="*/ 152 w 207"/>
                  <a:gd name="T33" fmla="*/ 327 h 417"/>
                  <a:gd name="T34" fmla="*/ 138 w 207"/>
                  <a:gd name="T35" fmla="*/ 355 h 417"/>
                  <a:gd name="T36" fmla="*/ 164 w 207"/>
                  <a:gd name="T37" fmla="*/ 361 h 417"/>
                  <a:gd name="T38" fmla="*/ 192 w 207"/>
                  <a:gd name="T39" fmla="*/ 351 h 417"/>
                  <a:gd name="T40" fmla="*/ 207 w 207"/>
                  <a:gd name="T41" fmla="*/ 356 h 417"/>
                  <a:gd name="T42" fmla="*/ 194 w 207"/>
                  <a:gd name="T43" fmla="*/ 379 h 417"/>
                  <a:gd name="T44" fmla="*/ 166 w 207"/>
                  <a:gd name="T45" fmla="*/ 383 h 417"/>
                  <a:gd name="T46" fmla="*/ 147 w 207"/>
                  <a:gd name="T47" fmla="*/ 382 h 417"/>
                  <a:gd name="T48" fmla="*/ 163 w 207"/>
                  <a:gd name="T49" fmla="*/ 389 h 417"/>
                  <a:gd name="T50" fmla="*/ 189 w 207"/>
                  <a:gd name="T51" fmla="*/ 390 h 417"/>
                  <a:gd name="T52" fmla="*/ 194 w 207"/>
                  <a:gd name="T53" fmla="*/ 406 h 417"/>
                  <a:gd name="T54" fmla="*/ 185 w 207"/>
                  <a:gd name="T55" fmla="*/ 416 h 417"/>
                  <a:gd name="T56" fmla="*/ 151 w 207"/>
                  <a:gd name="T57" fmla="*/ 413 h 417"/>
                  <a:gd name="T58" fmla="*/ 118 w 207"/>
                  <a:gd name="T59" fmla="*/ 393 h 417"/>
                  <a:gd name="T60" fmla="*/ 67 w 207"/>
                  <a:gd name="T61" fmla="*/ 384 h 417"/>
                  <a:gd name="T62" fmla="*/ 27 w 207"/>
                  <a:gd name="T63" fmla="*/ 357 h 417"/>
                  <a:gd name="T64" fmla="*/ 8 w 207"/>
                  <a:gd name="T65" fmla="*/ 314 h 417"/>
                  <a:gd name="T66" fmla="*/ 0 w 207"/>
                  <a:gd name="T67" fmla="*/ 242 h 417"/>
                  <a:gd name="T68" fmla="*/ 10 w 207"/>
                  <a:gd name="T69" fmla="*/ 179 h 417"/>
                  <a:gd name="T70" fmla="*/ 25 w 207"/>
                  <a:gd name="T71" fmla="*/ 110 h 417"/>
                  <a:gd name="T72" fmla="*/ 42 w 207"/>
                  <a:gd name="T73" fmla="*/ 54 h 41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07"/>
                  <a:gd name="T112" fmla="*/ 0 h 417"/>
                  <a:gd name="T113" fmla="*/ 207 w 207"/>
                  <a:gd name="T114" fmla="*/ 417 h 41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07" h="417">
                    <a:moveTo>
                      <a:pt x="42" y="54"/>
                    </a:moveTo>
                    <a:lnTo>
                      <a:pt x="57" y="25"/>
                    </a:lnTo>
                    <a:lnTo>
                      <a:pt x="73" y="9"/>
                    </a:lnTo>
                    <a:lnTo>
                      <a:pt x="95" y="0"/>
                    </a:lnTo>
                    <a:lnTo>
                      <a:pt x="115" y="0"/>
                    </a:lnTo>
                    <a:lnTo>
                      <a:pt x="124" y="6"/>
                    </a:lnTo>
                    <a:lnTo>
                      <a:pt x="128" y="15"/>
                    </a:lnTo>
                    <a:lnTo>
                      <a:pt x="130" y="32"/>
                    </a:lnTo>
                    <a:lnTo>
                      <a:pt x="126" y="51"/>
                    </a:lnTo>
                    <a:lnTo>
                      <a:pt x="114" y="68"/>
                    </a:lnTo>
                    <a:lnTo>
                      <a:pt x="94" y="92"/>
                    </a:lnTo>
                    <a:lnTo>
                      <a:pt x="79" y="118"/>
                    </a:lnTo>
                    <a:lnTo>
                      <a:pt x="67" y="142"/>
                    </a:lnTo>
                    <a:lnTo>
                      <a:pt x="56" y="170"/>
                    </a:lnTo>
                    <a:lnTo>
                      <a:pt x="49" y="193"/>
                    </a:lnTo>
                    <a:lnTo>
                      <a:pt x="45" y="214"/>
                    </a:lnTo>
                    <a:lnTo>
                      <a:pt x="41" y="241"/>
                    </a:lnTo>
                    <a:lnTo>
                      <a:pt x="40" y="269"/>
                    </a:lnTo>
                    <a:lnTo>
                      <a:pt x="39" y="272"/>
                    </a:lnTo>
                    <a:lnTo>
                      <a:pt x="40" y="295"/>
                    </a:lnTo>
                    <a:lnTo>
                      <a:pt x="44" y="319"/>
                    </a:lnTo>
                    <a:lnTo>
                      <a:pt x="51" y="336"/>
                    </a:lnTo>
                    <a:lnTo>
                      <a:pt x="62" y="351"/>
                    </a:lnTo>
                    <a:lnTo>
                      <a:pt x="79" y="357"/>
                    </a:lnTo>
                    <a:lnTo>
                      <a:pt x="96" y="362"/>
                    </a:lnTo>
                    <a:lnTo>
                      <a:pt x="112" y="357"/>
                    </a:lnTo>
                    <a:lnTo>
                      <a:pt x="122" y="346"/>
                    </a:lnTo>
                    <a:lnTo>
                      <a:pt x="125" y="330"/>
                    </a:lnTo>
                    <a:lnTo>
                      <a:pt x="124" y="313"/>
                    </a:lnTo>
                    <a:lnTo>
                      <a:pt x="132" y="300"/>
                    </a:lnTo>
                    <a:lnTo>
                      <a:pt x="140" y="295"/>
                    </a:lnTo>
                    <a:lnTo>
                      <a:pt x="154" y="300"/>
                    </a:lnTo>
                    <a:lnTo>
                      <a:pt x="155" y="310"/>
                    </a:lnTo>
                    <a:lnTo>
                      <a:pt x="152" y="327"/>
                    </a:lnTo>
                    <a:lnTo>
                      <a:pt x="146" y="344"/>
                    </a:lnTo>
                    <a:lnTo>
                      <a:pt x="138" y="355"/>
                    </a:lnTo>
                    <a:lnTo>
                      <a:pt x="148" y="361"/>
                    </a:lnTo>
                    <a:lnTo>
                      <a:pt x="164" y="361"/>
                    </a:lnTo>
                    <a:lnTo>
                      <a:pt x="181" y="357"/>
                    </a:lnTo>
                    <a:lnTo>
                      <a:pt x="192" y="351"/>
                    </a:lnTo>
                    <a:lnTo>
                      <a:pt x="201" y="351"/>
                    </a:lnTo>
                    <a:lnTo>
                      <a:pt x="207" y="356"/>
                    </a:lnTo>
                    <a:lnTo>
                      <a:pt x="205" y="368"/>
                    </a:lnTo>
                    <a:lnTo>
                      <a:pt x="194" y="379"/>
                    </a:lnTo>
                    <a:lnTo>
                      <a:pt x="179" y="383"/>
                    </a:lnTo>
                    <a:lnTo>
                      <a:pt x="166" y="383"/>
                    </a:lnTo>
                    <a:lnTo>
                      <a:pt x="153" y="381"/>
                    </a:lnTo>
                    <a:lnTo>
                      <a:pt x="147" y="382"/>
                    </a:lnTo>
                    <a:lnTo>
                      <a:pt x="150" y="387"/>
                    </a:lnTo>
                    <a:lnTo>
                      <a:pt x="163" y="389"/>
                    </a:lnTo>
                    <a:lnTo>
                      <a:pt x="175" y="389"/>
                    </a:lnTo>
                    <a:lnTo>
                      <a:pt x="189" y="390"/>
                    </a:lnTo>
                    <a:lnTo>
                      <a:pt x="195" y="395"/>
                    </a:lnTo>
                    <a:lnTo>
                      <a:pt x="194" y="406"/>
                    </a:lnTo>
                    <a:lnTo>
                      <a:pt x="188" y="415"/>
                    </a:lnTo>
                    <a:lnTo>
                      <a:pt x="185" y="416"/>
                    </a:lnTo>
                    <a:lnTo>
                      <a:pt x="171" y="417"/>
                    </a:lnTo>
                    <a:lnTo>
                      <a:pt x="151" y="413"/>
                    </a:lnTo>
                    <a:lnTo>
                      <a:pt x="135" y="402"/>
                    </a:lnTo>
                    <a:lnTo>
                      <a:pt x="118" y="393"/>
                    </a:lnTo>
                    <a:lnTo>
                      <a:pt x="98" y="389"/>
                    </a:lnTo>
                    <a:lnTo>
                      <a:pt x="67" y="384"/>
                    </a:lnTo>
                    <a:lnTo>
                      <a:pt x="43" y="372"/>
                    </a:lnTo>
                    <a:lnTo>
                      <a:pt x="27" y="357"/>
                    </a:lnTo>
                    <a:lnTo>
                      <a:pt x="17" y="339"/>
                    </a:lnTo>
                    <a:lnTo>
                      <a:pt x="8" y="314"/>
                    </a:lnTo>
                    <a:lnTo>
                      <a:pt x="0" y="274"/>
                    </a:lnTo>
                    <a:lnTo>
                      <a:pt x="0" y="242"/>
                    </a:lnTo>
                    <a:lnTo>
                      <a:pt x="4" y="210"/>
                    </a:lnTo>
                    <a:lnTo>
                      <a:pt x="10" y="179"/>
                    </a:lnTo>
                    <a:lnTo>
                      <a:pt x="17" y="142"/>
                    </a:lnTo>
                    <a:lnTo>
                      <a:pt x="25" y="110"/>
                    </a:lnTo>
                    <a:lnTo>
                      <a:pt x="33" y="78"/>
                    </a:lnTo>
                    <a:lnTo>
                      <a:pt x="42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1" name="Freeform 12"/>
              <p:cNvSpPr>
                <a:spLocks/>
              </p:cNvSpPr>
              <p:nvPr/>
            </p:nvSpPr>
            <p:spPr bwMode="auto">
              <a:xfrm>
                <a:off x="4439" y="3335"/>
                <a:ext cx="181" cy="488"/>
              </a:xfrm>
              <a:custGeom>
                <a:avLst/>
                <a:gdLst>
                  <a:gd name="T0" fmla="*/ 16 w 181"/>
                  <a:gd name="T1" fmla="*/ 0 h 488"/>
                  <a:gd name="T2" fmla="*/ 42 w 181"/>
                  <a:gd name="T3" fmla="*/ 11 h 488"/>
                  <a:gd name="T4" fmla="*/ 65 w 181"/>
                  <a:gd name="T5" fmla="*/ 37 h 488"/>
                  <a:gd name="T6" fmla="*/ 88 w 181"/>
                  <a:gd name="T7" fmla="*/ 75 h 488"/>
                  <a:gd name="T8" fmla="*/ 100 w 181"/>
                  <a:gd name="T9" fmla="*/ 107 h 488"/>
                  <a:gd name="T10" fmla="*/ 105 w 181"/>
                  <a:gd name="T11" fmla="*/ 148 h 488"/>
                  <a:gd name="T12" fmla="*/ 108 w 181"/>
                  <a:gd name="T13" fmla="*/ 181 h 488"/>
                  <a:gd name="T14" fmla="*/ 108 w 181"/>
                  <a:gd name="T15" fmla="*/ 209 h 488"/>
                  <a:gd name="T16" fmla="*/ 105 w 181"/>
                  <a:gd name="T17" fmla="*/ 233 h 488"/>
                  <a:gd name="T18" fmla="*/ 97 w 181"/>
                  <a:gd name="T19" fmla="*/ 271 h 488"/>
                  <a:gd name="T20" fmla="*/ 86 w 181"/>
                  <a:gd name="T21" fmla="*/ 304 h 488"/>
                  <a:gd name="T22" fmla="*/ 80 w 181"/>
                  <a:gd name="T23" fmla="*/ 336 h 488"/>
                  <a:gd name="T24" fmla="*/ 65 w 181"/>
                  <a:gd name="T25" fmla="*/ 370 h 488"/>
                  <a:gd name="T26" fmla="*/ 61 w 181"/>
                  <a:gd name="T27" fmla="*/ 389 h 488"/>
                  <a:gd name="T28" fmla="*/ 62 w 181"/>
                  <a:gd name="T29" fmla="*/ 400 h 488"/>
                  <a:gd name="T30" fmla="*/ 77 w 181"/>
                  <a:gd name="T31" fmla="*/ 412 h 488"/>
                  <a:gd name="T32" fmla="*/ 109 w 181"/>
                  <a:gd name="T33" fmla="*/ 418 h 488"/>
                  <a:gd name="T34" fmla="*/ 144 w 181"/>
                  <a:gd name="T35" fmla="*/ 429 h 488"/>
                  <a:gd name="T36" fmla="*/ 175 w 181"/>
                  <a:gd name="T37" fmla="*/ 446 h 488"/>
                  <a:gd name="T38" fmla="*/ 181 w 181"/>
                  <a:gd name="T39" fmla="*/ 456 h 488"/>
                  <a:gd name="T40" fmla="*/ 179 w 181"/>
                  <a:gd name="T41" fmla="*/ 467 h 488"/>
                  <a:gd name="T42" fmla="*/ 169 w 181"/>
                  <a:gd name="T43" fmla="*/ 476 h 488"/>
                  <a:gd name="T44" fmla="*/ 132 w 181"/>
                  <a:gd name="T45" fmla="*/ 488 h 488"/>
                  <a:gd name="T46" fmla="*/ 120 w 181"/>
                  <a:gd name="T47" fmla="*/ 482 h 488"/>
                  <a:gd name="T48" fmla="*/ 112 w 181"/>
                  <a:gd name="T49" fmla="*/ 472 h 488"/>
                  <a:gd name="T50" fmla="*/ 96 w 181"/>
                  <a:gd name="T51" fmla="*/ 458 h 488"/>
                  <a:gd name="T52" fmla="*/ 73 w 181"/>
                  <a:gd name="T53" fmla="*/ 444 h 488"/>
                  <a:gd name="T54" fmla="*/ 48 w 181"/>
                  <a:gd name="T55" fmla="*/ 444 h 488"/>
                  <a:gd name="T56" fmla="*/ 29 w 181"/>
                  <a:gd name="T57" fmla="*/ 443 h 488"/>
                  <a:gd name="T58" fmla="*/ 10 w 181"/>
                  <a:gd name="T59" fmla="*/ 435 h 488"/>
                  <a:gd name="T60" fmla="*/ 3 w 181"/>
                  <a:gd name="T61" fmla="*/ 426 h 488"/>
                  <a:gd name="T62" fmla="*/ 4 w 181"/>
                  <a:gd name="T63" fmla="*/ 409 h 488"/>
                  <a:gd name="T64" fmla="*/ 12 w 181"/>
                  <a:gd name="T65" fmla="*/ 396 h 488"/>
                  <a:gd name="T66" fmla="*/ 21 w 181"/>
                  <a:gd name="T67" fmla="*/ 383 h 488"/>
                  <a:gd name="T68" fmla="*/ 32 w 181"/>
                  <a:gd name="T69" fmla="*/ 373 h 488"/>
                  <a:gd name="T70" fmla="*/ 36 w 181"/>
                  <a:gd name="T71" fmla="*/ 359 h 488"/>
                  <a:gd name="T72" fmla="*/ 35 w 181"/>
                  <a:gd name="T73" fmla="*/ 336 h 488"/>
                  <a:gd name="T74" fmla="*/ 36 w 181"/>
                  <a:gd name="T75" fmla="*/ 303 h 488"/>
                  <a:gd name="T76" fmla="*/ 42 w 181"/>
                  <a:gd name="T77" fmla="*/ 281 h 488"/>
                  <a:gd name="T78" fmla="*/ 50 w 181"/>
                  <a:gd name="T79" fmla="*/ 254 h 488"/>
                  <a:gd name="T80" fmla="*/ 62 w 181"/>
                  <a:gd name="T81" fmla="*/ 236 h 488"/>
                  <a:gd name="T82" fmla="*/ 62 w 181"/>
                  <a:gd name="T83" fmla="*/ 219 h 488"/>
                  <a:gd name="T84" fmla="*/ 58 w 181"/>
                  <a:gd name="T85" fmla="*/ 202 h 488"/>
                  <a:gd name="T86" fmla="*/ 48 w 181"/>
                  <a:gd name="T87" fmla="*/ 174 h 488"/>
                  <a:gd name="T88" fmla="*/ 33 w 181"/>
                  <a:gd name="T89" fmla="*/ 140 h 488"/>
                  <a:gd name="T90" fmla="*/ 18 w 181"/>
                  <a:gd name="T91" fmla="*/ 114 h 488"/>
                  <a:gd name="T92" fmla="*/ 10 w 181"/>
                  <a:gd name="T93" fmla="*/ 87 h 488"/>
                  <a:gd name="T94" fmla="*/ 6 w 181"/>
                  <a:gd name="T95" fmla="*/ 67 h 488"/>
                  <a:gd name="T96" fmla="*/ 1 w 181"/>
                  <a:gd name="T97" fmla="*/ 40 h 488"/>
                  <a:gd name="T98" fmla="*/ 0 w 181"/>
                  <a:gd name="T99" fmla="*/ 15 h 488"/>
                  <a:gd name="T100" fmla="*/ 6 w 181"/>
                  <a:gd name="T101" fmla="*/ 3 h 488"/>
                  <a:gd name="T102" fmla="*/ 16 w 181"/>
                  <a:gd name="T103" fmla="*/ 0 h 48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81"/>
                  <a:gd name="T157" fmla="*/ 0 h 488"/>
                  <a:gd name="T158" fmla="*/ 181 w 181"/>
                  <a:gd name="T159" fmla="*/ 488 h 48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81" h="488">
                    <a:moveTo>
                      <a:pt x="16" y="0"/>
                    </a:moveTo>
                    <a:lnTo>
                      <a:pt x="42" y="11"/>
                    </a:lnTo>
                    <a:lnTo>
                      <a:pt x="65" y="37"/>
                    </a:lnTo>
                    <a:lnTo>
                      <a:pt x="88" y="75"/>
                    </a:lnTo>
                    <a:lnTo>
                      <a:pt x="100" y="107"/>
                    </a:lnTo>
                    <a:lnTo>
                      <a:pt x="105" y="148"/>
                    </a:lnTo>
                    <a:lnTo>
                      <a:pt x="108" y="181"/>
                    </a:lnTo>
                    <a:lnTo>
                      <a:pt x="108" y="209"/>
                    </a:lnTo>
                    <a:lnTo>
                      <a:pt x="105" y="233"/>
                    </a:lnTo>
                    <a:lnTo>
                      <a:pt x="97" y="271"/>
                    </a:lnTo>
                    <a:lnTo>
                      <a:pt x="86" y="304"/>
                    </a:lnTo>
                    <a:lnTo>
                      <a:pt x="80" y="336"/>
                    </a:lnTo>
                    <a:lnTo>
                      <a:pt x="65" y="370"/>
                    </a:lnTo>
                    <a:lnTo>
                      <a:pt x="61" y="389"/>
                    </a:lnTo>
                    <a:lnTo>
                      <a:pt x="62" y="400"/>
                    </a:lnTo>
                    <a:lnTo>
                      <a:pt x="77" y="412"/>
                    </a:lnTo>
                    <a:lnTo>
                      <a:pt x="109" y="418"/>
                    </a:lnTo>
                    <a:lnTo>
                      <a:pt x="144" y="429"/>
                    </a:lnTo>
                    <a:lnTo>
                      <a:pt x="175" y="446"/>
                    </a:lnTo>
                    <a:lnTo>
                      <a:pt x="181" y="456"/>
                    </a:lnTo>
                    <a:lnTo>
                      <a:pt x="179" y="467"/>
                    </a:lnTo>
                    <a:lnTo>
                      <a:pt x="169" y="476"/>
                    </a:lnTo>
                    <a:lnTo>
                      <a:pt x="132" y="488"/>
                    </a:lnTo>
                    <a:lnTo>
                      <a:pt x="120" y="482"/>
                    </a:lnTo>
                    <a:lnTo>
                      <a:pt x="112" y="472"/>
                    </a:lnTo>
                    <a:lnTo>
                      <a:pt x="96" y="458"/>
                    </a:lnTo>
                    <a:lnTo>
                      <a:pt x="73" y="444"/>
                    </a:lnTo>
                    <a:lnTo>
                      <a:pt x="48" y="444"/>
                    </a:lnTo>
                    <a:lnTo>
                      <a:pt x="29" y="443"/>
                    </a:lnTo>
                    <a:lnTo>
                      <a:pt x="10" y="435"/>
                    </a:lnTo>
                    <a:lnTo>
                      <a:pt x="3" y="426"/>
                    </a:lnTo>
                    <a:lnTo>
                      <a:pt x="4" y="409"/>
                    </a:lnTo>
                    <a:lnTo>
                      <a:pt x="12" y="396"/>
                    </a:lnTo>
                    <a:lnTo>
                      <a:pt x="21" y="383"/>
                    </a:lnTo>
                    <a:lnTo>
                      <a:pt x="32" y="373"/>
                    </a:lnTo>
                    <a:lnTo>
                      <a:pt x="36" y="359"/>
                    </a:lnTo>
                    <a:lnTo>
                      <a:pt x="35" y="336"/>
                    </a:lnTo>
                    <a:lnTo>
                      <a:pt x="36" y="303"/>
                    </a:lnTo>
                    <a:lnTo>
                      <a:pt x="42" y="281"/>
                    </a:lnTo>
                    <a:lnTo>
                      <a:pt x="50" y="254"/>
                    </a:lnTo>
                    <a:lnTo>
                      <a:pt x="62" y="236"/>
                    </a:lnTo>
                    <a:lnTo>
                      <a:pt x="62" y="219"/>
                    </a:lnTo>
                    <a:lnTo>
                      <a:pt x="58" y="202"/>
                    </a:lnTo>
                    <a:lnTo>
                      <a:pt x="48" y="174"/>
                    </a:lnTo>
                    <a:lnTo>
                      <a:pt x="33" y="140"/>
                    </a:lnTo>
                    <a:lnTo>
                      <a:pt x="18" y="114"/>
                    </a:lnTo>
                    <a:lnTo>
                      <a:pt x="10" y="87"/>
                    </a:lnTo>
                    <a:lnTo>
                      <a:pt x="6" y="67"/>
                    </a:lnTo>
                    <a:lnTo>
                      <a:pt x="1" y="40"/>
                    </a:lnTo>
                    <a:lnTo>
                      <a:pt x="0" y="15"/>
                    </a:lnTo>
                    <a:lnTo>
                      <a:pt x="6" y="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2" name="Freeform 13"/>
              <p:cNvSpPr>
                <a:spLocks/>
              </p:cNvSpPr>
              <p:nvPr/>
            </p:nvSpPr>
            <p:spPr bwMode="auto">
              <a:xfrm>
                <a:off x="4232" y="3335"/>
                <a:ext cx="191" cy="477"/>
              </a:xfrm>
              <a:custGeom>
                <a:avLst/>
                <a:gdLst>
                  <a:gd name="T0" fmla="*/ 163 w 191"/>
                  <a:gd name="T1" fmla="*/ 0 h 477"/>
                  <a:gd name="T2" fmla="*/ 140 w 191"/>
                  <a:gd name="T3" fmla="*/ 19 h 477"/>
                  <a:gd name="T4" fmla="*/ 120 w 191"/>
                  <a:gd name="T5" fmla="*/ 51 h 477"/>
                  <a:gd name="T6" fmla="*/ 99 w 191"/>
                  <a:gd name="T7" fmla="*/ 94 h 477"/>
                  <a:gd name="T8" fmla="*/ 90 w 191"/>
                  <a:gd name="T9" fmla="*/ 139 h 477"/>
                  <a:gd name="T10" fmla="*/ 85 w 191"/>
                  <a:gd name="T11" fmla="*/ 170 h 477"/>
                  <a:gd name="T12" fmla="*/ 87 w 191"/>
                  <a:gd name="T13" fmla="*/ 206 h 477"/>
                  <a:gd name="T14" fmla="*/ 88 w 191"/>
                  <a:gd name="T15" fmla="*/ 232 h 477"/>
                  <a:gd name="T16" fmla="*/ 96 w 191"/>
                  <a:gd name="T17" fmla="*/ 262 h 477"/>
                  <a:gd name="T18" fmla="*/ 108 w 191"/>
                  <a:gd name="T19" fmla="*/ 293 h 477"/>
                  <a:gd name="T20" fmla="*/ 119 w 191"/>
                  <a:gd name="T21" fmla="*/ 320 h 477"/>
                  <a:gd name="T22" fmla="*/ 126 w 191"/>
                  <a:gd name="T23" fmla="*/ 344 h 477"/>
                  <a:gd name="T24" fmla="*/ 132 w 191"/>
                  <a:gd name="T25" fmla="*/ 363 h 477"/>
                  <a:gd name="T26" fmla="*/ 131 w 191"/>
                  <a:gd name="T27" fmla="*/ 378 h 477"/>
                  <a:gd name="T28" fmla="*/ 120 w 191"/>
                  <a:gd name="T29" fmla="*/ 385 h 477"/>
                  <a:gd name="T30" fmla="*/ 93 w 191"/>
                  <a:gd name="T31" fmla="*/ 391 h 477"/>
                  <a:gd name="T32" fmla="*/ 66 w 191"/>
                  <a:gd name="T33" fmla="*/ 401 h 477"/>
                  <a:gd name="T34" fmla="*/ 49 w 191"/>
                  <a:gd name="T35" fmla="*/ 404 h 477"/>
                  <a:gd name="T36" fmla="*/ 25 w 191"/>
                  <a:gd name="T37" fmla="*/ 419 h 477"/>
                  <a:gd name="T38" fmla="*/ 8 w 191"/>
                  <a:gd name="T39" fmla="*/ 431 h 477"/>
                  <a:gd name="T40" fmla="*/ 0 w 191"/>
                  <a:gd name="T41" fmla="*/ 445 h 477"/>
                  <a:gd name="T42" fmla="*/ 7 w 191"/>
                  <a:gd name="T43" fmla="*/ 457 h 477"/>
                  <a:gd name="T44" fmla="*/ 19 w 191"/>
                  <a:gd name="T45" fmla="*/ 472 h 477"/>
                  <a:gd name="T46" fmla="*/ 41 w 191"/>
                  <a:gd name="T47" fmla="*/ 477 h 477"/>
                  <a:gd name="T48" fmla="*/ 57 w 191"/>
                  <a:gd name="T49" fmla="*/ 470 h 477"/>
                  <a:gd name="T50" fmla="*/ 66 w 191"/>
                  <a:gd name="T51" fmla="*/ 455 h 477"/>
                  <a:gd name="T52" fmla="*/ 76 w 191"/>
                  <a:gd name="T53" fmla="*/ 439 h 477"/>
                  <a:gd name="T54" fmla="*/ 96 w 191"/>
                  <a:gd name="T55" fmla="*/ 425 h 477"/>
                  <a:gd name="T56" fmla="*/ 119 w 191"/>
                  <a:gd name="T57" fmla="*/ 417 h 477"/>
                  <a:gd name="T58" fmla="*/ 143 w 191"/>
                  <a:gd name="T59" fmla="*/ 416 h 477"/>
                  <a:gd name="T60" fmla="*/ 161 w 191"/>
                  <a:gd name="T61" fmla="*/ 419 h 477"/>
                  <a:gd name="T62" fmla="*/ 169 w 191"/>
                  <a:gd name="T63" fmla="*/ 414 h 477"/>
                  <a:gd name="T64" fmla="*/ 176 w 191"/>
                  <a:gd name="T65" fmla="*/ 404 h 477"/>
                  <a:gd name="T66" fmla="*/ 175 w 191"/>
                  <a:gd name="T67" fmla="*/ 388 h 477"/>
                  <a:gd name="T68" fmla="*/ 163 w 191"/>
                  <a:gd name="T69" fmla="*/ 364 h 477"/>
                  <a:gd name="T70" fmla="*/ 149 w 191"/>
                  <a:gd name="T71" fmla="*/ 331 h 477"/>
                  <a:gd name="T72" fmla="*/ 140 w 191"/>
                  <a:gd name="T73" fmla="*/ 296 h 477"/>
                  <a:gd name="T74" fmla="*/ 137 w 191"/>
                  <a:gd name="T75" fmla="*/ 249 h 477"/>
                  <a:gd name="T76" fmla="*/ 134 w 191"/>
                  <a:gd name="T77" fmla="*/ 218 h 477"/>
                  <a:gd name="T78" fmla="*/ 131 w 191"/>
                  <a:gd name="T79" fmla="*/ 185 h 477"/>
                  <a:gd name="T80" fmla="*/ 137 w 191"/>
                  <a:gd name="T81" fmla="*/ 162 h 477"/>
                  <a:gd name="T82" fmla="*/ 157 w 191"/>
                  <a:gd name="T83" fmla="*/ 126 h 477"/>
                  <a:gd name="T84" fmla="*/ 170 w 191"/>
                  <a:gd name="T85" fmla="*/ 103 h 477"/>
                  <a:gd name="T86" fmla="*/ 184 w 191"/>
                  <a:gd name="T87" fmla="*/ 75 h 477"/>
                  <a:gd name="T88" fmla="*/ 191 w 191"/>
                  <a:gd name="T89" fmla="*/ 48 h 477"/>
                  <a:gd name="T90" fmla="*/ 190 w 191"/>
                  <a:gd name="T91" fmla="*/ 15 h 477"/>
                  <a:gd name="T92" fmla="*/ 176 w 191"/>
                  <a:gd name="T93" fmla="*/ 1 h 477"/>
                  <a:gd name="T94" fmla="*/ 163 w 191"/>
                  <a:gd name="T95" fmla="*/ 0 h 47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91"/>
                  <a:gd name="T145" fmla="*/ 0 h 477"/>
                  <a:gd name="T146" fmla="*/ 191 w 191"/>
                  <a:gd name="T147" fmla="*/ 477 h 47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91" h="477">
                    <a:moveTo>
                      <a:pt x="163" y="0"/>
                    </a:moveTo>
                    <a:lnTo>
                      <a:pt x="140" y="19"/>
                    </a:lnTo>
                    <a:lnTo>
                      <a:pt x="120" y="51"/>
                    </a:lnTo>
                    <a:lnTo>
                      <a:pt x="99" y="94"/>
                    </a:lnTo>
                    <a:lnTo>
                      <a:pt x="90" y="139"/>
                    </a:lnTo>
                    <a:lnTo>
                      <a:pt x="85" y="170"/>
                    </a:lnTo>
                    <a:lnTo>
                      <a:pt x="87" y="206"/>
                    </a:lnTo>
                    <a:lnTo>
                      <a:pt x="88" y="232"/>
                    </a:lnTo>
                    <a:lnTo>
                      <a:pt x="96" y="262"/>
                    </a:lnTo>
                    <a:lnTo>
                      <a:pt x="108" y="293"/>
                    </a:lnTo>
                    <a:lnTo>
                      <a:pt x="119" y="320"/>
                    </a:lnTo>
                    <a:lnTo>
                      <a:pt x="126" y="344"/>
                    </a:lnTo>
                    <a:lnTo>
                      <a:pt x="132" y="363"/>
                    </a:lnTo>
                    <a:lnTo>
                      <a:pt x="131" y="378"/>
                    </a:lnTo>
                    <a:lnTo>
                      <a:pt x="120" y="385"/>
                    </a:lnTo>
                    <a:lnTo>
                      <a:pt x="93" y="391"/>
                    </a:lnTo>
                    <a:lnTo>
                      <a:pt x="66" y="401"/>
                    </a:lnTo>
                    <a:lnTo>
                      <a:pt x="49" y="404"/>
                    </a:lnTo>
                    <a:lnTo>
                      <a:pt x="25" y="419"/>
                    </a:lnTo>
                    <a:lnTo>
                      <a:pt x="8" y="431"/>
                    </a:lnTo>
                    <a:lnTo>
                      <a:pt x="0" y="445"/>
                    </a:lnTo>
                    <a:lnTo>
                      <a:pt x="7" y="457"/>
                    </a:lnTo>
                    <a:lnTo>
                      <a:pt x="19" y="472"/>
                    </a:lnTo>
                    <a:lnTo>
                      <a:pt x="41" y="477"/>
                    </a:lnTo>
                    <a:lnTo>
                      <a:pt x="57" y="470"/>
                    </a:lnTo>
                    <a:lnTo>
                      <a:pt x="66" y="455"/>
                    </a:lnTo>
                    <a:lnTo>
                      <a:pt x="76" y="439"/>
                    </a:lnTo>
                    <a:lnTo>
                      <a:pt x="96" y="425"/>
                    </a:lnTo>
                    <a:lnTo>
                      <a:pt x="119" y="417"/>
                    </a:lnTo>
                    <a:lnTo>
                      <a:pt x="143" y="416"/>
                    </a:lnTo>
                    <a:lnTo>
                      <a:pt x="161" y="419"/>
                    </a:lnTo>
                    <a:lnTo>
                      <a:pt x="169" y="414"/>
                    </a:lnTo>
                    <a:lnTo>
                      <a:pt x="176" y="404"/>
                    </a:lnTo>
                    <a:lnTo>
                      <a:pt x="175" y="388"/>
                    </a:lnTo>
                    <a:lnTo>
                      <a:pt x="163" y="364"/>
                    </a:lnTo>
                    <a:lnTo>
                      <a:pt x="149" y="331"/>
                    </a:lnTo>
                    <a:lnTo>
                      <a:pt x="140" y="296"/>
                    </a:lnTo>
                    <a:lnTo>
                      <a:pt x="137" y="249"/>
                    </a:lnTo>
                    <a:lnTo>
                      <a:pt x="134" y="218"/>
                    </a:lnTo>
                    <a:lnTo>
                      <a:pt x="131" y="185"/>
                    </a:lnTo>
                    <a:lnTo>
                      <a:pt x="137" y="162"/>
                    </a:lnTo>
                    <a:lnTo>
                      <a:pt x="157" y="126"/>
                    </a:lnTo>
                    <a:lnTo>
                      <a:pt x="170" y="103"/>
                    </a:lnTo>
                    <a:lnTo>
                      <a:pt x="184" y="75"/>
                    </a:lnTo>
                    <a:lnTo>
                      <a:pt x="191" y="48"/>
                    </a:lnTo>
                    <a:lnTo>
                      <a:pt x="190" y="15"/>
                    </a:lnTo>
                    <a:lnTo>
                      <a:pt x="176" y="1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591" name="Group 14"/>
            <p:cNvGrpSpPr>
              <a:grpSpLocks/>
            </p:cNvGrpSpPr>
            <p:nvPr/>
          </p:nvGrpSpPr>
          <p:grpSpPr bwMode="auto">
            <a:xfrm>
              <a:off x="3648" y="2592"/>
              <a:ext cx="1008" cy="1333"/>
              <a:chOff x="384" y="1978"/>
              <a:chExt cx="1584" cy="2341"/>
            </a:xfrm>
          </p:grpSpPr>
          <p:sp>
            <p:nvSpPr>
              <p:cNvPr id="24592" name="Freeform 15"/>
              <p:cNvSpPr>
                <a:spLocks/>
              </p:cNvSpPr>
              <p:nvPr/>
            </p:nvSpPr>
            <p:spPr bwMode="auto">
              <a:xfrm>
                <a:off x="692" y="2380"/>
                <a:ext cx="1276" cy="432"/>
              </a:xfrm>
              <a:custGeom>
                <a:avLst/>
                <a:gdLst>
                  <a:gd name="T0" fmla="*/ 0 w 1276"/>
                  <a:gd name="T1" fmla="*/ 336 h 432"/>
                  <a:gd name="T2" fmla="*/ 29 w 1276"/>
                  <a:gd name="T3" fmla="*/ 301 h 432"/>
                  <a:gd name="T4" fmla="*/ 94 w 1276"/>
                  <a:gd name="T5" fmla="*/ 289 h 432"/>
                  <a:gd name="T6" fmla="*/ 301 w 1276"/>
                  <a:gd name="T7" fmla="*/ 330 h 432"/>
                  <a:gd name="T8" fmla="*/ 501 w 1276"/>
                  <a:gd name="T9" fmla="*/ 366 h 432"/>
                  <a:gd name="T10" fmla="*/ 750 w 1276"/>
                  <a:gd name="T11" fmla="*/ 360 h 432"/>
                  <a:gd name="T12" fmla="*/ 980 w 1276"/>
                  <a:gd name="T13" fmla="*/ 312 h 432"/>
                  <a:gd name="T14" fmla="*/ 1122 w 1276"/>
                  <a:gd name="T15" fmla="*/ 230 h 432"/>
                  <a:gd name="T16" fmla="*/ 1104 w 1276"/>
                  <a:gd name="T17" fmla="*/ 165 h 432"/>
                  <a:gd name="T18" fmla="*/ 1128 w 1276"/>
                  <a:gd name="T19" fmla="*/ 76 h 432"/>
                  <a:gd name="T20" fmla="*/ 1182 w 1276"/>
                  <a:gd name="T21" fmla="*/ 29 h 432"/>
                  <a:gd name="T22" fmla="*/ 1241 w 1276"/>
                  <a:gd name="T23" fmla="*/ 0 h 432"/>
                  <a:gd name="T24" fmla="*/ 1264 w 1276"/>
                  <a:gd name="T25" fmla="*/ 64 h 432"/>
                  <a:gd name="T26" fmla="*/ 1276 w 1276"/>
                  <a:gd name="T27" fmla="*/ 129 h 432"/>
                  <a:gd name="T28" fmla="*/ 1252 w 1276"/>
                  <a:gd name="T29" fmla="*/ 253 h 432"/>
                  <a:gd name="T30" fmla="*/ 1193 w 1276"/>
                  <a:gd name="T31" fmla="*/ 289 h 432"/>
                  <a:gd name="T32" fmla="*/ 1051 w 1276"/>
                  <a:gd name="T33" fmla="*/ 336 h 432"/>
                  <a:gd name="T34" fmla="*/ 898 w 1276"/>
                  <a:gd name="T35" fmla="*/ 377 h 432"/>
                  <a:gd name="T36" fmla="*/ 644 w 1276"/>
                  <a:gd name="T37" fmla="*/ 426 h 432"/>
                  <a:gd name="T38" fmla="*/ 407 w 1276"/>
                  <a:gd name="T39" fmla="*/ 432 h 432"/>
                  <a:gd name="T40" fmla="*/ 88 w 1276"/>
                  <a:gd name="T41" fmla="*/ 402 h 432"/>
                  <a:gd name="T42" fmla="*/ 0 w 1276"/>
                  <a:gd name="T43" fmla="*/ 336 h 43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276"/>
                  <a:gd name="T67" fmla="*/ 0 h 432"/>
                  <a:gd name="T68" fmla="*/ 1276 w 1276"/>
                  <a:gd name="T69" fmla="*/ 432 h 43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276" h="432">
                    <a:moveTo>
                      <a:pt x="0" y="336"/>
                    </a:moveTo>
                    <a:lnTo>
                      <a:pt x="29" y="301"/>
                    </a:lnTo>
                    <a:lnTo>
                      <a:pt x="94" y="289"/>
                    </a:lnTo>
                    <a:lnTo>
                      <a:pt x="301" y="330"/>
                    </a:lnTo>
                    <a:lnTo>
                      <a:pt x="501" y="366"/>
                    </a:lnTo>
                    <a:lnTo>
                      <a:pt x="750" y="360"/>
                    </a:lnTo>
                    <a:lnTo>
                      <a:pt x="980" y="312"/>
                    </a:lnTo>
                    <a:lnTo>
                      <a:pt x="1122" y="230"/>
                    </a:lnTo>
                    <a:lnTo>
                      <a:pt x="1104" y="165"/>
                    </a:lnTo>
                    <a:lnTo>
                      <a:pt x="1128" y="76"/>
                    </a:lnTo>
                    <a:lnTo>
                      <a:pt x="1182" y="29"/>
                    </a:lnTo>
                    <a:lnTo>
                      <a:pt x="1241" y="0"/>
                    </a:lnTo>
                    <a:lnTo>
                      <a:pt x="1264" y="64"/>
                    </a:lnTo>
                    <a:lnTo>
                      <a:pt x="1276" y="129"/>
                    </a:lnTo>
                    <a:lnTo>
                      <a:pt x="1252" y="253"/>
                    </a:lnTo>
                    <a:lnTo>
                      <a:pt x="1193" y="289"/>
                    </a:lnTo>
                    <a:lnTo>
                      <a:pt x="1051" y="336"/>
                    </a:lnTo>
                    <a:lnTo>
                      <a:pt x="898" y="377"/>
                    </a:lnTo>
                    <a:lnTo>
                      <a:pt x="644" y="426"/>
                    </a:lnTo>
                    <a:lnTo>
                      <a:pt x="407" y="432"/>
                    </a:lnTo>
                    <a:lnTo>
                      <a:pt x="88" y="402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3" name="Freeform 16"/>
              <p:cNvSpPr>
                <a:spLocks/>
              </p:cNvSpPr>
              <p:nvPr/>
            </p:nvSpPr>
            <p:spPr bwMode="auto">
              <a:xfrm>
                <a:off x="591" y="2072"/>
                <a:ext cx="692" cy="615"/>
              </a:xfrm>
              <a:custGeom>
                <a:avLst/>
                <a:gdLst>
                  <a:gd name="T0" fmla="*/ 18 w 692"/>
                  <a:gd name="T1" fmla="*/ 615 h 615"/>
                  <a:gd name="T2" fmla="*/ 0 w 692"/>
                  <a:gd name="T3" fmla="*/ 556 h 615"/>
                  <a:gd name="T4" fmla="*/ 35 w 692"/>
                  <a:gd name="T5" fmla="*/ 503 h 615"/>
                  <a:gd name="T6" fmla="*/ 154 w 692"/>
                  <a:gd name="T7" fmla="*/ 456 h 615"/>
                  <a:gd name="T8" fmla="*/ 290 w 692"/>
                  <a:gd name="T9" fmla="*/ 444 h 615"/>
                  <a:gd name="T10" fmla="*/ 384 w 692"/>
                  <a:gd name="T11" fmla="*/ 414 h 615"/>
                  <a:gd name="T12" fmla="*/ 443 w 692"/>
                  <a:gd name="T13" fmla="*/ 361 h 615"/>
                  <a:gd name="T14" fmla="*/ 508 w 692"/>
                  <a:gd name="T15" fmla="*/ 243 h 615"/>
                  <a:gd name="T16" fmla="*/ 561 w 692"/>
                  <a:gd name="T17" fmla="*/ 113 h 615"/>
                  <a:gd name="T18" fmla="*/ 561 w 692"/>
                  <a:gd name="T19" fmla="*/ 47 h 615"/>
                  <a:gd name="T20" fmla="*/ 591 w 692"/>
                  <a:gd name="T21" fmla="*/ 12 h 615"/>
                  <a:gd name="T22" fmla="*/ 632 w 692"/>
                  <a:gd name="T23" fmla="*/ 0 h 615"/>
                  <a:gd name="T24" fmla="*/ 674 w 692"/>
                  <a:gd name="T25" fmla="*/ 30 h 615"/>
                  <a:gd name="T26" fmla="*/ 692 w 692"/>
                  <a:gd name="T27" fmla="*/ 95 h 615"/>
                  <a:gd name="T28" fmla="*/ 686 w 692"/>
                  <a:gd name="T29" fmla="*/ 178 h 615"/>
                  <a:gd name="T30" fmla="*/ 663 w 692"/>
                  <a:gd name="T31" fmla="*/ 237 h 615"/>
                  <a:gd name="T32" fmla="*/ 638 w 692"/>
                  <a:gd name="T33" fmla="*/ 237 h 615"/>
                  <a:gd name="T34" fmla="*/ 626 w 692"/>
                  <a:gd name="T35" fmla="*/ 214 h 615"/>
                  <a:gd name="T36" fmla="*/ 591 w 692"/>
                  <a:gd name="T37" fmla="*/ 208 h 615"/>
                  <a:gd name="T38" fmla="*/ 526 w 692"/>
                  <a:gd name="T39" fmla="*/ 296 h 615"/>
                  <a:gd name="T40" fmla="*/ 449 w 692"/>
                  <a:gd name="T41" fmla="*/ 432 h 615"/>
                  <a:gd name="T42" fmla="*/ 396 w 692"/>
                  <a:gd name="T43" fmla="*/ 491 h 615"/>
                  <a:gd name="T44" fmla="*/ 290 w 692"/>
                  <a:gd name="T45" fmla="*/ 526 h 615"/>
                  <a:gd name="T46" fmla="*/ 166 w 692"/>
                  <a:gd name="T47" fmla="*/ 562 h 615"/>
                  <a:gd name="T48" fmla="*/ 84 w 692"/>
                  <a:gd name="T49" fmla="*/ 591 h 615"/>
                  <a:gd name="T50" fmla="*/ 18 w 692"/>
                  <a:gd name="T51" fmla="*/ 615 h 6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92"/>
                  <a:gd name="T79" fmla="*/ 0 h 615"/>
                  <a:gd name="T80" fmla="*/ 692 w 692"/>
                  <a:gd name="T81" fmla="*/ 615 h 6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92" h="615">
                    <a:moveTo>
                      <a:pt x="18" y="615"/>
                    </a:moveTo>
                    <a:lnTo>
                      <a:pt x="0" y="556"/>
                    </a:lnTo>
                    <a:lnTo>
                      <a:pt x="35" y="503"/>
                    </a:lnTo>
                    <a:lnTo>
                      <a:pt x="154" y="456"/>
                    </a:lnTo>
                    <a:lnTo>
                      <a:pt x="290" y="444"/>
                    </a:lnTo>
                    <a:lnTo>
                      <a:pt x="384" y="414"/>
                    </a:lnTo>
                    <a:lnTo>
                      <a:pt x="443" y="361"/>
                    </a:lnTo>
                    <a:lnTo>
                      <a:pt x="508" y="243"/>
                    </a:lnTo>
                    <a:lnTo>
                      <a:pt x="561" y="113"/>
                    </a:lnTo>
                    <a:lnTo>
                      <a:pt x="561" y="47"/>
                    </a:lnTo>
                    <a:lnTo>
                      <a:pt x="591" y="12"/>
                    </a:lnTo>
                    <a:lnTo>
                      <a:pt x="632" y="0"/>
                    </a:lnTo>
                    <a:lnTo>
                      <a:pt x="674" y="30"/>
                    </a:lnTo>
                    <a:lnTo>
                      <a:pt x="692" y="95"/>
                    </a:lnTo>
                    <a:lnTo>
                      <a:pt x="686" y="178"/>
                    </a:lnTo>
                    <a:lnTo>
                      <a:pt x="663" y="237"/>
                    </a:lnTo>
                    <a:lnTo>
                      <a:pt x="638" y="237"/>
                    </a:lnTo>
                    <a:lnTo>
                      <a:pt x="626" y="214"/>
                    </a:lnTo>
                    <a:lnTo>
                      <a:pt x="591" y="208"/>
                    </a:lnTo>
                    <a:lnTo>
                      <a:pt x="526" y="296"/>
                    </a:lnTo>
                    <a:lnTo>
                      <a:pt x="449" y="432"/>
                    </a:lnTo>
                    <a:lnTo>
                      <a:pt x="396" y="491"/>
                    </a:lnTo>
                    <a:lnTo>
                      <a:pt x="290" y="526"/>
                    </a:lnTo>
                    <a:lnTo>
                      <a:pt x="166" y="562"/>
                    </a:lnTo>
                    <a:lnTo>
                      <a:pt x="84" y="591"/>
                    </a:lnTo>
                    <a:lnTo>
                      <a:pt x="18" y="6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4" name="Freeform 17"/>
              <p:cNvSpPr>
                <a:spLocks/>
              </p:cNvSpPr>
              <p:nvPr/>
            </p:nvSpPr>
            <p:spPr bwMode="auto">
              <a:xfrm>
                <a:off x="502" y="2597"/>
                <a:ext cx="526" cy="911"/>
              </a:xfrm>
              <a:custGeom>
                <a:avLst/>
                <a:gdLst>
                  <a:gd name="T0" fmla="*/ 0 w 526"/>
                  <a:gd name="T1" fmla="*/ 119 h 911"/>
                  <a:gd name="T2" fmla="*/ 29 w 526"/>
                  <a:gd name="T3" fmla="*/ 48 h 911"/>
                  <a:gd name="T4" fmla="*/ 70 w 526"/>
                  <a:gd name="T5" fmla="*/ 0 h 911"/>
                  <a:gd name="T6" fmla="*/ 177 w 526"/>
                  <a:gd name="T7" fmla="*/ 0 h 911"/>
                  <a:gd name="T8" fmla="*/ 284 w 526"/>
                  <a:gd name="T9" fmla="*/ 48 h 911"/>
                  <a:gd name="T10" fmla="*/ 408 w 526"/>
                  <a:gd name="T11" fmla="*/ 184 h 911"/>
                  <a:gd name="T12" fmla="*/ 472 w 526"/>
                  <a:gd name="T13" fmla="*/ 291 h 911"/>
                  <a:gd name="T14" fmla="*/ 514 w 526"/>
                  <a:gd name="T15" fmla="*/ 438 h 911"/>
                  <a:gd name="T16" fmla="*/ 526 w 526"/>
                  <a:gd name="T17" fmla="*/ 609 h 911"/>
                  <a:gd name="T18" fmla="*/ 502 w 526"/>
                  <a:gd name="T19" fmla="*/ 792 h 911"/>
                  <a:gd name="T20" fmla="*/ 443 w 526"/>
                  <a:gd name="T21" fmla="*/ 882 h 911"/>
                  <a:gd name="T22" fmla="*/ 337 w 526"/>
                  <a:gd name="T23" fmla="*/ 911 h 911"/>
                  <a:gd name="T24" fmla="*/ 272 w 526"/>
                  <a:gd name="T25" fmla="*/ 906 h 911"/>
                  <a:gd name="T26" fmla="*/ 219 w 526"/>
                  <a:gd name="T27" fmla="*/ 876 h 911"/>
                  <a:gd name="T28" fmla="*/ 172 w 526"/>
                  <a:gd name="T29" fmla="*/ 835 h 911"/>
                  <a:gd name="T30" fmla="*/ 153 w 526"/>
                  <a:gd name="T31" fmla="*/ 763 h 911"/>
                  <a:gd name="T32" fmla="*/ 165 w 526"/>
                  <a:gd name="T33" fmla="*/ 692 h 911"/>
                  <a:gd name="T34" fmla="*/ 207 w 526"/>
                  <a:gd name="T35" fmla="*/ 651 h 911"/>
                  <a:gd name="T36" fmla="*/ 236 w 526"/>
                  <a:gd name="T37" fmla="*/ 604 h 911"/>
                  <a:gd name="T38" fmla="*/ 248 w 526"/>
                  <a:gd name="T39" fmla="*/ 545 h 911"/>
                  <a:gd name="T40" fmla="*/ 248 w 526"/>
                  <a:gd name="T41" fmla="*/ 491 h 911"/>
                  <a:gd name="T42" fmla="*/ 225 w 526"/>
                  <a:gd name="T43" fmla="*/ 444 h 911"/>
                  <a:gd name="T44" fmla="*/ 141 w 526"/>
                  <a:gd name="T45" fmla="*/ 362 h 911"/>
                  <a:gd name="T46" fmla="*/ 41 w 526"/>
                  <a:gd name="T47" fmla="*/ 267 h 911"/>
                  <a:gd name="T48" fmla="*/ 5 w 526"/>
                  <a:gd name="T49" fmla="*/ 190 h 911"/>
                  <a:gd name="T50" fmla="*/ 0 w 526"/>
                  <a:gd name="T51" fmla="*/ 119 h 91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6"/>
                  <a:gd name="T79" fmla="*/ 0 h 911"/>
                  <a:gd name="T80" fmla="*/ 526 w 526"/>
                  <a:gd name="T81" fmla="*/ 911 h 91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6" h="911">
                    <a:moveTo>
                      <a:pt x="0" y="119"/>
                    </a:moveTo>
                    <a:lnTo>
                      <a:pt x="29" y="48"/>
                    </a:lnTo>
                    <a:lnTo>
                      <a:pt x="70" y="0"/>
                    </a:lnTo>
                    <a:lnTo>
                      <a:pt x="177" y="0"/>
                    </a:lnTo>
                    <a:lnTo>
                      <a:pt x="284" y="48"/>
                    </a:lnTo>
                    <a:lnTo>
                      <a:pt x="408" y="184"/>
                    </a:lnTo>
                    <a:lnTo>
                      <a:pt x="472" y="291"/>
                    </a:lnTo>
                    <a:lnTo>
                      <a:pt x="514" y="438"/>
                    </a:lnTo>
                    <a:lnTo>
                      <a:pt x="526" y="609"/>
                    </a:lnTo>
                    <a:lnTo>
                      <a:pt x="502" y="792"/>
                    </a:lnTo>
                    <a:lnTo>
                      <a:pt x="443" y="882"/>
                    </a:lnTo>
                    <a:lnTo>
                      <a:pt x="337" y="911"/>
                    </a:lnTo>
                    <a:lnTo>
                      <a:pt x="272" y="906"/>
                    </a:lnTo>
                    <a:lnTo>
                      <a:pt x="219" y="876"/>
                    </a:lnTo>
                    <a:lnTo>
                      <a:pt x="172" y="835"/>
                    </a:lnTo>
                    <a:lnTo>
                      <a:pt x="153" y="763"/>
                    </a:lnTo>
                    <a:lnTo>
                      <a:pt x="165" y="692"/>
                    </a:lnTo>
                    <a:lnTo>
                      <a:pt x="207" y="651"/>
                    </a:lnTo>
                    <a:lnTo>
                      <a:pt x="236" y="604"/>
                    </a:lnTo>
                    <a:lnTo>
                      <a:pt x="248" y="545"/>
                    </a:lnTo>
                    <a:lnTo>
                      <a:pt x="248" y="491"/>
                    </a:lnTo>
                    <a:lnTo>
                      <a:pt x="225" y="444"/>
                    </a:lnTo>
                    <a:lnTo>
                      <a:pt x="141" y="362"/>
                    </a:lnTo>
                    <a:lnTo>
                      <a:pt x="41" y="267"/>
                    </a:lnTo>
                    <a:lnTo>
                      <a:pt x="5" y="190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5" name="Freeform 18"/>
              <p:cNvSpPr>
                <a:spLocks/>
              </p:cNvSpPr>
              <p:nvPr/>
            </p:nvSpPr>
            <p:spPr bwMode="auto">
              <a:xfrm>
                <a:off x="384" y="1978"/>
                <a:ext cx="538" cy="479"/>
              </a:xfrm>
              <a:custGeom>
                <a:avLst/>
                <a:gdLst>
                  <a:gd name="T0" fmla="*/ 396 w 538"/>
                  <a:gd name="T1" fmla="*/ 261 h 479"/>
                  <a:gd name="T2" fmla="*/ 355 w 538"/>
                  <a:gd name="T3" fmla="*/ 178 h 479"/>
                  <a:gd name="T4" fmla="*/ 277 w 538"/>
                  <a:gd name="T5" fmla="*/ 77 h 479"/>
                  <a:gd name="T6" fmla="*/ 206 w 538"/>
                  <a:gd name="T7" fmla="*/ 12 h 479"/>
                  <a:gd name="T8" fmla="*/ 123 w 538"/>
                  <a:gd name="T9" fmla="*/ 0 h 479"/>
                  <a:gd name="T10" fmla="*/ 53 w 538"/>
                  <a:gd name="T11" fmla="*/ 24 h 479"/>
                  <a:gd name="T12" fmla="*/ 5 w 538"/>
                  <a:gd name="T13" fmla="*/ 83 h 479"/>
                  <a:gd name="T14" fmla="*/ 0 w 538"/>
                  <a:gd name="T15" fmla="*/ 165 h 479"/>
                  <a:gd name="T16" fmla="*/ 35 w 538"/>
                  <a:gd name="T17" fmla="*/ 284 h 479"/>
                  <a:gd name="T18" fmla="*/ 123 w 538"/>
                  <a:gd name="T19" fmla="*/ 396 h 479"/>
                  <a:gd name="T20" fmla="*/ 224 w 538"/>
                  <a:gd name="T21" fmla="*/ 473 h 479"/>
                  <a:gd name="T22" fmla="*/ 319 w 538"/>
                  <a:gd name="T23" fmla="*/ 479 h 479"/>
                  <a:gd name="T24" fmla="*/ 378 w 538"/>
                  <a:gd name="T25" fmla="*/ 455 h 479"/>
                  <a:gd name="T26" fmla="*/ 390 w 538"/>
                  <a:gd name="T27" fmla="*/ 420 h 479"/>
                  <a:gd name="T28" fmla="*/ 396 w 538"/>
                  <a:gd name="T29" fmla="*/ 367 h 479"/>
                  <a:gd name="T30" fmla="*/ 467 w 538"/>
                  <a:gd name="T31" fmla="*/ 379 h 479"/>
                  <a:gd name="T32" fmla="*/ 514 w 538"/>
                  <a:gd name="T33" fmla="*/ 402 h 479"/>
                  <a:gd name="T34" fmla="*/ 538 w 538"/>
                  <a:gd name="T35" fmla="*/ 367 h 479"/>
                  <a:gd name="T36" fmla="*/ 514 w 538"/>
                  <a:gd name="T37" fmla="*/ 343 h 479"/>
                  <a:gd name="T38" fmla="*/ 437 w 538"/>
                  <a:gd name="T39" fmla="*/ 314 h 479"/>
                  <a:gd name="T40" fmla="*/ 390 w 538"/>
                  <a:gd name="T41" fmla="*/ 296 h 479"/>
                  <a:gd name="T42" fmla="*/ 396 w 538"/>
                  <a:gd name="T43" fmla="*/ 261 h 47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38"/>
                  <a:gd name="T67" fmla="*/ 0 h 479"/>
                  <a:gd name="T68" fmla="*/ 538 w 538"/>
                  <a:gd name="T69" fmla="*/ 479 h 479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38" h="479">
                    <a:moveTo>
                      <a:pt x="396" y="261"/>
                    </a:moveTo>
                    <a:lnTo>
                      <a:pt x="355" y="178"/>
                    </a:lnTo>
                    <a:lnTo>
                      <a:pt x="277" y="77"/>
                    </a:lnTo>
                    <a:lnTo>
                      <a:pt x="206" y="12"/>
                    </a:lnTo>
                    <a:lnTo>
                      <a:pt x="123" y="0"/>
                    </a:lnTo>
                    <a:lnTo>
                      <a:pt x="53" y="24"/>
                    </a:lnTo>
                    <a:lnTo>
                      <a:pt x="5" y="83"/>
                    </a:lnTo>
                    <a:lnTo>
                      <a:pt x="0" y="165"/>
                    </a:lnTo>
                    <a:lnTo>
                      <a:pt x="35" y="284"/>
                    </a:lnTo>
                    <a:lnTo>
                      <a:pt x="123" y="396"/>
                    </a:lnTo>
                    <a:lnTo>
                      <a:pt x="224" y="473"/>
                    </a:lnTo>
                    <a:lnTo>
                      <a:pt x="319" y="479"/>
                    </a:lnTo>
                    <a:lnTo>
                      <a:pt x="378" y="455"/>
                    </a:lnTo>
                    <a:lnTo>
                      <a:pt x="390" y="420"/>
                    </a:lnTo>
                    <a:lnTo>
                      <a:pt x="396" y="367"/>
                    </a:lnTo>
                    <a:lnTo>
                      <a:pt x="467" y="379"/>
                    </a:lnTo>
                    <a:lnTo>
                      <a:pt x="514" y="402"/>
                    </a:lnTo>
                    <a:lnTo>
                      <a:pt x="538" y="367"/>
                    </a:lnTo>
                    <a:lnTo>
                      <a:pt x="514" y="343"/>
                    </a:lnTo>
                    <a:lnTo>
                      <a:pt x="437" y="314"/>
                    </a:lnTo>
                    <a:lnTo>
                      <a:pt x="390" y="296"/>
                    </a:lnTo>
                    <a:lnTo>
                      <a:pt x="396" y="2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6" name="Freeform 19"/>
              <p:cNvSpPr>
                <a:spLocks/>
              </p:cNvSpPr>
              <p:nvPr/>
            </p:nvSpPr>
            <p:spPr bwMode="auto">
              <a:xfrm>
                <a:off x="626" y="3354"/>
                <a:ext cx="331" cy="899"/>
              </a:xfrm>
              <a:custGeom>
                <a:avLst/>
                <a:gdLst>
                  <a:gd name="T0" fmla="*/ 83 w 331"/>
                  <a:gd name="T1" fmla="*/ 0 h 899"/>
                  <a:gd name="T2" fmla="*/ 142 w 331"/>
                  <a:gd name="T3" fmla="*/ 6 h 899"/>
                  <a:gd name="T4" fmla="*/ 184 w 331"/>
                  <a:gd name="T5" fmla="*/ 84 h 899"/>
                  <a:gd name="T6" fmla="*/ 172 w 331"/>
                  <a:gd name="T7" fmla="*/ 161 h 899"/>
                  <a:gd name="T8" fmla="*/ 154 w 331"/>
                  <a:gd name="T9" fmla="*/ 320 h 899"/>
                  <a:gd name="T10" fmla="*/ 160 w 331"/>
                  <a:gd name="T11" fmla="*/ 420 h 899"/>
                  <a:gd name="T12" fmla="*/ 154 w 331"/>
                  <a:gd name="T13" fmla="*/ 521 h 899"/>
                  <a:gd name="T14" fmla="*/ 107 w 331"/>
                  <a:gd name="T15" fmla="*/ 728 h 899"/>
                  <a:gd name="T16" fmla="*/ 95 w 331"/>
                  <a:gd name="T17" fmla="*/ 781 h 899"/>
                  <a:gd name="T18" fmla="*/ 107 w 331"/>
                  <a:gd name="T19" fmla="*/ 793 h 899"/>
                  <a:gd name="T20" fmla="*/ 172 w 331"/>
                  <a:gd name="T21" fmla="*/ 758 h 899"/>
                  <a:gd name="T22" fmla="*/ 278 w 331"/>
                  <a:gd name="T23" fmla="*/ 740 h 899"/>
                  <a:gd name="T24" fmla="*/ 331 w 331"/>
                  <a:gd name="T25" fmla="*/ 764 h 899"/>
                  <a:gd name="T26" fmla="*/ 325 w 331"/>
                  <a:gd name="T27" fmla="*/ 805 h 899"/>
                  <a:gd name="T28" fmla="*/ 254 w 331"/>
                  <a:gd name="T29" fmla="*/ 823 h 899"/>
                  <a:gd name="T30" fmla="*/ 172 w 331"/>
                  <a:gd name="T31" fmla="*/ 829 h 899"/>
                  <a:gd name="T32" fmla="*/ 89 w 331"/>
                  <a:gd name="T33" fmla="*/ 864 h 899"/>
                  <a:gd name="T34" fmla="*/ 24 w 331"/>
                  <a:gd name="T35" fmla="*/ 899 h 899"/>
                  <a:gd name="T36" fmla="*/ 0 w 331"/>
                  <a:gd name="T37" fmla="*/ 882 h 899"/>
                  <a:gd name="T38" fmla="*/ 0 w 331"/>
                  <a:gd name="T39" fmla="*/ 823 h 899"/>
                  <a:gd name="T40" fmla="*/ 48 w 331"/>
                  <a:gd name="T41" fmla="*/ 711 h 899"/>
                  <a:gd name="T42" fmla="*/ 72 w 331"/>
                  <a:gd name="T43" fmla="*/ 580 h 899"/>
                  <a:gd name="T44" fmla="*/ 83 w 331"/>
                  <a:gd name="T45" fmla="*/ 397 h 899"/>
                  <a:gd name="T46" fmla="*/ 60 w 331"/>
                  <a:gd name="T47" fmla="*/ 232 h 899"/>
                  <a:gd name="T48" fmla="*/ 35 w 331"/>
                  <a:gd name="T49" fmla="*/ 102 h 899"/>
                  <a:gd name="T50" fmla="*/ 60 w 331"/>
                  <a:gd name="T51" fmla="*/ 0 h 899"/>
                  <a:gd name="T52" fmla="*/ 83 w 331"/>
                  <a:gd name="T53" fmla="*/ 0 h 899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1"/>
                  <a:gd name="T82" fmla="*/ 0 h 899"/>
                  <a:gd name="T83" fmla="*/ 331 w 331"/>
                  <a:gd name="T84" fmla="*/ 899 h 899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1" h="899">
                    <a:moveTo>
                      <a:pt x="83" y="0"/>
                    </a:moveTo>
                    <a:lnTo>
                      <a:pt x="142" y="6"/>
                    </a:lnTo>
                    <a:lnTo>
                      <a:pt x="184" y="84"/>
                    </a:lnTo>
                    <a:lnTo>
                      <a:pt x="172" y="161"/>
                    </a:lnTo>
                    <a:lnTo>
                      <a:pt x="154" y="320"/>
                    </a:lnTo>
                    <a:lnTo>
                      <a:pt x="160" y="420"/>
                    </a:lnTo>
                    <a:lnTo>
                      <a:pt x="154" y="521"/>
                    </a:lnTo>
                    <a:lnTo>
                      <a:pt x="107" y="728"/>
                    </a:lnTo>
                    <a:lnTo>
                      <a:pt x="95" y="781"/>
                    </a:lnTo>
                    <a:lnTo>
                      <a:pt x="107" y="793"/>
                    </a:lnTo>
                    <a:lnTo>
                      <a:pt x="172" y="758"/>
                    </a:lnTo>
                    <a:lnTo>
                      <a:pt x="278" y="740"/>
                    </a:lnTo>
                    <a:lnTo>
                      <a:pt x="331" y="764"/>
                    </a:lnTo>
                    <a:lnTo>
                      <a:pt x="325" y="805"/>
                    </a:lnTo>
                    <a:lnTo>
                      <a:pt x="254" y="823"/>
                    </a:lnTo>
                    <a:lnTo>
                      <a:pt x="172" y="829"/>
                    </a:lnTo>
                    <a:lnTo>
                      <a:pt x="89" y="864"/>
                    </a:lnTo>
                    <a:lnTo>
                      <a:pt x="24" y="899"/>
                    </a:lnTo>
                    <a:lnTo>
                      <a:pt x="0" y="882"/>
                    </a:lnTo>
                    <a:lnTo>
                      <a:pt x="0" y="823"/>
                    </a:lnTo>
                    <a:lnTo>
                      <a:pt x="48" y="711"/>
                    </a:lnTo>
                    <a:lnTo>
                      <a:pt x="72" y="580"/>
                    </a:lnTo>
                    <a:lnTo>
                      <a:pt x="83" y="397"/>
                    </a:lnTo>
                    <a:lnTo>
                      <a:pt x="60" y="232"/>
                    </a:lnTo>
                    <a:lnTo>
                      <a:pt x="35" y="102"/>
                    </a:lnTo>
                    <a:lnTo>
                      <a:pt x="60" y="0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7" name="Freeform 20"/>
              <p:cNvSpPr>
                <a:spLocks/>
              </p:cNvSpPr>
              <p:nvPr/>
            </p:nvSpPr>
            <p:spPr bwMode="auto">
              <a:xfrm>
                <a:off x="809" y="3272"/>
                <a:ext cx="532" cy="1047"/>
              </a:xfrm>
              <a:custGeom>
                <a:avLst/>
                <a:gdLst>
                  <a:gd name="T0" fmla="*/ 113 w 532"/>
                  <a:gd name="T1" fmla="*/ 11 h 1047"/>
                  <a:gd name="T2" fmla="*/ 30 w 532"/>
                  <a:gd name="T3" fmla="*/ 0 h 1047"/>
                  <a:gd name="T4" fmla="*/ 0 w 532"/>
                  <a:gd name="T5" fmla="*/ 59 h 1047"/>
                  <a:gd name="T6" fmla="*/ 30 w 532"/>
                  <a:gd name="T7" fmla="*/ 130 h 1047"/>
                  <a:gd name="T8" fmla="*/ 113 w 532"/>
                  <a:gd name="T9" fmla="*/ 248 h 1047"/>
                  <a:gd name="T10" fmla="*/ 177 w 532"/>
                  <a:gd name="T11" fmla="*/ 420 h 1047"/>
                  <a:gd name="T12" fmla="*/ 201 w 532"/>
                  <a:gd name="T13" fmla="*/ 561 h 1047"/>
                  <a:gd name="T14" fmla="*/ 189 w 532"/>
                  <a:gd name="T15" fmla="*/ 709 h 1047"/>
                  <a:gd name="T16" fmla="*/ 166 w 532"/>
                  <a:gd name="T17" fmla="*/ 899 h 1047"/>
                  <a:gd name="T18" fmla="*/ 142 w 532"/>
                  <a:gd name="T19" fmla="*/ 1005 h 1047"/>
                  <a:gd name="T20" fmla="*/ 154 w 532"/>
                  <a:gd name="T21" fmla="*/ 1047 h 1047"/>
                  <a:gd name="T22" fmla="*/ 195 w 532"/>
                  <a:gd name="T23" fmla="*/ 1047 h 1047"/>
                  <a:gd name="T24" fmla="*/ 272 w 532"/>
                  <a:gd name="T25" fmla="*/ 1011 h 1047"/>
                  <a:gd name="T26" fmla="*/ 390 w 532"/>
                  <a:gd name="T27" fmla="*/ 987 h 1047"/>
                  <a:gd name="T28" fmla="*/ 515 w 532"/>
                  <a:gd name="T29" fmla="*/ 987 h 1047"/>
                  <a:gd name="T30" fmla="*/ 532 w 532"/>
                  <a:gd name="T31" fmla="*/ 952 h 1047"/>
                  <a:gd name="T32" fmla="*/ 462 w 532"/>
                  <a:gd name="T33" fmla="*/ 905 h 1047"/>
                  <a:gd name="T34" fmla="*/ 425 w 532"/>
                  <a:gd name="T35" fmla="*/ 905 h 1047"/>
                  <a:gd name="T36" fmla="*/ 272 w 532"/>
                  <a:gd name="T37" fmla="*/ 952 h 1047"/>
                  <a:gd name="T38" fmla="*/ 225 w 532"/>
                  <a:gd name="T39" fmla="*/ 970 h 1047"/>
                  <a:gd name="T40" fmla="*/ 213 w 532"/>
                  <a:gd name="T41" fmla="*/ 946 h 1047"/>
                  <a:gd name="T42" fmla="*/ 236 w 532"/>
                  <a:gd name="T43" fmla="*/ 793 h 1047"/>
                  <a:gd name="T44" fmla="*/ 266 w 532"/>
                  <a:gd name="T45" fmla="*/ 626 h 1047"/>
                  <a:gd name="T46" fmla="*/ 272 w 532"/>
                  <a:gd name="T47" fmla="*/ 479 h 1047"/>
                  <a:gd name="T48" fmla="*/ 248 w 532"/>
                  <a:gd name="T49" fmla="*/ 331 h 1047"/>
                  <a:gd name="T50" fmla="*/ 207 w 532"/>
                  <a:gd name="T51" fmla="*/ 160 h 1047"/>
                  <a:gd name="T52" fmla="*/ 160 w 532"/>
                  <a:gd name="T53" fmla="*/ 29 h 1047"/>
                  <a:gd name="T54" fmla="*/ 113 w 532"/>
                  <a:gd name="T55" fmla="*/ 11 h 104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32"/>
                  <a:gd name="T85" fmla="*/ 0 h 1047"/>
                  <a:gd name="T86" fmla="*/ 532 w 532"/>
                  <a:gd name="T87" fmla="*/ 1047 h 104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32" h="1047">
                    <a:moveTo>
                      <a:pt x="113" y="11"/>
                    </a:moveTo>
                    <a:lnTo>
                      <a:pt x="30" y="0"/>
                    </a:lnTo>
                    <a:lnTo>
                      <a:pt x="0" y="59"/>
                    </a:lnTo>
                    <a:lnTo>
                      <a:pt x="30" y="130"/>
                    </a:lnTo>
                    <a:lnTo>
                      <a:pt x="113" y="248"/>
                    </a:lnTo>
                    <a:lnTo>
                      <a:pt x="177" y="420"/>
                    </a:lnTo>
                    <a:lnTo>
                      <a:pt x="201" y="561"/>
                    </a:lnTo>
                    <a:lnTo>
                      <a:pt x="189" y="709"/>
                    </a:lnTo>
                    <a:lnTo>
                      <a:pt x="166" y="899"/>
                    </a:lnTo>
                    <a:lnTo>
                      <a:pt x="142" y="1005"/>
                    </a:lnTo>
                    <a:lnTo>
                      <a:pt x="154" y="1047"/>
                    </a:lnTo>
                    <a:lnTo>
                      <a:pt x="195" y="1047"/>
                    </a:lnTo>
                    <a:lnTo>
                      <a:pt x="272" y="1011"/>
                    </a:lnTo>
                    <a:lnTo>
                      <a:pt x="390" y="987"/>
                    </a:lnTo>
                    <a:lnTo>
                      <a:pt x="515" y="987"/>
                    </a:lnTo>
                    <a:lnTo>
                      <a:pt x="532" y="952"/>
                    </a:lnTo>
                    <a:lnTo>
                      <a:pt x="462" y="905"/>
                    </a:lnTo>
                    <a:lnTo>
                      <a:pt x="425" y="905"/>
                    </a:lnTo>
                    <a:lnTo>
                      <a:pt x="272" y="952"/>
                    </a:lnTo>
                    <a:lnTo>
                      <a:pt x="225" y="970"/>
                    </a:lnTo>
                    <a:lnTo>
                      <a:pt x="213" y="946"/>
                    </a:lnTo>
                    <a:lnTo>
                      <a:pt x="236" y="793"/>
                    </a:lnTo>
                    <a:lnTo>
                      <a:pt x="266" y="626"/>
                    </a:lnTo>
                    <a:lnTo>
                      <a:pt x="272" y="479"/>
                    </a:lnTo>
                    <a:lnTo>
                      <a:pt x="248" y="331"/>
                    </a:lnTo>
                    <a:lnTo>
                      <a:pt x="207" y="160"/>
                    </a:lnTo>
                    <a:lnTo>
                      <a:pt x="160" y="29"/>
                    </a:lnTo>
                    <a:lnTo>
                      <a:pt x="113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4579" name="WordArt 21"/>
          <p:cNvSpPr>
            <a:spLocks noChangeArrowheads="1" noChangeShapeType="1" noTextEdit="1"/>
          </p:cNvSpPr>
          <p:nvPr/>
        </p:nvSpPr>
        <p:spPr bwMode="auto">
          <a:xfrm>
            <a:off x="1752600" y="914400"/>
            <a:ext cx="5743575" cy="4953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</a:rPr>
              <a:t>Compound complex sentence</a:t>
            </a:r>
          </a:p>
        </p:txBody>
      </p:sp>
      <p:sp>
        <p:nvSpPr>
          <p:cNvPr id="24580" name="Text Box 22"/>
          <p:cNvSpPr txBox="1">
            <a:spLocks noChangeArrowheads="1"/>
          </p:cNvSpPr>
          <p:nvPr/>
        </p:nvSpPr>
        <p:spPr bwMode="auto">
          <a:xfrm>
            <a:off x="452156" y="5705856"/>
            <a:ext cx="868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+mn-lt"/>
              </a:rPr>
              <a:t>A dependent clause added to </a:t>
            </a:r>
            <a:r>
              <a:rPr lang="en-US" b="1" u="sng" dirty="0">
                <a:solidFill>
                  <a:srgbClr val="FF0000"/>
                </a:solidFill>
                <a:latin typeface="+mn-lt"/>
              </a:rPr>
              <a:t>two</a:t>
            </a:r>
            <a:r>
              <a:rPr lang="en-US" dirty="0">
                <a:latin typeface="+mn-lt"/>
              </a:rPr>
              <a:t> or more independent clauses </a:t>
            </a: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3505200" y="2971800"/>
            <a:ext cx="533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folHlink"/>
                </a:solidFill>
                <a:latin typeface="+mn-lt"/>
              </a:rPr>
              <a:t>Because we are a family</a:t>
            </a:r>
            <a:r>
              <a:rPr lang="en-US" sz="3200" b="1">
                <a:solidFill>
                  <a:schemeClr val="folHlink"/>
                </a:solidFill>
                <a:latin typeface="+mn-lt"/>
              </a:rPr>
              <a:t>,</a:t>
            </a:r>
            <a:r>
              <a:rPr lang="en-US" sz="3200">
                <a:latin typeface="+mn-lt"/>
              </a:rPr>
              <a:t> </a:t>
            </a:r>
            <a:r>
              <a:rPr lang="en-US" sz="3200">
                <a:solidFill>
                  <a:schemeClr val="hlink"/>
                </a:solidFill>
                <a:latin typeface="+mn-lt"/>
              </a:rPr>
              <a:t>I love you</a:t>
            </a:r>
            <a:r>
              <a:rPr lang="en-US" sz="3200" b="1">
                <a:solidFill>
                  <a:schemeClr val="hlink"/>
                </a:solidFill>
                <a:latin typeface="+mn-lt"/>
              </a:rPr>
              <a:t>, and</a:t>
            </a:r>
            <a:r>
              <a:rPr lang="en-US" sz="3200">
                <a:solidFill>
                  <a:schemeClr val="hlink"/>
                </a:solidFill>
                <a:latin typeface="+mn-lt"/>
              </a:rPr>
              <a:t> you love me. </a:t>
            </a:r>
          </a:p>
        </p:txBody>
      </p: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4495800" y="3962400"/>
            <a:ext cx="3810000" cy="1447800"/>
            <a:chOff x="2832" y="2496"/>
            <a:chExt cx="2400" cy="912"/>
          </a:xfrm>
        </p:grpSpPr>
        <p:sp>
          <p:nvSpPr>
            <p:cNvPr id="24586" name="Text Box 27"/>
            <p:cNvSpPr txBox="1">
              <a:spLocks noChangeArrowheads="1"/>
            </p:cNvSpPr>
            <p:nvPr/>
          </p:nvSpPr>
          <p:spPr bwMode="auto">
            <a:xfrm>
              <a:off x="3168" y="3120"/>
              <a:ext cx="2064" cy="28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  <a:latin typeface="+mn-lt"/>
                </a:rPr>
                <a:t>2 independent clauses</a:t>
              </a:r>
            </a:p>
          </p:txBody>
        </p:sp>
        <p:sp>
          <p:nvSpPr>
            <p:cNvPr id="24587" name="Line 28"/>
            <p:cNvSpPr>
              <a:spLocks noChangeShapeType="1"/>
            </p:cNvSpPr>
            <p:nvPr/>
          </p:nvSpPr>
          <p:spPr bwMode="auto">
            <a:xfrm flipH="1" flipV="1">
              <a:off x="2832" y="2496"/>
              <a:ext cx="912" cy="624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588" name="Line 29"/>
            <p:cNvSpPr>
              <a:spLocks noChangeShapeType="1"/>
            </p:cNvSpPr>
            <p:nvPr/>
          </p:nvSpPr>
          <p:spPr bwMode="auto">
            <a:xfrm flipV="1">
              <a:off x="4080" y="2544"/>
              <a:ext cx="816" cy="624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4191000" y="1981200"/>
            <a:ext cx="2971800" cy="1066800"/>
            <a:chOff x="2640" y="1248"/>
            <a:chExt cx="1872" cy="672"/>
          </a:xfrm>
        </p:grpSpPr>
        <p:sp>
          <p:nvSpPr>
            <p:cNvPr id="24584" name="Text Box 25"/>
            <p:cNvSpPr txBox="1">
              <a:spLocks noChangeArrowheads="1"/>
            </p:cNvSpPr>
            <p:nvPr/>
          </p:nvSpPr>
          <p:spPr bwMode="auto">
            <a:xfrm>
              <a:off x="2736" y="1248"/>
              <a:ext cx="1632" cy="28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  <a:latin typeface="+mn-lt"/>
                </a:rPr>
                <a:t>Dependent clause</a:t>
              </a:r>
            </a:p>
          </p:txBody>
        </p:sp>
        <p:sp>
          <p:nvSpPr>
            <p:cNvPr id="24585" name="AutoShape 31"/>
            <p:cNvSpPr>
              <a:spLocks/>
            </p:cNvSpPr>
            <p:nvPr/>
          </p:nvSpPr>
          <p:spPr bwMode="auto">
            <a:xfrm rot="-5380880">
              <a:off x="3408" y="816"/>
              <a:ext cx="336" cy="1872"/>
            </a:xfrm>
            <a:prstGeom prst="rightBrace">
              <a:avLst>
                <a:gd name="adj1" fmla="val 46429"/>
                <a:gd name="adj2" fmla="val 50000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649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7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Guided Practice – Make each of these a </a:t>
            </a:r>
            <a:r>
              <a:rPr lang="en-US" dirty="0" smtClean="0">
                <a:solidFill>
                  <a:srgbClr val="002060"/>
                </a:solidFill>
              </a:rPr>
              <a:t>compound complex sentence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01041" y="1949824"/>
            <a:ext cx="8384471" cy="4007224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Using different types of sentences is easy!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I love watching volleyball because my sister plays on the team.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The author suggested.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Taking a stand against an injustice is not always easy.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This quarter we are examining heroes.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Odysseus is the hero of the Odyssey. </a:t>
            </a:r>
            <a:endParaRPr lang="en-US" sz="2400" dirty="0">
              <a:solidFill>
                <a:srgbClr val="C00000"/>
              </a:solidFill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endParaRPr lang="en-US" sz="24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71710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4498" y="377952"/>
            <a:ext cx="8288337" cy="97536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More Guided Practice – Label each with the </a:t>
            </a:r>
            <a:r>
              <a:rPr lang="en-US" sz="4000" b="1" i="1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TYPE</a:t>
            </a:r>
            <a:r>
              <a:rPr lang="en-US" sz="4000" dirty="0" smtClean="0">
                <a:solidFill>
                  <a:srgbClr val="C00000"/>
                </a:solidFill>
                <a:latin typeface="Corbel" pitchFamily="34" charset="0"/>
                <a:cs typeface="Aharoni" pitchFamily="2" charset="-79"/>
              </a:rPr>
              <a:t> of sentence.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4498" y="1770888"/>
            <a:ext cx="8500046" cy="4876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endParaRPr lang="en-US" sz="2000" dirty="0" smtClean="0">
              <a:latin typeface="Corbel" pitchFamily="34" charset="0"/>
              <a:cs typeface="Aharoni" pitchFamily="2" charset="-79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r>
              <a:rPr lang="en-US" sz="2400" dirty="0" smtClean="0">
                <a:latin typeface="Corbel" pitchFamily="34" charset="0"/>
                <a:cs typeface="Aharoni" pitchFamily="2" charset="-79"/>
              </a:rPr>
              <a:t>1. The teacher walked into the classroom, greeted the students, and took attendance.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endParaRPr lang="en-US" sz="2400" dirty="0" smtClean="0">
              <a:latin typeface="Corbel" pitchFamily="34" charset="0"/>
              <a:cs typeface="Aharoni" pitchFamily="2" charset="-79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r>
              <a:rPr lang="en-US" sz="2400" dirty="0" smtClean="0">
                <a:latin typeface="Corbel" pitchFamily="34" charset="0"/>
                <a:cs typeface="Aharoni" pitchFamily="2" charset="-79"/>
              </a:rPr>
              <a:t>2. Juan played football while Jane went shopping.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endParaRPr lang="en-US" sz="2400" dirty="0" smtClean="0">
              <a:latin typeface="Corbel" pitchFamily="34" charset="0"/>
              <a:cs typeface="Aharoni" pitchFamily="2" charset="-79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r>
              <a:rPr lang="en-US" sz="2400" dirty="0" smtClean="0">
                <a:latin typeface="Corbel" pitchFamily="34" charset="0"/>
                <a:cs typeface="Aharoni" pitchFamily="2" charset="-79"/>
              </a:rPr>
              <a:t>3. Juan played football, yet Jim went shopping.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endParaRPr lang="en-US" sz="2400" dirty="0" smtClean="0">
              <a:latin typeface="Corbel" pitchFamily="34" charset="0"/>
              <a:cs typeface="Aharoni" pitchFamily="2" charset="-79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r>
              <a:rPr lang="en-US" sz="2400" dirty="0" smtClean="0">
                <a:latin typeface="Corbel" pitchFamily="34" charset="0"/>
                <a:cs typeface="Aharoni" pitchFamily="2" charset="-79"/>
              </a:rPr>
              <a:t>4. Although Mexico has a better team, they lost the tournament, and their more aggressive style did not pay off.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endParaRPr lang="en-US" sz="2400" dirty="0" smtClean="0">
              <a:latin typeface="Corbel" pitchFamily="34" charset="0"/>
              <a:cs typeface="Aharoni" pitchFamily="2" charset="-79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r>
              <a:rPr lang="en-US" sz="2400" dirty="0" smtClean="0">
                <a:latin typeface="Corbel" pitchFamily="34" charset="0"/>
                <a:cs typeface="Aharoni" pitchFamily="2" charset="-79"/>
              </a:rPr>
              <a:t>5. The island was filled with many trails winding through the thick underbrush, a small lake, and dangerous wild animals.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endParaRPr lang="en-US" sz="2400" dirty="0" smtClean="0">
              <a:latin typeface="Corbel" pitchFamily="34" charset="0"/>
              <a:cs typeface="Aharoni" pitchFamily="2" charset="-79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r>
              <a:rPr lang="en-US" sz="2400" dirty="0" smtClean="0">
                <a:latin typeface="Corbel" pitchFamily="34" charset="0"/>
                <a:cs typeface="Aharoni" pitchFamily="2" charset="-79"/>
              </a:rPr>
              <a:t>6. Naoki passed the test because he studied hard, but Stacy did not understand the material.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itchFamily="18" charset="2"/>
              <a:buNone/>
            </a:pPr>
            <a:endParaRPr lang="en-US" sz="2400" dirty="0" smtClean="0">
              <a:latin typeface="Corbel" pitchFamily="34" charset="0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19152" y="2260498"/>
            <a:ext cx="20080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imple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7296" y="4529115"/>
            <a:ext cx="29155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Compound/Complex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82582" y="5373414"/>
            <a:ext cx="20913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Simple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0595" y="6159924"/>
            <a:ext cx="38585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</a:rPr>
              <a:t>Compound-Complex</a:t>
            </a:r>
            <a:endParaRPr lang="en-US" sz="2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7768" y="2758682"/>
            <a:ext cx="20063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 smtClean="0">
                <a:solidFill>
                  <a:srgbClr val="7030A0"/>
                </a:solidFill>
              </a:rPr>
              <a:t>Complex</a:t>
            </a:r>
            <a:endParaRPr lang="en-US" sz="2500" b="1" i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32831" y="3440465"/>
            <a:ext cx="20063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>
                <a:solidFill>
                  <a:srgbClr val="0000FF"/>
                </a:solidFill>
              </a:rPr>
              <a:t>  </a:t>
            </a:r>
            <a:r>
              <a:rPr lang="en-US" sz="2500" b="1" i="1" dirty="0" smtClean="0">
                <a:solidFill>
                  <a:srgbClr val="7030A0"/>
                </a:solidFill>
              </a:rPr>
              <a:t>Compound</a:t>
            </a:r>
            <a:endParaRPr lang="en-US" sz="25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2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Grammar Writing Activity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8523" y="3950677"/>
            <a:ext cx="6717323" cy="4572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Write a paragraph explaining the </a:t>
            </a:r>
            <a:r>
              <a:rPr lang="en-US" sz="2800" dirty="0"/>
              <a:t>characteristics of a fictional superhero? </a:t>
            </a:r>
          </a:p>
          <a:p>
            <a:r>
              <a:rPr lang="en-US" sz="2800" dirty="0" smtClean="0"/>
              <a:t>You </a:t>
            </a:r>
            <a:r>
              <a:rPr lang="en-US" sz="2800" b="1" u="sng" dirty="0" smtClean="0">
                <a:solidFill>
                  <a:srgbClr val="FF0000"/>
                </a:solidFill>
              </a:rPr>
              <a:t>MUST </a:t>
            </a:r>
            <a:r>
              <a:rPr lang="en-US" sz="2800" dirty="0" smtClean="0"/>
              <a:t>include two compound-complex sentences and properly punctuate them. Highlight both sentences in your paragraph.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2675591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Lesson 4: Commas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PERRY HIGH SCHOOL 2014</a:t>
            </a:r>
          </a:p>
          <a:p>
            <a:r>
              <a:rPr lang="en-US" dirty="0" smtClean="0"/>
              <a:t>Authors: Lindsey Tillman &amp; Lindsay </a:t>
            </a:r>
            <a:r>
              <a:rPr lang="en-US" dirty="0" err="1" smtClean="0"/>
              <a:t>Hartgraves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98241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3.bp.blogspot.com/-aLa9kqBTnRY/Tl6j-LnWo9I/AAAAAAAAAag/3oAVHo3tjJs/s320/commas-save-lives-church-70793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2" y="381000"/>
            <a:ext cx="8127998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36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tarleton.edu/Faculty/jdixon/writing/img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5315"/>
            <a:ext cx="7867650" cy="628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04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.bp.blogspot.com/-QT55kh7mrvA/TzPtd22ocJI/AAAAAAAAH0A/7TIArnI0gSw/s1600/stop_clubbing_baby_seal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" y="609600"/>
            <a:ext cx="8467444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43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neonbrand.com/wp-content/uploads/2012/06/Rachel-Ray-finds-inspiration-in-cooking-her-family-and-her-do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7200"/>
            <a:ext cx="5578929" cy="602340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5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500" b="1" dirty="0" smtClean="0">
                <a:solidFill>
                  <a:srgbClr val="C00000"/>
                </a:solidFill>
              </a:rPr>
              <a:t>Commas can change an entire sentence.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8196" name="Picture 4" descr="http://brevity.files.wordpress.com/2010/04/comma-splic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86000"/>
            <a:ext cx="41910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88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Rule 1: 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Use a comma to separate 3 or more items in a list. Use </a:t>
            </a:r>
            <a:r>
              <a:rPr lang="en-US" sz="3200" b="1" dirty="0">
                <a:solidFill>
                  <a:srgbClr val="C00000"/>
                </a:solidFill>
              </a:rPr>
              <a:t>a comma before the conjunction that separates the list.</a:t>
            </a:r>
            <a:br>
              <a:rPr lang="en-US" sz="3200" b="1" dirty="0">
                <a:solidFill>
                  <a:srgbClr val="C00000"/>
                </a:solidFill>
              </a:rPr>
            </a:br>
            <a:endParaRPr lang="en-US" sz="3200" b="1" dirty="0" smtClean="0">
              <a:solidFill>
                <a:srgbClr val="C00000"/>
              </a:solidFill>
            </a:endParaRPr>
          </a:p>
          <a:p>
            <a:r>
              <a:rPr lang="en-US" sz="3200" b="1" dirty="0" smtClean="0">
                <a:solidFill>
                  <a:srgbClr val="C00000"/>
                </a:solidFill>
              </a:rPr>
              <a:t>*</a:t>
            </a:r>
            <a:r>
              <a:rPr lang="en-US" sz="3200" b="1" dirty="0">
                <a:solidFill>
                  <a:srgbClr val="C00000"/>
                </a:solidFill>
              </a:rPr>
              <a:t>Remember an “item” may refer to a noun, verb, phrase, or clause</a:t>
            </a:r>
            <a:r>
              <a:rPr lang="en-US" sz="3200" b="1" dirty="0" smtClean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4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Rule 1: 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Use a comma to separate 3 or more items in a list. Use a comma before the conjunction that separates the list</a:t>
            </a:r>
            <a:r>
              <a:rPr lang="en-US" sz="32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sz="3200" b="1" dirty="0" smtClean="0">
                <a:solidFill>
                  <a:srgbClr val="C00000"/>
                </a:solidFill>
              </a:rPr>
              <a:t>Example: I need to buy eggs, milk</a:t>
            </a:r>
            <a:r>
              <a:rPr lang="en-US" sz="3200" b="1" dirty="0">
                <a:solidFill>
                  <a:srgbClr val="C00000"/>
                </a:solidFill>
              </a:rPr>
              <a:t> ,</a:t>
            </a:r>
            <a:r>
              <a:rPr lang="en-US" sz="3200" b="1" dirty="0" smtClean="0">
                <a:solidFill>
                  <a:srgbClr val="C00000"/>
                </a:solidFill>
              </a:rPr>
              <a:t> and bread at the store.</a:t>
            </a:r>
          </a:p>
          <a:p>
            <a:r>
              <a:rPr lang="en-US" sz="3200" b="1" dirty="0" smtClean="0">
                <a:solidFill>
                  <a:srgbClr val="C00000"/>
                </a:solidFill>
              </a:rPr>
              <a:t>Example: This weekend I plan to run </a:t>
            </a:r>
            <a:r>
              <a:rPr lang="en-US" sz="3200" b="1" dirty="0">
                <a:solidFill>
                  <a:srgbClr val="C00000"/>
                </a:solidFill>
              </a:rPr>
              <a:t>,</a:t>
            </a:r>
            <a:r>
              <a:rPr lang="en-US" sz="3200" b="1" dirty="0" smtClean="0">
                <a:solidFill>
                  <a:srgbClr val="C00000"/>
                </a:solidFill>
              </a:rPr>
              <a:t> skate</a:t>
            </a:r>
            <a:r>
              <a:rPr lang="en-US" sz="3200" b="1" dirty="0">
                <a:solidFill>
                  <a:srgbClr val="C00000"/>
                </a:solidFill>
              </a:rPr>
              <a:t> ,</a:t>
            </a:r>
            <a:r>
              <a:rPr lang="en-US" sz="3200" b="1" dirty="0" smtClean="0">
                <a:solidFill>
                  <a:srgbClr val="C00000"/>
                </a:solidFill>
              </a:rPr>
              <a:t> and jump at the park.</a:t>
            </a:r>
            <a:r>
              <a:rPr lang="en-US" sz="3200" b="1" dirty="0">
                <a:solidFill>
                  <a:srgbClr val="C00000"/>
                </a:solidFill>
              </a:rPr>
              <a:t/>
            </a:r>
            <a:br>
              <a:rPr lang="en-US" sz="3200" b="1" dirty="0">
                <a:solidFill>
                  <a:srgbClr val="C00000"/>
                </a:solidFill>
              </a:rPr>
            </a:b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43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Rule 2: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Use a comma to set off an interjection that begins a sentence</a:t>
            </a:r>
            <a:r>
              <a:rPr lang="en-US" sz="32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Example: </a:t>
            </a:r>
            <a:r>
              <a:rPr lang="en-US" sz="3200" b="1" dirty="0" err="1" smtClean="0">
                <a:solidFill>
                  <a:srgbClr val="002060"/>
                </a:solidFill>
              </a:rPr>
              <a:t>Ahhhhhh</a:t>
            </a:r>
            <a:r>
              <a:rPr lang="en-US" sz="3200" b="1" dirty="0" smtClean="0">
                <a:solidFill>
                  <a:srgbClr val="002060"/>
                </a:solidFill>
              </a:rPr>
              <a:t>, I love commas!</a:t>
            </a:r>
            <a:endParaRPr lang="en-US" sz="3200" b="1" dirty="0">
              <a:solidFill>
                <a:srgbClr val="002060"/>
              </a:solidFill>
            </a:endParaRPr>
          </a:p>
          <a:p>
            <a:endParaRPr lang="en-US" sz="32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0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Rule 3: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Use a comma to set off direct </a:t>
            </a:r>
            <a:r>
              <a:rPr lang="en-US" sz="3200" b="1" dirty="0" smtClean="0">
                <a:solidFill>
                  <a:srgbClr val="002060"/>
                </a:solidFill>
              </a:rPr>
              <a:t>quotations.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Example</a:t>
            </a:r>
            <a:r>
              <a:rPr lang="en-US" sz="3200" b="1" dirty="0">
                <a:solidFill>
                  <a:srgbClr val="002060"/>
                </a:solidFill>
              </a:rPr>
              <a:t>: </a:t>
            </a:r>
            <a:r>
              <a:rPr lang="en-US" sz="3200" dirty="0">
                <a:solidFill>
                  <a:srgbClr val="002060"/>
                </a:solidFill>
              </a:rPr>
              <a:t>“We need to buy more sugar,” she </a:t>
            </a:r>
            <a:r>
              <a:rPr lang="en-US" sz="3200" dirty="0" smtClean="0">
                <a:solidFill>
                  <a:srgbClr val="002060"/>
                </a:solidFill>
              </a:rPr>
              <a:t>said</a:t>
            </a:r>
            <a:r>
              <a:rPr lang="en-US" sz="3200" dirty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“before it runs </a:t>
            </a:r>
            <a:r>
              <a:rPr lang="en-US" sz="3200" dirty="0" err="1">
                <a:solidFill>
                  <a:srgbClr val="002060"/>
                </a:solidFill>
              </a:rPr>
              <a:t>out</a:t>
            </a:r>
            <a:r>
              <a:rPr lang="en-US" sz="3200" dirty="0" err="1" smtClean="0">
                <a:solidFill>
                  <a:srgbClr val="002060"/>
                </a:solidFill>
              </a:rPr>
              <a:t>!”E</a:t>
            </a:r>
            <a:r>
              <a:rPr lang="en-US" sz="3200" b="1" dirty="0" err="1" smtClean="0">
                <a:solidFill>
                  <a:srgbClr val="002060"/>
                </a:solidFill>
              </a:rPr>
              <a:t>xample</a:t>
            </a:r>
            <a:r>
              <a:rPr lang="en-US" sz="3200" b="1" dirty="0">
                <a:solidFill>
                  <a:srgbClr val="002060"/>
                </a:solidFill>
              </a:rPr>
              <a:t>: </a:t>
            </a:r>
            <a:r>
              <a:rPr lang="en-US" sz="3200" dirty="0">
                <a:solidFill>
                  <a:srgbClr val="002060"/>
                </a:solidFill>
              </a:rPr>
              <a:t>“I am </a:t>
            </a:r>
            <a:r>
              <a:rPr lang="en-US" sz="3200" dirty="0" smtClean="0">
                <a:solidFill>
                  <a:srgbClr val="002060"/>
                </a:solidFill>
              </a:rPr>
              <a:t>tired,” </a:t>
            </a:r>
            <a:r>
              <a:rPr lang="en-US" sz="3200" dirty="0">
                <a:solidFill>
                  <a:srgbClr val="002060"/>
                </a:solidFill>
              </a:rPr>
              <a:t>he muttered.</a:t>
            </a:r>
          </a:p>
          <a:p>
            <a:endParaRPr lang="en-US" sz="3200" dirty="0">
              <a:solidFill>
                <a:srgbClr val="002060"/>
              </a:solidFill>
            </a:endParaRPr>
          </a:p>
          <a:p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60244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Rule 4: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Use a comma to separate items in dates and addresses. 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Example</a:t>
            </a:r>
            <a:r>
              <a:rPr lang="en-US" sz="3200" b="1" dirty="0">
                <a:solidFill>
                  <a:srgbClr val="002060"/>
                </a:solidFill>
              </a:rPr>
              <a:t>: </a:t>
            </a:r>
            <a:r>
              <a:rPr lang="en-US" sz="3200" dirty="0">
                <a:solidFill>
                  <a:srgbClr val="002060"/>
                </a:solidFill>
              </a:rPr>
              <a:t>Today is </a:t>
            </a:r>
            <a:r>
              <a:rPr lang="en-US" sz="3200" dirty="0" smtClean="0">
                <a:solidFill>
                  <a:srgbClr val="002060"/>
                </a:solidFill>
              </a:rPr>
              <a:t>Thursday</a:t>
            </a:r>
            <a:r>
              <a:rPr lang="en-US" sz="3200" b="1" dirty="0" smtClean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April </a:t>
            </a:r>
            <a:r>
              <a:rPr lang="en-US" sz="3200" dirty="0" smtClean="0">
                <a:solidFill>
                  <a:srgbClr val="002060"/>
                </a:solidFill>
              </a:rPr>
              <a:t>18</a:t>
            </a:r>
            <a:r>
              <a:rPr lang="en-US" sz="3200" b="1" dirty="0" smtClean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1943</a:t>
            </a:r>
          </a:p>
          <a:p>
            <a:pPr marL="0" indent="0">
              <a:buNone/>
            </a:pPr>
            <a:endParaRPr lang="en-US" sz="3200" dirty="0">
              <a:solidFill>
                <a:srgbClr val="002060"/>
              </a:solidFill>
            </a:endParaRPr>
          </a:p>
          <a:p>
            <a:endParaRPr lang="en-US" sz="32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9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Rule 5: 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Use a comma before a coordinating conjunction to link 2 </a:t>
            </a:r>
            <a:r>
              <a:rPr lang="en-US" sz="3200" b="1" i="1" dirty="0">
                <a:solidFill>
                  <a:srgbClr val="C00000"/>
                </a:solidFill>
              </a:rPr>
              <a:t>independent</a:t>
            </a:r>
            <a:r>
              <a:rPr lang="en-US" sz="3200" b="1" dirty="0">
                <a:solidFill>
                  <a:srgbClr val="C00000"/>
                </a:solidFill>
              </a:rPr>
              <a:t> clause</a:t>
            </a:r>
            <a:r>
              <a:rPr lang="en-US" sz="32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sz="3200" b="1" dirty="0" smtClean="0">
                <a:solidFill>
                  <a:srgbClr val="C00000"/>
                </a:solidFill>
              </a:rPr>
              <a:t>Example: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want to buy the new jacket</a:t>
            </a:r>
            <a:r>
              <a:rPr lang="en-US" sz="3200" dirty="0">
                <a:solidFill>
                  <a:srgbClr val="C00000"/>
                </a:solidFill>
              </a:rPr>
              <a:t>, but it is too expensive.</a:t>
            </a:r>
          </a:p>
          <a:p>
            <a:endParaRPr lang="en-US" sz="3200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77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Rule 6: 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Use a comma to separate a dependent clause (incomplete thought) from an independent clause</a:t>
            </a:r>
            <a:r>
              <a:rPr lang="en-US" sz="32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Example: </a:t>
            </a:r>
            <a:r>
              <a:rPr lang="en-US" sz="3200" dirty="0">
                <a:solidFill>
                  <a:srgbClr val="002060"/>
                </a:solidFill>
              </a:rPr>
              <a:t>Without </a:t>
            </a:r>
            <a:r>
              <a:rPr lang="en-US" sz="3200" dirty="0" smtClean="0">
                <a:solidFill>
                  <a:srgbClr val="002060"/>
                </a:solidFill>
              </a:rPr>
              <a:t>water</a:t>
            </a:r>
            <a:r>
              <a:rPr lang="en-US" sz="3200" dirty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the plant will die. </a:t>
            </a:r>
          </a:p>
          <a:p>
            <a:pPr marL="0" indent="0">
              <a:buNone/>
            </a:pPr>
            <a:endParaRPr lang="en-US" sz="3200" dirty="0">
              <a:solidFill>
                <a:srgbClr val="002060"/>
              </a:solidFill>
            </a:endParaRPr>
          </a:p>
          <a:p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55083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Rule 7: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Use commas to separate a word or phrase from the rest of the sentence. *Appositive – noun or noun phrase that renames another noun</a:t>
            </a:r>
            <a:r>
              <a:rPr lang="en-US" sz="3200" b="1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002060"/>
                </a:solidFill>
              </a:rPr>
              <a:t>Example: </a:t>
            </a:r>
            <a:r>
              <a:rPr lang="en-US" sz="3200" dirty="0">
                <a:solidFill>
                  <a:srgbClr val="002060"/>
                </a:solidFill>
              </a:rPr>
              <a:t>I am ready for my </a:t>
            </a:r>
            <a:r>
              <a:rPr lang="en-US" sz="3200" dirty="0" smtClean="0">
                <a:solidFill>
                  <a:srgbClr val="002060"/>
                </a:solidFill>
              </a:rPr>
              <a:t>dad</a:t>
            </a:r>
            <a:r>
              <a:rPr lang="en-US" sz="3200" dirty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who is sitting on the </a:t>
            </a:r>
            <a:r>
              <a:rPr lang="en-US" sz="3200" dirty="0" smtClean="0">
                <a:solidFill>
                  <a:srgbClr val="002060"/>
                </a:solidFill>
              </a:rPr>
              <a:t>sofa</a:t>
            </a:r>
            <a:r>
              <a:rPr lang="en-US" sz="3200" dirty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to </a:t>
            </a:r>
            <a:r>
              <a:rPr lang="en-US" sz="3200" dirty="0">
                <a:solidFill>
                  <a:srgbClr val="002060"/>
                </a:solidFill>
              </a:rPr>
              <a:t>make me some </a:t>
            </a:r>
            <a:r>
              <a:rPr lang="en-US" sz="3200" dirty="0" smtClean="0">
                <a:solidFill>
                  <a:srgbClr val="002060"/>
                </a:solidFill>
              </a:rPr>
              <a:t>food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endParaRPr lang="en-US" sz="32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002060"/>
                </a:solidFill>
              </a:rPr>
              <a:t>Example: </a:t>
            </a:r>
            <a:r>
              <a:rPr lang="en-US" sz="3200" dirty="0">
                <a:solidFill>
                  <a:srgbClr val="002060"/>
                </a:solidFill>
              </a:rPr>
              <a:t>My </a:t>
            </a:r>
            <a:r>
              <a:rPr lang="en-US" sz="3200" dirty="0" smtClean="0">
                <a:solidFill>
                  <a:srgbClr val="002060"/>
                </a:solidFill>
              </a:rPr>
              <a:t>brother</a:t>
            </a:r>
            <a:r>
              <a:rPr lang="en-US" sz="3200" dirty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a 26 year old </a:t>
            </a:r>
            <a:r>
              <a:rPr lang="en-US" sz="3200" dirty="0" smtClean="0">
                <a:solidFill>
                  <a:srgbClr val="002060"/>
                </a:solidFill>
              </a:rPr>
              <a:t>male</a:t>
            </a:r>
            <a:r>
              <a:rPr lang="en-US" sz="3200" dirty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is watching TV.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6055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Rule 8: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Use a comma to separate two or more adjectives that modify a noun individually</a:t>
            </a:r>
            <a:r>
              <a:rPr lang="en-US" sz="3200" b="1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2060"/>
                </a:solidFill>
              </a:rPr>
              <a:t>Example: </a:t>
            </a:r>
            <a:r>
              <a:rPr lang="en-US" sz="3200" dirty="0">
                <a:solidFill>
                  <a:srgbClr val="002060"/>
                </a:solidFill>
              </a:rPr>
              <a:t>Finding an </a:t>
            </a:r>
            <a:r>
              <a:rPr lang="en-US" sz="3200" dirty="0" smtClean="0">
                <a:solidFill>
                  <a:srgbClr val="002060"/>
                </a:solidFill>
              </a:rPr>
              <a:t>honest</a:t>
            </a:r>
            <a:r>
              <a:rPr lang="en-US" sz="3200" dirty="0">
                <a:solidFill>
                  <a:srgbClr val="002060"/>
                </a:solidFill>
              </a:rPr>
              <a:t>,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intelligent leader has been impossible. </a:t>
            </a:r>
          </a:p>
          <a:p>
            <a:pPr marL="0" indent="0">
              <a:buNone/>
            </a:pPr>
            <a:endParaRPr lang="en-US" sz="3200" dirty="0">
              <a:solidFill>
                <a:srgbClr val="002060"/>
              </a:solidFill>
            </a:endParaRPr>
          </a:p>
          <a:p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937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Rule 9: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Use a comma to set off transitional device</a:t>
            </a:r>
            <a:r>
              <a:rPr lang="en-US" sz="3200" b="1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2060"/>
                </a:solidFill>
              </a:rPr>
              <a:t>Example: </a:t>
            </a:r>
            <a:r>
              <a:rPr lang="en-US" sz="3200" dirty="0">
                <a:solidFill>
                  <a:srgbClr val="002060"/>
                </a:solidFill>
              </a:rPr>
              <a:t>Terry Hale, for example, was not successful because he insisted on taking short cuts. </a:t>
            </a:r>
          </a:p>
          <a:p>
            <a:pPr marL="0" indent="0">
              <a:buNone/>
            </a:pPr>
            <a:endParaRPr lang="en-US" sz="3200" dirty="0" smtClean="0">
              <a:solidFill>
                <a:srgbClr val="002060"/>
              </a:solidFill>
            </a:endParaRPr>
          </a:p>
          <a:p>
            <a:endParaRPr lang="en-US" sz="32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1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Rule 10: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Use a comma to set off conjunctive adverbs (combines 2 independent clauses). 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2060"/>
                </a:solidFill>
              </a:rPr>
              <a:t>Example: </a:t>
            </a:r>
            <a:r>
              <a:rPr lang="en-US" sz="3200" dirty="0">
                <a:solidFill>
                  <a:srgbClr val="0070C0"/>
                </a:solidFill>
              </a:rPr>
              <a:t>Leslie </a:t>
            </a:r>
            <a:r>
              <a:rPr lang="en-US" sz="3200" dirty="0" err="1">
                <a:solidFill>
                  <a:srgbClr val="0070C0"/>
                </a:solidFill>
              </a:rPr>
              <a:t>Feder</a:t>
            </a:r>
            <a:r>
              <a:rPr lang="en-US" sz="3200" dirty="0">
                <a:solidFill>
                  <a:srgbClr val="0070C0"/>
                </a:solidFill>
              </a:rPr>
              <a:t> is playing a strong game</a:t>
            </a:r>
            <a:r>
              <a:rPr lang="en-US" sz="4000" b="1" dirty="0">
                <a:solidFill>
                  <a:srgbClr val="002060"/>
                </a:solidFill>
              </a:rPr>
              <a:t>;</a:t>
            </a:r>
            <a:r>
              <a:rPr lang="en-US" sz="3200" dirty="0">
                <a:solidFill>
                  <a:srgbClr val="002060"/>
                </a:solidFill>
              </a:rPr>
              <a:t> therefore</a:t>
            </a:r>
            <a:r>
              <a:rPr lang="en-US" sz="4000" b="1" dirty="0">
                <a:solidFill>
                  <a:srgbClr val="002060"/>
                </a:solidFill>
              </a:rPr>
              <a:t>,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FF0000"/>
                </a:solidFill>
              </a:rPr>
              <a:t>he is likely to be named player of the game.</a:t>
            </a:r>
          </a:p>
          <a:p>
            <a:pPr marL="0" indent="0">
              <a:buNone/>
            </a:pPr>
            <a:endParaRPr lang="en-US" sz="3200" dirty="0" smtClean="0"/>
          </a:p>
          <a:p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89174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971" y="381000"/>
            <a:ext cx="8077200" cy="1477962"/>
          </a:xfrm>
        </p:spPr>
        <p:txBody>
          <a:bodyPr>
            <a:noAutofit/>
          </a:bodyPr>
          <a:lstStyle/>
          <a:p>
            <a:r>
              <a:rPr lang="en-US" sz="3000" b="1" dirty="0" smtClean="0"/>
              <a:t>Compare and contrast a transitional device and conjunctive adverb. </a:t>
            </a:r>
            <a:endParaRPr lang="en-US" sz="3000" dirty="0"/>
          </a:p>
        </p:txBody>
      </p:sp>
      <p:sp>
        <p:nvSpPr>
          <p:cNvPr id="7" name="Oval 6"/>
          <p:cNvSpPr/>
          <p:nvPr/>
        </p:nvSpPr>
        <p:spPr>
          <a:xfrm>
            <a:off x="5334000" y="2617922"/>
            <a:ext cx="2590800" cy="228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95400" y="2614047"/>
            <a:ext cx="2590800" cy="228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58039" y="3249215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Transitional </a:t>
            </a:r>
          </a:p>
          <a:p>
            <a:pPr algn="ctr"/>
            <a:r>
              <a:rPr lang="en-US" sz="3000" dirty="0" smtClean="0"/>
              <a:t>Device</a:t>
            </a:r>
            <a:endParaRPr lang="en-US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5410200" y="3249214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Conjunctive</a:t>
            </a:r>
          </a:p>
          <a:p>
            <a:pPr algn="ctr"/>
            <a:r>
              <a:rPr lang="en-US" sz="3000" dirty="0" smtClean="0"/>
              <a:t>Adverb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519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Guided Practice – Add the necessary commas to the following sentences.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82101" y="1782398"/>
            <a:ext cx="8565685" cy="4669917"/>
          </a:xfrm>
        </p:spPr>
        <p:txBody>
          <a:bodyPr>
            <a:normAutofit/>
          </a:bodyPr>
          <a:lstStyle/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I need to visit my mother wash my car and buy six stamps</a:t>
            </a:r>
            <a:r>
              <a:rPr lang="en-US" sz="2400" dirty="0" smtClean="0">
                <a:solidFill>
                  <a:srgbClr val="C00000"/>
                </a:solidFill>
              </a:rPr>
              <a:t>.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Well I hope the problem will be fixed soon.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“Okay” spoke the teacher excitedly “Time’s up!”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September 11 2001 is a date that will be remembered. 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Terry is working on a project and he should be finished with it next week. 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If I get a new job I will be very happy.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Emily Thorne who has a secret moved into the Hamptons.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Perry High got a new fierce mascot. 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For instance the physics teacher has class of only 12.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I have to make weight for wrestling therefore I cannot have that muffin. </a:t>
            </a:r>
          </a:p>
        </p:txBody>
      </p:sp>
    </p:spTree>
    <p:extLst>
      <p:ext uri="{BB962C8B-B14F-4D97-AF65-F5344CB8AC3E}">
        <p14:creationId xmlns:p14="http://schemas.microsoft.com/office/powerpoint/2010/main" val="3192816732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Grammar Writing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793070"/>
            <a:ext cx="7583488" cy="4816736"/>
          </a:xfrm>
        </p:spPr>
        <p:txBody>
          <a:bodyPr>
            <a:noAutofit/>
          </a:bodyPr>
          <a:lstStyle/>
          <a:p>
            <a:r>
              <a:rPr lang="en-US" sz="2800" dirty="0" smtClean="0"/>
              <a:t>Write a paragraph(s) explaining what </a:t>
            </a:r>
            <a:r>
              <a:rPr lang="en-US" sz="2800" dirty="0"/>
              <a:t>characteristics do “real life” heroes and fictional superheroes share?</a:t>
            </a:r>
          </a:p>
          <a:p>
            <a:r>
              <a:rPr lang="en-US" sz="2800" dirty="0" smtClean="0"/>
              <a:t>You </a:t>
            </a:r>
            <a:r>
              <a:rPr lang="en-US" sz="2800" b="1" u="sng" dirty="0" smtClean="0">
                <a:solidFill>
                  <a:srgbClr val="FF0000"/>
                </a:solidFill>
              </a:rPr>
              <a:t>MUST </a:t>
            </a:r>
            <a:r>
              <a:rPr lang="en-US" sz="2800" dirty="0" smtClean="0"/>
              <a:t>use all at least 4 different comma rules in your response (excluding rule #4). Label each rule in your paragraph. </a:t>
            </a:r>
          </a:p>
          <a:p>
            <a:r>
              <a:rPr lang="en-US" sz="2800" dirty="0" smtClean="0"/>
              <a:t>Get your agenda for signature check</a:t>
            </a:r>
          </a:p>
          <a:p>
            <a:r>
              <a:rPr lang="en-US" sz="2800" dirty="0" smtClean="0"/>
              <a:t>Grab a lit. book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370825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Lesson 5: Semi-Colon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PERRY HIGH SCHOOL 2014</a:t>
            </a:r>
          </a:p>
          <a:p>
            <a:r>
              <a:rPr lang="en-US" dirty="0" smtClean="0"/>
              <a:t>Authors: Lindsey Tillman &amp; Lindsay </a:t>
            </a:r>
            <a:r>
              <a:rPr lang="en-US" dirty="0" err="1" smtClean="0"/>
              <a:t>Hartgraves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99798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latin typeface="+mn-lt"/>
                <a:cs typeface="Aharoni" pitchFamily="2" charset="-79"/>
              </a:rPr>
              <a:t>Our friend the semicolon</a:t>
            </a:r>
            <a:r>
              <a:rPr lang="en-US" sz="11100" b="1" dirty="0" smtClean="0">
                <a:solidFill>
                  <a:srgbClr val="C00000"/>
                </a:solidFill>
                <a:latin typeface="+mn-lt"/>
                <a:cs typeface="Aharoni" pitchFamily="2" charset="-79"/>
              </a:rPr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Semicolons </a:t>
            </a:r>
            <a:r>
              <a:rPr lang="en-US" sz="2800" dirty="0" smtClean="0">
                <a:solidFill>
                  <a:srgbClr val="C00000"/>
                </a:solidFill>
              </a:rPr>
              <a:t>help </a:t>
            </a:r>
            <a:r>
              <a:rPr lang="en-US" sz="2800" dirty="0">
                <a:solidFill>
                  <a:srgbClr val="C00000"/>
                </a:solidFill>
              </a:rPr>
              <a:t>connect </a:t>
            </a:r>
            <a:r>
              <a:rPr lang="en-US" sz="2800" b="1" i="1" dirty="0">
                <a:solidFill>
                  <a:srgbClr val="C00000"/>
                </a:solidFill>
              </a:rPr>
              <a:t>closely related </a:t>
            </a:r>
            <a:r>
              <a:rPr lang="en-US" sz="2800" dirty="0">
                <a:solidFill>
                  <a:srgbClr val="C00000"/>
                </a:solidFill>
              </a:rPr>
              <a:t>ideas when a style mark stronger than a comma is needed. U</a:t>
            </a:r>
            <a:r>
              <a:rPr lang="en-US" sz="2800" dirty="0" smtClean="0">
                <a:solidFill>
                  <a:srgbClr val="C00000"/>
                </a:solidFill>
              </a:rPr>
              <a:t>sing </a:t>
            </a:r>
            <a:r>
              <a:rPr lang="en-US" sz="2800" dirty="0">
                <a:solidFill>
                  <a:srgbClr val="C00000"/>
                </a:solidFill>
              </a:rPr>
              <a:t>semicolons </a:t>
            </a:r>
            <a:r>
              <a:rPr lang="en-US" sz="2800" dirty="0" smtClean="0">
                <a:solidFill>
                  <a:srgbClr val="C00000"/>
                </a:solidFill>
              </a:rPr>
              <a:t>effectively helps to make writing </a:t>
            </a:r>
            <a:r>
              <a:rPr lang="en-US" sz="2800" dirty="0">
                <a:solidFill>
                  <a:srgbClr val="C00000"/>
                </a:solidFill>
              </a:rPr>
              <a:t>sound more sophisticated</a:t>
            </a:r>
            <a:r>
              <a:rPr lang="en-US" sz="28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sz="2800" dirty="0" smtClean="0">
                <a:solidFill>
                  <a:srgbClr val="C00000"/>
                </a:solidFill>
                <a:cs typeface="Aharoni" pitchFamily="2" charset="-79"/>
              </a:rPr>
              <a:t>There are 3 instances when using a semicolon will improve conventions in writing. </a:t>
            </a:r>
          </a:p>
        </p:txBody>
      </p:sp>
    </p:spTree>
    <p:extLst>
      <p:ext uri="{BB962C8B-B14F-4D97-AF65-F5344CB8AC3E}">
        <p14:creationId xmlns:p14="http://schemas.microsoft.com/office/powerpoint/2010/main" val="295512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atin typeface="+mn-lt"/>
                <a:cs typeface="Aharoni" pitchFamily="2" charset="-79"/>
              </a:rPr>
              <a:t>#</a:t>
            </a:r>
            <a:r>
              <a:rPr lang="en-US" b="1" dirty="0" smtClean="0">
                <a:solidFill>
                  <a:srgbClr val="C00000"/>
                </a:solidFill>
                <a:latin typeface="+mn-lt"/>
                <a:cs typeface="Aharoni" pitchFamily="2" charset="-79"/>
              </a:rPr>
              <a:t>1: Link 2 Independent clauses to connect closely related ideas</a:t>
            </a:r>
            <a:endParaRPr lang="en-US" sz="11100" b="1" dirty="0" smtClean="0">
              <a:solidFill>
                <a:srgbClr val="C0000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2060"/>
                </a:solidFill>
                <a:cs typeface="Aharoni" pitchFamily="2" charset="-79"/>
              </a:rPr>
              <a:t>Lynn and Pat are friends. </a:t>
            </a:r>
            <a:r>
              <a:rPr lang="en-US" sz="2800" dirty="0">
                <a:solidFill>
                  <a:srgbClr val="002060"/>
                </a:solidFill>
                <a:cs typeface="Aharoni" pitchFamily="2" charset="-79"/>
              </a:rPr>
              <a:t>E</a:t>
            </a:r>
            <a:r>
              <a:rPr lang="en-US" sz="2800" dirty="0" smtClean="0">
                <a:solidFill>
                  <a:srgbClr val="002060"/>
                </a:solidFill>
                <a:cs typeface="Aharoni" pitchFamily="2" charset="-79"/>
              </a:rPr>
              <a:t>very week they get coffee.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2060"/>
                </a:solidFill>
                <a:cs typeface="Aharoni" pitchFamily="2" charset="-79"/>
              </a:rPr>
              <a:t>Becomes……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2060"/>
                </a:solidFill>
                <a:cs typeface="Aharoni" pitchFamily="2" charset="-79"/>
              </a:rPr>
              <a:t>Lynn and Pat are friends</a:t>
            </a:r>
            <a:r>
              <a:rPr lang="en-US" sz="4000" dirty="0" smtClean="0">
                <a:solidFill>
                  <a:srgbClr val="002060"/>
                </a:solidFill>
                <a:cs typeface="Aharoni" pitchFamily="2" charset="-79"/>
              </a:rPr>
              <a:t>;</a:t>
            </a:r>
            <a:r>
              <a:rPr lang="en-US" sz="2800" dirty="0" smtClean="0">
                <a:solidFill>
                  <a:srgbClr val="002060"/>
                </a:solidFill>
                <a:cs typeface="Aharoni" pitchFamily="2" charset="-79"/>
              </a:rPr>
              <a:t> every week they get coffee.</a:t>
            </a:r>
            <a:endParaRPr lang="en-US" sz="2800" dirty="0">
              <a:solidFill>
                <a:srgbClr val="002060"/>
              </a:solidFill>
              <a:cs typeface="Aharoni" pitchFamily="2" charset="-79"/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00206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2802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cs typeface="Aharoni" pitchFamily="2" charset="-79"/>
              </a:rPr>
              <a:t>#</a:t>
            </a:r>
            <a:r>
              <a:rPr lang="en-US" sz="3200" b="1" dirty="0">
                <a:solidFill>
                  <a:srgbClr val="002060"/>
                </a:solidFill>
                <a:cs typeface="Aharoni" pitchFamily="2" charset="-79"/>
              </a:rPr>
              <a:t>2: Link clauses connected by conjunctive adverbs/transitional phrases</a:t>
            </a:r>
            <a:endParaRPr lang="en-US" sz="9600" b="1" dirty="0" smtClean="0">
              <a:solidFill>
                <a:srgbClr val="00206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2060"/>
                </a:solidFill>
                <a:cs typeface="Aharoni" pitchFamily="2" charset="-79"/>
              </a:rPr>
              <a:t>Kim never exercises. She is very out of shape.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2060"/>
                </a:solidFill>
                <a:cs typeface="Aharoni" pitchFamily="2" charset="-79"/>
              </a:rPr>
              <a:t>Becomes…..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2060"/>
                </a:solidFill>
                <a:cs typeface="Aharoni" pitchFamily="2" charset="-79"/>
              </a:rPr>
              <a:t>Kim never exercises</a:t>
            </a:r>
            <a:r>
              <a:rPr lang="en-US" sz="4000" dirty="0">
                <a:solidFill>
                  <a:srgbClr val="002060"/>
                </a:solidFill>
                <a:cs typeface="Aharoni" pitchFamily="2" charset="-79"/>
              </a:rPr>
              <a:t>;</a:t>
            </a:r>
            <a:r>
              <a:rPr lang="en-US" sz="2800" dirty="0">
                <a:solidFill>
                  <a:srgbClr val="002060"/>
                </a:solidFill>
                <a:cs typeface="Aharoni" pitchFamily="2" charset="-79"/>
              </a:rPr>
              <a:t> consequently, she is very out of shape. </a:t>
            </a:r>
          </a:p>
          <a:p>
            <a:pPr marL="0" indent="0">
              <a:buNone/>
            </a:pPr>
            <a:endParaRPr lang="en-US" sz="2800" dirty="0" smtClean="0">
              <a:solidFill>
                <a:srgbClr val="00206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5707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cs typeface="Aharoni" pitchFamily="2" charset="-79"/>
              </a:rPr>
              <a:t>#</a:t>
            </a:r>
            <a:r>
              <a:rPr lang="en-US" sz="3200" b="1" dirty="0" smtClean="0">
                <a:solidFill>
                  <a:srgbClr val="C00000"/>
                </a:solidFill>
                <a:cs typeface="Aharoni" pitchFamily="2" charset="-79"/>
              </a:rPr>
              <a:t>3: </a:t>
            </a:r>
            <a:r>
              <a:rPr lang="en-US" sz="3200" b="1" dirty="0">
                <a:solidFill>
                  <a:srgbClr val="C00000"/>
                </a:solidFill>
              </a:rPr>
              <a:t>Link lists where the items contain commas to avoid confusion between list items</a:t>
            </a:r>
            <a:endParaRPr lang="en-US" sz="9600" b="1" dirty="0" smtClean="0">
              <a:solidFill>
                <a:srgbClr val="C0000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There are basically two ways to write: with a pen or pencil, which is inexpensive and easily accessible</a:t>
            </a:r>
            <a:r>
              <a:rPr lang="en-US" sz="3600" b="1" dirty="0">
                <a:solidFill>
                  <a:srgbClr val="C00000"/>
                </a:solidFill>
              </a:rPr>
              <a:t>;</a:t>
            </a:r>
            <a:r>
              <a:rPr lang="en-US" sz="2800" b="1" dirty="0">
                <a:solidFill>
                  <a:srgbClr val="C00000"/>
                </a:solidFill>
              </a:rPr>
              <a:t> </a:t>
            </a:r>
            <a:r>
              <a:rPr lang="en-US" sz="2800" dirty="0">
                <a:solidFill>
                  <a:srgbClr val="C00000"/>
                </a:solidFill>
              </a:rPr>
              <a:t>or by computer and printer, which is more expensive but quick and neat.</a:t>
            </a:r>
            <a:endParaRPr lang="en-US" sz="2800" dirty="0" smtClean="0">
              <a:solidFill>
                <a:srgbClr val="C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7079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you try. Re-write the following sentences using semi-colons</a:t>
            </a:r>
            <a:r>
              <a:rPr lang="en-US" dirty="0"/>
              <a:t>.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01041" y="1949824"/>
            <a:ext cx="8384471" cy="4533038"/>
          </a:xfrm>
        </p:spPr>
        <p:txBody>
          <a:bodyPr>
            <a:normAutofit/>
          </a:bodyPr>
          <a:lstStyle/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I like cows. I hate the way they smell.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I </a:t>
            </a:r>
            <a:r>
              <a:rPr lang="en-US" sz="2800" dirty="0">
                <a:solidFill>
                  <a:srgbClr val="C00000"/>
                </a:solidFill>
              </a:rPr>
              <a:t>like cows: they give us milk, which tastes good, they give us beef, which also tastes good, and they give us leather, which is used for shoes and coats. </a:t>
            </a:r>
            <a:endParaRPr lang="en-US" sz="2800" dirty="0" smtClean="0">
              <a:solidFill>
                <a:srgbClr val="C00000"/>
              </a:solidFill>
            </a:endParaRP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I only eat grass fed beef. Feeding cows corn is unnatural. </a:t>
            </a: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endParaRPr lang="en-US" sz="2800" dirty="0">
              <a:solidFill>
                <a:srgbClr val="C00000"/>
              </a:solidFill>
            </a:endParaRP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r>
              <a:rPr lang="en-US" sz="2800" dirty="0" smtClean="0">
                <a:solidFill>
                  <a:srgbClr val="C00000"/>
                </a:solidFill>
              </a:rPr>
              <a:t>Write your own sentence about football using a semicolon and a conjunctive adverb/transitional phrase. </a:t>
            </a:r>
            <a:r>
              <a:rPr lang="en-US" sz="28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en-US" sz="2800" dirty="0" smtClean="0">
              <a:solidFill>
                <a:srgbClr val="C00000"/>
              </a:solidFill>
            </a:endParaRPr>
          </a:p>
          <a:p>
            <a:pPr marL="514350" lvl="1" indent="-514350">
              <a:spcBef>
                <a:spcPts val="0"/>
              </a:spcBef>
              <a:buFont typeface="Wingdings 2" pitchFamily="18" charset="2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4831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Grammar Writing Activity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8523" y="3950677"/>
            <a:ext cx="6717323" cy="4572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Write a paragraph summarizing the obstacle/s you’ve had to face in your mythological journey narrative. </a:t>
            </a:r>
            <a:endParaRPr lang="en-US" sz="2800" dirty="0"/>
          </a:p>
          <a:p>
            <a:r>
              <a:rPr lang="en-US" sz="2800" dirty="0" smtClean="0"/>
              <a:t>You </a:t>
            </a:r>
            <a:r>
              <a:rPr lang="en-US" sz="2800" b="1" u="sng" dirty="0" smtClean="0">
                <a:solidFill>
                  <a:srgbClr val="FF0000"/>
                </a:solidFill>
              </a:rPr>
              <a:t>MUST </a:t>
            </a:r>
            <a:r>
              <a:rPr lang="en-US" sz="2800" dirty="0" smtClean="0"/>
              <a:t>properly use TWO semicolons and highlight them in your paragraph.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366444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522" y="3061512"/>
            <a:ext cx="6344433" cy="1635748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Writing Titles Correctly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9828" y="4820555"/>
            <a:ext cx="6920631" cy="96647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PERRY HIGH SCHOOL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7005069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 smtClean="0">
                <a:latin typeface="+mn-lt"/>
                <a:cs typeface="Aharoni" pitchFamily="2" charset="-79"/>
              </a:rPr>
              <a:t>How to </a:t>
            </a:r>
            <a:r>
              <a:rPr lang="en-US" b="1" dirty="0" smtClean="0">
                <a:solidFill>
                  <a:srgbClr val="C00000"/>
                </a:solidFill>
                <a:latin typeface="+mn-lt"/>
                <a:cs typeface="Aharoni" pitchFamily="2" charset="-79"/>
              </a:rPr>
              <a:t>Write Titles Correctly</a:t>
            </a:r>
            <a:endParaRPr lang="en-US" sz="11100" b="1" dirty="0" smtClean="0">
              <a:solidFill>
                <a:srgbClr val="C0000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729" y="2041742"/>
            <a:ext cx="8012222" cy="3915306"/>
          </a:xfrm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Why would we underline, italicize, or put quotes around titles in any work?</a:t>
            </a:r>
            <a:endParaRPr lang="en-US" sz="4800" dirty="0" smtClean="0">
              <a:solidFill>
                <a:srgbClr val="C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1219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+mn-lt"/>
                <a:cs typeface="Aharoni" pitchFamily="2" charset="-79"/>
              </a:rPr>
              <a:t>How to Write Titles Correctly</a:t>
            </a:r>
            <a:endParaRPr lang="en-US" sz="11100" b="1" dirty="0" smtClean="0">
              <a:solidFill>
                <a:srgbClr val="00206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5781" y="1949824"/>
            <a:ext cx="8342334" cy="4250560"/>
          </a:xfrm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Before the advent of computers and word-processing programs, there were only two options </a:t>
            </a:r>
            <a:r>
              <a:rPr lang="en-US" sz="2800" dirty="0" smtClean="0">
                <a:solidFill>
                  <a:srgbClr val="002060"/>
                </a:solidFill>
              </a:rPr>
              <a:t>available when </a:t>
            </a:r>
            <a:r>
              <a:rPr lang="en-US" sz="2800" dirty="0">
                <a:solidFill>
                  <a:srgbClr val="002060"/>
                </a:solidFill>
              </a:rPr>
              <a:t>punctuating a title: underlining or quotation marks. 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When </a:t>
            </a:r>
            <a:r>
              <a:rPr lang="en-US" sz="2800" dirty="0">
                <a:solidFill>
                  <a:srgbClr val="002060"/>
                </a:solidFill>
              </a:rPr>
              <a:t>computers </a:t>
            </a:r>
            <a:r>
              <a:rPr lang="en-US" sz="2800" dirty="0" smtClean="0">
                <a:solidFill>
                  <a:srgbClr val="002060"/>
                </a:solidFill>
              </a:rPr>
              <a:t>started </a:t>
            </a:r>
            <a:r>
              <a:rPr lang="en-US" sz="2800" dirty="0">
                <a:solidFill>
                  <a:srgbClr val="002060"/>
                </a:solidFill>
              </a:rPr>
              <a:t>to become more commonplace, a third option - italicization - was added as an alternative to underlining</a:t>
            </a:r>
            <a:r>
              <a:rPr lang="en-US" sz="2800" dirty="0"/>
              <a:t>.</a:t>
            </a:r>
            <a:endParaRPr lang="en-US" sz="2800" dirty="0" smtClean="0">
              <a:cs typeface="Aharoni" pitchFamily="2" charset="-79"/>
            </a:endParaRPr>
          </a:p>
        </p:txBody>
      </p:sp>
      <p:pic>
        <p:nvPicPr>
          <p:cNvPr id="1026" name="Picture 2" descr="http://www.picgifs.com/clip-art/computer/computers/clip-art-computers-1847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261" y="4988829"/>
            <a:ext cx="1529373" cy="161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5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+mn-lt"/>
                <a:cs typeface="Aharoni" pitchFamily="2" charset="-79"/>
              </a:rPr>
              <a:t>When do I underline/italicize?</a:t>
            </a:r>
            <a:endParaRPr lang="en-US" sz="11100" b="1" dirty="0" smtClean="0">
              <a:solidFill>
                <a:srgbClr val="00206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833" y="1828800"/>
            <a:ext cx="8254652" cy="4572000"/>
          </a:xfrm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Italics and underlining generally serve similar purposes. </a:t>
            </a:r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However</a:t>
            </a:r>
            <a:r>
              <a:rPr lang="en-US" sz="3200" dirty="0">
                <a:solidFill>
                  <a:srgbClr val="002060"/>
                </a:solidFill>
              </a:rPr>
              <a:t>, the context for their use is different. When </a:t>
            </a:r>
            <a:r>
              <a:rPr lang="en-US" sz="3200" b="1" u="sng" dirty="0">
                <a:solidFill>
                  <a:srgbClr val="002060"/>
                </a:solidFill>
              </a:rPr>
              <a:t>handwriting a document-</a:t>
            </a:r>
            <a:r>
              <a:rPr lang="en-US" sz="3200" dirty="0">
                <a:solidFill>
                  <a:srgbClr val="002060"/>
                </a:solidFill>
              </a:rPr>
              <a:t>-or in other situations where italics aren't an option--use underlining. </a:t>
            </a:r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When </a:t>
            </a:r>
            <a:r>
              <a:rPr lang="en-US" sz="3200" dirty="0">
                <a:solidFill>
                  <a:srgbClr val="002060"/>
                </a:solidFill>
              </a:rPr>
              <a:t>you are </a:t>
            </a:r>
            <a:r>
              <a:rPr lang="en-US" sz="3200" b="1" i="1" dirty="0">
                <a:solidFill>
                  <a:srgbClr val="002060"/>
                </a:solidFill>
              </a:rPr>
              <a:t>word processing </a:t>
            </a:r>
            <a:r>
              <a:rPr lang="en-US" sz="3200" dirty="0">
                <a:solidFill>
                  <a:srgbClr val="002060"/>
                </a:solidFill>
              </a:rPr>
              <a:t>a document on a computer, use italics. </a:t>
            </a:r>
            <a:endParaRPr lang="en-US" sz="3200" dirty="0" smtClean="0">
              <a:solidFill>
                <a:srgbClr val="00206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7314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0625" y="295833"/>
            <a:ext cx="8530223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+mn-lt"/>
                <a:cs typeface="Aharoni" pitchFamily="2" charset="-79"/>
              </a:rPr>
              <a:t>The Rules – MLA  - Use </a:t>
            </a:r>
            <a:r>
              <a:rPr lang="en-US" b="1" dirty="0" smtClean="0">
                <a:solidFill>
                  <a:srgbClr val="FF0000"/>
                </a:solidFill>
                <a:latin typeface="+mn-lt"/>
                <a:cs typeface="Aharoni" pitchFamily="2" charset="-79"/>
              </a:rPr>
              <a:t>Quotation Marks</a:t>
            </a:r>
            <a:endParaRPr lang="en-US" sz="11100" b="1" dirty="0" smtClean="0">
              <a:solidFill>
                <a:srgbClr val="FF000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625" y="1553226"/>
            <a:ext cx="8530224" cy="5060515"/>
          </a:xfrm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800" dirty="0"/>
              <a:t>Use </a:t>
            </a:r>
            <a:r>
              <a:rPr lang="en-US" sz="2800" b="1" dirty="0">
                <a:solidFill>
                  <a:srgbClr val="FF0000"/>
                </a:solidFill>
              </a:rPr>
              <a:t>quotation marks </a:t>
            </a:r>
            <a:r>
              <a:rPr lang="en-US" sz="2800" dirty="0"/>
              <a:t>around the titles </a:t>
            </a:r>
            <a:r>
              <a:rPr lang="en-US" sz="2800" dirty="0" smtClean="0"/>
              <a:t>of:</a:t>
            </a:r>
          </a:p>
          <a:p>
            <a:pPr lvl="1"/>
            <a:r>
              <a:rPr lang="en-US" sz="2800" dirty="0" smtClean="0"/>
              <a:t> </a:t>
            </a:r>
            <a:r>
              <a:rPr lang="en-US" sz="2800" dirty="0"/>
              <a:t>short </a:t>
            </a:r>
            <a:r>
              <a:rPr lang="en-US" sz="2800" dirty="0" smtClean="0"/>
              <a:t>poems</a:t>
            </a:r>
          </a:p>
          <a:p>
            <a:pPr lvl="1"/>
            <a:r>
              <a:rPr lang="en-US" sz="2800" dirty="0" smtClean="0"/>
              <a:t>song titles</a:t>
            </a:r>
          </a:p>
          <a:p>
            <a:pPr lvl="1"/>
            <a:r>
              <a:rPr lang="en-US" sz="2800" dirty="0" smtClean="0"/>
              <a:t>short stories</a:t>
            </a:r>
          </a:p>
          <a:p>
            <a:pPr lvl="1"/>
            <a:r>
              <a:rPr lang="en-US" sz="2800" dirty="0" smtClean="0"/>
              <a:t>magazine </a:t>
            </a:r>
            <a:r>
              <a:rPr lang="en-US" sz="2800" dirty="0"/>
              <a:t>or newspaper </a:t>
            </a:r>
            <a:r>
              <a:rPr lang="en-US" sz="2800" dirty="0" smtClean="0"/>
              <a:t>articles</a:t>
            </a:r>
          </a:p>
          <a:p>
            <a:pPr lvl="1"/>
            <a:r>
              <a:rPr lang="en-US" sz="2800" dirty="0" smtClean="0"/>
              <a:t>Essays</a:t>
            </a:r>
          </a:p>
          <a:p>
            <a:pPr lvl="1"/>
            <a:r>
              <a:rPr lang="en-US" sz="2800" dirty="0" smtClean="0"/>
              <a:t>Speeches</a:t>
            </a:r>
          </a:p>
          <a:p>
            <a:pPr lvl="1"/>
            <a:r>
              <a:rPr lang="en-US" sz="2800" dirty="0" smtClean="0"/>
              <a:t>chapter titles</a:t>
            </a:r>
          </a:p>
          <a:p>
            <a:pPr lvl="1"/>
            <a:r>
              <a:rPr lang="en-US" sz="2800" dirty="0" smtClean="0"/>
              <a:t>short films</a:t>
            </a:r>
          </a:p>
          <a:p>
            <a:pPr lvl="1"/>
            <a:r>
              <a:rPr lang="en-US" sz="2800" dirty="0" smtClean="0"/>
              <a:t>and </a:t>
            </a:r>
            <a:r>
              <a:rPr lang="en-US" sz="2800" dirty="0"/>
              <a:t>episodes of television or radio shows.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9918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5677" y="295833"/>
            <a:ext cx="8492646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cs typeface="Aharoni" pitchFamily="2" charset="-79"/>
              </a:rPr>
              <a:t>The Rules – MLA  - Use </a:t>
            </a:r>
            <a:r>
              <a:rPr lang="en-US" b="1" i="1" dirty="0" smtClean="0">
                <a:solidFill>
                  <a:srgbClr val="FF0000"/>
                </a:solidFill>
                <a:cs typeface="Aharoni" pitchFamily="2" charset="-79"/>
              </a:rPr>
              <a:t>Italics/Underline</a:t>
            </a:r>
            <a:endParaRPr lang="en-US" sz="11100" b="1" i="1" dirty="0" smtClean="0"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677" y="1766171"/>
            <a:ext cx="8492646" cy="4814738"/>
          </a:xfrm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Italicize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the titles of: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Magazines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Books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Newspapers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academic journals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Films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television shows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long poems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plays </a:t>
            </a:r>
            <a:r>
              <a:rPr lang="en-US" sz="2600" dirty="0">
                <a:solidFill>
                  <a:srgbClr val="002060"/>
                </a:solidFill>
              </a:rPr>
              <a:t>of three or more </a:t>
            </a:r>
            <a:r>
              <a:rPr lang="en-US" sz="2600" dirty="0" smtClean="0">
                <a:solidFill>
                  <a:srgbClr val="002060"/>
                </a:solidFill>
              </a:rPr>
              <a:t>acts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Operas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musical albums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works </a:t>
            </a:r>
            <a:r>
              <a:rPr lang="en-US" sz="2600" dirty="0">
                <a:solidFill>
                  <a:srgbClr val="002060"/>
                </a:solidFill>
              </a:rPr>
              <a:t>of </a:t>
            </a:r>
            <a:r>
              <a:rPr lang="en-US" sz="2600" dirty="0" smtClean="0">
                <a:solidFill>
                  <a:srgbClr val="002060"/>
                </a:solidFill>
              </a:rPr>
              <a:t>art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Websites</a:t>
            </a:r>
          </a:p>
          <a:p>
            <a:pPr lvl="1"/>
            <a:r>
              <a:rPr lang="en-US" sz="2600" dirty="0" smtClean="0">
                <a:solidFill>
                  <a:srgbClr val="002060"/>
                </a:solidFill>
              </a:rPr>
              <a:t>individual </a:t>
            </a:r>
            <a:r>
              <a:rPr lang="en-US" sz="2600" dirty="0">
                <a:solidFill>
                  <a:srgbClr val="002060"/>
                </a:solidFill>
              </a:rPr>
              <a:t>trains, planes, or ships</a:t>
            </a:r>
            <a:r>
              <a:rPr lang="en-US" sz="2600" dirty="0" smtClean="0">
                <a:solidFill>
                  <a:srgbClr val="002060"/>
                </a:solidFill>
              </a:rPr>
              <a:t>. (cause why not </a:t>
            </a:r>
            <a:r>
              <a:rPr lang="en-US" sz="2600" dirty="0" smtClean="0">
                <a:solidFill>
                  <a:srgbClr val="002060"/>
                </a:solidFill>
                <a:sym typeface="Wingdings" panose="05000000000000000000" pitchFamily="2" charset="2"/>
              </a:rPr>
              <a:t>)</a:t>
            </a:r>
            <a:endParaRPr lang="en-US" sz="26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27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2941" y="295833"/>
            <a:ext cx="827970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+mn-lt"/>
                <a:cs typeface="Aharoni" pitchFamily="2" charset="-79"/>
              </a:rPr>
              <a:t>General Rule: Big Things/Little Things</a:t>
            </a:r>
            <a:endParaRPr lang="en-US" sz="11100" b="1" dirty="0" smtClean="0">
              <a:solidFill>
                <a:srgbClr val="00206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941" y="1753644"/>
            <a:ext cx="8630433" cy="4809994"/>
          </a:xfrm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One way of looking at titles is to determine if it belongs to something that is big or something that is little.  </a:t>
            </a:r>
            <a:endParaRPr lang="en-US" sz="2800" dirty="0" smtClean="0">
              <a:solidFill>
                <a:srgbClr val="C00000"/>
              </a:solidFill>
            </a:endParaRPr>
          </a:p>
          <a:p>
            <a:r>
              <a:rPr lang="en-US" sz="2800" dirty="0" smtClean="0">
                <a:solidFill>
                  <a:srgbClr val="C00000"/>
                </a:solidFill>
              </a:rPr>
              <a:t>A</a:t>
            </a:r>
            <a:r>
              <a:rPr lang="en-US" sz="2800" dirty="0">
                <a:solidFill>
                  <a:srgbClr val="C00000"/>
                </a:solidFill>
              </a:rPr>
              <a:t> </a:t>
            </a:r>
            <a:r>
              <a:rPr lang="en-US" sz="2800" b="1" dirty="0">
                <a:solidFill>
                  <a:srgbClr val="C00000"/>
                </a:solidFill>
              </a:rPr>
              <a:t>big thing</a:t>
            </a:r>
            <a:r>
              <a:rPr lang="en-US" sz="2800" dirty="0">
                <a:solidFill>
                  <a:srgbClr val="C00000"/>
                </a:solidFill>
              </a:rPr>
              <a:t> is something that contains </a:t>
            </a:r>
            <a:r>
              <a:rPr lang="en-US" sz="2800" b="1" dirty="0">
                <a:solidFill>
                  <a:srgbClr val="C00000"/>
                </a:solidFill>
              </a:rPr>
              <a:t>little things</a:t>
            </a:r>
            <a:r>
              <a:rPr lang="en-US" sz="2800" dirty="0">
                <a:solidFill>
                  <a:srgbClr val="C00000"/>
                </a:solidFill>
              </a:rPr>
              <a:t>.  For example, a CD album contains many songs.  A book contains many chapters. </a:t>
            </a:r>
            <a:r>
              <a:rPr lang="en-US" sz="2800" dirty="0" smtClean="0">
                <a:solidFill>
                  <a:srgbClr val="C00000"/>
                </a:solidFill>
              </a:rPr>
              <a:t>  A web site contains many web pages.  A TV series contains many episodes. Etc. </a:t>
            </a:r>
          </a:p>
          <a:p>
            <a:pPr lvl="1"/>
            <a:r>
              <a:rPr lang="en-US" sz="2600" b="1" dirty="0" smtClean="0">
                <a:solidFill>
                  <a:srgbClr val="002060"/>
                </a:solidFill>
              </a:rPr>
              <a:t>Big thing (container) </a:t>
            </a:r>
            <a:r>
              <a:rPr lang="en-US" sz="2600" b="1" dirty="0">
                <a:solidFill>
                  <a:srgbClr val="002060"/>
                </a:solidFill>
              </a:rPr>
              <a:t>= italicize/underline</a:t>
            </a:r>
          </a:p>
          <a:p>
            <a:pPr lvl="1"/>
            <a:r>
              <a:rPr lang="en-US" sz="2600" b="1" dirty="0">
                <a:solidFill>
                  <a:srgbClr val="002060"/>
                </a:solidFill>
              </a:rPr>
              <a:t>Small </a:t>
            </a:r>
            <a:r>
              <a:rPr lang="en-US" sz="2600" b="1" dirty="0" smtClean="0">
                <a:solidFill>
                  <a:srgbClr val="002060"/>
                </a:solidFill>
              </a:rPr>
              <a:t>things (items in container) </a:t>
            </a:r>
            <a:r>
              <a:rPr lang="en-US" sz="2600" b="1" dirty="0">
                <a:solidFill>
                  <a:srgbClr val="002060"/>
                </a:solidFill>
              </a:rPr>
              <a:t>= quotation marks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583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cs typeface="Aharoni" pitchFamily="2" charset="-79"/>
              </a:rPr>
              <a:t>Big Things/Little </a:t>
            </a:r>
            <a:r>
              <a:rPr lang="en-US" b="1" dirty="0" smtClean="0">
                <a:solidFill>
                  <a:srgbClr val="C00000"/>
                </a:solidFill>
                <a:cs typeface="Aharoni" pitchFamily="2" charset="-79"/>
              </a:rPr>
              <a:t>Things Examples</a:t>
            </a:r>
            <a:endParaRPr lang="en-US" sz="11100" b="1" dirty="0" smtClean="0">
              <a:solidFill>
                <a:srgbClr val="C00000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3255" y="1716065"/>
            <a:ext cx="8467594" cy="4922729"/>
          </a:xfrm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Words Fail Me</a:t>
            </a:r>
            <a:r>
              <a:rPr lang="en-US" sz="3200" dirty="0">
                <a:solidFill>
                  <a:srgbClr val="C00000"/>
                </a:solidFill>
              </a:rPr>
              <a:t> is a book with a chapter “Are Your Eggs Ready to Hatch?”</a:t>
            </a:r>
          </a:p>
          <a:p>
            <a:r>
              <a:rPr lang="en-US" sz="3200" dirty="0">
                <a:solidFill>
                  <a:srgbClr val="C00000"/>
                </a:solidFill>
              </a:rPr>
              <a:t>The first episode of first season of the British television series </a:t>
            </a:r>
            <a:r>
              <a:rPr lang="en-US" sz="3200" i="1" dirty="0">
                <a:solidFill>
                  <a:srgbClr val="C00000"/>
                </a:solidFill>
              </a:rPr>
              <a:t>Black Books </a:t>
            </a:r>
            <a:r>
              <a:rPr lang="en-US" sz="3200" dirty="0">
                <a:solidFill>
                  <a:srgbClr val="C00000"/>
                </a:solidFill>
              </a:rPr>
              <a:t>is called “Cooking the Books.”</a:t>
            </a:r>
          </a:p>
          <a:p>
            <a:r>
              <a:rPr lang="en-US" sz="3200" dirty="0">
                <a:solidFill>
                  <a:srgbClr val="C00000"/>
                </a:solidFill>
              </a:rPr>
              <a:t>“Head Over Feet” is a song on Alanis </a:t>
            </a:r>
            <a:r>
              <a:rPr lang="en-US" sz="3200" dirty="0" err="1">
                <a:solidFill>
                  <a:srgbClr val="C00000"/>
                </a:solidFill>
              </a:rPr>
              <a:t>Morissette’s</a:t>
            </a:r>
            <a:r>
              <a:rPr lang="en-US" sz="3200" dirty="0">
                <a:solidFill>
                  <a:srgbClr val="C00000"/>
                </a:solidFill>
              </a:rPr>
              <a:t> third studio album </a:t>
            </a:r>
            <a:r>
              <a:rPr lang="en-US" sz="3200" i="1" dirty="0">
                <a:solidFill>
                  <a:srgbClr val="C00000"/>
                </a:solidFill>
              </a:rPr>
              <a:t>Jagged Little Pill.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20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078" y="342725"/>
            <a:ext cx="8592434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 </a:t>
            </a:r>
            <a:r>
              <a:rPr lang="en-US" sz="2800" dirty="0"/>
              <a:t>the following sentences put in quotation marks wherever they are needed, and </a:t>
            </a:r>
            <a:r>
              <a:rPr lang="en-US" sz="2800" dirty="0" smtClean="0"/>
              <a:t>underline words where italics are needed</a:t>
            </a:r>
            <a:endParaRPr lang="en-US" sz="28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93079" y="1741118"/>
            <a:ext cx="8592434" cy="4741744"/>
          </a:xfrm>
        </p:spPr>
        <p:txBody>
          <a:bodyPr>
            <a:normAutofit/>
          </a:bodyPr>
          <a:lstStyle/>
          <a:p>
            <a:pPr marL="5143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3600" dirty="0" smtClean="0">
                <a:solidFill>
                  <a:srgbClr val="C00000"/>
                </a:solidFill>
              </a:rPr>
              <a:t>Do you like the poem Trees that we read in class yesterday?</a:t>
            </a:r>
          </a:p>
          <a:p>
            <a:pPr marL="5143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3600" dirty="0" smtClean="0">
                <a:solidFill>
                  <a:srgbClr val="C00000"/>
                </a:solidFill>
              </a:rPr>
              <a:t>The Star Tribune has a great article about high school football entitled Gridiron Greats. </a:t>
            </a:r>
          </a:p>
          <a:p>
            <a:pPr marL="5143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3600" dirty="0" smtClean="0">
                <a:solidFill>
                  <a:srgbClr val="C00000"/>
                </a:solidFill>
              </a:rPr>
              <a:t>My favorite movie is Bohemian Rhapsody. </a:t>
            </a:r>
          </a:p>
          <a:p>
            <a:pPr marL="5143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3600" dirty="0" smtClean="0">
                <a:solidFill>
                  <a:srgbClr val="C00000"/>
                </a:solidFill>
              </a:rPr>
              <a:t>My favorite episode of Saturday Night Live is Dog Show. 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267554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Grammar Writing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1836730"/>
          </a:xfrm>
        </p:spPr>
        <p:txBody>
          <a:bodyPr>
            <a:noAutofit/>
          </a:bodyPr>
          <a:lstStyle/>
          <a:p>
            <a:r>
              <a:rPr lang="en-US" sz="2800" dirty="0" smtClean="0"/>
              <a:t>Write a paragraph describing </a:t>
            </a:r>
            <a:r>
              <a:rPr lang="en-US" sz="2800" dirty="0"/>
              <a:t>two of Odysseus’s greatest weaknesses. </a:t>
            </a:r>
          </a:p>
          <a:p>
            <a:r>
              <a:rPr lang="en-US" sz="2800" dirty="0" smtClean="0"/>
              <a:t>Tell me in which section of the text he demonstrated this weakness and write the title properly in MLA format.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6065608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3657</TotalTime>
  <Words>2454</Words>
  <Application>Microsoft Office PowerPoint</Application>
  <PresentationFormat>On-screen Show (4:3)</PresentationFormat>
  <Paragraphs>397</Paragraphs>
  <Slides>68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80" baseType="lpstr">
      <vt:lpstr>Aharoni</vt:lpstr>
      <vt:lpstr>Arial</vt:lpstr>
      <vt:lpstr>Arial Unicode MS</vt:lpstr>
      <vt:lpstr>Calibri</vt:lpstr>
      <vt:lpstr>Comic Sans MS</vt:lpstr>
      <vt:lpstr>Corbel</vt:lpstr>
      <vt:lpstr>Symbol</vt:lpstr>
      <vt:lpstr>Tahoma</vt:lpstr>
      <vt:lpstr>Times New Roman</vt:lpstr>
      <vt:lpstr>Wingdings</vt:lpstr>
      <vt:lpstr>Wingdings 2</vt:lpstr>
      <vt:lpstr>Pixel</vt:lpstr>
      <vt:lpstr>Quarter 3 Grammar Focus</vt:lpstr>
      <vt:lpstr>Lesson 1: Phrases and Clauses</vt:lpstr>
      <vt:lpstr>Clauses</vt:lpstr>
      <vt:lpstr>Guided Practice</vt:lpstr>
      <vt:lpstr>Extra Practice</vt:lpstr>
      <vt:lpstr>Independent Clauses</vt:lpstr>
      <vt:lpstr>Dependent Clauses</vt:lpstr>
      <vt:lpstr>Subordinate Conjunctions</vt:lpstr>
      <vt:lpstr>Guided Practice</vt:lpstr>
      <vt:lpstr>Extra practice Independent or dependent clause?</vt:lpstr>
      <vt:lpstr>Grammar Writing Activity</vt:lpstr>
      <vt:lpstr>Lesson 2: Compound and Complex Sentences</vt:lpstr>
      <vt:lpstr>#1:  Simple Sentence</vt:lpstr>
      <vt:lpstr>PowerPoint Presentation</vt:lpstr>
      <vt:lpstr>#2:  Compound Sentence</vt:lpstr>
      <vt:lpstr>Coordinating Conjunctions What are Coordinating Conjunctions?   </vt:lpstr>
      <vt:lpstr>Conjunctive Adverbs (Transitions)</vt:lpstr>
      <vt:lpstr>PowerPoint Presentation</vt:lpstr>
      <vt:lpstr>PowerPoint Presentation</vt:lpstr>
      <vt:lpstr>Complex Sentence</vt:lpstr>
      <vt:lpstr>PowerPoint Presentation</vt:lpstr>
      <vt:lpstr>PowerPoint Presentation</vt:lpstr>
      <vt:lpstr>Common Subordinating (Dependent) Conjunctions</vt:lpstr>
      <vt:lpstr>Guided Practice</vt:lpstr>
      <vt:lpstr>Grammar Writing Activity</vt:lpstr>
      <vt:lpstr>Lesson 3: Compound/Complex Sentences</vt:lpstr>
      <vt:lpstr>#4:  Compound/Complex Sentence</vt:lpstr>
      <vt:lpstr>PowerPoint Presentation</vt:lpstr>
      <vt:lpstr>Guided Practice – Make each of these a compound complex sentence</vt:lpstr>
      <vt:lpstr>More Guided Practice – Label each with the TYPE of sentence. </vt:lpstr>
      <vt:lpstr>Grammar Writing Activity</vt:lpstr>
      <vt:lpstr>Lesson 4: Commas</vt:lpstr>
      <vt:lpstr>PowerPoint Presentation</vt:lpstr>
      <vt:lpstr>PowerPoint Presentation</vt:lpstr>
      <vt:lpstr>PowerPoint Presentation</vt:lpstr>
      <vt:lpstr>PowerPoint Presentation</vt:lpstr>
      <vt:lpstr>Commas can change an entire sentence.</vt:lpstr>
      <vt:lpstr>Rule 1: </vt:lpstr>
      <vt:lpstr>Rule 1: </vt:lpstr>
      <vt:lpstr>Rule 2: </vt:lpstr>
      <vt:lpstr>Rule 3: </vt:lpstr>
      <vt:lpstr>Rule 4: </vt:lpstr>
      <vt:lpstr>Rule 5: </vt:lpstr>
      <vt:lpstr>Rule 6: </vt:lpstr>
      <vt:lpstr>Rule 7: </vt:lpstr>
      <vt:lpstr>Rule 8: </vt:lpstr>
      <vt:lpstr>Rule 9: </vt:lpstr>
      <vt:lpstr>Rule 10: </vt:lpstr>
      <vt:lpstr>Compare and contrast a transitional device and conjunctive adverb. </vt:lpstr>
      <vt:lpstr>Guided Practice – Add the necessary commas to the following sentences.</vt:lpstr>
      <vt:lpstr>Grammar Writing Activity</vt:lpstr>
      <vt:lpstr>Lesson 5: Semi-Colon</vt:lpstr>
      <vt:lpstr>Our friend the semicolon </vt:lpstr>
      <vt:lpstr>#1: Link 2 Independent clauses to connect closely related ideas</vt:lpstr>
      <vt:lpstr>#2: Link clauses connected by conjunctive adverbs/transitional phrases</vt:lpstr>
      <vt:lpstr>#3: Link lists where the items contain commas to avoid confusion between list items</vt:lpstr>
      <vt:lpstr>Now you try. Re-write the following sentences using semi-colons.</vt:lpstr>
      <vt:lpstr>Grammar Writing Activity</vt:lpstr>
      <vt:lpstr>Writing Titles Correctly</vt:lpstr>
      <vt:lpstr>How to Write Titles Correctly</vt:lpstr>
      <vt:lpstr>How to Write Titles Correctly</vt:lpstr>
      <vt:lpstr>When do I underline/italicize?</vt:lpstr>
      <vt:lpstr>The Rules – MLA  - Use Quotation Marks</vt:lpstr>
      <vt:lpstr>The Rules – MLA  - Use Italics/Underline</vt:lpstr>
      <vt:lpstr>General Rule: Big Things/Little Things</vt:lpstr>
      <vt:lpstr>Big Things/Little Things Examples</vt:lpstr>
      <vt:lpstr>In the following sentences put in quotation marks wherever they are needed, and underline words where italics are needed</vt:lpstr>
      <vt:lpstr>Grammar Writing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FOCUS: Clauses</dc:title>
  <dc:creator>Lindsey Berry</dc:creator>
  <cp:lastModifiedBy>Snyder, Penny</cp:lastModifiedBy>
  <cp:revision>90</cp:revision>
  <cp:lastPrinted>2013-11-08T14:44:06Z</cp:lastPrinted>
  <dcterms:created xsi:type="dcterms:W3CDTF">2012-10-16T02:29:14Z</dcterms:created>
  <dcterms:modified xsi:type="dcterms:W3CDTF">2019-08-30T15:14:22Z</dcterms:modified>
</cp:coreProperties>
</file>