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80" d="100"/>
          <a:sy n="80" d="100"/>
        </p:scale>
        <p:origin x="-78" y="-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B4F2F8-4144-4A59-A819-39CBB51751C2}" type="datetimeFigureOut">
              <a:rPr lang="en-US" smtClean="0"/>
              <a:pPr/>
              <a:t>4/15/2013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806820-6422-4562-B1B1-553DC4DA0A7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9689799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B4F2F8-4144-4A59-A819-39CBB51751C2}" type="datetimeFigureOut">
              <a:rPr lang="en-US" smtClean="0"/>
              <a:pPr/>
              <a:t>4/15/2013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806820-6422-4562-B1B1-553DC4DA0A7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6115916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B4F2F8-4144-4A59-A819-39CBB51751C2}" type="datetimeFigureOut">
              <a:rPr lang="en-US" smtClean="0"/>
              <a:pPr/>
              <a:t>4/15/2013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806820-6422-4562-B1B1-553DC4DA0A7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8033182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B4F2F8-4144-4A59-A819-39CBB51751C2}" type="datetimeFigureOut">
              <a:rPr lang="en-US" smtClean="0"/>
              <a:pPr/>
              <a:t>4/15/2013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806820-6422-4562-B1B1-553DC4DA0A7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2857721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B4F2F8-4144-4A59-A819-39CBB51751C2}" type="datetimeFigureOut">
              <a:rPr lang="en-US" smtClean="0"/>
              <a:pPr/>
              <a:t>4/15/2013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806820-6422-4562-B1B1-553DC4DA0A7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8634669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B4F2F8-4144-4A59-A819-39CBB51751C2}" type="datetimeFigureOut">
              <a:rPr lang="en-US" smtClean="0"/>
              <a:pPr/>
              <a:t>4/15/2013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806820-6422-4562-B1B1-553DC4DA0A7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9475274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B4F2F8-4144-4A59-A819-39CBB51751C2}" type="datetimeFigureOut">
              <a:rPr lang="en-US" smtClean="0"/>
              <a:pPr/>
              <a:t>4/15/2013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806820-6422-4562-B1B1-553DC4DA0A7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4168012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B4F2F8-4144-4A59-A819-39CBB51751C2}" type="datetimeFigureOut">
              <a:rPr lang="en-US" smtClean="0"/>
              <a:pPr/>
              <a:t>4/15/2013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806820-6422-4562-B1B1-553DC4DA0A7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5169378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B4F2F8-4144-4A59-A819-39CBB51751C2}" type="datetimeFigureOut">
              <a:rPr lang="en-US" smtClean="0"/>
              <a:pPr/>
              <a:t>4/15/2013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806820-6422-4562-B1B1-553DC4DA0A7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8401444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B4F2F8-4144-4A59-A819-39CBB51751C2}" type="datetimeFigureOut">
              <a:rPr lang="en-US" smtClean="0"/>
              <a:pPr/>
              <a:t>4/15/2013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806820-6422-4562-B1B1-553DC4DA0A7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5809575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B4F2F8-4144-4A59-A819-39CBB51751C2}" type="datetimeFigureOut">
              <a:rPr lang="en-US" smtClean="0"/>
              <a:pPr/>
              <a:t>4/15/2013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806820-6422-4562-B1B1-553DC4DA0A7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546460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B4F2F8-4144-4A59-A819-39CBB51751C2}" type="datetimeFigureOut">
              <a:rPr lang="en-US" smtClean="0"/>
              <a:pPr/>
              <a:t>4/15/2013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B806820-6422-4562-B1B1-553DC4DA0A7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8333745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457200"/>
            <a:ext cx="7772400" cy="1470025"/>
          </a:xfrm>
        </p:spPr>
        <p:txBody>
          <a:bodyPr/>
          <a:lstStyle/>
          <a:p>
            <a:r>
              <a:rPr lang="en-US" dirty="0" smtClean="0"/>
              <a:t>THIRD QUARTER ACADEMIC AWARDS ASSEMBLIES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267200"/>
            <a:ext cx="6400800" cy="1752600"/>
          </a:xfrm>
        </p:spPr>
        <p:txBody>
          <a:bodyPr>
            <a:normAutofit/>
          </a:bodyPr>
          <a:lstStyle/>
          <a:p>
            <a:pPr algn="l"/>
            <a:r>
              <a:rPr lang="en-US" dirty="0" smtClean="0">
                <a:solidFill>
                  <a:schemeClr val="tx1"/>
                </a:solidFill>
              </a:rPr>
              <a:t>2</a:t>
            </a:r>
            <a:r>
              <a:rPr lang="en-US" baseline="30000" dirty="0" smtClean="0">
                <a:solidFill>
                  <a:schemeClr val="tx1"/>
                </a:solidFill>
              </a:rPr>
              <a:t>ND</a:t>
            </a:r>
            <a:r>
              <a:rPr lang="en-US" dirty="0" smtClean="0">
                <a:solidFill>
                  <a:schemeClr val="tx1"/>
                </a:solidFill>
              </a:rPr>
              <a:t>-3</a:t>
            </a:r>
            <a:r>
              <a:rPr lang="en-US" baseline="30000" dirty="0" smtClean="0">
                <a:solidFill>
                  <a:schemeClr val="tx1"/>
                </a:solidFill>
              </a:rPr>
              <a:t>RD</a:t>
            </a:r>
            <a:r>
              <a:rPr lang="en-US" dirty="0" smtClean="0">
                <a:solidFill>
                  <a:schemeClr val="tx1"/>
                </a:solidFill>
              </a:rPr>
              <a:t> Grade		</a:t>
            </a:r>
            <a:r>
              <a:rPr lang="en-US" dirty="0" smtClean="0">
                <a:solidFill>
                  <a:schemeClr val="tx1"/>
                </a:solidFill>
              </a:rPr>
              <a:t>8:30-9:30am</a:t>
            </a:r>
            <a:endParaRPr lang="en-US" dirty="0" smtClean="0">
              <a:solidFill>
                <a:schemeClr val="tx1"/>
              </a:solidFill>
            </a:endParaRPr>
          </a:p>
          <a:p>
            <a:pPr algn="l"/>
            <a:r>
              <a:rPr lang="en-US" dirty="0" smtClean="0">
                <a:solidFill>
                  <a:schemeClr val="tx1"/>
                </a:solidFill>
              </a:rPr>
              <a:t>4</a:t>
            </a:r>
            <a:r>
              <a:rPr lang="en-US" baseline="30000" dirty="0" smtClean="0">
                <a:solidFill>
                  <a:schemeClr val="tx1"/>
                </a:solidFill>
              </a:rPr>
              <a:t>th</a:t>
            </a:r>
            <a:r>
              <a:rPr lang="en-US" dirty="0" smtClean="0">
                <a:solidFill>
                  <a:schemeClr val="tx1"/>
                </a:solidFill>
              </a:rPr>
              <a:t>-5</a:t>
            </a:r>
            <a:r>
              <a:rPr lang="en-US" baseline="30000" dirty="0" smtClean="0">
                <a:solidFill>
                  <a:schemeClr val="tx1"/>
                </a:solidFill>
              </a:rPr>
              <a:t>th</a:t>
            </a:r>
            <a:r>
              <a:rPr lang="en-US" dirty="0" smtClean="0">
                <a:solidFill>
                  <a:schemeClr val="tx1"/>
                </a:solidFill>
              </a:rPr>
              <a:t> Grade		9:45-10:45am</a:t>
            </a:r>
          </a:p>
          <a:p>
            <a:pPr algn="l"/>
            <a:r>
              <a:rPr lang="en-US" dirty="0" smtClean="0">
                <a:solidFill>
                  <a:schemeClr val="tx1"/>
                </a:solidFill>
              </a:rPr>
              <a:t>Kinder-1</a:t>
            </a:r>
            <a:r>
              <a:rPr lang="en-US" baseline="30000" dirty="0" smtClean="0">
                <a:solidFill>
                  <a:schemeClr val="tx1"/>
                </a:solidFill>
              </a:rPr>
              <a:t>st</a:t>
            </a:r>
            <a:r>
              <a:rPr lang="en-US" dirty="0" smtClean="0">
                <a:solidFill>
                  <a:schemeClr val="tx1"/>
                </a:solidFill>
              </a:rPr>
              <a:t>			1:30-2:30pm</a:t>
            </a:r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1026" name="Picture 2" descr="C:\Users\shelia\AppData\Local\Microsoft\Windows\Temporary Internet Files\Content.IE5\FZX1O8U0\MC900311512[1]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10305" y="2133600"/>
            <a:ext cx="1523390" cy="181691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252895048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-152400" y="914400"/>
            <a:ext cx="4495800" cy="2362200"/>
          </a:xfrm>
        </p:spPr>
        <p:txBody>
          <a:bodyPr>
            <a:normAutofit fontScale="90000"/>
          </a:bodyPr>
          <a:lstStyle/>
          <a:p>
            <a:r>
              <a:rPr lang="en-US" sz="20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Harrington" pitchFamily="82" charset="0"/>
              </a:rPr>
              <a:t>Going for the Gold</a:t>
            </a:r>
            <a:br>
              <a:rPr lang="en-US" sz="20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Harrington" pitchFamily="82" charset="0"/>
              </a:rPr>
            </a:br>
            <a:r>
              <a:rPr lang="en-US" sz="20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Harrington" pitchFamily="82" charset="0"/>
              </a:rPr>
              <a:t/>
            </a:r>
            <a:br>
              <a:rPr lang="en-US" sz="20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Harrington" pitchFamily="82" charset="0"/>
              </a:rPr>
            </a:br>
            <a:r>
              <a:rPr lang="en-US" sz="20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Harrington" pitchFamily="82" charset="0"/>
              </a:rPr>
              <a:t/>
            </a:r>
            <a:br>
              <a:rPr lang="en-US" sz="20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Harrington" pitchFamily="82" charset="0"/>
              </a:rPr>
            </a:br>
            <a:r>
              <a:rPr lang="en-US" sz="20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Harrington" pitchFamily="82" charset="0"/>
              </a:rPr>
              <a:t/>
            </a:r>
            <a:br>
              <a:rPr lang="en-US" sz="20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Harrington" pitchFamily="82" charset="0"/>
              </a:rPr>
            </a:br>
            <a:r>
              <a:rPr lang="en-US" sz="20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Harrington" pitchFamily="82" charset="0"/>
              </a:rPr>
              <a:t/>
            </a:r>
            <a:br>
              <a:rPr lang="en-US" sz="20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Harrington" pitchFamily="82" charset="0"/>
              </a:rPr>
            </a:br>
            <a:r>
              <a:rPr lang="en-US" sz="20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Harrington" pitchFamily="82" charset="0"/>
              </a:rPr>
              <a:t/>
            </a:r>
            <a:br>
              <a:rPr lang="en-US" sz="20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Harrington" pitchFamily="82" charset="0"/>
              </a:rPr>
            </a:br>
            <a:r>
              <a:rPr lang="en-US" sz="20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Harrington" pitchFamily="82" charset="0"/>
              </a:rPr>
              <a:t/>
            </a:r>
            <a:br>
              <a:rPr lang="en-US" sz="20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Harrington" pitchFamily="82" charset="0"/>
              </a:rPr>
            </a:br>
            <a:r>
              <a:rPr lang="en-US" sz="2000" b="1" dirty="0">
                <a:latin typeface="Curlz MT" pitchFamily="82" charset="0"/>
              </a:rPr>
              <a:t>Awarding Excellence</a:t>
            </a:r>
            <a:br>
              <a:rPr lang="en-US" sz="2000" b="1" dirty="0">
                <a:latin typeface="Curlz MT" pitchFamily="82" charset="0"/>
              </a:rPr>
            </a:br>
            <a:r>
              <a:rPr lang="en-US" sz="2000" b="1" dirty="0" smtClean="0">
                <a:latin typeface="Curlz MT" pitchFamily="82" charset="0"/>
              </a:rPr>
              <a:t>April 16,  </a:t>
            </a:r>
            <a:r>
              <a:rPr lang="en-US" sz="2000" b="1" dirty="0">
                <a:latin typeface="Curlz MT" pitchFamily="82" charset="0"/>
              </a:rPr>
              <a:t>2013</a:t>
            </a:r>
            <a:br>
              <a:rPr lang="en-US" sz="2000" b="1" dirty="0">
                <a:latin typeface="Curlz MT" pitchFamily="82" charset="0"/>
              </a:rPr>
            </a:br>
            <a:r>
              <a:rPr lang="en-US" sz="2000" b="1" dirty="0" smtClean="0">
                <a:latin typeface="Curlz MT" pitchFamily="82" charset="0"/>
              </a:rPr>
              <a:t>Third Quarter</a:t>
            </a:r>
            <a:endParaRPr lang="en-US" sz="2000" b="1" dirty="0">
              <a:latin typeface="Curlz MT" pitchFamily="82" charset="0"/>
            </a:endParaRPr>
          </a:p>
        </p:txBody>
      </p:sp>
      <p:pic>
        <p:nvPicPr>
          <p:cNvPr id="8195" name="Picture 3" descr="Going for the Gold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28600" y="914400"/>
            <a:ext cx="3581400" cy="1752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8197" name="Text Box 5"/>
          <p:cNvSpPr txBox="1">
            <a:spLocks noChangeArrowheads="1"/>
          </p:cNvSpPr>
          <p:nvPr/>
        </p:nvSpPr>
        <p:spPr bwMode="auto">
          <a:xfrm>
            <a:off x="4267200" y="76200"/>
            <a:ext cx="4724400" cy="2970044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en-US" sz="1100" dirty="0">
                <a:latin typeface="Times New Roman" pitchFamily="18" charset="0"/>
              </a:rPr>
              <a:t>2</a:t>
            </a:r>
            <a:r>
              <a:rPr lang="en-US" sz="1100" baseline="30000" dirty="0">
                <a:latin typeface="Times New Roman" pitchFamily="18" charset="0"/>
              </a:rPr>
              <a:t>nd</a:t>
            </a:r>
            <a:r>
              <a:rPr lang="en-US" sz="1100" dirty="0">
                <a:latin typeface="Times New Roman" pitchFamily="18" charset="0"/>
              </a:rPr>
              <a:t>, 3</a:t>
            </a:r>
            <a:r>
              <a:rPr lang="en-US" sz="1100" baseline="30000" dirty="0">
                <a:latin typeface="Times New Roman" pitchFamily="18" charset="0"/>
              </a:rPr>
              <a:t>rd</a:t>
            </a:r>
            <a:r>
              <a:rPr lang="en-US" sz="1100" dirty="0">
                <a:latin typeface="Times New Roman" pitchFamily="18" charset="0"/>
              </a:rPr>
              <a:t>, and MG Assembly Plan:   </a:t>
            </a:r>
            <a:r>
              <a:rPr lang="en-US" sz="1100" dirty="0" smtClean="0">
                <a:latin typeface="Times New Roman" pitchFamily="18" charset="0"/>
              </a:rPr>
              <a:t>(Start at 8:45am</a:t>
            </a:r>
            <a:r>
              <a:rPr lang="en-US" sz="1100" dirty="0">
                <a:latin typeface="Times New Roman" pitchFamily="18" charset="0"/>
              </a:rPr>
              <a:t>)</a:t>
            </a:r>
          </a:p>
          <a:p>
            <a:r>
              <a:rPr lang="en-US" sz="1100" b="0" dirty="0">
                <a:latin typeface="Times New Roman" pitchFamily="18" charset="0"/>
              </a:rPr>
              <a:t>Seating Times:.  </a:t>
            </a:r>
          </a:p>
          <a:p>
            <a:r>
              <a:rPr lang="en-US" sz="1100" b="0" dirty="0" smtClean="0">
                <a:latin typeface="Times New Roman" pitchFamily="18" charset="0"/>
              </a:rPr>
              <a:t>8:20am                 </a:t>
            </a:r>
            <a:r>
              <a:rPr lang="en-US" sz="1100" b="0" dirty="0">
                <a:latin typeface="Times New Roman" pitchFamily="18" charset="0"/>
              </a:rPr>
              <a:t>Third </a:t>
            </a:r>
            <a:r>
              <a:rPr lang="en-US" sz="1100" b="0" dirty="0" smtClean="0">
                <a:latin typeface="Times New Roman" pitchFamily="18" charset="0"/>
              </a:rPr>
              <a:t>Grade (Someone at Pod to send tardy students to gym)</a:t>
            </a:r>
            <a:endParaRPr lang="en-US" sz="1100" b="0" dirty="0">
              <a:latin typeface="Times New Roman" pitchFamily="18" charset="0"/>
            </a:endParaRPr>
          </a:p>
          <a:p>
            <a:r>
              <a:rPr lang="en-US" sz="1100" b="0" dirty="0" smtClean="0">
                <a:latin typeface="Times New Roman" pitchFamily="18" charset="0"/>
              </a:rPr>
              <a:t>8:25am                 </a:t>
            </a:r>
            <a:r>
              <a:rPr lang="en-US" sz="1100" b="0" dirty="0">
                <a:latin typeface="Times New Roman" pitchFamily="18" charset="0"/>
              </a:rPr>
              <a:t>Second </a:t>
            </a:r>
            <a:r>
              <a:rPr lang="en-US" sz="1100" b="0" dirty="0" smtClean="0">
                <a:latin typeface="Times New Roman" pitchFamily="18" charset="0"/>
              </a:rPr>
              <a:t>Grade (Someone on hall to send tardy students to gym)</a:t>
            </a:r>
            <a:endParaRPr lang="en-US" sz="1100" b="0" dirty="0">
              <a:latin typeface="Times New Roman" pitchFamily="18" charset="0"/>
            </a:endParaRPr>
          </a:p>
          <a:p>
            <a:r>
              <a:rPr lang="en-US" sz="1100" b="0" dirty="0" smtClean="0">
                <a:latin typeface="Times New Roman" pitchFamily="18" charset="0"/>
              </a:rPr>
              <a:t>8:28am                 </a:t>
            </a:r>
            <a:r>
              <a:rPr lang="en-US" sz="1100" b="0" dirty="0">
                <a:latin typeface="Times New Roman" pitchFamily="18" charset="0"/>
              </a:rPr>
              <a:t>Multi-Grade Classes </a:t>
            </a:r>
          </a:p>
          <a:p>
            <a:endParaRPr lang="en-US" sz="1100" b="0" dirty="0">
              <a:latin typeface="Times New Roman" pitchFamily="18" charset="0"/>
            </a:endParaRPr>
          </a:p>
          <a:p>
            <a:r>
              <a:rPr lang="en-US" sz="1100" b="0" dirty="0">
                <a:latin typeface="Times New Roman" pitchFamily="18" charset="0"/>
              </a:rPr>
              <a:t>Presentation Order:</a:t>
            </a:r>
          </a:p>
          <a:p>
            <a:r>
              <a:rPr lang="en-US" sz="1100" b="0" dirty="0">
                <a:latin typeface="Times New Roman" pitchFamily="18" charset="0"/>
              </a:rPr>
              <a:t>Welcome:  Mrs. </a:t>
            </a:r>
            <a:r>
              <a:rPr lang="en-US" sz="1100" b="0" dirty="0" err="1" smtClean="0">
                <a:latin typeface="Times New Roman" pitchFamily="18" charset="0"/>
              </a:rPr>
              <a:t>Burnette</a:t>
            </a:r>
            <a:r>
              <a:rPr lang="en-US" sz="1100" b="0" dirty="0" smtClean="0">
                <a:latin typeface="Times New Roman" pitchFamily="18" charset="0"/>
              </a:rPr>
              <a:t>  (Intro. Of Mrs. Dobson)</a:t>
            </a:r>
            <a:endParaRPr lang="en-US" sz="1100" b="0" dirty="0">
              <a:latin typeface="Times New Roman" pitchFamily="18" charset="0"/>
            </a:endParaRPr>
          </a:p>
          <a:p>
            <a:r>
              <a:rPr lang="en-US" sz="1100" b="0" dirty="0">
                <a:latin typeface="Times New Roman" pitchFamily="18" charset="0"/>
              </a:rPr>
              <a:t>Specialists:  Tabor, Thompson-Totten, Weston, Worrell; </a:t>
            </a:r>
            <a:r>
              <a:rPr lang="en-US" sz="1100" b="0" dirty="0" smtClean="0">
                <a:latin typeface="Times New Roman" pitchFamily="18" charset="0"/>
              </a:rPr>
              <a:t>Coe</a:t>
            </a:r>
            <a:r>
              <a:rPr lang="en-US" sz="1100" b="0" dirty="0">
                <a:latin typeface="Times New Roman" pitchFamily="18" charset="0"/>
              </a:rPr>
              <a:t>, Leach, Smart </a:t>
            </a:r>
            <a:r>
              <a:rPr lang="en-US" sz="1100" b="0" dirty="0" smtClean="0">
                <a:latin typeface="Times New Roman" pitchFamily="18" charset="0"/>
              </a:rPr>
              <a:t>ESL (if applicable), </a:t>
            </a:r>
            <a:endParaRPr lang="en-US" sz="1100" b="0" dirty="0">
              <a:latin typeface="Times New Roman" pitchFamily="18" charset="0"/>
            </a:endParaRPr>
          </a:p>
          <a:p>
            <a:endParaRPr lang="en-US" sz="1100" b="0" dirty="0">
              <a:latin typeface="Times New Roman" pitchFamily="18" charset="0"/>
            </a:endParaRPr>
          </a:p>
          <a:p>
            <a:r>
              <a:rPr lang="en-US" sz="1100" b="0" dirty="0">
                <a:latin typeface="Times New Roman" pitchFamily="18" charset="0"/>
              </a:rPr>
              <a:t>Grade Level Presentations:</a:t>
            </a:r>
          </a:p>
          <a:p>
            <a:r>
              <a:rPr lang="en-US" sz="1100" b="0" dirty="0">
                <a:latin typeface="Times New Roman" pitchFamily="18" charset="0"/>
              </a:rPr>
              <a:t>Multi-Grade:  </a:t>
            </a:r>
            <a:r>
              <a:rPr lang="en-US" sz="1100" b="0" dirty="0" err="1">
                <a:latin typeface="Times New Roman" pitchFamily="18" charset="0"/>
              </a:rPr>
              <a:t>Ader</a:t>
            </a:r>
            <a:endParaRPr lang="en-US" sz="1100" b="0" dirty="0">
              <a:latin typeface="Times New Roman" pitchFamily="18" charset="0"/>
            </a:endParaRPr>
          </a:p>
          <a:p>
            <a:r>
              <a:rPr lang="en-US" sz="1100" b="0" dirty="0">
                <a:latin typeface="Times New Roman" pitchFamily="18" charset="0"/>
              </a:rPr>
              <a:t>2nd—Allen, Dennis, Duffy, Ervin, </a:t>
            </a:r>
            <a:r>
              <a:rPr lang="en-US" sz="1100" b="0" dirty="0" err="1">
                <a:latin typeface="Times New Roman" pitchFamily="18" charset="0"/>
              </a:rPr>
              <a:t>Kluttz</a:t>
            </a:r>
            <a:r>
              <a:rPr lang="en-US" sz="1100" b="0" dirty="0">
                <a:latin typeface="Times New Roman" pitchFamily="18" charset="0"/>
              </a:rPr>
              <a:t>, Underhill</a:t>
            </a:r>
          </a:p>
          <a:p>
            <a:r>
              <a:rPr lang="en-US" sz="1100" b="0" dirty="0">
                <a:latin typeface="Times New Roman" pitchFamily="18" charset="0"/>
              </a:rPr>
              <a:t>3</a:t>
            </a:r>
            <a:r>
              <a:rPr lang="en-US" sz="1100" b="0" baseline="30000" dirty="0">
                <a:latin typeface="Times New Roman" pitchFamily="18" charset="0"/>
              </a:rPr>
              <a:t>rd</a:t>
            </a:r>
            <a:r>
              <a:rPr lang="en-US" sz="1100" b="0" dirty="0">
                <a:latin typeface="Times New Roman" pitchFamily="18" charset="0"/>
              </a:rPr>
              <a:t>—</a:t>
            </a:r>
            <a:r>
              <a:rPr lang="en-US" sz="1100" b="0" dirty="0" err="1">
                <a:latin typeface="Times New Roman" pitchFamily="18" charset="0"/>
              </a:rPr>
              <a:t>Larrimore</a:t>
            </a:r>
            <a:r>
              <a:rPr lang="en-US" sz="1100" b="0" dirty="0">
                <a:latin typeface="Times New Roman" pitchFamily="18" charset="0"/>
              </a:rPr>
              <a:t>, </a:t>
            </a:r>
            <a:r>
              <a:rPr lang="en-US" sz="1100" b="0" dirty="0" err="1">
                <a:latin typeface="Times New Roman" pitchFamily="18" charset="0"/>
              </a:rPr>
              <a:t>Airo</a:t>
            </a:r>
            <a:r>
              <a:rPr lang="en-US" sz="1100" b="0" dirty="0">
                <a:latin typeface="Times New Roman" pitchFamily="18" charset="0"/>
              </a:rPr>
              <a:t>, Drake, K. Martin, Whitman, York</a:t>
            </a:r>
          </a:p>
          <a:p>
            <a:endParaRPr lang="en-US" sz="1100" b="0" dirty="0">
              <a:latin typeface="Times New Roman" pitchFamily="18" charset="0"/>
            </a:endParaRPr>
          </a:p>
          <a:p>
            <a:r>
              <a:rPr lang="en-US" sz="1100" b="0" dirty="0">
                <a:latin typeface="Times New Roman" pitchFamily="18" charset="0"/>
              </a:rPr>
              <a:t>Closing/Dismissal: </a:t>
            </a:r>
            <a:r>
              <a:rPr lang="en-US" sz="1100" b="0" dirty="0" err="1">
                <a:latin typeface="Times New Roman" pitchFamily="18" charset="0"/>
              </a:rPr>
              <a:t>Ms</a:t>
            </a:r>
            <a:r>
              <a:rPr lang="en-US" sz="1100" b="0" dirty="0">
                <a:latin typeface="Times New Roman" pitchFamily="18" charset="0"/>
              </a:rPr>
              <a:t> </a:t>
            </a:r>
            <a:r>
              <a:rPr lang="en-US" sz="1100" b="0" dirty="0" smtClean="0">
                <a:latin typeface="Times New Roman" pitchFamily="18" charset="0"/>
              </a:rPr>
              <a:t>Bryant</a:t>
            </a:r>
            <a:endParaRPr lang="en-US" sz="1100" b="0" dirty="0">
              <a:latin typeface="Times New Roman" pitchFamily="18" charset="0"/>
            </a:endParaRPr>
          </a:p>
        </p:txBody>
      </p:sp>
      <p:sp>
        <p:nvSpPr>
          <p:cNvPr id="8198" name="Text Box 6"/>
          <p:cNvSpPr txBox="1">
            <a:spLocks noChangeArrowheads="1"/>
          </p:cNvSpPr>
          <p:nvPr/>
        </p:nvSpPr>
        <p:spPr bwMode="auto">
          <a:xfrm>
            <a:off x="4267200" y="3276600"/>
            <a:ext cx="4724400" cy="3477875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sz="1100" b="0" dirty="0">
                <a:latin typeface="Times New Roman" pitchFamily="18" charset="0"/>
              </a:rPr>
              <a:t>2</a:t>
            </a:r>
            <a:r>
              <a:rPr lang="en-US" sz="1100" b="0" baseline="30000" dirty="0">
                <a:latin typeface="Times New Roman" pitchFamily="18" charset="0"/>
              </a:rPr>
              <a:t>nd</a:t>
            </a:r>
            <a:r>
              <a:rPr lang="en-US" sz="1100" b="0" dirty="0">
                <a:latin typeface="Times New Roman" pitchFamily="18" charset="0"/>
              </a:rPr>
              <a:t>, 3</a:t>
            </a:r>
            <a:r>
              <a:rPr lang="en-US" sz="1100" b="0" baseline="30000" dirty="0">
                <a:latin typeface="Times New Roman" pitchFamily="18" charset="0"/>
              </a:rPr>
              <a:t>rd</a:t>
            </a:r>
            <a:r>
              <a:rPr lang="en-US" sz="1100" b="0" dirty="0">
                <a:latin typeface="Times New Roman" pitchFamily="18" charset="0"/>
              </a:rPr>
              <a:t>, and Multi-Grade Teacher Presentation:</a:t>
            </a:r>
          </a:p>
          <a:p>
            <a:endParaRPr lang="en-US" sz="1100" b="0" dirty="0">
              <a:latin typeface="Times New Roman" pitchFamily="18" charset="0"/>
            </a:endParaRPr>
          </a:p>
          <a:p>
            <a:r>
              <a:rPr lang="en-US" sz="1100" b="0" dirty="0">
                <a:latin typeface="Times New Roman" pitchFamily="18" charset="0"/>
              </a:rPr>
              <a:t>1) Teacher will go to right side of stage (backstage) to wait as the teacher before them is Presenting at the podium.  (Take </a:t>
            </a:r>
            <a:r>
              <a:rPr lang="en-US" sz="1100" b="0" dirty="0" smtClean="0">
                <a:latin typeface="Times New Roman" pitchFamily="18" charset="0"/>
              </a:rPr>
              <a:t>all certificates </a:t>
            </a:r>
            <a:r>
              <a:rPr lang="en-US" sz="1100" b="0" dirty="0">
                <a:latin typeface="Times New Roman" pitchFamily="18" charset="0"/>
              </a:rPr>
              <a:t>) Students who are receiving awards should be lined up in order and standing with you off-stage.  </a:t>
            </a:r>
          </a:p>
          <a:p>
            <a:r>
              <a:rPr lang="en-US" sz="1100" b="0" dirty="0">
                <a:latin typeface="Times New Roman" pitchFamily="18" charset="0"/>
              </a:rPr>
              <a:t>2) You should introduce yourself  (and your TA) before starting.</a:t>
            </a:r>
          </a:p>
          <a:p>
            <a:r>
              <a:rPr lang="en-US" sz="1100" b="0" dirty="0">
                <a:latin typeface="Times New Roman" pitchFamily="18" charset="0"/>
              </a:rPr>
              <a:t>3) The teacher should call out the student’s name and then the certificates that he/she will be receiving while the student is coming to the stage</a:t>
            </a:r>
            <a:r>
              <a:rPr lang="en-US" sz="1100" b="0" dirty="0" smtClean="0">
                <a:latin typeface="Times New Roman" pitchFamily="18" charset="0"/>
              </a:rPr>
              <a:t>. Save Absent Students until the end and call them so we aren’t looking for them.</a:t>
            </a:r>
            <a:endParaRPr lang="en-US" sz="1100" b="0" dirty="0">
              <a:latin typeface="Times New Roman" pitchFamily="18" charset="0"/>
            </a:endParaRPr>
          </a:p>
          <a:p>
            <a:r>
              <a:rPr lang="en-US" sz="1100" b="0" dirty="0">
                <a:latin typeface="Times New Roman" pitchFamily="18" charset="0"/>
              </a:rPr>
              <a:t>4) They should hand the certificates (clipped together for that student) to Mrs. </a:t>
            </a:r>
            <a:r>
              <a:rPr lang="en-US" sz="1100" b="0" dirty="0" err="1">
                <a:latin typeface="Times New Roman" pitchFamily="18" charset="0"/>
              </a:rPr>
              <a:t>Burnette</a:t>
            </a:r>
            <a:r>
              <a:rPr lang="en-US" sz="1100" b="0" dirty="0">
                <a:latin typeface="Times New Roman" pitchFamily="18" charset="0"/>
              </a:rPr>
              <a:t> to present. </a:t>
            </a:r>
          </a:p>
          <a:p>
            <a:r>
              <a:rPr lang="en-US" sz="1100" b="0" dirty="0">
                <a:latin typeface="Times New Roman" pitchFamily="18" charset="0"/>
              </a:rPr>
              <a:t>5) The students should walk in front of the podium, shake Mrs. </a:t>
            </a:r>
            <a:r>
              <a:rPr lang="en-US" sz="1100" b="0" dirty="0" err="1">
                <a:latin typeface="Times New Roman" pitchFamily="18" charset="0"/>
              </a:rPr>
              <a:t>Burnette’s</a:t>
            </a:r>
            <a:r>
              <a:rPr lang="en-US" sz="1100" b="0" dirty="0">
                <a:latin typeface="Times New Roman" pitchFamily="18" charset="0"/>
              </a:rPr>
              <a:t> right hand, receive the certificates and go stand on the stage </a:t>
            </a:r>
            <a:r>
              <a:rPr lang="en-US" sz="1100" b="0" dirty="0" smtClean="0">
                <a:latin typeface="Times New Roman" pitchFamily="18" charset="0"/>
              </a:rPr>
              <a:t>with Ms. Bryant and Mrs. Dobson while </a:t>
            </a:r>
            <a:r>
              <a:rPr lang="en-US" sz="1100" b="0" dirty="0">
                <a:latin typeface="Times New Roman" pitchFamily="18" charset="0"/>
              </a:rPr>
              <a:t>other classmates are called.</a:t>
            </a:r>
          </a:p>
          <a:p>
            <a:r>
              <a:rPr lang="en-US" sz="1100" b="0" dirty="0">
                <a:latin typeface="Times New Roman" pitchFamily="18" charset="0"/>
              </a:rPr>
              <a:t>6) When the whole class is called, you will ask for a round of applause and then walk over to dismiss your students with you. </a:t>
            </a:r>
            <a:endParaRPr lang="en-US" sz="1100" b="0" dirty="0" smtClean="0">
              <a:latin typeface="Times New Roman" pitchFamily="18" charset="0"/>
            </a:endParaRPr>
          </a:p>
          <a:p>
            <a:r>
              <a:rPr lang="en-US" sz="1100" b="0" dirty="0" smtClean="0">
                <a:latin typeface="Times New Roman" pitchFamily="18" charset="0"/>
              </a:rPr>
              <a:t>**Your TA or colleagues should maintain behavior with remaining students while you manage those on the stage.</a:t>
            </a:r>
          </a:p>
          <a:p>
            <a:endParaRPr lang="en-US" sz="1100" b="0" dirty="0">
              <a:latin typeface="Times New Roman" pitchFamily="18" charset="0"/>
            </a:endParaRPr>
          </a:p>
          <a:p>
            <a:r>
              <a:rPr lang="en-US" sz="1100" dirty="0" smtClean="0">
                <a:latin typeface="Times New Roman" pitchFamily="18" charset="0"/>
              </a:rPr>
              <a:t>Please settle your students quickly and quietly.</a:t>
            </a:r>
            <a:endParaRPr lang="en-US" sz="1100" dirty="0">
              <a:latin typeface="Times New Roman" pitchFamily="18" charset="0"/>
            </a:endParaRPr>
          </a:p>
        </p:txBody>
      </p:sp>
      <p:sp>
        <p:nvSpPr>
          <p:cNvPr id="8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0" y="3733800"/>
            <a:ext cx="4267200" cy="3352800"/>
          </a:xfrm>
        </p:spPr>
        <p:txBody>
          <a:bodyPr/>
          <a:lstStyle/>
          <a:p>
            <a:pPr algn="l">
              <a:lnSpc>
                <a:spcPct val="80000"/>
              </a:lnSpc>
            </a:pPr>
            <a:r>
              <a:rPr lang="en-US" sz="1600" b="1" dirty="0">
                <a:latin typeface="Curlz MT" pitchFamily="82" charset="0"/>
              </a:rPr>
              <a:t>Welcome and </a:t>
            </a:r>
            <a:r>
              <a:rPr lang="en-US" sz="1600" b="1" dirty="0" smtClean="0">
                <a:latin typeface="Curlz MT" pitchFamily="82" charset="0"/>
              </a:rPr>
              <a:t>Introduction	Mrs. </a:t>
            </a:r>
            <a:r>
              <a:rPr lang="en-US" sz="1600" b="1" dirty="0" err="1" smtClean="0">
                <a:latin typeface="Curlz MT" pitchFamily="82" charset="0"/>
              </a:rPr>
              <a:t>Burnette</a:t>
            </a:r>
            <a:endParaRPr lang="en-US" sz="1600" b="1" dirty="0" smtClean="0">
              <a:latin typeface="Curlz MT" pitchFamily="82" charset="0"/>
            </a:endParaRPr>
          </a:p>
          <a:p>
            <a:pPr algn="l">
              <a:lnSpc>
                <a:spcPct val="80000"/>
              </a:lnSpc>
            </a:pPr>
            <a:endParaRPr lang="en-US" sz="1600" b="1" dirty="0">
              <a:latin typeface="Curlz MT" pitchFamily="82" charset="0"/>
            </a:endParaRPr>
          </a:p>
          <a:p>
            <a:pPr algn="l">
              <a:lnSpc>
                <a:spcPct val="80000"/>
              </a:lnSpc>
            </a:pPr>
            <a:r>
              <a:rPr lang="en-US" sz="1600" b="1" dirty="0" smtClean="0">
                <a:latin typeface="Curlz MT" pitchFamily="82" charset="0"/>
              </a:rPr>
              <a:t>Awards </a:t>
            </a:r>
            <a:r>
              <a:rPr lang="en-US" sz="1600" b="1" dirty="0">
                <a:latin typeface="Curlz MT" pitchFamily="82" charset="0"/>
              </a:rPr>
              <a:t>Criteria	</a:t>
            </a:r>
            <a:r>
              <a:rPr lang="en-US" sz="1600" b="1" dirty="0" smtClean="0">
                <a:latin typeface="Curlz MT" pitchFamily="82" charset="0"/>
              </a:rPr>
              <a:t>	Mrs</a:t>
            </a:r>
            <a:r>
              <a:rPr lang="en-US" sz="1600" b="1" dirty="0">
                <a:latin typeface="Curlz MT" pitchFamily="82" charset="0"/>
              </a:rPr>
              <a:t>. </a:t>
            </a:r>
            <a:r>
              <a:rPr lang="en-US" sz="1600" b="1" dirty="0" smtClean="0">
                <a:latin typeface="Curlz MT" pitchFamily="82" charset="0"/>
              </a:rPr>
              <a:t>Dobson</a:t>
            </a:r>
            <a:endParaRPr lang="en-US" sz="1600" b="1" dirty="0">
              <a:latin typeface="Curlz MT" pitchFamily="82" charset="0"/>
            </a:endParaRPr>
          </a:p>
          <a:p>
            <a:pPr algn="l">
              <a:lnSpc>
                <a:spcPct val="80000"/>
              </a:lnSpc>
            </a:pPr>
            <a:endParaRPr lang="en-US" sz="1600" b="1" dirty="0">
              <a:latin typeface="Curlz MT" pitchFamily="82" charset="0"/>
            </a:endParaRPr>
          </a:p>
          <a:p>
            <a:pPr algn="l">
              <a:lnSpc>
                <a:spcPct val="80000"/>
              </a:lnSpc>
            </a:pPr>
            <a:r>
              <a:rPr lang="en-US" sz="1600" b="1" dirty="0">
                <a:latin typeface="Curlz MT" pitchFamily="82" charset="0"/>
              </a:rPr>
              <a:t>Specialists’ Presentations	Specialists</a:t>
            </a:r>
          </a:p>
          <a:p>
            <a:pPr algn="l">
              <a:lnSpc>
                <a:spcPct val="80000"/>
              </a:lnSpc>
            </a:pPr>
            <a:endParaRPr lang="en-US" sz="1600" b="1" dirty="0">
              <a:latin typeface="Curlz MT" pitchFamily="82" charset="0"/>
            </a:endParaRPr>
          </a:p>
          <a:p>
            <a:pPr algn="l">
              <a:lnSpc>
                <a:spcPct val="80000"/>
              </a:lnSpc>
            </a:pPr>
            <a:r>
              <a:rPr lang="en-US" sz="1600" b="1" dirty="0">
                <a:latin typeface="Curlz MT" pitchFamily="82" charset="0"/>
              </a:rPr>
              <a:t>Grade Level Celebrations	Teachers</a:t>
            </a:r>
          </a:p>
          <a:p>
            <a:pPr algn="l">
              <a:lnSpc>
                <a:spcPct val="80000"/>
              </a:lnSpc>
            </a:pPr>
            <a:endParaRPr lang="en-US" sz="1600" b="1" dirty="0">
              <a:latin typeface="Curlz MT" pitchFamily="82" charset="0"/>
            </a:endParaRPr>
          </a:p>
          <a:p>
            <a:pPr algn="l">
              <a:lnSpc>
                <a:spcPct val="80000"/>
              </a:lnSpc>
            </a:pPr>
            <a:r>
              <a:rPr lang="en-US" sz="1600" b="1" dirty="0">
                <a:latin typeface="Curlz MT" pitchFamily="82" charset="0"/>
              </a:rPr>
              <a:t>Closing			Ms. Bryant</a:t>
            </a:r>
          </a:p>
          <a:p>
            <a:pPr algn="l">
              <a:lnSpc>
                <a:spcPct val="80000"/>
              </a:lnSpc>
            </a:pPr>
            <a:endParaRPr lang="en-US" sz="1600" b="1" dirty="0">
              <a:latin typeface="Curlz MT" pitchFamily="82" charset="0"/>
            </a:endParaRPr>
          </a:p>
          <a:p>
            <a:pPr algn="l">
              <a:lnSpc>
                <a:spcPct val="80000"/>
              </a:lnSpc>
            </a:pPr>
            <a:r>
              <a:rPr lang="en-US" sz="1600" b="1" dirty="0">
                <a:latin typeface="Curlz MT" pitchFamily="82" charset="0"/>
              </a:rPr>
              <a:t>*Thanks for coming to support your child </a:t>
            </a:r>
          </a:p>
          <a:p>
            <a:pPr algn="l">
              <a:lnSpc>
                <a:spcPct val="80000"/>
              </a:lnSpc>
            </a:pPr>
            <a:r>
              <a:rPr lang="en-US" sz="1600" b="1" dirty="0">
                <a:latin typeface="Curlz MT" pitchFamily="82" charset="0"/>
              </a:rPr>
              <a:t>and </a:t>
            </a:r>
            <a:r>
              <a:rPr lang="en-US" sz="1600" b="1" dirty="0" err="1">
                <a:latin typeface="Curlz MT" pitchFamily="82" charset="0"/>
              </a:rPr>
              <a:t>Konnoak</a:t>
            </a:r>
            <a:r>
              <a:rPr lang="en-US" sz="1600" b="1" dirty="0">
                <a:latin typeface="Curlz MT" pitchFamily="82" charset="0"/>
              </a:rPr>
              <a:t>. We appreciate you!!!!</a:t>
            </a:r>
          </a:p>
          <a:p>
            <a:pPr algn="l">
              <a:lnSpc>
                <a:spcPct val="80000"/>
              </a:lnSpc>
            </a:pPr>
            <a:endParaRPr lang="en-US" sz="1600" b="1" dirty="0">
              <a:latin typeface="Curlz MT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87663755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-152400" y="914400"/>
            <a:ext cx="4495800" cy="2362200"/>
          </a:xfrm>
        </p:spPr>
        <p:txBody>
          <a:bodyPr>
            <a:normAutofit fontScale="90000"/>
          </a:bodyPr>
          <a:lstStyle/>
          <a:p>
            <a:r>
              <a:rPr lang="en-US" sz="24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Harrington" pitchFamily="82" charset="0"/>
              </a:rPr>
              <a:t>Going for the Gold</a:t>
            </a:r>
            <a:r>
              <a:rPr lang="en-US" sz="20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Harrington" pitchFamily="82" charset="0"/>
              </a:rPr>
              <a:t/>
            </a:r>
            <a:br>
              <a:rPr lang="en-US" sz="20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Harrington" pitchFamily="82" charset="0"/>
              </a:rPr>
            </a:br>
            <a:r>
              <a:rPr lang="en-US" sz="20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Harrington" pitchFamily="82" charset="0"/>
              </a:rPr>
              <a:t/>
            </a:r>
            <a:br>
              <a:rPr lang="en-US" sz="20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Harrington" pitchFamily="82" charset="0"/>
              </a:rPr>
            </a:br>
            <a:r>
              <a:rPr lang="en-US" sz="20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Harrington" pitchFamily="82" charset="0"/>
              </a:rPr>
              <a:t/>
            </a:r>
            <a:br>
              <a:rPr lang="en-US" sz="20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Harrington" pitchFamily="82" charset="0"/>
              </a:rPr>
            </a:br>
            <a:r>
              <a:rPr lang="en-US" sz="20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Harrington" pitchFamily="82" charset="0"/>
              </a:rPr>
              <a:t/>
            </a:r>
            <a:br>
              <a:rPr lang="en-US" sz="20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Harrington" pitchFamily="82" charset="0"/>
              </a:rPr>
            </a:br>
            <a:r>
              <a:rPr lang="en-US" sz="20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Harrington" pitchFamily="82" charset="0"/>
              </a:rPr>
              <a:t/>
            </a:r>
            <a:br>
              <a:rPr lang="en-US" sz="20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Harrington" pitchFamily="82" charset="0"/>
              </a:rPr>
            </a:br>
            <a:r>
              <a:rPr lang="en-US" sz="20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Harrington" pitchFamily="82" charset="0"/>
              </a:rPr>
              <a:t/>
            </a:r>
            <a:br>
              <a:rPr lang="en-US" sz="20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Harrington" pitchFamily="82" charset="0"/>
              </a:rPr>
            </a:br>
            <a:r>
              <a:rPr lang="en-US" sz="20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Harrington" pitchFamily="82" charset="0"/>
              </a:rPr>
              <a:t/>
            </a:r>
            <a:br>
              <a:rPr lang="en-US" sz="20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Harrington" pitchFamily="82" charset="0"/>
              </a:rPr>
            </a:br>
            <a:r>
              <a:rPr lang="en-US" sz="2000" b="1" dirty="0">
                <a:latin typeface="Curlz MT" pitchFamily="82" charset="0"/>
              </a:rPr>
              <a:t>Awarding Excellence</a:t>
            </a:r>
            <a:br>
              <a:rPr lang="en-US" sz="2000" b="1" dirty="0">
                <a:latin typeface="Curlz MT" pitchFamily="82" charset="0"/>
              </a:rPr>
            </a:br>
            <a:r>
              <a:rPr lang="en-US" sz="2000" b="1" dirty="0" smtClean="0">
                <a:latin typeface="Curlz MT" pitchFamily="82" charset="0"/>
              </a:rPr>
              <a:t>April 16, 2013</a:t>
            </a:r>
            <a:br>
              <a:rPr lang="en-US" sz="2000" b="1" dirty="0" smtClean="0">
                <a:latin typeface="Curlz MT" pitchFamily="82" charset="0"/>
              </a:rPr>
            </a:br>
            <a:r>
              <a:rPr lang="en-US" sz="2000" b="1" dirty="0" smtClean="0">
                <a:latin typeface="Curlz MT" pitchFamily="82" charset="0"/>
              </a:rPr>
              <a:t>Third Quarter</a:t>
            </a:r>
            <a:endParaRPr lang="en-US" sz="2000" b="1" dirty="0">
              <a:latin typeface="Curlz MT" pitchFamily="82" charset="0"/>
            </a:endParaRPr>
          </a:p>
        </p:txBody>
      </p:sp>
      <p:pic>
        <p:nvPicPr>
          <p:cNvPr id="5123" name="Picture 3" descr="Going for the Gold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28600" y="914400"/>
            <a:ext cx="3581400" cy="1752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5125" name="Text Box 5"/>
          <p:cNvSpPr txBox="1">
            <a:spLocks noChangeArrowheads="1"/>
          </p:cNvSpPr>
          <p:nvPr/>
        </p:nvSpPr>
        <p:spPr bwMode="auto">
          <a:xfrm>
            <a:off x="4267200" y="154156"/>
            <a:ext cx="4724400" cy="3139321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en-US" sz="1100" dirty="0" smtClean="0">
                <a:latin typeface="Times New Roman" pitchFamily="18" charset="0"/>
              </a:rPr>
              <a:t>4</a:t>
            </a:r>
            <a:r>
              <a:rPr lang="en-US" sz="1100" baseline="30000" dirty="0" smtClean="0">
                <a:latin typeface="Times New Roman" pitchFamily="18" charset="0"/>
              </a:rPr>
              <a:t>th</a:t>
            </a:r>
            <a:r>
              <a:rPr lang="en-US" sz="1100" dirty="0" smtClean="0">
                <a:latin typeface="Times New Roman" pitchFamily="18" charset="0"/>
              </a:rPr>
              <a:t>, 5th, </a:t>
            </a:r>
            <a:r>
              <a:rPr lang="en-US" sz="1100" dirty="0">
                <a:latin typeface="Times New Roman" pitchFamily="18" charset="0"/>
              </a:rPr>
              <a:t>and MG Assembly Plan:      (9:45am)</a:t>
            </a:r>
          </a:p>
          <a:p>
            <a:r>
              <a:rPr lang="en-US" sz="1100" b="0" dirty="0">
                <a:latin typeface="Times New Roman" pitchFamily="18" charset="0"/>
              </a:rPr>
              <a:t>Seating Times:.  </a:t>
            </a:r>
          </a:p>
          <a:p>
            <a:r>
              <a:rPr lang="en-US" sz="1100" b="0" dirty="0" smtClean="0">
                <a:latin typeface="Times New Roman" pitchFamily="18" charset="0"/>
              </a:rPr>
              <a:t>9:33am   Fourth Grade Classes</a:t>
            </a:r>
            <a:endParaRPr lang="en-US" sz="1100" b="0" dirty="0">
              <a:latin typeface="Times New Roman" pitchFamily="18" charset="0"/>
            </a:endParaRPr>
          </a:p>
          <a:p>
            <a:r>
              <a:rPr lang="en-US" sz="1100" b="0" dirty="0" smtClean="0">
                <a:latin typeface="Times New Roman" pitchFamily="18" charset="0"/>
              </a:rPr>
              <a:t>9:38am   Fifth Grade </a:t>
            </a:r>
            <a:r>
              <a:rPr lang="en-US" sz="1100" b="0" dirty="0">
                <a:latin typeface="Times New Roman" pitchFamily="18" charset="0"/>
              </a:rPr>
              <a:t>Classes</a:t>
            </a:r>
          </a:p>
          <a:p>
            <a:r>
              <a:rPr lang="en-US" sz="1100" b="0" dirty="0">
                <a:latin typeface="Times New Roman" pitchFamily="18" charset="0"/>
              </a:rPr>
              <a:t>9:42am   Multi-Grade Class</a:t>
            </a:r>
          </a:p>
          <a:p>
            <a:endParaRPr lang="en-US" sz="1100" b="0" dirty="0">
              <a:latin typeface="Times New Roman" pitchFamily="18" charset="0"/>
            </a:endParaRPr>
          </a:p>
          <a:p>
            <a:r>
              <a:rPr lang="en-US" sz="1100" b="0" dirty="0">
                <a:latin typeface="Times New Roman" pitchFamily="18" charset="0"/>
              </a:rPr>
              <a:t>Presentation Order:</a:t>
            </a:r>
          </a:p>
          <a:p>
            <a:r>
              <a:rPr lang="en-US" sz="1100" b="0" dirty="0">
                <a:latin typeface="Times New Roman" pitchFamily="18" charset="0"/>
              </a:rPr>
              <a:t>Welcome:  Mrs. </a:t>
            </a:r>
            <a:r>
              <a:rPr lang="en-US" sz="1100" b="0" dirty="0" err="1" smtClean="0">
                <a:latin typeface="Times New Roman" pitchFamily="18" charset="0"/>
              </a:rPr>
              <a:t>Burnette</a:t>
            </a:r>
            <a:endParaRPr lang="en-US" sz="1100" b="0" dirty="0" smtClean="0">
              <a:latin typeface="Times New Roman" pitchFamily="18" charset="0"/>
            </a:endParaRPr>
          </a:p>
          <a:p>
            <a:r>
              <a:rPr lang="en-US" sz="1100" b="0" dirty="0" smtClean="0">
                <a:latin typeface="Times New Roman" pitchFamily="18" charset="0"/>
              </a:rPr>
              <a:t>Awards Criteria:  Mrs. Dobson</a:t>
            </a:r>
            <a:endParaRPr lang="en-US" sz="1100" b="0" dirty="0">
              <a:latin typeface="Times New Roman" pitchFamily="18" charset="0"/>
            </a:endParaRPr>
          </a:p>
          <a:p>
            <a:r>
              <a:rPr lang="en-US" sz="1100" b="0" dirty="0">
                <a:latin typeface="Times New Roman" pitchFamily="18" charset="0"/>
              </a:rPr>
              <a:t>Specialists:  Worrell, Weston, Thompson-Totten, Tabor, Smart, Leach, Coe; ESL (if applicable)</a:t>
            </a:r>
          </a:p>
          <a:p>
            <a:endParaRPr lang="en-US" sz="1100" b="0" dirty="0">
              <a:latin typeface="Times New Roman" pitchFamily="18" charset="0"/>
            </a:endParaRPr>
          </a:p>
          <a:p>
            <a:r>
              <a:rPr lang="en-US" sz="1100" b="0" dirty="0">
                <a:latin typeface="Times New Roman" pitchFamily="18" charset="0"/>
              </a:rPr>
              <a:t>Grade Level Presentations:</a:t>
            </a:r>
          </a:p>
          <a:p>
            <a:r>
              <a:rPr lang="en-US" sz="1100" b="0" dirty="0">
                <a:latin typeface="Times New Roman" pitchFamily="18" charset="0"/>
              </a:rPr>
              <a:t>Multi-Grade:  Nicholls</a:t>
            </a:r>
          </a:p>
          <a:p>
            <a:r>
              <a:rPr lang="en-US" sz="1100" b="0" dirty="0" smtClean="0">
                <a:latin typeface="Times New Roman" pitchFamily="18" charset="0"/>
              </a:rPr>
              <a:t>4th—</a:t>
            </a:r>
            <a:r>
              <a:rPr lang="en-US" sz="1100" b="0" dirty="0" err="1" smtClean="0">
                <a:latin typeface="Times New Roman" pitchFamily="18" charset="0"/>
              </a:rPr>
              <a:t>Branon</a:t>
            </a:r>
            <a:r>
              <a:rPr lang="en-US" sz="1100" b="0" dirty="0">
                <a:latin typeface="Times New Roman" pitchFamily="18" charset="0"/>
              </a:rPr>
              <a:t>, Evans, Golden, Guerin, McClure, </a:t>
            </a:r>
            <a:r>
              <a:rPr lang="en-US" sz="1100" b="0" dirty="0" err="1">
                <a:latin typeface="Times New Roman" pitchFamily="18" charset="0"/>
              </a:rPr>
              <a:t>Prout</a:t>
            </a:r>
            <a:r>
              <a:rPr lang="en-US" sz="1100" b="0" dirty="0">
                <a:latin typeface="Times New Roman" pitchFamily="18" charset="0"/>
              </a:rPr>
              <a:t>, </a:t>
            </a:r>
            <a:r>
              <a:rPr lang="en-US" sz="1100" b="0" dirty="0" err="1">
                <a:latin typeface="Times New Roman" pitchFamily="18" charset="0"/>
              </a:rPr>
              <a:t>Shen</a:t>
            </a:r>
            <a:endParaRPr lang="en-US" sz="1100" b="0" dirty="0">
              <a:latin typeface="Times New Roman" pitchFamily="18" charset="0"/>
            </a:endParaRPr>
          </a:p>
          <a:p>
            <a:r>
              <a:rPr lang="en-US" sz="1100" b="0" dirty="0" smtClean="0">
                <a:latin typeface="Times New Roman" pitchFamily="18" charset="0"/>
              </a:rPr>
              <a:t>5th—Anderson</a:t>
            </a:r>
            <a:r>
              <a:rPr lang="en-US" sz="1100" b="0" dirty="0">
                <a:latin typeface="Times New Roman" pitchFamily="18" charset="0"/>
              </a:rPr>
              <a:t>, Barron, Cao, Hoover, Marvin, Thomas</a:t>
            </a:r>
          </a:p>
          <a:p>
            <a:endParaRPr lang="en-US" sz="1100" b="0" dirty="0">
              <a:latin typeface="Times New Roman" pitchFamily="18" charset="0"/>
            </a:endParaRPr>
          </a:p>
          <a:p>
            <a:r>
              <a:rPr lang="en-US" sz="1100" b="0" dirty="0">
                <a:latin typeface="Times New Roman" pitchFamily="18" charset="0"/>
              </a:rPr>
              <a:t>Closing/Dismissal: </a:t>
            </a:r>
            <a:r>
              <a:rPr lang="en-US" sz="1100" b="0" dirty="0" err="1">
                <a:latin typeface="Times New Roman" pitchFamily="18" charset="0"/>
              </a:rPr>
              <a:t>Ms</a:t>
            </a:r>
            <a:r>
              <a:rPr lang="en-US" sz="1100" b="0" dirty="0">
                <a:latin typeface="Times New Roman" pitchFamily="18" charset="0"/>
              </a:rPr>
              <a:t> Bryant</a:t>
            </a:r>
          </a:p>
        </p:txBody>
      </p:sp>
      <p:sp>
        <p:nvSpPr>
          <p:cNvPr id="5126" name="Text Box 6"/>
          <p:cNvSpPr txBox="1">
            <a:spLocks noChangeArrowheads="1"/>
          </p:cNvSpPr>
          <p:nvPr/>
        </p:nvSpPr>
        <p:spPr bwMode="auto">
          <a:xfrm>
            <a:off x="4267200" y="3303925"/>
            <a:ext cx="4724400" cy="3477875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sz="1100" b="0" dirty="0" smtClean="0">
                <a:latin typeface="Times New Roman" pitchFamily="18" charset="0"/>
              </a:rPr>
              <a:t>Teacher </a:t>
            </a:r>
            <a:r>
              <a:rPr lang="en-US" sz="1100" b="0" dirty="0">
                <a:latin typeface="Times New Roman" pitchFamily="18" charset="0"/>
              </a:rPr>
              <a:t>Presentation:</a:t>
            </a:r>
          </a:p>
          <a:p>
            <a:endParaRPr lang="en-US" sz="1100" b="0" dirty="0">
              <a:latin typeface="Times New Roman" pitchFamily="18" charset="0"/>
            </a:endParaRPr>
          </a:p>
          <a:p>
            <a:r>
              <a:rPr lang="en-US" sz="1100" b="0" dirty="0" smtClean="0">
                <a:latin typeface="Times New Roman" pitchFamily="18" charset="0"/>
              </a:rPr>
              <a:t>1) Teacher will go to right side of stage (backstage) to wait as the teacher before them is Presenting at the podium.  (Take all certificates ) Students who are receiving awards should be lined up in order and standing with you off-stage.  </a:t>
            </a:r>
          </a:p>
          <a:p>
            <a:r>
              <a:rPr lang="en-US" sz="1100" b="0" dirty="0" smtClean="0">
                <a:latin typeface="Times New Roman" pitchFamily="18" charset="0"/>
              </a:rPr>
              <a:t>2) You should introduce yourself  (and your TA) before starting.</a:t>
            </a:r>
          </a:p>
          <a:p>
            <a:r>
              <a:rPr lang="en-US" sz="1100" b="0" dirty="0" smtClean="0">
                <a:latin typeface="Times New Roman" pitchFamily="18" charset="0"/>
              </a:rPr>
              <a:t>3) The teacher should call out the student’s name and then the certificates that he/she will be receiving while the student is coming to the stage. Save Absent Students until the end and call them so we aren’t looking for them.</a:t>
            </a:r>
          </a:p>
          <a:p>
            <a:r>
              <a:rPr lang="en-US" sz="1100" b="0" dirty="0" smtClean="0">
                <a:latin typeface="Times New Roman" pitchFamily="18" charset="0"/>
              </a:rPr>
              <a:t>4) They should hand the certificates (clipped together for that student) to Mrs. </a:t>
            </a:r>
            <a:r>
              <a:rPr lang="en-US" sz="1100" b="0" dirty="0" err="1" smtClean="0">
                <a:latin typeface="Times New Roman" pitchFamily="18" charset="0"/>
              </a:rPr>
              <a:t>Burnette</a:t>
            </a:r>
            <a:r>
              <a:rPr lang="en-US" sz="1100" b="0" dirty="0" smtClean="0">
                <a:latin typeface="Times New Roman" pitchFamily="18" charset="0"/>
              </a:rPr>
              <a:t> to present. </a:t>
            </a:r>
          </a:p>
          <a:p>
            <a:r>
              <a:rPr lang="en-US" sz="1100" b="0" dirty="0" smtClean="0">
                <a:latin typeface="Times New Roman" pitchFamily="18" charset="0"/>
              </a:rPr>
              <a:t>5) The students should walk in front of the podium, shake Mrs. </a:t>
            </a:r>
            <a:r>
              <a:rPr lang="en-US" sz="1100" b="0" dirty="0" err="1" smtClean="0">
                <a:latin typeface="Times New Roman" pitchFamily="18" charset="0"/>
              </a:rPr>
              <a:t>Burnette’s</a:t>
            </a:r>
            <a:r>
              <a:rPr lang="en-US" sz="1100" b="0" dirty="0" smtClean="0">
                <a:latin typeface="Times New Roman" pitchFamily="18" charset="0"/>
              </a:rPr>
              <a:t> right hand, receive the certificates and go stand on the stage with Ms. Bryant and Mrs. Dobson while other classmates are called.</a:t>
            </a:r>
          </a:p>
          <a:p>
            <a:r>
              <a:rPr lang="en-US" sz="1100" b="0" dirty="0" smtClean="0">
                <a:latin typeface="Times New Roman" pitchFamily="18" charset="0"/>
              </a:rPr>
              <a:t>6) When the whole class is called, you will ask for a round of applause and then walk over to dismiss your students with you. </a:t>
            </a:r>
          </a:p>
          <a:p>
            <a:r>
              <a:rPr lang="en-US" sz="1100" b="0" dirty="0" smtClean="0">
                <a:latin typeface="Times New Roman" pitchFamily="18" charset="0"/>
              </a:rPr>
              <a:t>**Your TA or colleagues should maintain behavior with remaining students while you manage those on the stage.</a:t>
            </a:r>
          </a:p>
          <a:p>
            <a:endParaRPr lang="en-US" sz="1100" b="0" dirty="0" smtClean="0">
              <a:latin typeface="Times New Roman" pitchFamily="18" charset="0"/>
            </a:endParaRPr>
          </a:p>
          <a:p>
            <a:r>
              <a:rPr lang="en-US" sz="1100" dirty="0" smtClean="0">
                <a:latin typeface="Times New Roman" pitchFamily="18" charset="0"/>
              </a:rPr>
              <a:t>Please settle your students quickly and quietly.</a:t>
            </a:r>
            <a:endParaRPr lang="en-US" sz="1100" dirty="0">
              <a:latin typeface="Times New Roman" pitchFamily="18" charset="0"/>
            </a:endParaRPr>
          </a:p>
        </p:txBody>
      </p:sp>
      <p:sp>
        <p:nvSpPr>
          <p:cNvPr id="7" name="Rectangle 4"/>
          <p:cNvSpPr txBox="1">
            <a:spLocks noChangeArrowheads="1"/>
          </p:cNvSpPr>
          <p:nvPr/>
        </p:nvSpPr>
        <p:spPr bwMode="auto">
          <a:xfrm>
            <a:off x="76200" y="3733800"/>
            <a:ext cx="4267200" cy="3352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800">
                <a:solidFill>
                  <a:schemeClr val="tx1"/>
                </a:solidFill>
                <a:latin typeface="+mn-lt"/>
              </a:defRPr>
            </a:lvl2pPr>
            <a:lvl3pPr marL="914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400">
                <a:solidFill>
                  <a:schemeClr val="tx1"/>
                </a:solidFill>
                <a:latin typeface="+mn-lt"/>
              </a:defRPr>
            </a:lvl3pPr>
            <a:lvl4pPr marL="1371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4pPr>
            <a:lvl5pPr marL="18288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5pPr>
            <a:lvl6pPr marL="22860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6pPr>
            <a:lvl7pPr marL="2743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7pPr>
            <a:lvl8pPr marL="3200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8pPr>
            <a:lvl9pPr marL="3657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algn="l">
              <a:lnSpc>
                <a:spcPct val="80000"/>
              </a:lnSpc>
            </a:pPr>
            <a:r>
              <a:rPr lang="en-US" sz="1600" b="1" dirty="0" smtClean="0">
                <a:latin typeface="Curlz MT" pitchFamily="82" charset="0"/>
              </a:rPr>
              <a:t>Welcome and Introduction	Mrs. </a:t>
            </a:r>
            <a:r>
              <a:rPr lang="en-US" sz="1600" b="1" dirty="0" err="1" smtClean="0">
                <a:latin typeface="Curlz MT" pitchFamily="82" charset="0"/>
              </a:rPr>
              <a:t>Burnette</a:t>
            </a:r>
            <a:endParaRPr lang="en-US" sz="1600" b="1" dirty="0" smtClean="0">
              <a:latin typeface="Curlz MT" pitchFamily="82" charset="0"/>
            </a:endParaRPr>
          </a:p>
          <a:p>
            <a:pPr algn="l">
              <a:lnSpc>
                <a:spcPct val="80000"/>
              </a:lnSpc>
            </a:pPr>
            <a:endParaRPr lang="en-US" sz="1600" b="1" dirty="0" smtClean="0">
              <a:latin typeface="Curlz MT" pitchFamily="82" charset="0"/>
            </a:endParaRPr>
          </a:p>
          <a:p>
            <a:pPr algn="l">
              <a:lnSpc>
                <a:spcPct val="80000"/>
              </a:lnSpc>
            </a:pPr>
            <a:r>
              <a:rPr lang="en-US" sz="1600" b="1" dirty="0" smtClean="0">
                <a:latin typeface="Curlz MT" pitchFamily="82" charset="0"/>
              </a:rPr>
              <a:t>Awards Criteria		Mrs. Dobson</a:t>
            </a:r>
          </a:p>
          <a:p>
            <a:pPr algn="l">
              <a:lnSpc>
                <a:spcPct val="80000"/>
              </a:lnSpc>
            </a:pPr>
            <a:endParaRPr lang="en-US" sz="1600" b="1" dirty="0" smtClean="0">
              <a:latin typeface="Curlz MT" pitchFamily="82" charset="0"/>
            </a:endParaRPr>
          </a:p>
          <a:p>
            <a:pPr algn="l">
              <a:lnSpc>
                <a:spcPct val="80000"/>
              </a:lnSpc>
            </a:pPr>
            <a:r>
              <a:rPr lang="en-US" sz="1600" b="1" dirty="0" smtClean="0">
                <a:latin typeface="Curlz MT" pitchFamily="82" charset="0"/>
              </a:rPr>
              <a:t>Specialists’ Presentations	Specialists</a:t>
            </a:r>
          </a:p>
          <a:p>
            <a:pPr algn="l">
              <a:lnSpc>
                <a:spcPct val="80000"/>
              </a:lnSpc>
            </a:pPr>
            <a:endParaRPr lang="en-US" sz="1600" b="1" dirty="0" smtClean="0">
              <a:latin typeface="Curlz MT" pitchFamily="82" charset="0"/>
            </a:endParaRPr>
          </a:p>
          <a:p>
            <a:pPr algn="l">
              <a:lnSpc>
                <a:spcPct val="80000"/>
              </a:lnSpc>
            </a:pPr>
            <a:r>
              <a:rPr lang="en-US" sz="1600" b="1" dirty="0" smtClean="0">
                <a:latin typeface="Curlz MT" pitchFamily="82" charset="0"/>
              </a:rPr>
              <a:t>Grade Level Celebrations	Teachers</a:t>
            </a:r>
          </a:p>
          <a:p>
            <a:pPr algn="l">
              <a:lnSpc>
                <a:spcPct val="80000"/>
              </a:lnSpc>
            </a:pPr>
            <a:endParaRPr lang="en-US" sz="1600" b="1" dirty="0" smtClean="0">
              <a:latin typeface="Curlz MT" pitchFamily="82" charset="0"/>
            </a:endParaRPr>
          </a:p>
          <a:p>
            <a:pPr algn="l">
              <a:lnSpc>
                <a:spcPct val="80000"/>
              </a:lnSpc>
            </a:pPr>
            <a:r>
              <a:rPr lang="en-US" sz="1600" b="1" dirty="0" smtClean="0">
                <a:latin typeface="Curlz MT" pitchFamily="82" charset="0"/>
              </a:rPr>
              <a:t>Closing			Ms. Bryant</a:t>
            </a:r>
          </a:p>
          <a:p>
            <a:pPr algn="l">
              <a:lnSpc>
                <a:spcPct val="80000"/>
              </a:lnSpc>
            </a:pPr>
            <a:endParaRPr lang="en-US" sz="1600" b="1" dirty="0" smtClean="0">
              <a:latin typeface="Curlz MT" pitchFamily="82" charset="0"/>
            </a:endParaRPr>
          </a:p>
          <a:p>
            <a:pPr algn="l">
              <a:lnSpc>
                <a:spcPct val="80000"/>
              </a:lnSpc>
            </a:pPr>
            <a:r>
              <a:rPr lang="en-US" sz="1600" b="1" dirty="0" smtClean="0">
                <a:latin typeface="Curlz MT" pitchFamily="82" charset="0"/>
              </a:rPr>
              <a:t>*Thanks for coming to support your child </a:t>
            </a:r>
          </a:p>
          <a:p>
            <a:pPr algn="l">
              <a:lnSpc>
                <a:spcPct val="80000"/>
              </a:lnSpc>
            </a:pPr>
            <a:r>
              <a:rPr lang="en-US" sz="1600" b="1" dirty="0" smtClean="0">
                <a:latin typeface="Curlz MT" pitchFamily="82" charset="0"/>
              </a:rPr>
              <a:t>and </a:t>
            </a:r>
            <a:r>
              <a:rPr lang="en-US" sz="1600" b="1" dirty="0" err="1" smtClean="0">
                <a:latin typeface="Curlz MT" pitchFamily="82" charset="0"/>
              </a:rPr>
              <a:t>Konnoak</a:t>
            </a:r>
            <a:r>
              <a:rPr lang="en-US" sz="1600" b="1" dirty="0" smtClean="0">
                <a:latin typeface="Curlz MT" pitchFamily="82" charset="0"/>
              </a:rPr>
              <a:t>. We appreciate you!!!!</a:t>
            </a:r>
          </a:p>
          <a:p>
            <a:pPr algn="l">
              <a:lnSpc>
                <a:spcPct val="80000"/>
              </a:lnSpc>
            </a:pPr>
            <a:endParaRPr lang="en-US" sz="1600" b="1" dirty="0">
              <a:latin typeface="Curlz MT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94857204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-152400" y="914400"/>
            <a:ext cx="4495800" cy="2362200"/>
          </a:xfrm>
        </p:spPr>
        <p:txBody>
          <a:bodyPr>
            <a:normAutofit fontScale="90000"/>
          </a:bodyPr>
          <a:lstStyle/>
          <a:p>
            <a:r>
              <a:rPr lang="en-US" sz="20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Harrington" pitchFamily="82" charset="0"/>
              </a:rPr>
              <a:t>Going for the Gold</a:t>
            </a:r>
            <a:br>
              <a:rPr lang="en-US" sz="20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Harrington" pitchFamily="82" charset="0"/>
              </a:rPr>
            </a:br>
            <a:r>
              <a:rPr lang="en-US" sz="20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Harrington" pitchFamily="82" charset="0"/>
              </a:rPr>
              <a:t/>
            </a:r>
            <a:br>
              <a:rPr lang="en-US" sz="20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Harrington" pitchFamily="82" charset="0"/>
              </a:rPr>
            </a:br>
            <a:r>
              <a:rPr lang="en-US" sz="20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Harrington" pitchFamily="82" charset="0"/>
              </a:rPr>
              <a:t/>
            </a:r>
            <a:br>
              <a:rPr lang="en-US" sz="20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Harrington" pitchFamily="82" charset="0"/>
              </a:rPr>
            </a:br>
            <a:r>
              <a:rPr lang="en-US" sz="20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Harrington" pitchFamily="82" charset="0"/>
              </a:rPr>
              <a:t/>
            </a:r>
            <a:br>
              <a:rPr lang="en-US" sz="20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Harrington" pitchFamily="82" charset="0"/>
              </a:rPr>
            </a:br>
            <a:r>
              <a:rPr lang="en-US" sz="20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Harrington" pitchFamily="82" charset="0"/>
              </a:rPr>
              <a:t/>
            </a:r>
            <a:br>
              <a:rPr lang="en-US" sz="20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Harrington" pitchFamily="82" charset="0"/>
              </a:rPr>
            </a:br>
            <a:r>
              <a:rPr lang="en-US" sz="20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Harrington" pitchFamily="82" charset="0"/>
              </a:rPr>
              <a:t/>
            </a:r>
            <a:br>
              <a:rPr lang="en-US" sz="20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Harrington" pitchFamily="82" charset="0"/>
              </a:rPr>
            </a:br>
            <a:r>
              <a:rPr lang="en-US" sz="20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Harrington" pitchFamily="82" charset="0"/>
              </a:rPr>
              <a:t/>
            </a:r>
            <a:br>
              <a:rPr lang="en-US" sz="20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Harrington" pitchFamily="82" charset="0"/>
              </a:rPr>
            </a:br>
            <a:r>
              <a:rPr lang="en-US" sz="2000" b="1" dirty="0">
                <a:latin typeface="Curlz MT" pitchFamily="82" charset="0"/>
              </a:rPr>
              <a:t>Awarding Excellence</a:t>
            </a:r>
            <a:br>
              <a:rPr lang="en-US" sz="2000" b="1" dirty="0">
                <a:latin typeface="Curlz MT" pitchFamily="82" charset="0"/>
              </a:rPr>
            </a:br>
            <a:r>
              <a:rPr lang="en-US" sz="2000" b="1" dirty="0" smtClean="0">
                <a:latin typeface="Curlz MT" pitchFamily="82" charset="0"/>
              </a:rPr>
              <a:t>April 16, 2013</a:t>
            </a:r>
            <a:br>
              <a:rPr lang="en-US" sz="2000" b="1" dirty="0" smtClean="0">
                <a:latin typeface="Curlz MT" pitchFamily="82" charset="0"/>
              </a:rPr>
            </a:br>
            <a:r>
              <a:rPr lang="en-US" sz="2000" b="1" dirty="0" smtClean="0">
                <a:latin typeface="Curlz MT" pitchFamily="82" charset="0"/>
              </a:rPr>
              <a:t>Third Quarter</a:t>
            </a:r>
            <a:endParaRPr lang="en-US" sz="2000" b="1" dirty="0">
              <a:latin typeface="Curlz MT" pitchFamily="82" charset="0"/>
            </a:endParaRPr>
          </a:p>
        </p:txBody>
      </p:sp>
      <p:pic>
        <p:nvPicPr>
          <p:cNvPr id="7171" name="Picture 3" descr="Going for the Gold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28600" y="914400"/>
            <a:ext cx="3581400" cy="1752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7172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0" y="3733800"/>
            <a:ext cx="4267200" cy="3352800"/>
          </a:xfrm>
        </p:spPr>
        <p:txBody>
          <a:bodyPr/>
          <a:lstStyle/>
          <a:p>
            <a:pPr algn="l">
              <a:lnSpc>
                <a:spcPct val="80000"/>
              </a:lnSpc>
            </a:pPr>
            <a:r>
              <a:rPr lang="en-US" sz="1600" b="1" dirty="0">
                <a:latin typeface="Curlz MT" pitchFamily="82" charset="0"/>
              </a:rPr>
              <a:t>Welcome and </a:t>
            </a:r>
            <a:r>
              <a:rPr lang="en-US" sz="1600" b="1" dirty="0" smtClean="0">
                <a:latin typeface="Curlz MT" pitchFamily="82" charset="0"/>
              </a:rPr>
              <a:t>Introduction	Mrs. </a:t>
            </a:r>
            <a:r>
              <a:rPr lang="en-US" sz="1600" b="1" dirty="0" err="1" smtClean="0">
                <a:latin typeface="Curlz MT" pitchFamily="82" charset="0"/>
              </a:rPr>
              <a:t>Burnette</a:t>
            </a:r>
            <a:endParaRPr lang="en-US" sz="1600" b="1" dirty="0" smtClean="0">
              <a:latin typeface="Curlz MT" pitchFamily="82" charset="0"/>
            </a:endParaRPr>
          </a:p>
          <a:p>
            <a:pPr algn="l">
              <a:lnSpc>
                <a:spcPct val="80000"/>
              </a:lnSpc>
            </a:pPr>
            <a:endParaRPr lang="en-US" sz="1600" b="1" dirty="0">
              <a:latin typeface="Curlz MT" pitchFamily="82" charset="0"/>
            </a:endParaRPr>
          </a:p>
          <a:p>
            <a:pPr algn="l">
              <a:lnSpc>
                <a:spcPct val="80000"/>
              </a:lnSpc>
            </a:pPr>
            <a:r>
              <a:rPr lang="en-US" sz="1600" b="1" dirty="0" smtClean="0">
                <a:latin typeface="Curlz MT" pitchFamily="82" charset="0"/>
              </a:rPr>
              <a:t>Awards </a:t>
            </a:r>
            <a:r>
              <a:rPr lang="en-US" sz="1600" b="1" dirty="0">
                <a:latin typeface="Curlz MT" pitchFamily="82" charset="0"/>
              </a:rPr>
              <a:t>Criteria	</a:t>
            </a:r>
            <a:r>
              <a:rPr lang="en-US" sz="1600" b="1" dirty="0" smtClean="0">
                <a:latin typeface="Curlz MT" pitchFamily="82" charset="0"/>
              </a:rPr>
              <a:t>	Mrs</a:t>
            </a:r>
            <a:r>
              <a:rPr lang="en-US" sz="1600" b="1" dirty="0">
                <a:latin typeface="Curlz MT" pitchFamily="82" charset="0"/>
              </a:rPr>
              <a:t>. </a:t>
            </a:r>
            <a:r>
              <a:rPr lang="en-US" sz="1600" b="1" dirty="0" smtClean="0">
                <a:latin typeface="Curlz MT" pitchFamily="82" charset="0"/>
              </a:rPr>
              <a:t>Dobson</a:t>
            </a:r>
            <a:endParaRPr lang="en-US" sz="1600" b="1" dirty="0">
              <a:latin typeface="Curlz MT" pitchFamily="82" charset="0"/>
            </a:endParaRPr>
          </a:p>
          <a:p>
            <a:pPr algn="l">
              <a:lnSpc>
                <a:spcPct val="80000"/>
              </a:lnSpc>
            </a:pPr>
            <a:endParaRPr lang="en-US" sz="1600" b="1" dirty="0">
              <a:latin typeface="Curlz MT" pitchFamily="82" charset="0"/>
            </a:endParaRPr>
          </a:p>
          <a:p>
            <a:pPr algn="l">
              <a:lnSpc>
                <a:spcPct val="80000"/>
              </a:lnSpc>
            </a:pPr>
            <a:r>
              <a:rPr lang="en-US" sz="1600" b="1" dirty="0">
                <a:latin typeface="Curlz MT" pitchFamily="82" charset="0"/>
              </a:rPr>
              <a:t>Specialists’ Presentations	Specialists</a:t>
            </a:r>
          </a:p>
          <a:p>
            <a:pPr algn="l">
              <a:lnSpc>
                <a:spcPct val="80000"/>
              </a:lnSpc>
            </a:pPr>
            <a:endParaRPr lang="en-US" sz="1600" b="1" dirty="0">
              <a:latin typeface="Curlz MT" pitchFamily="82" charset="0"/>
            </a:endParaRPr>
          </a:p>
          <a:p>
            <a:pPr algn="l">
              <a:lnSpc>
                <a:spcPct val="80000"/>
              </a:lnSpc>
            </a:pPr>
            <a:r>
              <a:rPr lang="en-US" sz="1600" b="1" dirty="0">
                <a:latin typeface="Curlz MT" pitchFamily="82" charset="0"/>
              </a:rPr>
              <a:t>Grade Level Celebrations	Teachers</a:t>
            </a:r>
          </a:p>
          <a:p>
            <a:pPr algn="l">
              <a:lnSpc>
                <a:spcPct val="80000"/>
              </a:lnSpc>
            </a:pPr>
            <a:endParaRPr lang="en-US" sz="1600" b="1" dirty="0">
              <a:latin typeface="Curlz MT" pitchFamily="82" charset="0"/>
            </a:endParaRPr>
          </a:p>
          <a:p>
            <a:pPr algn="l">
              <a:lnSpc>
                <a:spcPct val="80000"/>
              </a:lnSpc>
            </a:pPr>
            <a:r>
              <a:rPr lang="en-US" sz="1600" b="1" dirty="0">
                <a:latin typeface="Curlz MT" pitchFamily="82" charset="0"/>
              </a:rPr>
              <a:t>Closing			Ms. Bryant</a:t>
            </a:r>
          </a:p>
          <a:p>
            <a:pPr algn="l">
              <a:lnSpc>
                <a:spcPct val="80000"/>
              </a:lnSpc>
            </a:pPr>
            <a:endParaRPr lang="en-US" sz="1600" b="1" dirty="0">
              <a:latin typeface="Curlz MT" pitchFamily="82" charset="0"/>
            </a:endParaRPr>
          </a:p>
          <a:p>
            <a:pPr algn="l">
              <a:lnSpc>
                <a:spcPct val="80000"/>
              </a:lnSpc>
            </a:pPr>
            <a:r>
              <a:rPr lang="en-US" sz="1600" b="1" dirty="0">
                <a:latin typeface="Curlz MT" pitchFamily="82" charset="0"/>
              </a:rPr>
              <a:t>*Thanks for coming to support your child </a:t>
            </a:r>
          </a:p>
          <a:p>
            <a:pPr algn="l">
              <a:lnSpc>
                <a:spcPct val="80000"/>
              </a:lnSpc>
            </a:pPr>
            <a:r>
              <a:rPr lang="en-US" sz="1600" b="1" dirty="0">
                <a:latin typeface="Curlz MT" pitchFamily="82" charset="0"/>
              </a:rPr>
              <a:t>and </a:t>
            </a:r>
            <a:r>
              <a:rPr lang="en-US" sz="1600" b="1" dirty="0" err="1">
                <a:latin typeface="Curlz MT" pitchFamily="82" charset="0"/>
              </a:rPr>
              <a:t>Konnoak</a:t>
            </a:r>
            <a:r>
              <a:rPr lang="en-US" sz="1600" b="1" dirty="0">
                <a:latin typeface="Curlz MT" pitchFamily="82" charset="0"/>
              </a:rPr>
              <a:t>. We appreciate you!!!!</a:t>
            </a:r>
          </a:p>
          <a:p>
            <a:pPr algn="l">
              <a:lnSpc>
                <a:spcPct val="80000"/>
              </a:lnSpc>
            </a:pPr>
            <a:endParaRPr lang="en-US" sz="1600" b="1" dirty="0">
              <a:latin typeface="Curlz MT" pitchFamily="82" charset="0"/>
            </a:endParaRPr>
          </a:p>
        </p:txBody>
      </p:sp>
      <p:sp>
        <p:nvSpPr>
          <p:cNvPr id="7173" name="Text Box 5"/>
          <p:cNvSpPr txBox="1">
            <a:spLocks noChangeArrowheads="1"/>
          </p:cNvSpPr>
          <p:nvPr/>
        </p:nvSpPr>
        <p:spPr bwMode="auto">
          <a:xfrm>
            <a:off x="4267200" y="76200"/>
            <a:ext cx="4724400" cy="2970044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en-US" sz="1100" dirty="0" smtClean="0">
                <a:latin typeface="Times New Roman" pitchFamily="18" charset="0"/>
              </a:rPr>
              <a:t>Kinder, First, </a:t>
            </a:r>
            <a:r>
              <a:rPr lang="en-US" sz="1100" dirty="0">
                <a:latin typeface="Times New Roman" pitchFamily="18" charset="0"/>
              </a:rPr>
              <a:t>and MG Assembly Plan:   (10:45am)</a:t>
            </a:r>
          </a:p>
          <a:p>
            <a:r>
              <a:rPr lang="en-US" sz="1100" b="0" dirty="0">
                <a:latin typeface="Times New Roman" pitchFamily="18" charset="0"/>
              </a:rPr>
              <a:t>Seating Times:.  </a:t>
            </a:r>
          </a:p>
          <a:p>
            <a:r>
              <a:rPr lang="en-US" sz="1100" b="0" dirty="0" smtClean="0">
                <a:latin typeface="Times New Roman" pitchFamily="18" charset="0"/>
              </a:rPr>
              <a:t>1:20pm   Kindergarten Grade</a:t>
            </a:r>
            <a:endParaRPr lang="en-US" sz="1100" b="0" dirty="0">
              <a:latin typeface="Times New Roman" pitchFamily="18" charset="0"/>
            </a:endParaRPr>
          </a:p>
          <a:p>
            <a:r>
              <a:rPr lang="en-US" sz="1100" b="0" dirty="0" smtClean="0">
                <a:latin typeface="Times New Roman" pitchFamily="18" charset="0"/>
              </a:rPr>
              <a:t>1:25pm   First  </a:t>
            </a:r>
            <a:r>
              <a:rPr lang="en-US" sz="1100" b="0" dirty="0">
                <a:latin typeface="Times New Roman" pitchFamily="18" charset="0"/>
              </a:rPr>
              <a:t>Grade</a:t>
            </a:r>
          </a:p>
          <a:p>
            <a:r>
              <a:rPr lang="en-US" sz="1100" b="0" dirty="0" smtClean="0">
                <a:latin typeface="Times New Roman" pitchFamily="18" charset="0"/>
              </a:rPr>
              <a:t>1:28pm   </a:t>
            </a:r>
            <a:r>
              <a:rPr lang="en-US" sz="1100" b="0" dirty="0">
                <a:latin typeface="Times New Roman" pitchFamily="18" charset="0"/>
              </a:rPr>
              <a:t>Multi-Grade Classes</a:t>
            </a:r>
          </a:p>
          <a:p>
            <a:endParaRPr lang="en-US" sz="1100" b="0" dirty="0">
              <a:latin typeface="Times New Roman" pitchFamily="18" charset="0"/>
            </a:endParaRPr>
          </a:p>
          <a:p>
            <a:r>
              <a:rPr lang="en-US" sz="1100" b="0" dirty="0">
                <a:latin typeface="Times New Roman" pitchFamily="18" charset="0"/>
              </a:rPr>
              <a:t>Presentation Order:</a:t>
            </a:r>
          </a:p>
          <a:p>
            <a:r>
              <a:rPr lang="en-US" sz="1100" b="0" dirty="0">
                <a:latin typeface="Times New Roman" pitchFamily="18" charset="0"/>
              </a:rPr>
              <a:t>Welcome:  Mrs. </a:t>
            </a:r>
            <a:r>
              <a:rPr lang="en-US" sz="1100" b="0" dirty="0" err="1" smtClean="0">
                <a:latin typeface="Times New Roman" pitchFamily="18" charset="0"/>
              </a:rPr>
              <a:t>Burnette</a:t>
            </a:r>
            <a:endParaRPr lang="en-US" sz="1100" b="0" dirty="0" smtClean="0">
              <a:latin typeface="Times New Roman" pitchFamily="18" charset="0"/>
            </a:endParaRPr>
          </a:p>
          <a:p>
            <a:r>
              <a:rPr lang="en-US" sz="1100" b="0" dirty="0" smtClean="0">
                <a:latin typeface="Times New Roman" pitchFamily="18" charset="0"/>
              </a:rPr>
              <a:t>Awards Criteria: Mrs. Dobson</a:t>
            </a:r>
            <a:endParaRPr lang="en-US" sz="1100" b="0" dirty="0">
              <a:latin typeface="Times New Roman" pitchFamily="18" charset="0"/>
            </a:endParaRPr>
          </a:p>
          <a:p>
            <a:r>
              <a:rPr lang="en-US" sz="1100" b="0" dirty="0">
                <a:latin typeface="Times New Roman" pitchFamily="18" charset="0"/>
              </a:rPr>
              <a:t>Specialists:  </a:t>
            </a:r>
            <a:r>
              <a:rPr lang="en-US" sz="1100" b="0" dirty="0" smtClean="0">
                <a:latin typeface="Times New Roman" pitchFamily="18" charset="0"/>
              </a:rPr>
              <a:t>Specialists’ Representative</a:t>
            </a:r>
            <a:endParaRPr lang="en-US" sz="1100" b="0" dirty="0">
              <a:latin typeface="Times New Roman" pitchFamily="18" charset="0"/>
            </a:endParaRPr>
          </a:p>
          <a:p>
            <a:endParaRPr lang="en-US" sz="1100" b="0" dirty="0">
              <a:latin typeface="Times New Roman" pitchFamily="18" charset="0"/>
            </a:endParaRPr>
          </a:p>
          <a:p>
            <a:r>
              <a:rPr lang="en-US" sz="1100" b="0" dirty="0">
                <a:latin typeface="Times New Roman" pitchFamily="18" charset="0"/>
              </a:rPr>
              <a:t>Grade Level Presentations:</a:t>
            </a:r>
          </a:p>
          <a:p>
            <a:r>
              <a:rPr lang="en-US" sz="1100" b="0" dirty="0">
                <a:latin typeface="Times New Roman" pitchFamily="18" charset="0"/>
              </a:rPr>
              <a:t>Multi-Grade:  </a:t>
            </a:r>
            <a:r>
              <a:rPr lang="en-US" sz="1100" b="0" dirty="0" err="1">
                <a:latin typeface="Times New Roman" pitchFamily="18" charset="0"/>
              </a:rPr>
              <a:t>Mota</a:t>
            </a:r>
            <a:r>
              <a:rPr lang="en-US" sz="1100" b="0" dirty="0">
                <a:latin typeface="Times New Roman" pitchFamily="18" charset="0"/>
              </a:rPr>
              <a:t>, </a:t>
            </a:r>
            <a:r>
              <a:rPr lang="en-US" sz="1100" b="0" dirty="0" err="1">
                <a:latin typeface="Times New Roman" pitchFamily="18" charset="0"/>
              </a:rPr>
              <a:t>Pipkins</a:t>
            </a:r>
            <a:endParaRPr lang="en-US" sz="1100" b="0" dirty="0">
              <a:latin typeface="Times New Roman" pitchFamily="18" charset="0"/>
            </a:endParaRPr>
          </a:p>
          <a:p>
            <a:r>
              <a:rPr lang="en-US" sz="1100" b="0" dirty="0" smtClean="0">
                <a:latin typeface="Times New Roman" pitchFamily="18" charset="0"/>
              </a:rPr>
              <a:t>Kinder—Arkwright</a:t>
            </a:r>
            <a:r>
              <a:rPr lang="en-US" sz="1100" b="0" dirty="0">
                <a:latin typeface="Times New Roman" pitchFamily="18" charset="0"/>
              </a:rPr>
              <a:t>, </a:t>
            </a:r>
            <a:r>
              <a:rPr lang="en-US" sz="1100" b="0" dirty="0" err="1">
                <a:latin typeface="Times New Roman" pitchFamily="18" charset="0"/>
              </a:rPr>
              <a:t>Aguiguin</a:t>
            </a:r>
            <a:r>
              <a:rPr lang="en-US" sz="1100" b="0" dirty="0">
                <a:latin typeface="Times New Roman" pitchFamily="18" charset="0"/>
              </a:rPr>
              <a:t>, Bush, Williams, Wooten, Hall</a:t>
            </a:r>
          </a:p>
          <a:p>
            <a:r>
              <a:rPr lang="en-US" sz="1100" b="0" dirty="0" smtClean="0">
                <a:latin typeface="Times New Roman" pitchFamily="18" charset="0"/>
              </a:rPr>
              <a:t>1st—Hall</a:t>
            </a:r>
            <a:r>
              <a:rPr lang="en-US" sz="1100" b="0" dirty="0">
                <a:latin typeface="Times New Roman" pitchFamily="18" charset="0"/>
              </a:rPr>
              <a:t>, Frick, Kerns, S. Martin, Valencia </a:t>
            </a:r>
          </a:p>
          <a:p>
            <a:endParaRPr lang="en-US" sz="1100" b="0" dirty="0">
              <a:latin typeface="Times New Roman" pitchFamily="18" charset="0"/>
            </a:endParaRPr>
          </a:p>
          <a:p>
            <a:r>
              <a:rPr lang="en-US" sz="1100" b="0" dirty="0">
                <a:latin typeface="Times New Roman" pitchFamily="18" charset="0"/>
              </a:rPr>
              <a:t>Closing/Dismissal: </a:t>
            </a:r>
            <a:r>
              <a:rPr lang="en-US" sz="1100" b="0" dirty="0" err="1">
                <a:latin typeface="Times New Roman" pitchFamily="18" charset="0"/>
              </a:rPr>
              <a:t>Ms</a:t>
            </a:r>
            <a:r>
              <a:rPr lang="en-US" sz="1100" b="0" dirty="0">
                <a:latin typeface="Times New Roman" pitchFamily="18" charset="0"/>
              </a:rPr>
              <a:t> Bryant</a:t>
            </a:r>
          </a:p>
        </p:txBody>
      </p:sp>
      <p:sp>
        <p:nvSpPr>
          <p:cNvPr id="7174" name="Text Box 6"/>
          <p:cNvSpPr txBox="1">
            <a:spLocks noChangeArrowheads="1"/>
          </p:cNvSpPr>
          <p:nvPr/>
        </p:nvSpPr>
        <p:spPr bwMode="auto">
          <a:xfrm>
            <a:off x="4267200" y="3380125"/>
            <a:ext cx="4724400" cy="3477875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sz="1100" b="0" dirty="0">
                <a:latin typeface="Times New Roman" pitchFamily="18" charset="0"/>
              </a:rPr>
              <a:t>4</a:t>
            </a:r>
            <a:r>
              <a:rPr lang="en-US" sz="1100" b="0" baseline="30000" dirty="0">
                <a:latin typeface="Times New Roman" pitchFamily="18" charset="0"/>
              </a:rPr>
              <a:t>th</a:t>
            </a:r>
            <a:r>
              <a:rPr lang="en-US" sz="1100" b="0" dirty="0">
                <a:latin typeface="Times New Roman" pitchFamily="18" charset="0"/>
              </a:rPr>
              <a:t>, 5</a:t>
            </a:r>
            <a:r>
              <a:rPr lang="en-US" sz="1100" b="0" baseline="30000" dirty="0">
                <a:latin typeface="Times New Roman" pitchFamily="18" charset="0"/>
              </a:rPr>
              <a:t>th</a:t>
            </a:r>
            <a:r>
              <a:rPr lang="en-US" sz="1100" b="0" dirty="0">
                <a:latin typeface="Times New Roman" pitchFamily="18" charset="0"/>
              </a:rPr>
              <a:t>, and Multi-Grade Teacher Presentation:</a:t>
            </a:r>
          </a:p>
          <a:p>
            <a:endParaRPr lang="en-US" sz="1100" b="0" dirty="0">
              <a:latin typeface="Times New Roman" pitchFamily="18" charset="0"/>
            </a:endParaRPr>
          </a:p>
          <a:p>
            <a:r>
              <a:rPr lang="en-US" sz="1100" b="0" dirty="0" smtClean="0">
                <a:latin typeface="Times New Roman" pitchFamily="18" charset="0"/>
              </a:rPr>
              <a:t>1) Teacher will go to right side of stage (backstage) to wait as the teacher before them is Presenting at the podium.  (Take all certificates ) Students who are receiving awards should be lined up in order and standing with you off-stage.  </a:t>
            </a:r>
          </a:p>
          <a:p>
            <a:r>
              <a:rPr lang="en-US" sz="1100" b="0" dirty="0" smtClean="0">
                <a:latin typeface="Times New Roman" pitchFamily="18" charset="0"/>
              </a:rPr>
              <a:t>2) You should introduce yourself  (and your TA) before starting.</a:t>
            </a:r>
          </a:p>
          <a:p>
            <a:r>
              <a:rPr lang="en-US" sz="1100" b="0" dirty="0" smtClean="0">
                <a:latin typeface="Times New Roman" pitchFamily="18" charset="0"/>
              </a:rPr>
              <a:t>3) The teacher should call out the student’s name and then the certificates that he/she will be receiving while the student is coming to the stage. Save Absent Students until the end and call them so we aren’t looking for them.</a:t>
            </a:r>
          </a:p>
          <a:p>
            <a:r>
              <a:rPr lang="en-US" sz="1100" b="0" dirty="0" smtClean="0">
                <a:latin typeface="Times New Roman" pitchFamily="18" charset="0"/>
              </a:rPr>
              <a:t>4) They should hand the certificates (clipped together for that student) to Mrs. </a:t>
            </a:r>
            <a:r>
              <a:rPr lang="en-US" sz="1100" b="0" dirty="0" err="1" smtClean="0">
                <a:latin typeface="Times New Roman" pitchFamily="18" charset="0"/>
              </a:rPr>
              <a:t>Burnette</a:t>
            </a:r>
            <a:r>
              <a:rPr lang="en-US" sz="1100" b="0" dirty="0" smtClean="0">
                <a:latin typeface="Times New Roman" pitchFamily="18" charset="0"/>
              </a:rPr>
              <a:t> to present. </a:t>
            </a:r>
          </a:p>
          <a:p>
            <a:r>
              <a:rPr lang="en-US" sz="1100" b="0" dirty="0" smtClean="0">
                <a:latin typeface="Times New Roman" pitchFamily="18" charset="0"/>
              </a:rPr>
              <a:t>5) The students should walk in front of the podium, shake Mrs. </a:t>
            </a:r>
            <a:r>
              <a:rPr lang="en-US" sz="1100" b="0" dirty="0" err="1" smtClean="0">
                <a:latin typeface="Times New Roman" pitchFamily="18" charset="0"/>
              </a:rPr>
              <a:t>Burnette’s</a:t>
            </a:r>
            <a:r>
              <a:rPr lang="en-US" sz="1100" b="0" dirty="0" smtClean="0">
                <a:latin typeface="Times New Roman" pitchFamily="18" charset="0"/>
              </a:rPr>
              <a:t> right hand, receive the certificates and go stand on the stage with Ms. Bryant and Mrs. Dobson while other classmates are called.</a:t>
            </a:r>
          </a:p>
          <a:p>
            <a:r>
              <a:rPr lang="en-US" sz="1100" b="0" dirty="0" smtClean="0">
                <a:latin typeface="Times New Roman" pitchFamily="18" charset="0"/>
              </a:rPr>
              <a:t>6) When the whole class is called, you will ask for a round of applause and then walk over to dismiss your students with you. </a:t>
            </a:r>
          </a:p>
          <a:p>
            <a:r>
              <a:rPr lang="en-US" sz="1100" b="0" dirty="0" smtClean="0">
                <a:latin typeface="Times New Roman" pitchFamily="18" charset="0"/>
              </a:rPr>
              <a:t>**Your TA or colleagues should maintain behavior with remaining students while you manage those on the stage.</a:t>
            </a:r>
          </a:p>
          <a:p>
            <a:endParaRPr lang="en-US" sz="1100" b="0" dirty="0" smtClean="0">
              <a:latin typeface="Times New Roman" pitchFamily="18" charset="0"/>
            </a:endParaRPr>
          </a:p>
          <a:p>
            <a:r>
              <a:rPr lang="en-US" sz="1100" dirty="0" smtClean="0">
                <a:latin typeface="Times New Roman" pitchFamily="18" charset="0"/>
              </a:rPr>
              <a:t>Please settle your students quickly and quietly.</a:t>
            </a:r>
            <a:endParaRPr lang="en-US" sz="1100" dirty="0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60186950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</TotalTime>
  <Words>1014</Words>
  <Application>Microsoft Office PowerPoint</Application>
  <PresentationFormat>On-screen Show (4:3)</PresentationFormat>
  <Paragraphs>126</Paragraphs>
  <Slides>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5" baseType="lpstr">
      <vt:lpstr>Office Theme</vt:lpstr>
      <vt:lpstr>THIRD QUARTER ACADEMIC AWARDS ASSEMBLIES</vt:lpstr>
      <vt:lpstr>Going for the Gold       Awarding Excellence April 16,  2013 Third Quarter</vt:lpstr>
      <vt:lpstr>Going for the Gold       Awarding Excellence April 16, 2013 Third Quarter</vt:lpstr>
      <vt:lpstr>Going for the Gold       Awarding Excellence April 16, 2013 Third Quarter</vt:lpstr>
    </vt:vector>
  </TitlesOfParts>
  <Company>WSFCS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THIRD QUARTER ACADEMIC AWARDS ASSEMBLIES</dc:title>
  <dc:creator>Burnette, Shelia D</dc:creator>
  <cp:lastModifiedBy>shelia</cp:lastModifiedBy>
  <cp:revision>2</cp:revision>
  <dcterms:created xsi:type="dcterms:W3CDTF">2013-04-15T00:03:44Z</dcterms:created>
  <dcterms:modified xsi:type="dcterms:W3CDTF">2013-04-15T12:01:29Z</dcterms:modified>
</cp:coreProperties>
</file>