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0"/>
  </p:notesMasterIdLst>
  <p:handoutMasterIdLst>
    <p:handoutMasterId r:id="rId31"/>
  </p:handoutMasterIdLst>
  <p:sldIdLst>
    <p:sldId id="261" r:id="rId2"/>
    <p:sldId id="262" r:id="rId3"/>
    <p:sldId id="330" r:id="rId4"/>
    <p:sldId id="323" r:id="rId5"/>
    <p:sldId id="364" r:id="rId6"/>
    <p:sldId id="372" r:id="rId7"/>
    <p:sldId id="275" r:id="rId8"/>
    <p:sldId id="373" r:id="rId9"/>
    <p:sldId id="376" r:id="rId10"/>
    <p:sldId id="377" r:id="rId11"/>
    <p:sldId id="344" r:id="rId12"/>
    <p:sldId id="378" r:id="rId13"/>
    <p:sldId id="379" r:id="rId14"/>
    <p:sldId id="353" r:id="rId15"/>
    <p:sldId id="383" r:id="rId16"/>
    <p:sldId id="380" r:id="rId17"/>
    <p:sldId id="388" r:id="rId18"/>
    <p:sldId id="389" r:id="rId19"/>
    <p:sldId id="394" r:id="rId20"/>
    <p:sldId id="391" r:id="rId21"/>
    <p:sldId id="392" r:id="rId22"/>
    <p:sldId id="390" r:id="rId23"/>
    <p:sldId id="393" r:id="rId24"/>
    <p:sldId id="385" r:id="rId25"/>
    <p:sldId id="387" r:id="rId26"/>
    <p:sldId id="386" r:id="rId27"/>
    <p:sldId id="300" r:id="rId28"/>
    <p:sldId id="362" r:id="rId29"/>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EB63"/>
    <a:srgbClr val="FDF195"/>
    <a:srgbClr val="D2232A"/>
    <a:srgbClr val="FDEE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872" autoAdjust="0"/>
  </p:normalViewPr>
  <p:slideViewPr>
    <p:cSldViewPr>
      <p:cViewPr>
        <p:scale>
          <a:sx n="83" d="100"/>
          <a:sy n="83" d="100"/>
        </p:scale>
        <p:origin x="-72" y="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66" d="100"/>
          <a:sy n="66" d="100"/>
        </p:scale>
        <p:origin x="-1668" y="-11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BD48DD15-8FCC-40A6-92D0-B6EBB3E2F897}" type="datetimeFigureOut">
              <a:rPr lang="en-US" smtClean="0"/>
              <a:t>11/13/2014</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E97963CA-9C99-44FD-8D5B-F8369FA69191}" type="slidenum">
              <a:rPr lang="en-US" smtClean="0"/>
              <a:t>‹#›</a:t>
            </a:fld>
            <a:endParaRPr lang="en-US" dirty="0"/>
          </a:p>
        </p:txBody>
      </p:sp>
    </p:spTree>
    <p:extLst>
      <p:ext uri="{BB962C8B-B14F-4D97-AF65-F5344CB8AC3E}">
        <p14:creationId xmlns:p14="http://schemas.microsoft.com/office/powerpoint/2010/main" val="10677963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fontAlgn="auto">
              <a:spcBef>
                <a:spcPts val="0"/>
              </a:spcBef>
              <a:spcAft>
                <a:spcPts val="0"/>
              </a:spcAft>
              <a:defRPr sz="1200" smtClean="0">
                <a:latin typeface="+mn-lt"/>
              </a:defRPr>
            </a:lvl1pPr>
          </a:lstStyle>
          <a:p>
            <a:pPr>
              <a:defRPr/>
            </a:pPr>
            <a:fld id="{5A14C536-ED96-4861-A91C-1A1913D48549}" type="datetimeFigureOut">
              <a:rPr lang="en-US"/>
              <a:pPr>
                <a:defRPr/>
              </a:pPr>
              <a:t>11/13/2014</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fontAlgn="auto">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fontAlgn="auto">
              <a:spcBef>
                <a:spcPts val="0"/>
              </a:spcBef>
              <a:spcAft>
                <a:spcPts val="0"/>
              </a:spcAft>
              <a:defRPr sz="1200" smtClean="0">
                <a:latin typeface="+mn-lt"/>
              </a:defRPr>
            </a:lvl1pPr>
          </a:lstStyle>
          <a:p>
            <a:pPr>
              <a:defRPr/>
            </a:pPr>
            <a:fld id="{B52B7416-3FF9-402E-B102-1BA3A952E6CD}" type="slidenum">
              <a:rPr lang="en-US"/>
              <a:pPr>
                <a:defRPr/>
              </a:pPr>
              <a:t>‹#›</a:t>
            </a:fld>
            <a:endParaRPr lang="en-US" dirty="0"/>
          </a:p>
        </p:txBody>
      </p:sp>
    </p:spTree>
    <p:extLst>
      <p:ext uri="{BB962C8B-B14F-4D97-AF65-F5344CB8AC3E}">
        <p14:creationId xmlns:p14="http://schemas.microsoft.com/office/powerpoint/2010/main" val="186499312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409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05688ED-B09B-449C-8A76-5D57625B3CD5}" type="slidenum">
              <a:rPr lang="en-US" smtClean="0"/>
              <a:pPr fontAlgn="base">
                <a:spcBef>
                  <a:spcPct val="0"/>
                </a:spcBef>
                <a:spcAft>
                  <a:spcPct val="0"/>
                </a:spcAft>
              </a:pPr>
              <a:t>1</a:t>
            </a:fld>
            <a:endParaRPr lang="en-US" dirty="0" smtClean="0"/>
          </a:p>
        </p:txBody>
      </p:sp>
    </p:spTree>
    <p:extLst>
      <p:ext uri="{BB962C8B-B14F-4D97-AF65-F5344CB8AC3E}">
        <p14:creationId xmlns:p14="http://schemas.microsoft.com/office/powerpoint/2010/main" val="42656602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52B7416-3FF9-402E-B102-1BA3A952E6CD}" type="slidenum">
              <a:rPr lang="en-US" smtClean="0"/>
              <a:pPr>
                <a:defRPr/>
              </a:pPr>
              <a:t>2</a:t>
            </a:fld>
            <a:endParaRPr lang="en-US" dirty="0"/>
          </a:p>
        </p:txBody>
      </p:sp>
    </p:spTree>
    <p:extLst>
      <p:ext uri="{BB962C8B-B14F-4D97-AF65-F5344CB8AC3E}">
        <p14:creationId xmlns:p14="http://schemas.microsoft.com/office/powerpoint/2010/main" val="895984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419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AD8C2E3-B540-40D7-BA82-F7F0864E5D43}" type="slidenum">
              <a:rPr lang="en-US" smtClean="0"/>
              <a:pPr fontAlgn="base">
                <a:spcBef>
                  <a:spcPct val="0"/>
                </a:spcBef>
                <a:spcAft>
                  <a:spcPct val="0"/>
                </a:spcAft>
              </a:pPr>
              <a:t>3</a:t>
            </a:fld>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 only useful</a:t>
            </a:r>
            <a:r>
              <a:rPr lang="en-US" baseline="0" dirty="0" smtClean="0"/>
              <a:t> for looking at your MEIRS data, but the tools can be used to help you with other initiative as well. Much of the information is generalizable. </a:t>
            </a:r>
            <a:endParaRPr lang="en-US" dirty="0"/>
          </a:p>
        </p:txBody>
      </p:sp>
      <p:sp>
        <p:nvSpPr>
          <p:cNvPr id="4" name="Slide Number Placeholder 3"/>
          <p:cNvSpPr>
            <a:spLocks noGrp="1"/>
          </p:cNvSpPr>
          <p:nvPr>
            <p:ph type="sldNum" sz="quarter" idx="10"/>
          </p:nvPr>
        </p:nvSpPr>
        <p:spPr/>
        <p:txBody>
          <a:bodyPr/>
          <a:lstStyle/>
          <a:p>
            <a:pPr>
              <a:defRPr/>
            </a:pPr>
            <a:fld id="{B52B7416-3FF9-402E-B102-1BA3A952E6CD}" type="slidenum">
              <a:rPr lang="en-US" smtClean="0"/>
              <a:pPr>
                <a:defRPr/>
              </a:pPr>
              <a:t>4</a:t>
            </a:fld>
            <a:endParaRPr lang="en-US" dirty="0"/>
          </a:p>
        </p:txBody>
      </p:sp>
    </p:spTree>
    <p:extLst>
      <p:ext uri="{BB962C8B-B14F-4D97-AF65-F5344CB8AC3E}">
        <p14:creationId xmlns:p14="http://schemas.microsoft.com/office/powerpoint/2010/main" val="30646739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B52B7416-3FF9-402E-B102-1BA3A952E6CD}" type="slidenum">
              <a:rPr lang="en-US" smtClean="0"/>
              <a:pPr>
                <a:defRPr/>
              </a:pPr>
              <a:t>5</a:t>
            </a:fld>
            <a:endParaRPr lang="en-US" dirty="0"/>
          </a:p>
        </p:txBody>
      </p:sp>
    </p:spTree>
    <p:extLst>
      <p:ext uri="{BB962C8B-B14F-4D97-AF65-F5344CB8AC3E}">
        <p14:creationId xmlns:p14="http://schemas.microsoft.com/office/powerpoint/2010/main" val="8204395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 only useful</a:t>
            </a:r>
            <a:r>
              <a:rPr lang="en-US" baseline="0" dirty="0" smtClean="0"/>
              <a:t> for looking at your MEIRS data, but the tools can be used to help you with other initiative as well. Much of the information is generalizable. </a:t>
            </a:r>
            <a:endParaRPr lang="en-US" dirty="0"/>
          </a:p>
        </p:txBody>
      </p:sp>
      <p:sp>
        <p:nvSpPr>
          <p:cNvPr id="4" name="Slide Number Placeholder 3"/>
          <p:cNvSpPr>
            <a:spLocks noGrp="1"/>
          </p:cNvSpPr>
          <p:nvPr>
            <p:ph type="sldNum" sz="quarter" idx="10"/>
          </p:nvPr>
        </p:nvSpPr>
        <p:spPr/>
        <p:txBody>
          <a:bodyPr/>
          <a:lstStyle/>
          <a:p>
            <a:pPr>
              <a:defRPr/>
            </a:pPr>
            <a:fld id="{B52B7416-3FF9-402E-B102-1BA3A952E6CD}" type="slidenum">
              <a:rPr lang="en-US" smtClean="0"/>
              <a:pPr>
                <a:defRPr/>
              </a:pPr>
              <a:t>6</a:t>
            </a:fld>
            <a:endParaRPr lang="en-US" dirty="0"/>
          </a:p>
        </p:txBody>
      </p:sp>
    </p:spTree>
    <p:extLst>
      <p:ext uri="{BB962C8B-B14F-4D97-AF65-F5344CB8AC3E}">
        <p14:creationId xmlns:p14="http://schemas.microsoft.com/office/powerpoint/2010/main" val="30646739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Talk about the time this takes – and when the measures occur – ongoing – remember to measure adult behavior – gives us feedback along the way to see progress as we get to full imp. </a:t>
            </a:r>
          </a:p>
          <a:p>
            <a:endParaRPr lang="en-US" baseline="0" dirty="0" smtClean="0"/>
          </a:p>
          <a:p>
            <a:r>
              <a:rPr lang="en-US" sz="1200" kern="1200" dirty="0" smtClean="0">
                <a:solidFill>
                  <a:schemeClr val="tx1"/>
                </a:solidFill>
                <a:effectLst/>
                <a:latin typeface="+mn-lt"/>
                <a:ea typeface="+mn-ea"/>
                <a:cs typeface="+mn-cs"/>
              </a:rPr>
              <a:t>Stages – review and reflect on where you are in exploration, installation, initial implementation and full implementation</a:t>
            </a:r>
          </a:p>
          <a:p>
            <a:r>
              <a:rPr lang="en-US" sz="1200" kern="1200" dirty="0" smtClean="0">
                <a:solidFill>
                  <a:schemeClr val="tx1"/>
                </a:solidFill>
                <a:effectLst/>
                <a:latin typeface="+mn-lt"/>
                <a:ea typeface="+mn-ea"/>
                <a:cs typeface="+mn-cs"/>
              </a:rPr>
              <a:t>How do the stages interact/compliment/align with the seven steps (the ideal would be sequential, this is not always the case; OK to go back to revisit previous stages)</a:t>
            </a:r>
          </a:p>
          <a:p>
            <a:endParaRPr lang="en-US" sz="1200" kern="120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If you would like more information on stage based implementation go to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8D15F14-DC08-463D-BB60-ED13AFD879B9}"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39168356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Choosing is important - but then you need to analyze the degree to which the elements are clearly identified and operationalized.  What do we mean when we say that elements have been operationalized?</a:t>
            </a:r>
          </a:p>
        </p:txBody>
      </p:sp>
      <p:sp>
        <p:nvSpPr>
          <p:cNvPr id="73732"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sz="1200">
                <a:solidFill>
                  <a:schemeClr val="tx1"/>
                </a:solidFill>
                <a:latin typeface="Arial" charset="0"/>
              </a:defRPr>
            </a:lvl1pPr>
            <a:lvl2pPr marL="742950" indent="-285750" defTabSz="931863" eaLnBrk="0" hangingPunct="0">
              <a:spcBef>
                <a:spcPct val="30000"/>
              </a:spcBef>
              <a:defRPr sz="1200">
                <a:solidFill>
                  <a:schemeClr val="tx1"/>
                </a:solidFill>
                <a:latin typeface="Arial" charset="0"/>
              </a:defRPr>
            </a:lvl2pPr>
            <a:lvl3pPr marL="1143000" indent="-228600" defTabSz="931863" eaLnBrk="0" hangingPunct="0">
              <a:spcBef>
                <a:spcPct val="30000"/>
              </a:spcBef>
              <a:defRPr sz="1200">
                <a:solidFill>
                  <a:schemeClr val="tx1"/>
                </a:solidFill>
                <a:latin typeface="Arial" charset="0"/>
              </a:defRPr>
            </a:lvl3pPr>
            <a:lvl4pPr marL="1600200" indent="-228600" defTabSz="931863" eaLnBrk="0" hangingPunct="0">
              <a:spcBef>
                <a:spcPct val="30000"/>
              </a:spcBef>
              <a:defRPr sz="1200">
                <a:solidFill>
                  <a:schemeClr val="tx1"/>
                </a:solidFill>
                <a:latin typeface="Arial" charset="0"/>
              </a:defRPr>
            </a:lvl4pPr>
            <a:lvl5pPr marL="2057400" indent="-228600" defTabSz="931863" eaLnBrk="0" hangingPunct="0">
              <a:spcBef>
                <a:spcPct val="30000"/>
              </a:spcBef>
              <a:defRPr sz="1200">
                <a:solidFill>
                  <a:schemeClr val="tx1"/>
                </a:solidFill>
                <a:latin typeface="Arial" charset="0"/>
              </a:defRPr>
            </a:lvl5pPr>
            <a:lvl6pPr marL="2514600" indent="-228600" defTabSz="931863" eaLnBrk="0" fontAlgn="base" hangingPunct="0">
              <a:spcBef>
                <a:spcPct val="30000"/>
              </a:spcBef>
              <a:spcAft>
                <a:spcPct val="0"/>
              </a:spcAft>
              <a:defRPr sz="1200">
                <a:solidFill>
                  <a:schemeClr val="tx1"/>
                </a:solidFill>
                <a:latin typeface="Arial" charset="0"/>
              </a:defRPr>
            </a:lvl6pPr>
            <a:lvl7pPr marL="2971800" indent="-228600" defTabSz="931863" eaLnBrk="0" fontAlgn="base" hangingPunct="0">
              <a:spcBef>
                <a:spcPct val="30000"/>
              </a:spcBef>
              <a:spcAft>
                <a:spcPct val="0"/>
              </a:spcAft>
              <a:defRPr sz="1200">
                <a:solidFill>
                  <a:schemeClr val="tx1"/>
                </a:solidFill>
                <a:latin typeface="Arial" charset="0"/>
              </a:defRPr>
            </a:lvl7pPr>
            <a:lvl8pPr marL="3429000" indent="-228600" defTabSz="931863" eaLnBrk="0" fontAlgn="base" hangingPunct="0">
              <a:spcBef>
                <a:spcPct val="30000"/>
              </a:spcBef>
              <a:spcAft>
                <a:spcPct val="0"/>
              </a:spcAft>
              <a:defRPr sz="1200">
                <a:solidFill>
                  <a:schemeClr val="tx1"/>
                </a:solidFill>
                <a:latin typeface="Arial" charset="0"/>
              </a:defRPr>
            </a:lvl8pPr>
            <a:lvl9pPr marL="3886200" indent="-228600" defTabSz="931863"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n-US" altLang="en-US" dirty="0" smtClean="0"/>
              <a:t>(c) Dean Fixsen and Karen Blase, 2010</a:t>
            </a:r>
          </a:p>
        </p:txBody>
      </p:sp>
      <p:sp>
        <p:nvSpPr>
          <p:cNvPr id="73733"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sz="1200">
                <a:solidFill>
                  <a:schemeClr val="tx1"/>
                </a:solidFill>
                <a:latin typeface="Arial" charset="0"/>
              </a:defRPr>
            </a:lvl1pPr>
            <a:lvl2pPr marL="742950" indent="-285750" defTabSz="931863" eaLnBrk="0" hangingPunct="0">
              <a:spcBef>
                <a:spcPct val="30000"/>
              </a:spcBef>
              <a:defRPr sz="1200">
                <a:solidFill>
                  <a:schemeClr val="tx1"/>
                </a:solidFill>
                <a:latin typeface="Arial" charset="0"/>
              </a:defRPr>
            </a:lvl2pPr>
            <a:lvl3pPr marL="1143000" indent="-228600" defTabSz="931863" eaLnBrk="0" hangingPunct="0">
              <a:spcBef>
                <a:spcPct val="30000"/>
              </a:spcBef>
              <a:defRPr sz="1200">
                <a:solidFill>
                  <a:schemeClr val="tx1"/>
                </a:solidFill>
                <a:latin typeface="Arial" charset="0"/>
              </a:defRPr>
            </a:lvl3pPr>
            <a:lvl4pPr marL="1600200" indent="-228600" defTabSz="931863" eaLnBrk="0" hangingPunct="0">
              <a:spcBef>
                <a:spcPct val="30000"/>
              </a:spcBef>
              <a:defRPr sz="1200">
                <a:solidFill>
                  <a:schemeClr val="tx1"/>
                </a:solidFill>
                <a:latin typeface="Arial" charset="0"/>
              </a:defRPr>
            </a:lvl4pPr>
            <a:lvl5pPr marL="2057400" indent="-228600" defTabSz="931863" eaLnBrk="0" hangingPunct="0">
              <a:spcBef>
                <a:spcPct val="30000"/>
              </a:spcBef>
              <a:defRPr sz="1200">
                <a:solidFill>
                  <a:schemeClr val="tx1"/>
                </a:solidFill>
                <a:latin typeface="Arial" charset="0"/>
              </a:defRPr>
            </a:lvl5pPr>
            <a:lvl6pPr marL="2514600" indent="-228600" defTabSz="931863" eaLnBrk="0" fontAlgn="base" hangingPunct="0">
              <a:spcBef>
                <a:spcPct val="30000"/>
              </a:spcBef>
              <a:spcAft>
                <a:spcPct val="0"/>
              </a:spcAft>
              <a:defRPr sz="1200">
                <a:solidFill>
                  <a:schemeClr val="tx1"/>
                </a:solidFill>
                <a:latin typeface="Arial" charset="0"/>
              </a:defRPr>
            </a:lvl6pPr>
            <a:lvl7pPr marL="2971800" indent="-228600" defTabSz="931863" eaLnBrk="0" fontAlgn="base" hangingPunct="0">
              <a:spcBef>
                <a:spcPct val="30000"/>
              </a:spcBef>
              <a:spcAft>
                <a:spcPct val="0"/>
              </a:spcAft>
              <a:defRPr sz="1200">
                <a:solidFill>
                  <a:schemeClr val="tx1"/>
                </a:solidFill>
                <a:latin typeface="Arial" charset="0"/>
              </a:defRPr>
            </a:lvl7pPr>
            <a:lvl8pPr marL="3429000" indent="-228600" defTabSz="931863" eaLnBrk="0" fontAlgn="base" hangingPunct="0">
              <a:spcBef>
                <a:spcPct val="30000"/>
              </a:spcBef>
              <a:spcAft>
                <a:spcPct val="0"/>
              </a:spcAft>
              <a:defRPr sz="1200">
                <a:solidFill>
                  <a:schemeClr val="tx1"/>
                </a:solidFill>
                <a:latin typeface="Arial" charset="0"/>
              </a:defRPr>
            </a:lvl8pPr>
            <a:lvl9pPr marL="3886200" indent="-228600" defTabSz="931863"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C50BB83C-6738-4B51-B966-3321998545E8}" type="slidenum">
              <a:rPr lang="en-US" altLang="en-US" smtClean="0"/>
              <a:pPr eaLnBrk="1" hangingPunct="1">
                <a:spcBef>
                  <a:spcPct val="0"/>
                </a:spcBef>
              </a:pPr>
              <a:t>13</a:t>
            </a:fld>
            <a:endParaRPr lang="en-US" alt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Information on the AI HUB</a:t>
            </a:r>
            <a:endParaRPr lang="en-US" dirty="0"/>
          </a:p>
        </p:txBody>
      </p:sp>
      <p:sp>
        <p:nvSpPr>
          <p:cNvPr id="4" name="Slide Number Placeholder 3"/>
          <p:cNvSpPr>
            <a:spLocks noGrp="1"/>
          </p:cNvSpPr>
          <p:nvPr>
            <p:ph type="sldNum" sz="quarter" idx="10"/>
          </p:nvPr>
        </p:nvSpPr>
        <p:spPr/>
        <p:txBody>
          <a:bodyPr/>
          <a:lstStyle/>
          <a:p>
            <a:pPr>
              <a:defRPr/>
            </a:pPr>
            <a:fld id="{B52B7416-3FF9-402E-B102-1BA3A952E6CD}" type="slidenum">
              <a:rPr lang="en-US" smtClean="0"/>
              <a:pPr>
                <a:defRPr/>
              </a:pPr>
              <a:t>14</a:t>
            </a:fld>
            <a:endParaRPr lang="en-US" dirty="0"/>
          </a:p>
        </p:txBody>
      </p:sp>
    </p:spTree>
    <p:extLst>
      <p:ext uri="{BB962C8B-B14F-4D97-AF65-F5344CB8AC3E}">
        <p14:creationId xmlns:p14="http://schemas.microsoft.com/office/powerpoint/2010/main" val="33646526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ln/>
        </p:spPr>
      </p:sp>
      <p:sp>
        <p:nvSpPr>
          <p:cNvPr id="7680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Once the critical components are articulated then they have to be fully operationalized by identifying the behaviors and activities that represent the “gold standard” - the very best expression of the critical component.  ---- acceptable variations in the practice ----and ineffective and undesirable practices that are not aligned with the critical component or that may even be counter productive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txBox="1">
            <a:spLocks noGrp="1" noChangeArrowheads="1"/>
          </p:cNvSpPr>
          <p:nvPr/>
        </p:nvSpPr>
        <p:spPr bwMode="auto">
          <a:xfrm>
            <a:off x="3970134" y="8829675"/>
            <a:ext cx="3038648" cy="465138"/>
          </a:xfrm>
          <a:prstGeom prst="rect">
            <a:avLst/>
          </a:prstGeom>
          <a:noFill/>
          <a:ln w="9525">
            <a:noFill/>
            <a:miter lim="800000"/>
            <a:headEnd/>
            <a:tailEnd/>
          </a:ln>
        </p:spPr>
        <p:txBody>
          <a:bodyPr lIns="93905" tIns="46953" rIns="93905" bIns="46953" anchor="b">
            <a:prstTxWarp prst="textNoShape">
              <a:avLst/>
            </a:prstTxWarp>
          </a:bodyPr>
          <a:lstStyle/>
          <a:p>
            <a:pPr algn="r" defTabSz="937598" fontAlgn="auto">
              <a:spcBef>
                <a:spcPts val="0"/>
              </a:spcBef>
              <a:spcAft>
                <a:spcPts val="0"/>
              </a:spcAft>
            </a:pPr>
            <a:fld id="{17EF6396-4118-6746-B050-1D389F502CD9}" type="slidenum">
              <a:rPr lang="en-US" sz="1200">
                <a:solidFill>
                  <a:prstClr val="black"/>
                </a:solidFill>
                <a:latin typeface="Calibri"/>
              </a:rPr>
              <a:pPr algn="r" defTabSz="937598" fontAlgn="auto">
                <a:spcBef>
                  <a:spcPts val="0"/>
                </a:spcBef>
                <a:spcAft>
                  <a:spcPts val="0"/>
                </a:spcAft>
              </a:pPr>
              <a:t>26</a:t>
            </a:fld>
            <a:endParaRPr lang="en-US" sz="1200" dirty="0">
              <a:solidFill>
                <a:prstClr val="black"/>
              </a:solidFill>
              <a:latin typeface="Calibri"/>
            </a:endParaRPr>
          </a:p>
        </p:txBody>
      </p:sp>
      <p:sp>
        <p:nvSpPr>
          <p:cNvPr id="71683" name="Rectangle 2"/>
          <p:cNvSpPr>
            <a:spLocks noGrp="1" noRot="1" noChangeAspect="1" noChangeArrowheads="1" noTextEdit="1"/>
          </p:cNvSpPr>
          <p:nvPr>
            <p:ph type="sldImg"/>
          </p:nvPr>
        </p:nvSpPr>
        <p:spPr>
          <a:xfrm>
            <a:off x="1184275" y="698500"/>
            <a:ext cx="4645025" cy="3484563"/>
          </a:xfrm>
          <a:ln/>
        </p:spPr>
      </p:sp>
      <p:sp>
        <p:nvSpPr>
          <p:cNvPr id="71684" name="Rectangle 3"/>
          <p:cNvSpPr>
            <a:spLocks noGrp="1" noChangeArrowheads="1"/>
          </p:cNvSpPr>
          <p:nvPr>
            <p:ph type="body" idx="1"/>
          </p:nvPr>
        </p:nvSpPr>
        <p:spPr bwMode="auto">
          <a:xfrm>
            <a:off x="934720" y="4414840"/>
            <a:ext cx="5140960" cy="4183062"/>
          </a:xfrm>
          <a:noFill/>
        </p:spPr>
        <p:txBody>
          <a:bodyPr/>
          <a:lstStyle/>
          <a:p>
            <a:r>
              <a:rPr lang="en-US" sz="700" dirty="0"/>
              <a:t>Debbi</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bwMode="auto">
          <a:xfrm>
            <a:off x="1179513" y="696913"/>
            <a:ext cx="4649787" cy="3486150"/>
          </a:xfrm>
          <a:noFill/>
          <a:ln>
            <a:solidFill>
              <a:srgbClr val="000000"/>
            </a:solidFill>
            <a:miter lim="800000"/>
            <a:headEnd/>
            <a:tailEnd/>
          </a:ln>
        </p:spPr>
      </p:sp>
      <p:sp>
        <p:nvSpPr>
          <p:cNvPr id="51203"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dirty="0" smtClean="0">
              <a:latin typeface="Arial" charset="0"/>
            </a:endParaRPr>
          </a:p>
        </p:txBody>
      </p:sp>
    </p:spTree>
    <p:extLst>
      <p:ext uri="{BB962C8B-B14F-4D97-AF65-F5344CB8AC3E}">
        <p14:creationId xmlns:p14="http://schemas.microsoft.com/office/powerpoint/2010/main" val="23728911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2000" dirty="0" smtClean="0"/>
              <a:t>No single right solution – fits into many categories</a:t>
            </a:r>
          </a:p>
          <a:p>
            <a:pPr lvl="1"/>
            <a:r>
              <a:rPr lang="en-US" sz="2000" dirty="0" smtClean="0"/>
              <a:t>Have to meet needs of student population and community</a:t>
            </a:r>
          </a:p>
          <a:p>
            <a:pPr lvl="1"/>
            <a:r>
              <a:rPr lang="en-US" sz="2000" dirty="0" smtClean="0"/>
              <a:t>Takes more than just the school – it is a partnership</a:t>
            </a:r>
          </a:p>
          <a:p>
            <a:pPr lvl="1"/>
            <a:r>
              <a:rPr lang="en-US" sz="2000" dirty="0" smtClean="0"/>
              <a:t>Research based</a:t>
            </a:r>
          </a:p>
          <a:p>
            <a:pPr lvl="1"/>
            <a:r>
              <a:rPr lang="en-US" sz="2000" dirty="0" smtClean="0"/>
              <a:t>Dropout is a process – does not occur overnight</a:t>
            </a:r>
          </a:p>
          <a:p>
            <a:pPr lvl="1"/>
            <a:r>
              <a:rPr lang="en-US" sz="2000" dirty="0" smtClean="0"/>
              <a:t>Need to match the intervention to the need</a:t>
            </a:r>
          </a:p>
          <a:p>
            <a:pPr lvl="1"/>
            <a:r>
              <a:rPr lang="en-US" sz="2000" dirty="0" smtClean="0"/>
              <a:t>Not just to raise the rate – but to engage them and prepare</a:t>
            </a:r>
          </a:p>
          <a:p>
            <a:endParaRPr lang="en-US" sz="2000" dirty="0" smtClean="0"/>
          </a:p>
          <a:p>
            <a:endParaRPr lang="en-US" dirty="0"/>
          </a:p>
        </p:txBody>
      </p:sp>
      <p:sp>
        <p:nvSpPr>
          <p:cNvPr id="4" name="Slide Number Placeholder 3"/>
          <p:cNvSpPr>
            <a:spLocks noGrp="1"/>
          </p:cNvSpPr>
          <p:nvPr>
            <p:ph type="sldNum" sz="quarter" idx="10"/>
          </p:nvPr>
        </p:nvSpPr>
        <p:spPr/>
        <p:txBody>
          <a:bodyPr/>
          <a:lstStyle/>
          <a:p>
            <a:pPr>
              <a:defRPr/>
            </a:pPr>
            <a:fld id="{B52B7416-3FF9-402E-B102-1BA3A952E6CD}" type="slidenum">
              <a:rPr lang="en-US" smtClean="0"/>
              <a:pPr>
                <a:defRPr/>
              </a:pPr>
              <a:t>28</a:t>
            </a:fld>
            <a:endParaRPr lang="en-US" dirty="0"/>
          </a:p>
        </p:txBody>
      </p:sp>
    </p:spTree>
    <p:extLst>
      <p:ext uri="{BB962C8B-B14F-4D97-AF65-F5344CB8AC3E}">
        <p14:creationId xmlns:p14="http://schemas.microsoft.com/office/powerpoint/2010/main" val="38827085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7"/>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61988" y="6019800"/>
            <a:ext cx="2081212"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hasCustomPrompt="1"/>
          </p:nvPr>
        </p:nvSpPr>
        <p:spPr>
          <a:xfrm>
            <a:off x="685800" y="1752600"/>
            <a:ext cx="7772400" cy="1470025"/>
          </a:xfrm>
          <a:prstGeom prst="rect">
            <a:avLst/>
          </a:prstGeom>
        </p:spPr>
        <p:txBody>
          <a:bodyPr/>
          <a:lstStyle>
            <a:lvl1pPr>
              <a:defRPr>
                <a:solidFill>
                  <a:schemeClr val="tx1"/>
                </a:solidFill>
              </a:defRPr>
            </a:lvl1pPr>
          </a:lstStyle>
          <a:p>
            <a:r>
              <a:rPr lang="en-US" dirty="0" smtClean="0"/>
              <a:t>Your Presentation Title here</a:t>
            </a:r>
            <a:endParaRPr lang="en-US" dirty="0"/>
          </a:p>
        </p:txBody>
      </p:sp>
      <p:sp>
        <p:nvSpPr>
          <p:cNvPr id="3" name="Subtitle 2"/>
          <p:cNvSpPr>
            <a:spLocks noGrp="1"/>
          </p:cNvSpPr>
          <p:nvPr>
            <p:ph type="subTitle" idx="1" hasCustomPrompt="1"/>
          </p:nvPr>
        </p:nvSpPr>
        <p:spPr>
          <a:xfrm>
            <a:off x="1371600" y="3352800"/>
            <a:ext cx="6400800" cy="1981200"/>
          </a:xfrm>
        </p:spPr>
        <p:txBody>
          <a:bodyPr/>
          <a:lstStyle>
            <a:lvl1pPr marL="0" indent="0" algn="ctr">
              <a:buNone/>
              <a:defRPr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Add subtitle,</a:t>
            </a:r>
            <a:br>
              <a:rPr lang="en-US" dirty="0" smtClean="0"/>
            </a:br>
            <a:r>
              <a:rPr lang="en-US" dirty="0" smtClean="0"/>
              <a:t>author, date etc. or delete</a:t>
            </a:r>
            <a:endParaRPr lang="en-US" dirty="0"/>
          </a:p>
        </p:txBody>
      </p:sp>
      <p:sp>
        <p:nvSpPr>
          <p:cNvPr id="6" name="Footer Placeholder 4"/>
          <p:cNvSpPr>
            <a:spLocks noGrp="1"/>
          </p:cNvSpPr>
          <p:nvPr>
            <p:ph type="ftr" sz="quarter" idx="10"/>
          </p:nvPr>
        </p:nvSpPr>
        <p:spPr>
          <a:xfrm>
            <a:off x="3048000" y="6343650"/>
            <a:ext cx="4876800" cy="365125"/>
          </a:xfrm>
        </p:spPr>
        <p:txBody>
          <a:bodyPr/>
          <a:lstStyle>
            <a:lvl1pPr algn="l">
              <a:defRPr sz="1400" i="1" dirty="0" smtClean="0">
                <a:solidFill>
                  <a:schemeClr val="tx1"/>
                </a:solidFill>
                <a:latin typeface="Myriad Pro Cond" pitchFamily="34" charset="0"/>
              </a:defRPr>
            </a:lvl1pPr>
          </a:lstStyle>
          <a:p>
            <a:pPr>
              <a:defRPr/>
            </a:pPr>
            <a:r>
              <a:rPr lang="en-US" dirty="0"/>
              <a:t>“Leading for educational excellence and equity. Every day for every one.”</a:t>
            </a:r>
          </a:p>
        </p:txBody>
      </p:sp>
    </p:spTree>
    <p:extLst>
      <p:ext uri="{BB962C8B-B14F-4D97-AF65-F5344CB8AC3E}">
        <p14:creationId xmlns:p14="http://schemas.microsoft.com/office/powerpoint/2010/main" val="300117051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lvl1pPr>
              <a:defRPr baseline="0"/>
            </a:lvl1pPr>
            <a:lvl4pPr>
              <a:defRPr b="0">
                <a:latin typeface="Arial" pitchFamily="34" charset="0"/>
                <a:cs typeface="Arial" pitchFamily="34" charset="0"/>
              </a:defRPr>
            </a:lvl4pPr>
          </a:lstStyle>
          <a:p>
            <a:pPr lvl="0"/>
            <a:r>
              <a:rPr lang="en-US" dirty="0" smtClean="0"/>
              <a:t>Your information here</a:t>
            </a:r>
          </a:p>
          <a:p>
            <a:pPr lvl="1"/>
            <a:r>
              <a:rPr lang="en-US" dirty="0" smtClean="0"/>
              <a:t>Second level</a:t>
            </a:r>
          </a:p>
          <a:p>
            <a:pPr lvl="2"/>
            <a:r>
              <a:rPr lang="en-US" dirty="0" smtClean="0"/>
              <a:t>Third level</a:t>
            </a:r>
          </a:p>
          <a:p>
            <a:pPr lvl="3"/>
            <a:r>
              <a:rPr lang="en-US" dirty="0" smtClean="0"/>
              <a:t>Fourth level</a:t>
            </a:r>
          </a:p>
        </p:txBody>
      </p:sp>
      <p:sp>
        <p:nvSpPr>
          <p:cNvPr id="9" name="Title 1"/>
          <p:cNvSpPr>
            <a:spLocks noGrp="1"/>
          </p:cNvSpPr>
          <p:nvPr>
            <p:ph type="title" hasCustomPrompt="1"/>
          </p:nvPr>
        </p:nvSpPr>
        <p:spPr>
          <a:xfrm>
            <a:off x="457200" y="304800"/>
            <a:ext cx="8229600" cy="1143000"/>
          </a:xfrm>
          <a:prstGeom prst="rect">
            <a:avLst/>
          </a:prstGeom>
        </p:spPr>
        <p:txBody>
          <a:bodyPr/>
          <a:lstStyle>
            <a:lvl1pPr>
              <a:defRPr baseline="0">
                <a:solidFill>
                  <a:schemeClr val="tx1"/>
                </a:solidFill>
              </a:defRPr>
            </a:lvl1pPr>
          </a:lstStyle>
          <a:p>
            <a:r>
              <a:rPr lang="en-US" dirty="0" smtClean="0"/>
              <a:t>Your title here</a:t>
            </a:r>
            <a:endParaRPr lang="en-US" dirty="0"/>
          </a:p>
        </p:txBody>
      </p:sp>
      <p:sp>
        <p:nvSpPr>
          <p:cNvPr id="6" name="Footer Placeholder 4"/>
          <p:cNvSpPr>
            <a:spLocks noGrp="1"/>
          </p:cNvSpPr>
          <p:nvPr>
            <p:ph type="ftr" sz="quarter" idx="10"/>
          </p:nvPr>
        </p:nvSpPr>
        <p:spPr/>
        <p:txBody>
          <a:bodyPr/>
          <a:lstStyle>
            <a:lvl1pPr>
              <a:defRPr/>
            </a:lvl1pPr>
          </a:lstStyle>
          <a:p>
            <a:pPr>
              <a:defRPr/>
            </a:pPr>
            <a:r>
              <a:rPr lang="en-US" dirty="0"/>
              <a:t>education.state.mn.us</a:t>
            </a:r>
          </a:p>
        </p:txBody>
      </p:sp>
      <p:sp>
        <p:nvSpPr>
          <p:cNvPr id="7" name="Slide Number Placeholder 5"/>
          <p:cNvSpPr>
            <a:spLocks noGrp="1"/>
          </p:cNvSpPr>
          <p:nvPr>
            <p:ph type="sldNum" sz="quarter" idx="11"/>
          </p:nvPr>
        </p:nvSpPr>
        <p:spPr>
          <a:xfrm>
            <a:off x="6553200" y="6416675"/>
            <a:ext cx="2133600" cy="365125"/>
          </a:xfrm>
          <a:prstGeom prst="rect">
            <a:avLst/>
          </a:prstGeom>
        </p:spPr>
        <p:txBody>
          <a:bodyPr/>
          <a:lstStyle>
            <a:lvl1pPr algn="r" fontAlgn="auto">
              <a:spcBef>
                <a:spcPts val="0"/>
              </a:spcBef>
              <a:spcAft>
                <a:spcPts val="0"/>
              </a:spcAft>
              <a:defRPr sz="1200" smtClean="0">
                <a:latin typeface="Arial" pitchFamily="34" charset="0"/>
                <a:cs typeface="Arial" pitchFamily="34" charset="0"/>
              </a:defRPr>
            </a:lvl1pPr>
          </a:lstStyle>
          <a:p>
            <a:pPr>
              <a:defRPr/>
            </a:pPr>
            <a:fld id="{7747FA44-02FD-4485-B373-A98F0B4349C3}" type="slidenum">
              <a:rPr lang="en-US"/>
              <a:pPr>
                <a:defRPr/>
              </a:pPr>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61988" y="6294038"/>
            <a:ext cx="1319212" cy="41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370854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28600"/>
            <a:ext cx="8229600" cy="1143000"/>
          </a:xfrm>
          <a:prstGeom prst="rect">
            <a:avLst/>
          </a:prstGeom>
        </p:spPr>
        <p:txBody>
          <a:bodyPr/>
          <a:lstStyle>
            <a:lvl1pPr>
              <a:defRPr>
                <a:solidFill>
                  <a:schemeClr val="tx1"/>
                </a:solidFill>
              </a:defRPr>
            </a:lvl1pPr>
          </a:lstStyle>
          <a:p>
            <a:r>
              <a:rPr lang="en-US" dirty="0" smtClean="0"/>
              <a:t>Your Title here</a:t>
            </a:r>
            <a:endParaRPr lang="en-US" dirty="0"/>
          </a:p>
        </p:txBody>
      </p:sp>
      <p:sp>
        <p:nvSpPr>
          <p:cNvPr id="3" name="Content Placeholder 2"/>
          <p:cNvSpPr>
            <a:spLocks noGrp="1"/>
          </p:cNvSpPr>
          <p:nvPr>
            <p:ph sz="half" idx="1" hasCustomPrompt="1"/>
          </p:nvPr>
        </p:nvSpPr>
        <p:spPr>
          <a:xfrm>
            <a:off x="457200" y="1600200"/>
            <a:ext cx="4038600" cy="4525963"/>
          </a:xfrm>
        </p:spPr>
        <p:txBody>
          <a:bodyPr/>
          <a:lstStyle>
            <a:lvl1pPr>
              <a:defRPr sz="2800" baseline="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Edit with your text</a:t>
            </a:r>
          </a:p>
          <a:p>
            <a:pPr lvl="1"/>
            <a:r>
              <a:rPr lang="en-US" dirty="0" smtClean="0"/>
              <a:t>Second level</a:t>
            </a:r>
          </a:p>
          <a:p>
            <a:pPr lvl="2"/>
            <a:r>
              <a:rPr lang="en-US" dirty="0" smtClean="0"/>
              <a:t>Third level</a:t>
            </a:r>
          </a:p>
        </p:txBody>
      </p:sp>
      <p:sp>
        <p:nvSpPr>
          <p:cNvPr id="4" name="Content Placeholder 3"/>
          <p:cNvSpPr>
            <a:spLocks noGrp="1"/>
          </p:cNvSpPr>
          <p:nvPr>
            <p:ph sz="half" idx="2" hasCustomPrompt="1"/>
          </p:nvPr>
        </p:nvSpPr>
        <p:spPr>
          <a:xfrm>
            <a:off x="4648200" y="1600200"/>
            <a:ext cx="4038600" cy="4525963"/>
          </a:xfrm>
        </p:spPr>
        <p:txBody>
          <a:bodyPr/>
          <a:lstStyle>
            <a:lvl1pPr>
              <a:defRPr sz="2800" baseline="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Edit with your text</a:t>
            </a:r>
          </a:p>
          <a:p>
            <a:pPr lvl="1"/>
            <a:r>
              <a:rPr lang="en-US" dirty="0" smtClean="0"/>
              <a:t>Second level</a:t>
            </a:r>
          </a:p>
          <a:p>
            <a:pPr lvl="2"/>
            <a:r>
              <a:rPr lang="en-US" dirty="0" smtClean="0"/>
              <a:t>Third level</a:t>
            </a:r>
          </a:p>
        </p:txBody>
      </p:sp>
      <p:sp>
        <p:nvSpPr>
          <p:cNvPr id="7" name="Footer Placeholder 5"/>
          <p:cNvSpPr>
            <a:spLocks noGrp="1"/>
          </p:cNvSpPr>
          <p:nvPr>
            <p:ph type="ftr" sz="quarter" idx="10"/>
          </p:nvPr>
        </p:nvSpPr>
        <p:spPr/>
        <p:txBody>
          <a:bodyPr/>
          <a:lstStyle>
            <a:lvl1pPr>
              <a:defRPr/>
            </a:lvl1pPr>
          </a:lstStyle>
          <a:p>
            <a:pPr>
              <a:defRPr/>
            </a:pPr>
            <a:r>
              <a:rPr lang="en-US" dirty="0"/>
              <a:t>education.state.mn.us</a:t>
            </a:r>
          </a:p>
        </p:txBody>
      </p:sp>
      <p:sp>
        <p:nvSpPr>
          <p:cNvPr id="8" name="Slide Number Placeholder 6"/>
          <p:cNvSpPr>
            <a:spLocks noGrp="1"/>
          </p:cNvSpPr>
          <p:nvPr>
            <p:ph type="sldNum" sz="quarter" idx="11"/>
          </p:nvPr>
        </p:nvSpPr>
        <p:spPr>
          <a:xfrm>
            <a:off x="6553200" y="6416675"/>
            <a:ext cx="2133600" cy="365125"/>
          </a:xfrm>
          <a:prstGeom prst="rect">
            <a:avLst/>
          </a:prstGeom>
        </p:spPr>
        <p:txBody>
          <a:bodyPr/>
          <a:lstStyle>
            <a:lvl1pPr algn="r" fontAlgn="auto">
              <a:spcBef>
                <a:spcPts val="0"/>
              </a:spcBef>
              <a:spcAft>
                <a:spcPts val="0"/>
              </a:spcAft>
              <a:defRPr sz="1200" smtClean="0">
                <a:latin typeface="Arial" pitchFamily="34" charset="0"/>
                <a:cs typeface="Arial" pitchFamily="34" charset="0"/>
              </a:defRPr>
            </a:lvl1pPr>
          </a:lstStyle>
          <a:p>
            <a:pPr>
              <a:defRPr/>
            </a:pPr>
            <a:fld id="{DEABB14B-8719-47FB-A82C-5265EF1B0390}" type="slidenum">
              <a:rPr lang="en-US"/>
              <a:pPr>
                <a:defRPr/>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61988" y="6294038"/>
            <a:ext cx="1319212" cy="41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91397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28600"/>
            <a:ext cx="8229600" cy="1143000"/>
          </a:xfrm>
          <a:prstGeom prst="rect">
            <a:avLst/>
          </a:prstGeom>
        </p:spPr>
        <p:txBody>
          <a:bodyPr/>
          <a:lstStyle>
            <a:lvl1pPr>
              <a:defRPr>
                <a:solidFill>
                  <a:schemeClr val="tx1"/>
                </a:solidFill>
              </a:defRPr>
            </a:lvl1pPr>
          </a:lstStyle>
          <a:p>
            <a:r>
              <a:rPr lang="en-US" dirty="0" smtClean="0"/>
              <a:t>Your Title here</a:t>
            </a:r>
            <a:endParaRPr lang="en-US" dirty="0"/>
          </a:p>
        </p:txBody>
      </p:sp>
      <p:sp>
        <p:nvSpPr>
          <p:cNvPr id="5" name="Footer Placeholder 3"/>
          <p:cNvSpPr>
            <a:spLocks noGrp="1"/>
          </p:cNvSpPr>
          <p:nvPr>
            <p:ph type="ftr" sz="quarter" idx="10"/>
          </p:nvPr>
        </p:nvSpPr>
        <p:spPr/>
        <p:txBody>
          <a:bodyPr/>
          <a:lstStyle>
            <a:lvl1pPr>
              <a:defRPr/>
            </a:lvl1pPr>
          </a:lstStyle>
          <a:p>
            <a:pPr>
              <a:defRPr/>
            </a:pPr>
            <a:r>
              <a:rPr lang="en-US" dirty="0"/>
              <a:t>education.state.mn.us</a:t>
            </a:r>
          </a:p>
        </p:txBody>
      </p:sp>
      <p:sp>
        <p:nvSpPr>
          <p:cNvPr id="6" name="Slide Number Placeholder 4"/>
          <p:cNvSpPr>
            <a:spLocks noGrp="1"/>
          </p:cNvSpPr>
          <p:nvPr>
            <p:ph type="sldNum" sz="quarter" idx="11"/>
          </p:nvPr>
        </p:nvSpPr>
        <p:spPr>
          <a:xfrm>
            <a:off x="6553200" y="6416675"/>
            <a:ext cx="2133600" cy="365125"/>
          </a:xfrm>
          <a:prstGeom prst="rect">
            <a:avLst/>
          </a:prstGeom>
        </p:spPr>
        <p:txBody>
          <a:bodyPr/>
          <a:lstStyle>
            <a:lvl1pPr algn="r" fontAlgn="auto">
              <a:spcBef>
                <a:spcPts val="0"/>
              </a:spcBef>
              <a:spcAft>
                <a:spcPts val="0"/>
              </a:spcAft>
              <a:defRPr sz="1200" smtClean="0">
                <a:latin typeface="Arial" pitchFamily="34" charset="0"/>
                <a:cs typeface="Arial" pitchFamily="34" charset="0"/>
              </a:defRPr>
            </a:lvl1pPr>
          </a:lstStyle>
          <a:p>
            <a:pPr>
              <a:defRPr/>
            </a:pPr>
            <a:fld id="{47616659-3C90-4EB4-9B06-406AF7F8AB87}" type="slidenum">
              <a:rPr lang="en-US"/>
              <a:pPr>
                <a:defRPr/>
              </a:pPr>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61988" y="6294038"/>
            <a:ext cx="1319212" cy="41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861825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Footer Placeholder 2"/>
          <p:cNvSpPr>
            <a:spLocks noGrp="1"/>
          </p:cNvSpPr>
          <p:nvPr>
            <p:ph type="ftr" sz="quarter" idx="10"/>
          </p:nvPr>
        </p:nvSpPr>
        <p:spPr/>
        <p:txBody>
          <a:bodyPr/>
          <a:lstStyle>
            <a:lvl1pPr>
              <a:defRPr/>
            </a:lvl1pPr>
          </a:lstStyle>
          <a:p>
            <a:pPr>
              <a:defRPr/>
            </a:pPr>
            <a:r>
              <a:rPr lang="en-US" dirty="0"/>
              <a:t>education.state.mn.us</a:t>
            </a:r>
          </a:p>
        </p:txBody>
      </p:sp>
      <p:sp>
        <p:nvSpPr>
          <p:cNvPr id="5" name="Slide Number Placeholder 3"/>
          <p:cNvSpPr>
            <a:spLocks noGrp="1"/>
          </p:cNvSpPr>
          <p:nvPr>
            <p:ph type="sldNum" sz="quarter" idx="11"/>
          </p:nvPr>
        </p:nvSpPr>
        <p:spPr>
          <a:xfrm>
            <a:off x="6553200" y="6416675"/>
            <a:ext cx="2133600" cy="365125"/>
          </a:xfrm>
          <a:prstGeom prst="rect">
            <a:avLst/>
          </a:prstGeom>
        </p:spPr>
        <p:txBody>
          <a:bodyPr/>
          <a:lstStyle>
            <a:lvl1pPr algn="r" fontAlgn="auto">
              <a:spcBef>
                <a:spcPts val="0"/>
              </a:spcBef>
              <a:spcAft>
                <a:spcPts val="0"/>
              </a:spcAft>
              <a:defRPr sz="1200" smtClean="0">
                <a:latin typeface="Arial" pitchFamily="34" charset="0"/>
                <a:cs typeface="Arial" pitchFamily="34" charset="0"/>
              </a:defRPr>
            </a:lvl1pPr>
          </a:lstStyle>
          <a:p>
            <a:pPr>
              <a:defRPr/>
            </a:pPr>
            <a:fld id="{385F6034-01AB-474B-9F12-441A4FA79110}" type="slidenum">
              <a:rPr lang="en-US"/>
              <a:pPr>
                <a:defRPr/>
              </a:pPr>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61988" y="6294038"/>
            <a:ext cx="1319212" cy="41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200895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cxnSp>
        <p:nvCxnSpPr>
          <p:cNvPr id="6" name="Straight Connector 5"/>
          <p:cNvCxnSpPr/>
          <p:nvPr userDrawn="1"/>
        </p:nvCxnSpPr>
        <p:spPr>
          <a:xfrm>
            <a:off x="4419600" y="762000"/>
            <a:ext cx="47244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0" y="0"/>
            <a:ext cx="4572000" cy="762000"/>
          </a:xfrm>
          <a:prstGeom prst="rect">
            <a:avLst/>
          </a:prstGeom>
        </p:spPr>
        <p:txBody>
          <a:bodyPr/>
          <a:lstStyle>
            <a:lvl1pPr>
              <a:defRPr sz="2800">
                <a:solidFill>
                  <a:srgbClr val="002060"/>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228600" y="1524000"/>
            <a:ext cx="8686800" cy="4525963"/>
          </a:xfrm>
        </p:spPr>
        <p:txBody>
          <a:bodyPr/>
          <a:lstStyle>
            <a:lvl1pPr>
              <a:defRPr b="1">
                <a:solidFill>
                  <a:srgbClr val="002060"/>
                </a:solidFill>
              </a:defRPr>
            </a:lvl1pPr>
            <a:lvl2pPr>
              <a:defRPr b="1">
                <a:solidFill>
                  <a:srgbClr val="002060"/>
                </a:solidFill>
              </a:defRPr>
            </a:lvl2pPr>
            <a:lvl3pPr>
              <a:defRPr b="1">
                <a:solidFill>
                  <a:srgbClr val="002060"/>
                </a:solidFill>
              </a:defRPr>
            </a:lvl3pPr>
            <a:lvl4pPr>
              <a:defRPr b="1">
                <a:solidFill>
                  <a:srgbClr val="002060"/>
                </a:solidFill>
              </a:defRPr>
            </a:lvl4pPr>
            <a:lvl5pPr>
              <a:defRPr b="1">
                <a:solidFill>
                  <a:srgbClr val="002060"/>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10"/>
          </p:nvPr>
        </p:nvSpPr>
        <p:spPr>
          <a:xfrm>
            <a:off x="0" y="0"/>
            <a:ext cx="4572000" cy="762000"/>
          </a:xfrm>
          <a:solidFill>
            <a:srgbClr val="C00000"/>
          </a:solidFill>
          <a:ln>
            <a:solidFill>
              <a:srgbClr val="C00000"/>
            </a:solidFill>
          </a:ln>
        </p:spPr>
        <p:txBody>
          <a:bodyPr anchor="ctr"/>
          <a:lstStyle>
            <a:lvl1pPr marL="91440" indent="0">
              <a:buNone/>
              <a:defRPr sz="2800" b="1">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Click to edit Master text styles</a:t>
            </a:r>
            <a:endParaRPr lang="en-US" dirty="0"/>
          </a:p>
        </p:txBody>
      </p:sp>
      <p:sp>
        <p:nvSpPr>
          <p:cNvPr id="7" name="Rectangle 6"/>
          <p:cNvSpPr/>
          <p:nvPr userDrawn="1"/>
        </p:nvSpPr>
        <p:spPr>
          <a:xfrm>
            <a:off x="0" y="5943600"/>
            <a:ext cx="9144000" cy="914400"/>
          </a:xfrm>
          <a:prstGeom prst="rect">
            <a:avLst/>
          </a:prstGeom>
          <a:gradFill flip="none" rotWithShape="1">
            <a:gsLst>
              <a:gs pos="0">
                <a:srgbClr val="FDEB63">
                  <a:alpha val="42000"/>
                </a:srgbClr>
              </a:gs>
              <a:gs pos="100000">
                <a:srgbClr val="FFFFFF"/>
              </a:gs>
            </a:gsLst>
            <a:lin ang="5400000" scaled="0"/>
            <a:tileRect/>
          </a:gra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ln>
                <a:noFill/>
              </a:ln>
            </a:endParaRP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1000" y="6019800"/>
            <a:ext cx="2081212"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SISEP.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72200" y="6096000"/>
            <a:ext cx="2704691" cy="571136"/>
          </a:xfrm>
          <a:prstGeom prst="rect">
            <a:avLst/>
          </a:prstGeom>
        </p:spPr>
      </p:pic>
    </p:spTree>
    <p:extLst>
      <p:ext uri="{BB962C8B-B14F-4D97-AF65-F5344CB8AC3E}">
        <p14:creationId xmlns:p14="http://schemas.microsoft.com/office/powerpoint/2010/main" val="139994934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DEB63">
            <a:alpha val="44000"/>
          </a:srgbClr>
        </a:solidFill>
        <a:effectLst/>
      </p:bgPr>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100" b="1" dirty="0" smtClean="0">
                <a:solidFill>
                  <a:srgbClr val="D2232A"/>
                </a:solidFill>
                <a:latin typeface="Arial" pitchFamily="34" charset="0"/>
                <a:cs typeface="Arial" pitchFamily="34" charset="0"/>
              </a:defRPr>
            </a:lvl1pPr>
          </a:lstStyle>
          <a:p>
            <a:pPr>
              <a:defRPr/>
            </a:pPr>
            <a:r>
              <a:rPr lang="en-US" dirty="0"/>
              <a:t>education.state.mn.us</a:t>
            </a:r>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Lst>
  <p:timing>
    <p:tnLst>
      <p:par>
        <p:cTn id="1" dur="indefinite" restart="never" nodeType="tmRoot"/>
      </p:par>
    </p:tnLst>
  </p:timing>
  <p:hf hdr="0" dt="0"/>
  <p:txStyles>
    <p:titleStyle>
      <a:lvl1pPr algn="ctr" rtl="0" eaLnBrk="1" fontAlgn="base" hangingPunct="1">
        <a:spcBef>
          <a:spcPct val="0"/>
        </a:spcBef>
        <a:spcAft>
          <a:spcPct val="0"/>
        </a:spcAft>
        <a:defRPr sz="3000" b="1" kern="1200">
          <a:solidFill>
            <a:srgbClr val="D2232A"/>
          </a:solidFill>
          <a:latin typeface="Arial" pitchFamily="34" charset="0"/>
          <a:ea typeface="+mj-ea"/>
          <a:cs typeface="Arial" pitchFamily="34" charset="0"/>
        </a:defRPr>
      </a:lvl1pPr>
      <a:lvl2pPr algn="ctr" rtl="0" eaLnBrk="1" fontAlgn="base" hangingPunct="1">
        <a:spcBef>
          <a:spcPct val="0"/>
        </a:spcBef>
        <a:spcAft>
          <a:spcPct val="0"/>
        </a:spcAft>
        <a:defRPr sz="3000" b="1">
          <a:solidFill>
            <a:srgbClr val="D2232A"/>
          </a:solidFill>
          <a:latin typeface="Arial" pitchFamily="34" charset="0"/>
          <a:cs typeface="Arial" pitchFamily="34" charset="0"/>
        </a:defRPr>
      </a:lvl2pPr>
      <a:lvl3pPr algn="ctr" rtl="0" eaLnBrk="1" fontAlgn="base" hangingPunct="1">
        <a:spcBef>
          <a:spcPct val="0"/>
        </a:spcBef>
        <a:spcAft>
          <a:spcPct val="0"/>
        </a:spcAft>
        <a:defRPr sz="3000" b="1">
          <a:solidFill>
            <a:srgbClr val="D2232A"/>
          </a:solidFill>
          <a:latin typeface="Arial" pitchFamily="34" charset="0"/>
          <a:cs typeface="Arial" pitchFamily="34" charset="0"/>
        </a:defRPr>
      </a:lvl3pPr>
      <a:lvl4pPr algn="ctr" rtl="0" eaLnBrk="1" fontAlgn="base" hangingPunct="1">
        <a:spcBef>
          <a:spcPct val="0"/>
        </a:spcBef>
        <a:spcAft>
          <a:spcPct val="0"/>
        </a:spcAft>
        <a:defRPr sz="3000" b="1">
          <a:solidFill>
            <a:srgbClr val="D2232A"/>
          </a:solidFill>
          <a:latin typeface="Arial" pitchFamily="34" charset="0"/>
          <a:cs typeface="Arial" pitchFamily="34" charset="0"/>
        </a:defRPr>
      </a:lvl4pPr>
      <a:lvl5pPr algn="ctr" rtl="0" eaLnBrk="1" fontAlgn="base" hangingPunct="1">
        <a:spcBef>
          <a:spcPct val="0"/>
        </a:spcBef>
        <a:spcAft>
          <a:spcPct val="0"/>
        </a:spcAft>
        <a:defRPr sz="3000" b="1">
          <a:solidFill>
            <a:srgbClr val="D2232A"/>
          </a:solidFill>
          <a:latin typeface="Arial" pitchFamily="34" charset="0"/>
          <a:cs typeface="Arial" pitchFamily="34" charset="0"/>
        </a:defRPr>
      </a:lvl5pPr>
      <a:lvl6pPr marL="457200" algn="ctr" rtl="0" eaLnBrk="1" fontAlgn="base" hangingPunct="1">
        <a:spcBef>
          <a:spcPct val="0"/>
        </a:spcBef>
        <a:spcAft>
          <a:spcPct val="0"/>
        </a:spcAft>
        <a:defRPr sz="3000" b="1">
          <a:solidFill>
            <a:srgbClr val="D2232A"/>
          </a:solidFill>
          <a:latin typeface="Arial" pitchFamily="34" charset="0"/>
          <a:cs typeface="Arial" pitchFamily="34" charset="0"/>
        </a:defRPr>
      </a:lvl6pPr>
      <a:lvl7pPr marL="914400" algn="ctr" rtl="0" eaLnBrk="1" fontAlgn="base" hangingPunct="1">
        <a:spcBef>
          <a:spcPct val="0"/>
        </a:spcBef>
        <a:spcAft>
          <a:spcPct val="0"/>
        </a:spcAft>
        <a:defRPr sz="3000" b="1">
          <a:solidFill>
            <a:srgbClr val="D2232A"/>
          </a:solidFill>
          <a:latin typeface="Arial" pitchFamily="34" charset="0"/>
          <a:cs typeface="Arial" pitchFamily="34" charset="0"/>
        </a:defRPr>
      </a:lvl7pPr>
      <a:lvl8pPr marL="1371600" algn="ctr" rtl="0" eaLnBrk="1" fontAlgn="base" hangingPunct="1">
        <a:spcBef>
          <a:spcPct val="0"/>
        </a:spcBef>
        <a:spcAft>
          <a:spcPct val="0"/>
        </a:spcAft>
        <a:defRPr sz="3000" b="1">
          <a:solidFill>
            <a:srgbClr val="D2232A"/>
          </a:solidFill>
          <a:latin typeface="Arial" pitchFamily="34" charset="0"/>
          <a:cs typeface="Arial" pitchFamily="34" charset="0"/>
        </a:defRPr>
      </a:lvl8pPr>
      <a:lvl9pPr marL="1828800" algn="ctr" rtl="0" eaLnBrk="1" fontAlgn="base" hangingPunct="1">
        <a:spcBef>
          <a:spcPct val="0"/>
        </a:spcBef>
        <a:spcAft>
          <a:spcPct val="0"/>
        </a:spcAft>
        <a:defRPr sz="3000" b="1">
          <a:solidFill>
            <a:srgbClr val="D2232A"/>
          </a:solidFill>
          <a:latin typeface="Arial" pitchFamily="34" charset="0"/>
          <a:cs typeface="Arial" pitchFamily="34" charset="0"/>
        </a:defRPr>
      </a:lvl9pPr>
    </p:titleStyle>
    <p:bodyStyle>
      <a:lvl1pPr marL="342900" indent="-342900" algn="l" rtl="0" eaLnBrk="1" fontAlgn="base" hangingPunct="1">
        <a:spcBef>
          <a:spcPct val="20000"/>
        </a:spcBef>
        <a:spcAft>
          <a:spcPct val="0"/>
        </a:spcAft>
        <a:buFont typeface="Arial" pitchFamily="34" charset="0"/>
        <a:buChar char="•"/>
        <a:defRPr sz="2600" b="1" kern="1200">
          <a:solidFill>
            <a:schemeClr val="tx1"/>
          </a:solidFill>
          <a:latin typeface="Arial" pitchFamily="34" charset="0"/>
          <a:ea typeface="+mn-ea"/>
          <a:cs typeface="Arial" pitchFamily="34" charset="0"/>
        </a:defRPr>
      </a:lvl1pPr>
      <a:lvl2pPr marL="742950" indent="-285750" algn="l" rtl="0" eaLnBrk="1" fontAlgn="base" hangingPunct="1">
        <a:spcBef>
          <a:spcPct val="20000"/>
        </a:spcBef>
        <a:spcAft>
          <a:spcPct val="0"/>
        </a:spcAft>
        <a:buFont typeface="Arial" pitchFamily="34" charset="0"/>
        <a:buChar char="–"/>
        <a:defRPr sz="2200" b="1" kern="1200">
          <a:solidFill>
            <a:schemeClr val="tx1"/>
          </a:solidFill>
          <a:latin typeface="Arial" pitchFamily="34" charset="0"/>
          <a:ea typeface="+mn-ea"/>
          <a:cs typeface="Arial" pitchFamily="34" charset="0"/>
        </a:defRPr>
      </a:lvl2pPr>
      <a:lvl3pPr marL="1257300" indent="-342900" algn="l" rtl="0" eaLnBrk="1" fontAlgn="base" hangingPunct="1">
        <a:spcBef>
          <a:spcPct val="20000"/>
        </a:spcBef>
        <a:spcAft>
          <a:spcPct val="0"/>
        </a:spcAft>
        <a:buFont typeface="Wingdings" pitchFamily="2" charset="2"/>
        <a:buChar char="§"/>
        <a:defRPr sz="2000" kern="1200">
          <a:solidFill>
            <a:schemeClr val="tx1"/>
          </a:solidFill>
          <a:latin typeface="Arial" pitchFamily="34" charset="0"/>
          <a:ea typeface="+mn-ea"/>
          <a:cs typeface="Arial" pitchFamily="34" charset="0"/>
        </a:defRPr>
      </a:lvl3pPr>
      <a:lvl4pPr marL="1600200" indent="-228600" algn="l" rtl="0" eaLnBrk="1" fontAlgn="base" hangingPunct="1">
        <a:spcBef>
          <a:spcPct val="20000"/>
        </a:spcBef>
        <a:spcAft>
          <a:spcPct val="0"/>
        </a:spcAft>
        <a:buFont typeface="Arial" pitchFamily="34" charset="0"/>
        <a:buChar char="–"/>
        <a:defRPr b="1" kern="1200">
          <a:solidFill>
            <a:schemeClr val="tx1"/>
          </a:solidFill>
          <a:latin typeface="+mn-lt"/>
          <a:ea typeface="+mn-ea"/>
          <a:cs typeface="Arial" pitchFamily="34" charset="0"/>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unc-fpg-cdi.adobeconnect.com/_a992899727/ai-lesson3/"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hyperlink" Target="mailto:Cammy.lehr@state.mn.u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education.state.mn.us/MDE/StuSuc/DropPrev/MEIRS/index.htm"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implementation.fpg.unc.edu/about-the-ai-hub"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ctrTitle"/>
          </p:nvPr>
        </p:nvSpPr>
        <p:spPr bwMode="auto">
          <a:xfrm>
            <a:off x="762000" y="304800"/>
            <a:ext cx="7772400" cy="1676400"/>
          </a:xfrm>
          <a:noFill/>
          <a:ln>
            <a:miter lim="800000"/>
            <a:headEnd/>
            <a:tailEnd/>
          </a:ln>
        </p:spPr>
        <p:txBody>
          <a:bodyPr vert="horz" wrap="square" lIns="91440" tIns="45720" rIns="91440" bIns="45720" numCol="1" anchor="t" anchorCtr="0" compatLnSpc="1">
            <a:prstTxWarp prst="textNoShape">
              <a:avLst/>
            </a:prstTxWarp>
          </a:bodyPr>
          <a:lstStyle/>
          <a:p>
            <a:r>
              <a:rPr lang="en-US" dirty="0" smtClean="0"/>
              <a:t/>
            </a:r>
            <a:br>
              <a:rPr lang="en-US" dirty="0" smtClean="0"/>
            </a:br>
            <a:r>
              <a:rPr lang="en-US" dirty="0" smtClean="0">
                <a:solidFill>
                  <a:srgbClr val="C00000"/>
                </a:solidFill>
              </a:rPr>
              <a:t>Minnesota </a:t>
            </a:r>
            <a:r>
              <a:rPr lang="en-US" dirty="0">
                <a:solidFill>
                  <a:srgbClr val="C00000"/>
                </a:solidFill>
              </a:rPr>
              <a:t>Early Indicator and Response System (MEIRS) </a:t>
            </a:r>
            <a:r>
              <a:rPr lang="en-US" dirty="0" smtClean="0">
                <a:solidFill>
                  <a:srgbClr val="C00000"/>
                </a:solidFill>
              </a:rPr>
              <a:t>Training</a:t>
            </a:r>
            <a:br>
              <a:rPr lang="en-US" dirty="0" smtClean="0">
                <a:solidFill>
                  <a:srgbClr val="C00000"/>
                </a:solidFill>
              </a:rPr>
            </a:br>
            <a:r>
              <a:rPr lang="en-US" dirty="0" smtClean="0">
                <a:solidFill>
                  <a:srgbClr val="C00000"/>
                </a:solidFill>
              </a:rPr>
              <a:t/>
            </a:r>
            <a:br>
              <a:rPr lang="en-US" dirty="0" smtClean="0">
                <a:solidFill>
                  <a:srgbClr val="C00000"/>
                </a:solidFill>
              </a:rPr>
            </a:br>
            <a:r>
              <a:rPr lang="en-US" dirty="0" smtClean="0">
                <a:solidFill>
                  <a:srgbClr val="C00000"/>
                </a:solidFill>
              </a:rPr>
              <a:t>Today </a:t>
            </a:r>
            <a:br>
              <a:rPr lang="en-US" dirty="0" smtClean="0">
                <a:solidFill>
                  <a:srgbClr val="C00000"/>
                </a:solidFill>
              </a:rPr>
            </a:br>
            <a:r>
              <a:rPr lang="en-US" dirty="0" smtClean="0"/>
              <a:t>Session III:</a:t>
            </a:r>
            <a:r>
              <a:rPr lang="en-US" sz="3200" dirty="0">
                <a:solidFill>
                  <a:schemeClr val="tx2"/>
                </a:solidFill>
                <a:latin typeface="Arial" charset="0"/>
                <a:cs typeface="Arial" charset="0"/>
              </a:rPr>
              <a:t> </a:t>
            </a:r>
            <a:r>
              <a:rPr lang="en-US" sz="3200" dirty="0" smtClean="0">
                <a:solidFill>
                  <a:schemeClr val="tx2"/>
                </a:solidFill>
                <a:latin typeface="Arial" charset="0"/>
                <a:cs typeface="Arial" charset="0"/>
              </a:rPr>
              <a:t/>
            </a:r>
            <a:br>
              <a:rPr lang="en-US" sz="3200" dirty="0" smtClean="0">
                <a:solidFill>
                  <a:schemeClr val="tx2"/>
                </a:solidFill>
                <a:latin typeface="Arial" charset="0"/>
                <a:cs typeface="Arial" charset="0"/>
              </a:rPr>
            </a:br>
            <a:r>
              <a:rPr lang="en-US" sz="2800" dirty="0" smtClean="0">
                <a:solidFill>
                  <a:schemeClr val="tx2"/>
                </a:solidFill>
                <a:latin typeface="Arial" charset="0"/>
                <a:cs typeface="Arial" charset="0"/>
              </a:rPr>
              <a:t>Initial Implementation/Continuous Improvement</a:t>
            </a:r>
            <a:r>
              <a:rPr lang="en-US" dirty="0"/>
              <a:t/>
            </a:r>
            <a:br>
              <a:rPr lang="en-US" dirty="0"/>
            </a:br>
            <a:r>
              <a:rPr lang="en-US" dirty="0" smtClean="0">
                <a:latin typeface="Arial" charset="0"/>
                <a:cs typeface="Arial" charset="0"/>
              </a:rPr>
              <a:t/>
            </a:r>
            <a:br>
              <a:rPr lang="en-US" dirty="0" smtClean="0">
                <a:latin typeface="Arial" charset="0"/>
                <a:cs typeface="Arial" charset="0"/>
              </a:rPr>
            </a:br>
            <a:endParaRPr lang="en-US" dirty="0" smtClean="0">
              <a:latin typeface="Arial" charset="0"/>
              <a:cs typeface="Arial" charset="0"/>
            </a:endParaRPr>
          </a:p>
        </p:txBody>
      </p:sp>
      <p:sp>
        <p:nvSpPr>
          <p:cNvPr id="7171" name="Subtitle 3"/>
          <p:cNvSpPr>
            <a:spLocks noGrp="1"/>
          </p:cNvSpPr>
          <p:nvPr>
            <p:ph type="subTitle" idx="1"/>
          </p:nvPr>
        </p:nvSpPr>
        <p:spPr>
          <a:xfrm>
            <a:off x="76200" y="3962400"/>
            <a:ext cx="9067800" cy="2057400"/>
          </a:xfrm>
        </p:spPr>
        <p:txBody>
          <a:bodyPr/>
          <a:lstStyle/>
          <a:p>
            <a:endParaRPr lang="en-US" sz="2000" dirty="0" smtClean="0">
              <a:solidFill>
                <a:srgbClr val="C00000"/>
              </a:solidFill>
              <a:latin typeface="Arial" charset="0"/>
              <a:cs typeface="Arial" charset="0"/>
            </a:endParaRPr>
          </a:p>
          <a:p>
            <a:r>
              <a:rPr lang="en-US" sz="2400" dirty="0" smtClean="0">
                <a:solidFill>
                  <a:srgbClr val="C00000"/>
                </a:solidFill>
                <a:latin typeface="Arial" charset="0"/>
                <a:cs typeface="Arial" charset="0"/>
              </a:rPr>
              <a:t>Upcoming </a:t>
            </a:r>
            <a:endParaRPr lang="en-US" sz="2400" dirty="0">
              <a:solidFill>
                <a:srgbClr val="C00000"/>
              </a:solidFill>
              <a:latin typeface="Arial" charset="0"/>
              <a:cs typeface="Arial" charset="0"/>
            </a:endParaRPr>
          </a:p>
          <a:p>
            <a:r>
              <a:rPr lang="en-US" sz="2400" dirty="0" smtClean="0">
                <a:solidFill>
                  <a:schemeClr val="tx2"/>
                </a:solidFill>
                <a:latin typeface="Arial" charset="0"/>
                <a:cs typeface="Arial" charset="0"/>
              </a:rPr>
              <a:t>Session </a:t>
            </a:r>
            <a:r>
              <a:rPr lang="en-US" sz="2400" dirty="0">
                <a:solidFill>
                  <a:schemeClr val="tx2"/>
                </a:solidFill>
                <a:latin typeface="Arial" charset="0"/>
                <a:cs typeface="Arial" charset="0"/>
              </a:rPr>
              <a:t>IV: Reflect/Sustain/Celebrate!</a:t>
            </a:r>
          </a:p>
          <a:p>
            <a:endParaRPr lang="en-US" sz="2000" dirty="0" smtClean="0"/>
          </a:p>
          <a:p>
            <a:endParaRPr lang="en-US" sz="2000" dirty="0" smtClean="0">
              <a:solidFill>
                <a:schemeClr val="tx1"/>
              </a:solidFill>
              <a:latin typeface="Arial" charset="0"/>
              <a:cs typeface="Arial" charset="0"/>
            </a:endParaRPr>
          </a:p>
          <a:p>
            <a:endParaRPr lang="en-US" sz="2000" dirty="0">
              <a:latin typeface="Arial" charset="0"/>
              <a:cs typeface="Arial" charset="0"/>
            </a:endParaRPr>
          </a:p>
          <a:p>
            <a:endParaRPr lang="en-US" sz="2000" dirty="0" smtClean="0">
              <a:solidFill>
                <a:schemeClr val="tx1"/>
              </a:solidFill>
              <a:latin typeface="Arial" charset="0"/>
              <a:cs typeface="Arial" charset="0"/>
            </a:endParaRPr>
          </a:p>
          <a:p>
            <a:endParaRPr lang="en-US" sz="2000" dirty="0">
              <a:latin typeface="Arial" charset="0"/>
              <a:cs typeface="Arial" charset="0"/>
            </a:endParaRPr>
          </a:p>
          <a:p>
            <a:endParaRPr lang="en-US" sz="2000" dirty="0" smtClean="0">
              <a:solidFill>
                <a:schemeClr val="tx1"/>
              </a:solidFill>
              <a:latin typeface="Arial" charset="0"/>
              <a:cs typeface="Arial" charset="0"/>
            </a:endParaRPr>
          </a:p>
          <a:p>
            <a:endParaRPr lang="en-US" sz="2000" dirty="0" smtClean="0">
              <a:latin typeface="Arial" charset="0"/>
              <a:cs typeface="Arial" charset="0"/>
            </a:endParaRPr>
          </a:p>
          <a:p>
            <a:endParaRPr lang="en-US" sz="2000" dirty="0">
              <a:solidFill>
                <a:schemeClr val="tx1"/>
              </a:solidFill>
              <a:latin typeface="Arial" charset="0"/>
              <a:cs typeface="Arial" charset="0"/>
            </a:endParaRPr>
          </a:p>
          <a:p>
            <a:endParaRPr lang="en-US" sz="2000" dirty="0" smtClean="0">
              <a:solidFill>
                <a:schemeClr val="tx1"/>
              </a:solidFill>
              <a:latin typeface="Arial" charset="0"/>
              <a:cs typeface="Arial" charset="0"/>
            </a:endParaRPr>
          </a:p>
          <a:p>
            <a:pPr eaLnBrk="1" hangingPunct="1"/>
            <a:endParaRPr lang="en-US" sz="2000" dirty="0" smtClean="0">
              <a:solidFill>
                <a:schemeClr val="tx1"/>
              </a:solidFill>
              <a:latin typeface="Arial" charset="0"/>
              <a:cs typeface="Arial" charset="0"/>
            </a:endParaRPr>
          </a:p>
          <a:p>
            <a:endParaRPr lang="en-US" sz="2000" dirty="0"/>
          </a:p>
          <a:p>
            <a:endParaRPr lang="en-US" sz="1800" dirty="0"/>
          </a:p>
          <a:p>
            <a:pPr eaLnBrk="1" hangingPunct="1"/>
            <a:endParaRPr lang="en-US" sz="2000" dirty="0" smtClean="0">
              <a:solidFill>
                <a:schemeClr val="tx1"/>
              </a:solidFill>
              <a:latin typeface="Arial" charset="0"/>
              <a:cs typeface="Arial" charset="0"/>
            </a:endParaRPr>
          </a:p>
          <a:p>
            <a:pPr eaLnBrk="1" hangingPunct="1"/>
            <a:endParaRPr lang="en-US" sz="2000" dirty="0" smtClean="0">
              <a:solidFill>
                <a:schemeClr val="tx1"/>
              </a:solidFill>
              <a:latin typeface="Arial" charset="0"/>
              <a:cs typeface="Arial" charset="0"/>
            </a:endParaRPr>
          </a:p>
          <a:p>
            <a:pPr eaLnBrk="1" hangingPunct="1"/>
            <a:endParaRPr lang="en-US" sz="2400" dirty="0" smtClean="0">
              <a:solidFill>
                <a:schemeClr val="tx1"/>
              </a:solidFill>
              <a:latin typeface="Arial" charset="0"/>
              <a:cs typeface="Arial" charset="0"/>
            </a:endParaRPr>
          </a:p>
        </p:txBody>
      </p:sp>
    </p:spTree>
    <p:extLst>
      <p:ext uri="{BB962C8B-B14F-4D97-AF65-F5344CB8AC3E}">
        <p14:creationId xmlns:p14="http://schemas.microsoft.com/office/powerpoint/2010/main" val="3947469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ontent Placeholder 1"/>
          <p:cNvSpPr>
            <a:spLocks noGrp="1"/>
          </p:cNvSpPr>
          <p:nvPr>
            <p:ph idx="1"/>
          </p:nvPr>
        </p:nvSpPr>
        <p:spPr>
          <a:xfrm>
            <a:off x="381000" y="990600"/>
            <a:ext cx="8610600" cy="5059363"/>
          </a:xfrm>
        </p:spPr>
        <p:txBody>
          <a:bodyPr/>
          <a:lstStyle/>
          <a:p>
            <a:r>
              <a:rPr lang="en-US" sz="2800" b="0" dirty="0" smtClean="0"/>
              <a:t>Welcome </a:t>
            </a:r>
            <a:r>
              <a:rPr lang="en-US" sz="2800" b="0" dirty="0"/>
              <a:t>&amp; </a:t>
            </a:r>
            <a:r>
              <a:rPr lang="en-US" sz="2800" b="0" dirty="0" smtClean="0"/>
              <a:t>Introductions</a:t>
            </a:r>
            <a:endParaRPr lang="en-US" sz="2800" b="0" dirty="0"/>
          </a:p>
          <a:p>
            <a:r>
              <a:rPr lang="en-US" sz="2800" b="0" dirty="0" smtClean="0"/>
              <a:t>Quick Review of Key Points MEIRS Sessions I &amp; II</a:t>
            </a:r>
          </a:p>
          <a:p>
            <a:r>
              <a:rPr lang="en-US" sz="2800" b="0" dirty="0" smtClean="0"/>
              <a:t>Updates </a:t>
            </a:r>
            <a:r>
              <a:rPr lang="en-US" sz="2800" b="0" dirty="0"/>
              <a:t>&amp; </a:t>
            </a:r>
            <a:r>
              <a:rPr lang="en-US" sz="2800" b="0" dirty="0" smtClean="0"/>
              <a:t>Progress </a:t>
            </a:r>
          </a:p>
          <a:p>
            <a:r>
              <a:rPr lang="en-US" sz="2800" b="0" dirty="0" smtClean="0"/>
              <a:t>Questions </a:t>
            </a:r>
            <a:r>
              <a:rPr lang="en-US" sz="2800" b="0" dirty="0"/>
              <a:t>&amp; </a:t>
            </a:r>
            <a:r>
              <a:rPr lang="en-US" sz="2800" b="0" dirty="0" smtClean="0"/>
              <a:t>Challenges</a:t>
            </a:r>
          </a:p>
          <a:p>
            <a:r>
              <a:rPr lang="en-US" sz="2800" b="0" dirty="0" smtClean="0"/>
              <a:t>Initial </a:t>
            </a:r>
            <a:r>
              <a:rPr lang="en-US" sz="2800" b="0" dirty="0"/>
              <a:t>Implementation and Measuring </a:t>
            </a:r>
            <a:r>
              <a:rPr lang="en-US" sz="2800" b="0" dirty="0" smtClean="0"/>
              <a:t>Fidelity</a:t>
            </a:r>
          </a:p>
          <a:p>
            <a:pPr marL="0" indent="0">
              <a:buNone/>
            </a:pPr>
            <a:endParaRPr lang="en-US" sz="2400" b="0" dirty="0" smtClean="0"/>
          </a:p>
          <a:p>
            <a:r>
              <a:rPr lang="en-US" sz="2400" b="0" dirty="0" smtClean="0">
                <a:solidFill>
                  <a:schemeClr val="tx2"/>
                </a:solidFill>
              </a:rPr>
              <a:t>These sessions will not provide “the answer,” but will build your capacity to use the MEIRS process to address your school community needs</a:t>
            </a:r>
          </a:p>
          <a:p>
            <a:r>
              <a:rPr lang="en-US" sz="2400" b="0" dirty="0" smtClean="0">
                <a:solidFill>
                  <a:schemeClr val="tx2"/>
                </a:solidFill>
              </a:rPr>
              <a:t>We will be sharing with and learning from each other – thank you for your active participation!</a:t>
            </a:r>
          </a:p>
          <a:p>
            <a:pPr marL="0" indent="0">
              <a:buNone/>
            </a:pPr>
            <a:endParaRPr lang="en-US" sz="2800" dirty="0"/>
          </a:p>
        </p:txBody>
      </p:sp>
      <p:sp>
        <p:nvSpPr>
          <p:cNvPr id="8195" name="Footer Placeholder 2"/>
          <p:cNvSpPr>
            <a:spLocks noGrp="1"/>
          </p:cNvSpPr>
          <p:nvPr>
            <p:ph type="ftr"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dirty="0" smtClean="0">
                <a:latin typeface="Arial" charset="0"/>
                <a:cs typeface="Arial" charset="0"/>
              </a:rPr>
              <a:t>education.state.mn.us</a:t>
            </a:r>
          </a:p>
        </p:txBody>
      </p:sp>
      <p:sp>
        <p:nvSpPr>
          <p:cNvPr id="8196" name="Slide Number Placeholder 3"/>
          <p:cNvSpPr>
            <a:spLocks noGrp="1"/>
          </p:cNvSpPr>
          <p:nvPr>
            <p:ph type="sldNum"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7F62B201-45B5-4DE1-99EF-84F0FED011E9}" type="slidenum">
              <a:rPr lang="en-US" smtClean="0">
                <a:latin typeface="Arial" charset="0"/>
                <a:cs typeface="Arial" charset="0"/>
              </a:rPr>
              <a:pPr fontAlgn="base">
                <a:spcBef>
                  <a:spcPct val="0"/>
                </a:spcBef>
                <a:spcAft>
                  <a:spcPct val="0"/>
                </a:spcAft>
              </a:pPr>
              <a:t>2</a:t>
            </a:fld>
            <a:endParaRPr lang="en-US" dirty="0" smtClean="0">
              <a:latin typeface="Arial" charset="0"/>
              <a:cs typeface="Arial" charset="0"/>
            </a:endParaRPr>
          </a:p>
        </p:txBody>
      </p:sp>
      <p:sp>
        <p:nvSpPr>
          <p:cNvPr id="8197" name="Title 4"/>
          <p:cNvSpPr>
            <a:spLocks noGrp="1"/>
          </p:cNvSpPr>
          <p:nvPr>
            <p:ph type="title"/>
          </p:nvPr>
        </p:nvSpPr>
        <p:spPr bwMode="auto">
          <a:xfrm>
            <a:off x="457200" y="304800"/>
            <a:ext cx="8229600" cy="6858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3600" dirty="0" smtClean="0">
                <a:solidFill>
                  <a:srgbClr val="C00000"/>
                </a:solidFill>
                <a:latin typeface="Arial" charset="0"/>
                <a:cs typeface="Arial" charset="0"/>
              </a:rPr>
              <a:t>Agenda</a:t>
            </a:r>
          </a:p>
        </p:txBody>
      </p:sp>
    </p:spTree>
    <p:extLst>
      <p:ext uri="{BB962C8B-B14F-4D97-AF65-F5344CB8AC3E}">
        <p14:creationId xmlns:p14="http://schemas.microsoft.com/office/powerpoint/2010/main" val="35668712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bwMode="auto">
          <a:xfrm>
            <a:off x="392113" y="304800"/>
            <a:ext cx="8229600" cy="16002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solidFill>
                  <a:srgbClr val="C00000"/>
                </a:solidFill>
                <a:latin typeface="Arial" charset="0"/>
                <a:cs typeface="Arial" charset="0"/>
              </a:rPr>
              <a:t>Review: What is MEIRS?</a:t>
            </a:r>
            <a:br>
              <a:rPr lang="en-US" dirty="0" smtClean="0">
                <a:solidFill>
                  <a:srgbClr val="C00000"/>
                </a:solidFill>
                <a:latin typeface="Arial" charset="0"/>
                <a:cs typeface="Arial" charset="0"/>
              </a:rPr>
            </a:br>
            <a:r>
              <a:rPr lang="en-US" sz="2400" dirty="0" smtClean="0">
                <a:solidFill>
                  <a:srgbClr val="C00000"/>
                </a:solidFill>
                <a:latin typeface="Arial" charset="0"/>
                <a:cs typeface="Arial" charset="0"/>
              </a:rPr>
              <a:t>Minnesota Early Indicator and Response System</a:t>
            </a:r>
          </a:p>
        </p:txBody>
      </p:sp>
      <p:sp>
        <p:nvSpPr>
          <p:cNvPr id="3" name="Content Placeholder 2"/>
          <p:cNvSpPr>
            <a:spLocks noGrp="1"/>
          </p:cNvSpPr>
          <p:nvPr>
            <p:ph idx="1"/>
          </p:nvPr>
        </p:nvSpPr>
        <p:spPr>
          <a:xfrm>
            <a:off x="381000" y="1295400"/>
            <a:ext cx="8229600" cy="4343400"/>
          </a:xfrm>
        </p:spPr>
        <p:txBody>
          <a:bodyPr rtlCol="0">
            <a:normAutofit/>
          </a:bodyPr>
          <a:lstStyle/>
          <a:p>
            <a:pPr marL="0" indent="0" algn="ctr" eaLnBrk="1" fontAlgn="auto" hangingPunct="1">
              <a:spcAft>
                <a:spcPts val="0"/>
              </a:spcAft>
              <a:buFont typeface="Arial" pitchFamily="34" charset="0"/>
              <a:buNone/>
              <a:defRPr/>
            </a:pPr>
            <a:r>
              <a:rPr lang="en-US" sz="2000" dirty="0" smtClean="0"/>
              <a:t>A Tool For Use by Interested Schools/Districts - Voluntary</a:t>
            </a:r>
            <a:endParaRPr lang="en-US" sz="2400" dirty="0" smtClean="0"/>
          </a:p>
          <a:p>
            <a:pPr marL="0" indent="0" algn="ctr" eaLnBrk="1" fontAlgn="auto" hangingPunct="1">
              <a:spcAft>
                <a:spcPts val="0"/>
              </a:spcAft>
              <a:buFont typeface="Arial" pitchFamily="34" charset="0"/>
              <a:buNone/>
              <a:defRPr/>
            </a:pPr>
            <a:endParaRPr lang="en-US" sz="1000" dirty="0"/>
          </a:p>
          <a:p>
            <a:pPr marL="0" indent="0" algn="ctr" eaLnBrk="1" fontAlgn="auto" hangingPunct="1">
              <a:spcAft>
                <a:spcPts val="0"/>
              </a:spcAft>
              <a:buFont typeface="Arial" pitchFamily="34" charset="0"/>
              <a:buNone/>
              <a:defRPr/>
            </a:pPr>
            <a:r>
              <a:rPr lang="en-US" sz="2400" dirty="0" smtClean="0"/>
              <a:t>Two Components</a:t>
            </a:r>
          </a:p>
          <a:p>
            <a:pPr marL="0" indent="0" eaLnBrk="1" fontAlgn="auto" hangingPunct="1">
              <a:spcAft>
                <a:spcPts val="0"/>
              </a:spcAft>
              <a:buFont typeface="Arial" pitchFamily="34" charset="0"/>
              <a:buNone/>
              <a:defRPr/>
            </a:pPr>
            <a:endParaRPr lang="en-US" sz="2400" dirty="0" smtClean="0"/>
          </a:p>
          <a:p>
            <a:pPr marL="457200" lvl="1" indent="0" eaLnBrk="1" fontAlgn="auto" hangingPunct="1">
              <a:spcAft>
                <a:spcPts val="0"/>
              </a:spcAft>
              <a:buFont typeface="Arial" pitchFamily="34" charset="0"/>
              <a:buNone/>
              <a:defRPr/>
            </a:pPr>
            <a:endParaRPr lang="en-US" dirty="0" smtClean="0"/>
          </a:p>
          <a:p>
            <a:pPr lvl="1" eaLnBrk="1" fontAlgn="auto" hangingPunct="1">
              <a:spcAft>
                <a:spcPts val="0"/>
              </a:spcAft>
              <a:buFont typeface="Arial" pitchFamily="34" charset="0"/>
              <a:buChar char="–"/>
              <a:defRPr/>
            </a:pPr>
            <a:endParaRPr lang="en-US" dirty="0"/>
          </a:p>
        </p:txBody>
      </p:sp>
      <p:sp>
        <p:nvSpPr>
          <p:cNvPr id="5" name="Oval 4"/>
          <p:cNvSpPr/>
          <p:nvPr/>
        </p:nvSpPr>
        <p:spPr>
          <a:xfrm>
            <a:off x="381000" y="2362200"/>
            <a:ext cx="8382000" cy="37338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sz="2200" b="1" dirty="0">
                <a:solidFill>
                  <a:schemeClr val="tx1"/>
                </a:solidFill>
              </a:rPr>
              <a:t>1.  An early warning data system to screen for students in grades 6 and grade 9  who are at risk of not completing high school in four years</a:t>
            </a:r>
          </a:p>
          <a:p>
            <a:pPr fontAlgn="auto">
              <a:spcBef>
                <a:spcPts val="0"/>
              </a:spcBef>
              <a:spcAft>
                <a:spcPts val="0"/>
              </a:spcAft>
              <a:defRPr/>
            </a:pPr>
            <a:endParaRPr lang="en-US" sz="2200" b="1" dirty="0">
              <a:solidFill>
                <a:schemeClr val="tx1"/>
              </a:solidFill>
            </a:endParaRPr>
          </a:p>
          <a:p>
            <a:pPr fontAlgn="auto">
              <a:spcBef>
                <a:spcPts val="0"/>
              </a:spcBef>
              <a:spcAft>
                <a:spcPts val="0"/>
              </a:spcAft>
              <a:defRPr/>
            </a:pPr>
            <a:r>
              <a:rPr lang="en-US" sz="2200" b="1" dirty="0">
                <a:solidFill>
                  <a:schemeClr val="tx1"/>
                </a:solidFill>
              </a:rPr>
              <a:t>2.  A corresponding process to a) review data for students at risk of not completing high school in four years, b) select, c) provide and d) monitor supports to help get students back on track to graduation</a:t>
            </a:r>
          </a:p>
        </p:txBody>
      </p:sp>
    </p:spTree>
    <p:extLst>
      <p:ext uri="{BB962C8B-B14F-4D97-AF65-F5344CB8AC3E}">
        <p14:creationId xmlns:p14="http://schemas.microsoft.com/office/powerpoint/2010/main" val="39365100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4400"/>
            <a:ext cx="8229600" cy="5211763"/>
          </a:xfrm>
        </p:spPr>
        <p:txBody>
          <a:bodyPr/>
          <a:lstStyle/>
          <a:p>
            <a:pPr marL="0" indent="0">
              <a:buNone/>
            </a:pPr>
            <a:r>
              <a:rPr lang="en-US" dirty="0" smtClean="0">
                <a:solidFill>
                  <a:schemeClr val="tx2"/>
                </a:solidFill>
              </a:rPr>
              <a:t>MEIRS Session I: Introduction and Overview</a:t>
            </a:r>
          </a:p>
          <a:p>
            <a:r>
              <a:rPr lang="en-US" b="0" dirty="0" smtClean="0"/>
              <a:t>World’ Best Workforce – Graduation Goal</a:t>
            </a:r>
          </a:p>
          <a:p>
            <a:r>
              <a:rPr lang="en-US" b="0" dirty="0" smtClean="0"/>
              <a:t>Key predictors of drop out and definitions of MEIRS variables</a:t>
            </a:r>
          </a:p>
          <a:p>
            <a:r>
              <a:rPr lang="en-US" b="0" dirty="0" smtClean="0"/>
              <a:t>Overview: Seven </a:t>
            </a:r>
            <a:r>
              <a:rPr lang="en-US" b="0" dirty="0"/>
              <a:t>Step Early Warning System Implementation </a:t>
            </a:r>
            <a:r>
              <a:rPr lang="en-US" b="0" dirty="0" smtClean="0"/>
              <a:t>Process</a:t>
            </a:r>
          </a:p>
          <a:p>
            <a:r>
              <a:rPr lang="en-US" b="0" dirty="0" smtClean="0"/>
              <a:t>Establishing and using a team to review MEIRS data and determine supports/interventions</a:t>
            </a:r>
          </a:p>
          <a:p>
            <a:r>
              <a:rPr lang="en-US" b="0" dirty="0" smtClean="0"/>
              <a:t>Accessing the MEIRS secure report</a:t>
            </a:r>
          </a:p>
          <a:p>
            <a:r>
              <a:rPr lang="en-US" b="0" dirty="0" smtClean="0"/>
              <a:t>How to read the report and interpret the data </a:t>
            </a:r>
            <a:endParaRPr lang="en-US" b="0" dirty="0"/>
          </a:p>
          <a:p>
            <a:endParaRPr lang="en-US" dirty="0">
              <a:solidFill>
                <a:schemeClr val="tx2"/>
              </a:solidFill>
            </a:endParaRPr>
          </a:p>
        </p:txBody>
      </p:sp>
      <p:sp>
        <p:nvSpPr>
          <p:cNvPr id="3" name="Title 2"/>
          <p:cNvSpPr>
            <a:spLocks noGrp="1"/>
          </p:cNvSpPr>
          <p:nvPr>
            <p:ph type="title"/>
          </p:nvPr>
        </p:nvSpPr>
        <p:spPr>
          <a:xfrm>
            <a:off x="457200" y="304800"/>
            <a:ext cx="8229600" cy="685800"/>
          </a:xfrm>
        </p:spPr>
        <p:txBody>
          <a:bodyPr/>
          <a:lstStyle/>
          <a:p>
            <a:r>
              <a:rPr lang="en-US" dirty="0" smtClean="0">
                <a:solidFill>
                  <a:srgbClr val="C00000"/>
                </a:solidFill>
              </a:rPr>
              <a:t>Where Have We Been?</a:t>
            </a:r>
            <a:endParaRPr lang="en-US" dirty="0">
              <a:solidFill>
                <a:srgbClr val="C00000"/>
              </a:solidFill>
            </a:endParaRPr>
          </a:p>
        </p:txBody>
      </p:sp>
      <p:sp>
        <p:nvSpPr>
          <p:cNvPr id="4" name="Footer Placeholder 3"/>
          <p:cNvSpPr>
            <a:spLocks noGrp="1"/>
          </p:cNvSpPr>
          <p:nvPr>
            <p:ph type="ftr" sz="quarter" idx="10"/>
          </p:nvPr>
        </p:nvSpPr>
        <p:spPr/>
        <p:txBody>
          <a:bodyPr/>
          <a:lstStyle/>
          <a:p>
            <a:pPr>
              <a:defRPr/>
            </a:pPr>
            <a:r>
              <a:rPr lang="en-US" dirty="0" smtClean="0"/>
              <a:t>education.state.mn.us</a:t>
            </a:r>
            <a:endParaRPr lang="en-US" dirty="0"/>
          </a:p>
        </p:txBody>
      </p:sp>
      <p:sp>
        <p:nvSpPr>
          <p:cNvPr id="5" name="Slide Number Placeholder 4"/>
          <p:cNvSpPr>
            <a:spLocks noGrp="1"/>
          </p:cNvSpPr>
          <p:nvPr>
            <p:ph type="sldNum" sz="quarter" idx="11"/>
          </p:nvPr>
        </p:nvSpPr>
        <p:spPr/>
        <p:txBody>
          <a:bodyPr/>
          <a:lstStyle/>
          <a:p>
            <a:pPr>
              <a:defRPr/>
            </a:pPr>
            <a:fld id="{7747FA44-02FD-4485-B373-A98F0B4349C3}" type="slidenum">
              <a:rPr lang="en-US" smtClean="0"/>
              <a:pPr>
                <a:defRPr/>
              </a:pPr>
              <a:t>4</a:t>
            </a:fld>
            <a:endParaRPr lang="en-US" dirty="0"/>
          </a:p>
        </p:txBody>
      </p:sp>
    </p:spTree>
    <p:extLst>
      <p:ext uri="{BB962C8B-B14F-4D97-AF65-F5344CB8AC3E}">
        <p14:creationId xmlns:p14="http://schemas.microsoft.com/office/powerpoint/2010/main" val="1439192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dirty="0" smtClean="0"/>
              <a:t>education.state.mn.us</a:t>
            </a:r>
            <a:endParaRPr lang="en-US" dirty="0"/>
          </a:p>
        </p:txBody>
      </p:sp>
      <p:sp>
        <p:nvSpPr>
          <p:cNvPr id="5" name="Slide Number Placeholder 4"/>
          <p:cNvSpPr>
            <a:spLocks noGrp="1"/>
          </p:cNvSpPr>
          <p:nvPr>
            <p:ph type="sldNum" sz="quarter" idx="11"/>
          </p:nvPr>
        </p:nvSpPr>
        <p:spPr/>
        <p:txBody>
          <a:bodyPr/>
          <a:lstStyle/>
          <a:p>
            <a:pPr>
              <a:defRPr/>
            </a:pPr>
            <a:fld id="{D92F3188-2263-4CAE-8618-63AECBFEC6E3}" type="slidenum">
              <a:rPr lang="en-US" smtClean="0"/>
              <a:pPr>
                <a:defRPr/>
              </a:pPr>
              <a:t>5</a:t>
            </a:fld>
            <a:endParaRPr lang="en-US" dirty="0"/>
          </a:p>
        </p:txBody>
      </p:sp>
      <p:sp>
        <p:nvSpPr>
          <p:cNvPr id="6" name="Rectangle 5"/>
          <p:cNvSpPr/>
          <p:nvPr/>
        </p:nvSpPr>
        <p:spPr>
          <a:xfrm>
            <a:off x="152400" y="228600"/>
            <a:ext cx="3429000" cy="923330"/>
          </a:xfrm>
          <a:prstGeom prst="rect">
            <a:avLst/>
          </a:prstGeom>
        </p:spPr>
        <p:txBody>
          <a:bodyPr wrap="square">
            <a:spAutoFit/>
          </a:bodyPr>
          <a:lstStyle/>
          <a:p>
            <a:r>
              <a:rPr lang="en-US" b="1" dirty="0"/>
              <a:t>Seven Step Early Warning System Implementation Process</a:t>
            </a:r>
          </a:p>
        </p:txBody>
      </p:sp>
      <p:sp>
        <p:nvSpPr>
          <p:cNvPr id="7" name="Rectangle 6"/>
          <p:cNvSpPr/>
          <p:nvPr/>
        </p:nvSpPr>
        <p:spPr>
          <a:xfrm>
            <a:off x="5486400" y="6205210"/>
            <a:ext cx="3276600" cy="523220"/>
          </a:xfrm>
          <a:prstGeom prst="rect">
            <a:avLst/>
          </a:prstGeom>
        </p:spPr>
        <p:txBody>
          <a:bodyPr wrap="square">
            <a:spAutoFit/>
          </a:bodyPr>
          <a:lstStyle/>
          <a:p>
            <a:pPr>
              <a:buFont typeface="Arial" charset="0"/>
              <a:buNone/>
            </a:pPr>
            <a:r>
              <a:rPr lang="en-US" sz="1400" b="1" dirty="0"/>
              <a:t>Data Driven Process </a:t>
            </a:r>
          </a:p>
          <a:p>
            <a:pPr>
              <a:buFont typeface="Arial" charset="0"/>
              <a:buNone/>
            </a:pPr>
            <a:r>
              <a:rPr lang="en-US" sz="1400" b="1" dirty="0"/>
              <a:t>(Nat’l High School Center, 2010)</a:t>
            </a:r>
          </a:p>
        </p:txBody>
      </p:sp>
      <p:grpSp>
        <p:nvGrpSpPr>
          <p:cNvPr id="2" name="Group 4"/>
          <p:cNvGrpSpPr>
            <a:grpSpLocks noChangeAspect="1"/>
          </p:cNvGrpSpPr>
          <p:nvPr/>
        </p:nvGrpSpPr>
        <p:grpSpPr bwMode="auto">
          <a:xfrm>
            <a:off x="242888" y="-399257"/>
            <a:ext cx="8610611" cy="6846891"/>
            <a:chOff x="106" y="-208"/>
            <a:chExt cx="5424" cy="4313"/>
          </a:xfrm>
        </p:grpSpPr>
        <p:sp>
          <p:nvSpPr>
            <p:cNvPr id="8" name="AutoShape 3"/>
            <p:cNvSpPr>
              <a:spLocks noChangeAspect="1" noChangeArrowheads="1" noTextEdit="1"/>
            </p:cNvSpPr>
            <p:nvPr/>
          </p:nvSpPr>
          <p:spPr bwMode="auto">
            <a:xfrm>
              <a:off x="106" y="-63"/>
              <a:ext cx="5424" cy="4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Rectangle 5"/>
            <p:cNvSpPr>
              <a:spLocks noChangeArrowheads="1"/>
            </p:cNvSpPr>
            <p:nvPr/>
          </p:nvSpPr>
          <p:spPr bwMode="auto">
            <a:xfrm>
              <a:off x="209" y="-208"/>
              <a:ext cx="91"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Rectangle 6"/>
            <p:cNvSpPr>
              <a:spLocks noChangeArrowheads="1"/>
            </p:cNvSpPr>
            <p:nvPr/>
          </p:nvSpPr>
          <p:spPr bwMode="auto">
            <a:xfrm>
              <a:off x="209" y="-35"/>
              <a:ext cx="91"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1" name="Rectangle 7"/>
            <p:cNvSpPr>
              <a:spLocks noChangeArrowheads="1"/>
            </p:cNvSpPr>
            <p:nvPr/>
          </p:nvSpPr>
          <p:spPr bwMode="auto">
            <a:xfrm>
              <a:off x="209" y="194"/>
              <a:ext cx="91"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Rectangle 8"/>
            <p:cNvSpPr>
              <a:spLocks noChangeArrowheads="1"/>
            </p:cNvSpPr>
            <p:nvPr/>
          </p:nvSpPr>
          <p:spPr bwMode="auto">
            <a:xfrm>
              <a:off x="209" y="423"/>
              <a:ext cx="91"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3" name="Rectangle 9"/>
            <p:cNvSpPr>
              <a:spLocks noChangeArrowheads="1"/>
            </p:cNvSpPr>
            <p:nvPr/>
          </p:nvSpPr>
          <p:spPr bwMode="auto">
            <a:xfrm>
              <a:off x="209" y="651"/>
              <a:ext cx="91"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4" name="Freeform 11"/>
            <p:cNvSpPr>
              <a:spLocks/>
            </p:cNvSpPr>
            <p:nvPr/>
          </p:nvSpPr>
          <p:spPr bwMode="auto">
            <a:xfrm>
              <a:off x="1067" y="1734"/>
              <a:ext cx="462" cy="893"/>
            </a:xfrm>
            <a:custGeom>
              <a:avLst/>
              <a:gdLst>
                <a:gd name="T0" fmla="*/ 231 w 462"/>
                <a:gd name="T1" fmla="*/ 0 h 893"/>
                <a:gd name="T2" fmla="*/ 462 w 462"/>
                <a:gd name="T3" fmla="*/ 190 h 893"/>
                <a:gd name="T4" fmla="*/ 347 w 462"/>
                <a:gd name="T5" fmla="*/ 190 h 893"/>
                <a:gd name="T6" fmla="*/ 347 w 462"/>
                <a:gd name="T7" fmla="*/ 893 h 893"/>
                <a:gd name="T8" fmla="*/ 115 w 462"/>
                <a:gd name="T9" fmla="*/ 893 h 893"/>
                <a:gd name="T10" fmla="*/ 115 w 462"/>
                <a:gd name="T11" fmla="*/ 190 h 893"/>
                <a:gd name="T12" fmla="*/ 0 w 462"/>
                <a:gd name="T13" fmla="*/ 190 h 893"/>
                <a:gd name="T14" fmla="*/ 231 w 462"/>
                <a:gd name="T15" fmla="*/ 0 h 8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2" h="893">
                  <a:moveTo>
                    <a:pt x="231" y="0"/>
                  </a:moveTo>
                  <a:lnTo>
                    <a:pt x="462" y="190"/>
                  </a:lnTo>
                  <a:lnTo>
                    <a:pt x="347" y="190"/>
                  </a:lnTo>
                  <a:lnTo>
                    <a:pt x="347" y="893"/>
                  </a:lnTo>
                  <a:lnTo>
                    <a:pt x="115" y="893"/>
                  </a:lnTo>
                  <a:lnTo>
                    <a:pt x="115" y="190"/>
                  </a:lnTo>
                  <a:lnTo>
                    <a:pt x="0" y="190"/>
                  </a:lnTo>
                  <a:lnTo>
                    <a:pt x="231" y="0"/>
                  </a:lnTo>
                  <a:close/>
                </a:path>
              </a:pathLst>
            </a:custGeom>
            <a:blipFill>
              <a:blip r:embed="rId3"/>
              <a:tile tx="0" ty="0" sx="100000" sy="100000" flip="none" algn="tl"/>
            </a:blipFill>
            <a:ln w="36513" cap="flat">
              <a:solidFill>
                <a:srgbClr val="243F60"/>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dirty="0"/>
            </a:p>
          </p:txBody>
        </p:sp>
        <p:sp>
          <p:nvSpPr>
            <p:cNvPr id="15" name="Rectangle 12"/>
            <p:cNvSpPr>
              <a:spLocks noChangeArrowheads="1"/>
            </p:cNvSpPr>
            <p:nvPr/>
          </p:nvSpPr>
          <p:spPr bwMode="auto">
            <a:xfrm>
              <a:off x="1293" y="2099"/>
              <a:ext cx="91"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6" name="Freeform 14"/>
            <p:cNvSpPr>
              <a:spLocks/>
            </p:cNvSpPr>
            <p:nvPr/>
          </p:nvSpPr>
          <p:spPr bwMode="auto">
            <a:xfrm>
              <a:off x="1659" y="529"/>
              <a:ext cx="589" cy="446"/>
            </a:xfrm>
            <a:custGeom>
              <a:avLst/>
              <a:gdLst>
                <a:gd name="T0" fmla="*/ 589 w 589"/>
                <a:gd name="T1" fmla="*/ 31 h 446"/>
                <a:gd name="T2" fmla="*/ 551 w 589"/>
                <a:gd name="T3" fmla="*/ 306 h 446"/>
                <a:gd name="T4" fmla="*/ 477 w 589"/>
                <a:gd name="T5" fmla="*/ 230 h 446"/>
                <a:gd name="T6" fmla="*/ 148 w 589"/>
                <a:gd name="T7" fmla="*/ 446 h 446"/>
                <a:gd name="T8" fmla="*/ 0 w 589"/>
                <a:gd name="T9" fmla="*/ 293 h 446"/>
                <a:gd name="T10" fmla="*/ 329 w 589"/>
                <a:gd name="T11" fmla="*/ 77 h 446"/>
                <a:gd name="T12" fmla="*/ 254 w 589"/>
                <a:gd name="T13" fmla="*/ 0 h 446"/>
                <a:gd name="T14" fmla="*/ 589 w 589"/>
                <a:gd name="T15" fmla="*/ 31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9" h="446">
                  <a:moveTo>
                    <a:pt x="589" y="31"/>
                  </a:moveTo>
                  <a:lnTo>
                    <a:pt x="551" y="306"/>
                  </a:lnTo>
                  <a:lnTo>
                    <a:pt x="477" y="230"/>
                  </a:lnTo>
                  <a:lnTo>
                    <a:pt x="148" y="446"/>
                  </a:lnTo>
                  <a:lnTo>
                    <a:pt x="0" y="293"/>
                  </a:lnTo>
                  <a:lnTo>
                    <a:pt x="329" y="77"/>
                  </a:lnTo>
                  <a:lnTo>
                    <a:pt x="254" y="0"/>
                  </a:lnTo>
                  <a:lnTo>
                    <a:pt x="589" y="31"/>
                  </a:lnTo>
                  <a:close/>
                </a:path>
              </a:pathLst>
            </a:custGeom>
            <a:blipFill>
              <a:blip r:embed="rId3"/>
              <a:tile tx="0" ty="0" sx="100000" sy="100000" flip="none" algn="tl"/>
            </a:blipFill>
            <a:ln w="36513" cap="flat">
              <a:solidFill>
                <a:srgbClr val="243F60"/>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7"/>
            <p:cNvSpPr>
              <a:spLocks/>
            </p:cNvSpPr>
            <p:nvPr/>
          </p:nvSpPr>
          <p:spPr bwMode="auto">
            <a:xfrm>
              <a:off x="4275" y="1240"/>
              <a:ext cx="462" cy="893"/>
            </a:xfrm>
            <a:custGeom>
              <a:avLst/>
              <a:gdLst>
                <a:gd name="T0" fmla="*/ 231 w 462"/>
                <a:gd name="T1" fmla="*/ 893 h 893"/>
                <a:gd name="T2" fmla="*/ 0 w 462"/>
                <a:gd name="T3" fmla="*/ 703 h 893"/>
                <a:gd name="T4" fmla="*/ 116 w 462"/>
                <a:gd name="T5" fmla="*/ 703 h 893"/>
                <a:gd name="T6" fmla="*/ 116 w 462"/>
                <a:gd name="T7" fmla="*/ 0 h 893"/>
                <a:gd name="T8" fmla="*/ 347 w 462"/>
                <a:gd name="T9" fmla="*/ 0 h 893"/>
                <a:gd name="T10" fmla="*/ 347 w 462"/>
                <a:gd name="T11" fmla="*/ 703 h 893"/>
                <a:gd name="T12" fmla="*/ 462 w 462"/>
                <a:gd name="T13" fmla="*/ 703 h 893"/>
                <a:gd name="T14" fmla="*/ 231 w 462"/>
                <a:gd name="T15" fmla="*/ 893 h 8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2" h="893">
                  <a:moveTo>
                    <a:pt x="231" y="893"/>
                  </a:moveTo>
                  <a:lnTo>
                    <a:pt x="0" y="703"/>
                  </a:lnTo>
                  <a:lnTo>
                    <a:pt x="116" y="703"/>
                  </a:lnTo>
                  <a:lnTo>
                    <a:pt x="116" y="0"/>
                  </a:lnTo>
                  <a:lnTo>
                    <a:pt x="347" y="0"/>
                  </a:lnTo>
                  <a:lnTo>
                    <a:pt x="347" y="703"/>
                  </a:lnTo>
                  <a:lnTo>
                    <a:pt x="462" y="703"/>
                  </a:lnTo>
                  <a:lnTo>
                    <a:pt x="231" y="893"/>
                  </a:lnTo>
                  <a:close/>
                </a:path>
              </a:pathLst>
            </a:custGeom>
            <a:blipFill>
              <a:blip r:embed="rId3"/>
              <a:tile tx="0" ty="0" sx="100000" sy="100000" flip="none" algn="tl"/>
            </a:blipFill>
            <a:ln w="36513" cap="flat">
              <a:solidFill>
                <a:srgbClr val="243F60"/>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dirty="0"/>
            </a:p>
          </p:txBody>
        </p:sp>
        <p:sp>
          <p:nvSpPr>
            <p:cNvPr id="19" name="Rectangle 18"/>
            <p:cNvSpPr>
              <a:spLocks noChangeArrowheads="1"/>
            </p:cNvSpPr>
            <p:nvPr/>
          </p:nvSpPr>
          <p:spPr bwMode="auto">
            <a:xfrm>
              <a:off x="4501" y="1605"/>
              <a:ext cx="91"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0" name="Freeform 20"/>
            <p:cNvSpPr>
              <a:spLocks/>
            </p:cNvSpPr>
            <p:nvPr/>
          </p:nvSpPr>
          <p:spPr bwMode="auto">
            <a:xfrm>
              <a:off x="4084" y="2412"/>
              <a:ext cx="616" cy="873"/>
            </a:xfrm>
            <a:custGeom>
              <a:avLst/>
              <a:gdLst>
                <a:gd name="T0" fmla="*/ 139 w 616"/>
                <a:gd name="T1" fmla="*/ 873 h 873"/>
                <a:gd name="T2" fmla="*/ 0 w 616"/>
                <a:gd name="T3" fmla="*/ 629 h 873"/>
                <a:gd name="T4" fmla="*/ 109 w 616"/>
                <a:gd name="T5" fmla="*/ 662 h 873"/>
                <a:gd name="T6" fmla="*/ 399 w 616"/>
                <a:gd name="T7" fmla="*/ 0 h 873"/>
                <a:gd name="T8" fmla="*/ 616 w 616"/>
                <a:gd name="T9" fmla="*/ 65 h 873"/>
                <a:gd name="T10" fmla="*/ 326 w 616"/>
                <a:gd name="T11" fmla="*/ 726 h 873"/>
                <a:gd name="T12" fmla="*/ 435 w 616"/>
                <a:gd name="T13" fmla="*/ 758 h 873"/>
                <a:gd name="T14" fmla="*/ 139 w 616"/>
                <a:gd name="T15" fmla="*/ 873 h 8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6" h="873">
                  <a:moveTo>
                    <a:pt x="139" y="873"/>
                  </a:moveTo>
                  <a:lnTo>
                    <a:pt x="0" y="629"/>
                  </a:lnTo>
                  <a:lnTo>
                    <a:pt x="109" y="662"/>
                  </a:lnTo>
                  <a:lnTo>
                    <a:pt x="399" y="0"/>
                  </a:lnTo>
                  <a:lnTo>
                    <a:pt x="616" y="65"/>
                  </a:lnTo>
                  <a:lnTo>
                    <a:pt x="326" y="726"/>
                  </a:lnTo>
                  <a:lnTo>
                    <a:pt x="435" y="758"/>
                  </a:lnTo>
                  <a:lnTo>
                    <a:pt x="139" y="873"/>
                  </a:lnTo>
                  <a:close/>
                </a:path>
              </a:pathLst>
            </a:custGeom>
            <a:blipFill>
              <a:blip r:embed="rId3"/>
              <a:tile tx="0" ty="0" sx="100000" sy="100000" flip="none" algn="tl"/>
            </a:blipFill>
            <a:ln w="36513" cap="flat">
              <a:solidFill>
                <a:srgbClr val="243F60"/>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dirty="0"/>
            </a:p>
          </p:txBody>
        </p:sp>
        <p:sp>
          <p:nvSpPr>
            <p:cNvPr id="21" name="Rectangle 21"/>
            <p:cNvSpPr>
              <a:spLocks noChangeArrowheads="1"/>
            </p:cNvSpPr>
            <p:nvPr/>
          </p:nvSpPr>
          <p:spPr bwMode="auto">
            <a:xfrm>
              <a:off x="4402" y="2781"/>
              <a:ext cx="91"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 name="Freeform 23"/>
            <p:cNvSpPr>
              <a:spLocks/>
            </p:cNvSpPr>
            <p:nvPr/>
          </p:nvSpPr>
          <p:spPr bwMode="auto">
            <a:xfrm>
              <a:off x="2744" y="3595"/>
              <a:ext cx="500" cy="392"/>
            </a:xfrm>
            <a:custGeom>
              <a:avLst/>
              <a:gdLst>
                <a:gd name="T0" fmla="*/ 0 w 1055"/>
                <a:gd name="T1" fmla="*/ 196 h 392"/>
                <a:gd name="T2" fmla="*/ 239 w 1055"/>
                <a:gd name="T3" fmla="*/ 0 h 392"/>
                <a:gd name="T4" fmla="*/ 239 w 1055"/>
                <a:gd name="T5" fmla="*/ 98 h 392"/>
                <a:gd name="T6" fmla="*/ 1055 w 1055"/>
                <a:gd name="T7" fmla="*/ 98 h 392"/>
                <a:gd name="T8" fmla="*/ 1055 w 1055"/>
                <a:gd name="T9" fmla="*/ 294 h 392"/>
                <a:gd name="T10" fmla="*/ 239 w 1055"/>
                <a:gd name="T11" fmla="*/ 294 h 392"/>
                <a:gd name="T12" fmla="*/ 239 w 1055"/>
                <a:gd name="T13" fmla="*/ 392 h 392"/>
                <a:gd name="T14" fmla="*/ 0 w 1055"/>
                <a:gd name="T15" fmla="*/ 196 h 3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5" h="392">
                  <a:moveTo>
                    <a:pt x="0" y="196"/>
                  </a:moveTo>
                  <a:lnTo>
                    <a:pt x="239" y="0"/>
                  </a:lnTo>
                  <a:lnTo>
                    <a:pt x="239" y="98"/>
                  </a:lnTo>
                  <a:lnTo>
                    <a:pt x="1055" y="98"/>
                  </a:lnTo>
                  <a:lnTo>
                    <a:pt x="1055" y="294"/>
                  </a:lnTo>
                  <a:lnTo>
                    <a:pt x="239" y="294"/>
                  </a:lnTo>
                  <a:lnTo>
                    <a:pt x="239" y="392"/>
                  </a:lnTo>
                  <a:lnTo>
                    <a:pt x="0" y="196"/>
                  </a:lnTo>
                  <a:close/>
                </a:path>
              </a:pathLst>
            </a:custGeom>
            <a:blipFill>
              <a:blip r:embed="rId3"/>
              <a:tile tx="0" ty="0" sx="100000" sy="100000" flip="none" algn="tl"/>
            </a:blipFill>
            <a:ln w="36513" cap="flat">
              <a:solidFill>
                <a:srgbClr val="243F60"/>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dirty="0"/>
            </a:p>
          </p:txBody>
        </p:sp>
        <p:sp>
          <p:nvSpPr>
            <p:cNvPr id="23" name="Rectangle 24"/>
            <p:cNvSpPr>
              <a:spLocks noChangeArrowheads="1"/>
            </p:cNvSpPr>
            <p:nvPr/>
          </p:nvSpPr>
          <p:spPr bwMode="auto">
            <a:xfrm>
              <a:off x="2956" y="3795"/>
              <a:ext cx="91"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Freeform 26"/>
            <p:cNvSpPr>
              <a:spLocks/>
            </p:cNvSpPr>
            <p:nvPr/>
          </p:nvSpPr>
          <p:spPr bwMode="auto">
            <a:xfrm>
              <a:off x="1263" y="2908"/>
              <a:ext cx="733" cy="818"/>
            </a:xfrm>
            <a:custGeom>
              <a:avLst/>
              <a:gdLst>
                <a:gd name="T0" fmla="*/ 82 w 733"/>
                <a:gd name="T1" fmla="*/ 0 h 818"/>
                <a:gd name="T2" fmla="*/ 399 w 733"/>
                <a:gd name="T3" fmla="*/ 67 h 818"/>
                <a:gd name="T4" fmla="*/ 299 w 733"/>
                <a:gd name="T5" fmla="*/ 115 h 818"/>
                <a:gd name="T6" fmla="*/ 733 w 733"/>
                <a:gd name="T7" fmla="*/ 721 h 818"/>
                <a:gd name="T8" fmla="*/ 534 w 733"/>
                <a:gd name="T9" fmla="*/ 818 h 818"/>
                <a:gd name="T10" fmla="*/ 100 w 733"/>
                <a:gd name="T11" fmla="*/ 212 h 818"/>
                <a:gd name="T12" fmla="*/ 0 w 733"/>
                <a:gd name="T13" fmla="*/ 260 h 818"/>
                <a:gd name="T14" fmla="*/ 82 w 733"/>
                <a:gd name="T15" fmla="*/ 0 h 8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3" h="818">
                  <a:moveTo>
                    <a:pt x="82" y="0"/>
                  </a:moveTo>
                  <a:lnTo>
                    <a:pt x="399" y="67"/>
                  </a:lnTo>
                  <a:lnTo>
                    <a:pt x="299" y="115"/>
                  </a:lnTo>
                  <a:lnTo>
                    <a:pt x="733" y="721"/>
                  </a:lnTo>
                  <a:lnTo>
                    <a:pt x="534" y="818"/>
                  </a:lnTo>
                  <a:lnTo>
                    <a:pt x="100" y="212"/>
                  </a:lnTo>
                  <a:lnTo>
                    <a:pt x="0" y="260"/>
                  </a:lnTo>
                  <a:lnTo>
                    <a:pt x="82" y="0"/>
                  </a:lnTo>
                  <a:close/>
                </a:path>
              </a:pathLst>
            </a:custGeom>
            <a:blipFill>
              <a:blip r:embed="rId3"/>
              <a:tile tx="0" ty="0" sx="100000" sy="100000" flip="none" algn="tl"/>
            </a:blipFill>
            <a:ln w="36513" cap="flat">
              <a:solidFill>
                <a:srgbClr val="243F60"/>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dirty="0"/>
            </a:p>
          </p:txBody>
        </p:sp>
        <p:sp>
          <p:nvSpPr>
            <p:cNvPr id="25" name="Rectangle 27"/>
            <p:cNvSpPr>
              <a:spLocks noChangeArrowheads="1"/>
            </p:cNvSpPr>
            <p:nvPr/>
          </p:nvSpPr>
          <p:spPr bwMode="auto">
            <a:xfrm>
              <a:off x="1615" y="3211"/>
              <a:ext cx="91"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6" name="Freeform 29"/>
            <p:cNvSpPr>
              <a:spLocks/>
            </p:cNvSpPr>
            <p:nvPr/>
          </p:nvSpPr>
          <p:spPr bwMode="auto">
            <a:xfrm>
              <a:off x="3517" y="541"/>
              <a:ext cx="571" cy="445"/>
            </a:xfrm>
            <a:custGeom>
              <a:avLst/>
              <a:gdLst>
                <a:gd name="T0" fmla="*/ 571 w 571"/>
                <a:gd name="T1" fmla="*/ 426 h 445"/>
                <a:gd name="T2" fmla="*/ 235 w 571"/>
                <a:gd name="T3" fmla="*/ 445 h 445"/>
                <a:gd name="T4" fmla="*/ 313 w 571"/>
                <a:gd name="T5" fmla="*/ 371 h 445"/>
                <a:gd name="T6" fmla="*/ 0 w 571"/>
                <a:gd name="T7" fmla="*/ 148 h 445"/>
                <a:gd name="T8" fmla="*/ 156 w 571"/>
                <a:gd name="T9" fmla="*/ 0 h 445"/>
                <a:gd name="T10" fmla="*/ 469 w 571"/>
                <a:gd name="T11" fmla="*/ 223 h 445"/>
                <a:gd name="T12" fmla="*/ 547 w 571"/>
                <a:gd name="T13" fmla="*/ 150 h 445"/>
                <a:gd name="T14" fmla="*/ 571 w 571"/>
                <a:gd name="T15" fmla="*/ 426 h 4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1" h="445">
                  <a:moveTo>
                    <a:pt x="571" y="426"/>
                  </a:moveTo>
                  <a:lnTo>
                    <a:pt x="235" y="445"/>
                  </a:lnTo>
                  <a:lnTo>
                    <a:pt x="313" y="371"/>
                  </a:lnTo>
                  <a:lnTo>
                    <a:pt x="0" y="148"/>
                  </a:lnTo>
                  <a:lnTo>
                    <a:pt x="156" y="0"/>
                  </a:lnTo>
                  <a:lnTo>
                    <a:pt x="469" y="223"/>
                  </a:lnTo>
                  <a:lnTo>
                    <a:pt x="547" y="150"/>
                  </a:lnTo>
                  <a:lnTo>
                    <a:pt x="571" y="426"/>
                  </a:lnTo>
                  <a:close/>
                </a:path>
              </a:pathLst>
            </a:custGeom>
            <a:blipFill>
              <a:blip r:embed="rId3"/>
              <a:tile tx="0" ty="0" sx="100000" sy="100000" flip="none" algn="tl"/>
            </a:blipFill>
            <a:ln w="36513" cap="flat">
              <a:solidFill>
                <a:srgbClr val="243F60"/>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dirty="0"/>
            </a:p>
          </p:txBody>
        </p:sp>
        <p:sp>
          <p:nvSpPr>
            <p:cNvPr id="28" name="Freeform 31"/>
            <p:cNvSpPr>
              <a:spLocks/>
            </p:cNvSpPr>
            <p:nvPr/>
          </p:nvSpPr>
          <p:spPr bwMode="auto">
            <a:xfrm>
              <a:off x="2282" y="260"/>
              <a:ext cx="1184" cy="669"/>
            </a:xfrm>
            <a:custGeom>
              <a:avLst/>
              <a:gdLst>
                <a:gd name="T0" fmla="*/ 0 w 6976"/>
                <a:gd name="T1" fmla="*/ 798 h 4788"/>
                <a:gd name="T2" fmla="*/ 798 w 6976"/>
                <a:gd name="T3" fmla="*/ 0 h 4788"/>
                <a:gd name="T4" fmla="*/ 6178 w 6976"/>
                <a:gd name="T5" fmla="*/ 0 h 4788"/>
                <a:gd name="T6" fmla="*/ 6976 w 6976"/>
                <a:gd name="T7" fmla="*/ 798 h 4788"/>
                <a:gd name="T8" fmla="*/ 6976 w 6976"/>
                <a:gd name="T9" fmla="*/ 3990 h 4788"/>
                <a:gd name="T10" fmla="*/ 6178 w 6976"/>
                <a:gd name="T11" fmla="*/ 4788 h 4788"/>
                <a:gd name="T12" fmla="*/ 798 w 6976"/>
                <a:gd name="T13" fmla="*/ 4788 h 4788"/>
                <a:gd name="T14" fmla="*/ 0 w 6976"/>
                <a:gd name="T15" fmla="*/ 3990 h 4788"/>
                <a:gd name="T16" fmla="*/ 0 w 6976"/>
                <a:gd name="T17" fmla="*/ 798 h 4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76" h="4788">
                  <a:moveTo>
                    <a:pt x="0" y="798"/>
                  </a:moveTo>
                  <a:cubicBezTo>
                    <a:pt x="0" y="357"/>
                    <a:pt x="357" y="0"/>
                    <a:pt x="798" y="0"/>
                  </a:cubicBezTo>
                  <a:lnTo>
                    <a:pt x="6178" y="0"/>
                  </a:lnTo>
                  <a:cubicBezTo>
                    <a:pt x="6618" y="0"/>
                    <a:pt x="6976" y="357"/>
                    <a:pt x="6976" y="798"/>
                  </a:cubicBezTo>
                  <a:lnTo>
                    <a:pt x="6976" y="3990"/>
                  </a:lnTo>
                  <a:cubicBezTo>
                    <a:pt x="6976" y="4430"/>
                    <a:pt x="6618" y="4788"/>
                    <a:pt x="6178" y="4788"/>
                  </a:cubicBezTo>
                  <a:lnTo>
                    <a:pt x="798" y="4788"/>
                  </a:lnTo>
                  <a:cubicBezTo>
                    <a:pt x="357" y="4788"/>
                    <a:pt x="0" y="4430"/>
                    <a:pt x="0" y="3990"/>
                  </a:cubicBezTo>
                  <a:lnTo>
                    <a:pt x="0" y="798"/>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 name="Freeform 32"/>
            <p:cNvSpPr>
              <a:spLocks/>
            </p:cNvSpPr>
            <p:nvPr/>
          </p:nvSpPr>
          <p:spPr bwMode="auto">
            <a:xfrm>
              <a:off x="2281" y="260"/>
              <a:ext cx="1185" cy="669"/>
            </a:xfrm>
            <a:custGeom>
              <a:avLst/>
              <a:gdLst>
                <a:gd name="T0" fmla="*/ 0 w 6976"/>
                <a:gd name="T1" fmla="*/ 798 h 4788"/>
                <a:gd name="T2" fmla="*/ 798 w 6976"/>
                <a:gd name="T3" fmla="*/ 0 h 4788"/>
                <a:gd name="T4" fmla="*/ 6178 w 6976"/>
                <a:gd name="T5" fmla="*/ 0 h 4788"/>
                <a:gd name="T6" fmla="*/ 6976 w 6976"/>
                <a:gd name="T7" fmla="*/ 798 h 4788"/>
                <a:gd name="T8" fmla="*/ 6976 w 6976"/>
                <a:gd name="T9" fmla="*/ 3990 h 4788"/>
                <a:gd name="T10" fmla="*/ 6178 w 6976"/>
                <a:gd name="T11" fmla="*/ 4788 h 4788"/>
                <a:gd name="T12" fmla="*/ 798 w 6976"/>
                <a:gd name="T13" fmla="*/ 4788 h 4788"/>
                <a:gd name="T14" fmla="*/ 0 w 6976"/>
                <a:gd name="T15" fmla="*/ 3990 h 4788"/>
                <a:gd name="T16" fmla="*/ 0 w 6976"/>
                <a:gd name="T17" fmla="*/ 798 h 4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76" h="4788">
                  <a:moveTo>
                    <a:pt x="0" y="798"/>
                  </a:moveTo>
                  <a:cubicBezTo>
                    <a:pt x="0" y="357"/>
                    <a:pt x="357" y="0"/>
                    <a:pt x="798" y="0"/>
                  </a:cubicBezTo>
                  <a:lnTo>
                    <a:pt x="6178" y="0"/>
                  </a:lnTo>
                  <a:cubicBezTo>
                    <a:pt x="6618" y="0"/>
                    <a:pt x="6976" y="357"/>
                    <a:pt x="6976" y="798"/>
                  </a:cubicBezTo>
                  <a:lnTo>
                    <a:pt x="6976" y="3990"/>
                  </a:lnTo>
                  <a:cubicBezTo>
                    <a:pt x="6976" y="4430"/>
                    <a:pt x="6618" y="4788"/>
                    <a:pt x="6178" y="4788"/>
                  </a:cubicBezTo>
                  <a:lnTo>
                    <a:pt x="798" y="4788"/>
                  </a:lnTo>
                  <a:cubicBezTo>
                    <a:pt x="357" y="4788"/>
                    <a:pt x="0" y="4430"/>
                    <a:pt x="0" y="3990"/>
                  </a:cubicBezTo>
                  <a:lnTo>
                    <a:pt x="0" y="798"/>
                  </a:lnTo>
                  <a:close/>
                </a:path>
              </a:pathLst>
            </a:custGeom>
            <a:noFill/>
            <a:ln w="36513" cap="flat">
              <a:solidFill>
                <a:srgbClr val="243F6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 name="Rectangle 33"/>
            <p:cNvSpPr>
              <a:spLocks noChangeArrowheads="1"/>
            </p:cNvSpPr>
            <p:nvPr/>
          </p:nvSpPr>
          <p:spPr bwMode="auto">
            <a:xfrm>
              <a:off x="2451" y="513"/>
              <a:ext cx="91"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1" name="Freeform 34"/>
            <p:cNvSpPr>
              <a:spLocks/>
            </p:cNvSpPr>
            <p:nvPr/>
          </p:nvSpPr>
          <p:spPr bwMode="auto">
            <a:xfrm>
              <a:off x="3734" y="1045"/>
              <a:ext cx="1185" cy="669"/>
            </a:xfrm>
            <a:custGeom>
              <a:avLst/>
              <a:gdLst>
                <a:gd name="T0" fmla="*/ 0 w 6976"/>
                <a:gd name="T1" fmla="*/ 798 h 4788"/>
                <a:gd name="T2" fmla="*/ 798 w 6976"/>
                <a:gd name="T3" fmla="*/ 0 h 4788"/>
                <a:gd name="T4" fmla="*/ 6178 w 6976"/>
                <a:gd name="T5" fmla="*/ 0 h 4788"/>
                <a:gd name="T6" fmla="*/ 6976 w 6976"/>
                <a:gd name="T7" fmla="*/ 798 h 4788"/>
                <a:gd name="T8" fmla="*/ 6976 w 6976"/>
                <a:gd name="T9" fmla="*/ 3990 h 4788"/>
                <a:gd name="T10" fmla="*/ 6178 w 6976"/>
                <a:gd name="T11" fmla="*/ 4788 h 4788"/>
                <a:gd name="T12" fmla="*/ 798 w 6976"/>
                <a:gd name="T13" fmla="*/ 4788 h 4788"/>
                <a:gd name="T14" fmla="*/ 0 w 6976"/>
                <a:gd name="T15" fmla="*/ 3990 h 4788"/>
                <a:gd name="T16" fmla="*/ 0 w 6976"/>
                <a:gd name="T17" fmla="*/ 798 h 4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76" h="4788">
                  <a:moveTo>
                    <a:pt x="0" y="798"/>
                  </a:moveTo>
                  <a:cubicBezTo>
                    <a:pt x="0" y="358"/>
                    <a:pt x="357" y="0"/>
                    <a:pt x="798" y="0"/>
                  </a:cubicBezTo>
                  <a:lnTo>
                    <a:pt x="6178" y="0"/>
                  </a:lnTo>
                  <a:cubicBezTo>
                    <a:pt x="6618" y="0"/>
                    <a:pt x="6976" y="358"/>
                    <a:pt x="6976" y="798"/>
                  </a:cubicBezTo>
                  <a:lnTo>
                    <a:pt x="6976" y="3990"/>
                  </a:lnTo>
                  <a:cubicBezTo>
                    <a:pt x="6976" y="4431"/>
                    <a:pt x="6618" y="4788"/>
                    <a:pt x="6178" y="4788"/>
                  </a:cubicBezTo>
                  <a:lnTo>
                    <a:pt x="798" y="4788"/>
                  </a:lnTo>
                  <a:cubicBezTo>
                    <a:pt x="357" y="4788"/>
                    <a:pt x="0" y="4431"/>
                    <a:pt x="0" y="3990"/>
                  </a:cubicBezTo>
                  <a:lnTo>
                    <a:pt x="0" y="798"/>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48" name="Freeform 35"/>
            <p:cNvSpPr>
              <a:spLocks/>
            </p:cNvSpPr>
            <p:nvPr/>
          </p:nvSpPr>
          <p:spPr bwMode="auto">
            <a:xfrm>
              <a:off x="3734" y="1045"/>
              <a:ext cx="1185" cy="669"/>
            </a:xfrm>
            <a:custGeom>
              <a:avLst/>
              <a:gdLst>
                <a:gd name="T0" fmla="*/ 0 w 6976"/>
                <a:gd name="T1" fmla="*/ 798 h 4788"/>
                <a:gd name="T2" fmla="*/ 798 w 6976"/>
                <a:gd name="T3" fmla="*/ 0 h 4788"/>
                <a:gd name="T4" fmla="*/ 6178 w 6976"/>
                <a:gd name="T5" fmla="*/ 0 h 4788"/>
                <a:gd name="T6" fmla="*/ 6976 w 6976"/>
                <a:gd name="T7" fmla="*/ 798 h 4788"/>
                <a:gd name="T8" fmla="*/ 6976 w 6976"/>
                <a:gd name="T9" fmla="*/ 3990 h 4788"/>
                <a:gd name="T10" fmla="*/ 6178 w 6976"/>
                <a:gd name="T11" fmla="*/ 4788 h 4788"/>
                <a:gd name="T12" fmla="*/ 798 w 6976"/>
                <a:gd name="T13" fmla="*/ 4788 h 4788"/>
                <a:gd name="T14" fmla="*/ 0 w 6976"/>
                <a:gd name="T15" fmla="*/ 3990 h 4788"/>
                <a:gd name="T16" fmla="*/ 0 w 6976"/>
                <a:gd name="T17" fmla="*/ 798 h 4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76" h="4788">
                  <a:moveTo>
                    <a:pt x="0" y="798"/>
                  </a:moveTo>
                  <a:cubicBezTo>
                    <a:pt x="0" y="358"/>
                    <a:pt x="357" y="0"/>
                    <a:pt x="798" y="0"/>
                  </a:cubicBezTo>
                  <a:lnTo>
                    <a:pt x="6178" y="0"/>
                  </a:lnTo>
                  <a:cubicBezTo>
                    <a:pt x="6618" y="0"/>
                    <a:pt x="6976" y="358"/>
                    <a:pt x="6976" y="798"/>
                  </a:cubicBezTo>
                  <a:lnTo>
                    <a:pt x="6976" y="3990"/>
                  </a:lnTo>
                  <a:cubicBezTo>
                    <a:pt x="6976" y="4431"/>
                    <a:pt x="6618" y="4788"/>
                    <a:pt x="6178" y="4788"/>
                  </a:cubicBezTo>
                  <a:lnTo>
                    <a:pt x="798" y="4788"/>
                  </a:lnTo>
                  <a:cubicBezTo>
                    <a:pt x="357" y="4788"/>
                    <a:pt x="0" y="4431"/>
                    <a:pt x="0" y="3990"/>
                  </a:cubicBezTo>
                  <a:lnTo>
                    <a:pt x="0" y="798"/>
                  </a:lnTo>
                  <a:close/>
                </a:path>
              </a:pathLst>
            </a:custGeom>
            <a:noFill/>
            <a:ln w="36513" cap="flat">
              <a:solidFill>
                <a:srgbClr val="243F6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049" name="Rectangle 36"/>
            <p:cNvSpPr>
              <a:spLocks noChangeArrowheads="1"/>
            </p:cNvSpPr>
            <p:nvPr/>
          </p:nvSpPr>
          <p:spPr bwMode="auto">
            <a:xfrm>
              <a:off x="3868" y="1296"/>
              <a:ext cx="91"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050" name="Freeform 37"/>
            <p:cNvSpPr>
              <a:spLocks/>
            </p:cNvSpPr>
            <p:nvPr/>
          </p:nvSpPr>
          <p:spPr bwMode="auto">
            <a:xfrm>
              <a:off x="859" y="1028"/>
              <a:ext cx="1185" cy="669"/>
            </a:xfrm>
            <a:custGeom>
              <a:avLst/>
              <a:gdLst>
                <a:gd name="T0" fmla="*/ 0 w 13952"/>
                <a:gd name="T1" fmla="*/ 1596 h 9576"/>
                <a:gd name="T2" fmla="*/ 1596 w 13952"/>
                <a:gd name="T3" fmla="*/ 0 h 9576"/>
                <a:gd name="T4" fmla="*/ 12356 w 13952"/>
                <a:gd name="T5" fmla="*/ 0 h 9576"/>
                <a:gd name="T6" fmla="*/ 13952 w 13952"/>
                <a:gd name="T7" fmla="*/ 1596 h 9576"/>
                <a:gd name="T8" fmla="*/ 13952 w 13952"/>
                <a:gd name="T9" fmla="*/ 7980 h 9576"/>
                <a:gd name="T10" fmla="*/ 12356 w 13952"/>
                <a:gd name="T11" fmla="*/ 9576 h 9576"/>
                <a:gd name="T12" fmla="*/ 1596 w 13952"/>
                <a:gd name="T13" fmla="*/ 9576 h 9576"/>
                <a:gd name="T14" fmla="*/ 0 w 13952"/>
                <a:gd name="T15" fmla="*/ 7980 h 9576"/>
                <a:gd name="T16" fmla="*/ 0 w 13952"/>
                <a:gd name="T17" fmla="*/ 1596 h 9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52" h="9576">
                  <a:moveTo>
                    <a:pt x="0" y="1596"/>
                  </a:moveTo>
                  <a:cubicBezTo>
                    <a:pt x="0" y="715"/>
                    <a:pt x="715" y="0"/>
                    <a:pt x="1596" y="0"/>
                  </a:cubicBezTo>
                  <a:lnTo>
                    <a:pt x="12356" y="0"/>
                  </a:lnTo>
                  <a:cubicBezTo>
                    <a:pt x="13237" y="0"/>
                    <a:pt x="13952" y="715"/>
                    <a:pt x="13952" y="1596"/>
                  </a:cubicBezTo>
                  <a:lnTo>
                    <a:pt x="13952" y="7980"/>
                  </a:lnTo>
                  <a:cubicBezTo>
                    <a:pt x="13952" y="8862"/>
                    <a:pt x="13237" y="9576"/>
                    <a:pt x="12356" y="9576"/>
                  </a:cubicBezTo>
                  <a:lnTo>
                    <a:pt x="1596" y="9576"/>
                  </a:lnTo>
                  <a:cubicBezTo>
                    <a:pt x="715" y="9576"/>
                    <a:pt x="0" y="8862"/>
                    <a:pt x="0" y="7980"/>
                  </a:cubicBezTo>
                  <a:lnTo>
                    <a:pt x="0" y="1596"/>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51" name="Freeform 38"/>
            <p:cNvSpPr>
              <a:spLocks/>
            </p:cNvSpPr>
            <p:nvPr/>
          </p:nvSpPr>
          <p:spPr bwMode="auto">
            <a:xfrm>
              <a:off x="859" y="1028"/>
              <a:ext cx="1185" cy="669"/>
            </a:xfrm>
            <a:custGeom>
              <a:avLst/>
              <a:gdLst>
                <a:gd name="T0" fmla="*/ 0 w 13952"/>
                <a:gd name="T1" fmla="*/ 1596 h 9576"/>
                <a:gd name="T2" fmla="*/ 1596 w 13952"/>
                <a:gd name="T3" fmla="*/ 0 h 9576"/>
                <a:gd name="T4" fmla="*/ 12356 w 13952"/>
                <a:gd name="T5" fmla="*/ 0 h 9576"/>
                <a:gd name="T6" fmla="*/ 13952 w 13952"/>
                <a:gd name="T7" fmla="*/ 1596 h 9576"/>
                <a:gd name="T8" fmla="*/ 13952 w 13952"/>
                <a:gd name="T9" fmla="*/ 7980 h 9576"/>
                <a:gd name="T10" fmla="*/ 12356 w 13952"/>
                <a:gd name="T11" fmla="*/ 9576 h 9576"/>
                <a:gd name="T12" fmla="*/ 1596 w 13952"/>
                <a:gd name="T13" fmla="*/ 9576 h 9576"/>
                <a:gd name="T14" fmla="*/ 0 w 13952"/>
                <a:gd name="T15" fmla="*/ 7980 h 9576"/>
                <a:gd name="T16" fmla="*/ 0 w 13952"/>
                <a:gd name="T17" fmla="*/ 1596 h 9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52" h="9576">
                  <a:moveTo>
                    <a:pt x="0" y="1596"/>
                  </a:moveTo>
                  <a:cubicBezTo>
                    <a:pt x="0" y="715"/>
                    <a:pt x="715" y="0"/>
                    <a:pt x="1596" y="0"/>
                  </a:cubicBezTo>
                  <a:lnTo>
                    <a:pt x="12356" y="0"/>
                  </a:lnTo>
                  <a:cubicBezTo>
                    <a:pt x="13237" y="0"/>
                    <a:pt x="13952" y="715"/>
                    <a:pt x="13952" y="1596"/>
                  </a:cubicBezTo>
                  <a:lnTo>
                    <a:pt x="13952" y="7980"/>
                  </a:lnTo>
                  <a:cubicBezTo>
                    <a:pt x="13952" y="8862"/>
                    <a:pt x="13237" y="9576"/>
                    <a:pt x="12356" y="9576"/>
                  </a:cubicBezTo>
                  <a:lnTo>
                    <a:pt x="1596" y="9576"/>
                  </a:lnTo>
                  <a:cubicBezTo>
                    <a:pt x="715" y="9576"/>
                    <a:pt x="0" y="8862"/>
                    <a:pt x="0" y="7980"/>
                  </a:cubicBezTo>
                  <a:lnTo>
                    <a:pt x="0" y="1596"/>
                  </a:lnTo>
                  <a:close/>
                </a:path>
              </a:pathLst>
            </a:custGeom>
            <a:noFill/>
            <a:ln w="36513" cap="flat">
              <a:solidFill>
                <a:srgbClr val="243F6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052" name="Rectangle 39"/>
            <p:cNvSpPr>
              <a:spLocks noChangeArrowheads="1"/>
            </p:cNvSpPr>
            <p:nvPr/>
          </p:nvSpPr>
          <p:spPr bwMode="auto">
            <a:xfrm>
              <a:off x="993" y="1280"/>
              <a:ext cx="91"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053" name="Freeform 40"/>
            <p:cNvSpPr>
              <a:spLocks/>
            </p:cNvSpPr>
            <p:nvPr/>
          </p:nvSpPr>
          <p:spPr bwMode="auto">
            <a:xfrm>
              <a:off x="630" y="2201"/>
              <a:ext cx="1185" cy="669"/>
            </a:xfrm>
            <a:custGeom>
              <a:avLst/>
              <a:gdLst>
                <a:gd name="T0" fmla="*/ 0 w 6975"/>
                <a:gd name="T1" fmla="*/ 799 h 4789"/>
                <a:gd name="T2" fmla="*/ 798 w 6975"/>
                <a:gd name="T3" fmla="*/ 0 h 4789"/>
                <a:gd name="T4" fmla="*/ 6177 w 6975"/>
                <a:gd name="T5" fmla="*/ 0 h 4789"/>
                <a:gd name="T6" fmla="*/ 6975 w 6975"/>
                <a:gd name="T7" fmla="*/ 799 h 4789"/>
                <a:gd name="T8" fmla="*/ 6975 w 6975"/>
                <a:gd name="T9" fmla="*/ 3991 h 4789"/>
                <a:gd name="T10" fmla="*/ 6177 w 6975"/>
                <a:gd name="T11" fmla="*/ 4789 h 4789"/>
                <a:gd name="T12" fmla="*/ 798 w 6975"/>
                <a:gd name="T13" fmla="*/ 4789 h 4789"/>
                <a:gd name="T14" fmla="*/ 0 w 6975"/>
                <a:gd name="T15" fmla="*/ 3991 h 4789"/>
                <a:gd name="T16" fmla="*/ 0 w 6975"/>
                <a:gd name="T17" fmla="*/ 799 h 4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75" h="4789">
                  <a:moveTo>
                    <a:pt x="0" y="799"/>
                  </a:moveTo>
                  <a:cubicBezTo>
                    <a:pt x="0" y="358"/>
                    <a:pt x="357" y="0"/>
                    <a:pt x="798" y="0"/>
                  </a:cubicBezTo>
                  <a:lnTo>
                    <a:pt x="6177" y="0"/>
                  </a:lnTo>
                  <a:cubicBezTo>
                    <a:pt x="6618" y="0"/>
                    <a:pt x="6975" y="358"/>
                    <a:pt x="6975" y="799"/>
                  </a:cubicBezTo>
                  <a:lnTo>
                    <a:pt x="6975" y="3991"/>
                  </a:lnTo>
                  <a:cubicBezTo>
                    <a:pt x="6975" y="4431"/>
                    <a:pt x="6618" y="4789"/>
                    <a:pt x="6177" y="4789"/>
                  </a:cubicBezTo>
                  <a:lnTo>
                    <a:pt x="798" y="4789"/>
                  </a:lnTo>
                  <a:cubicBezTo>
                    <a:pt x="357" y="4789"/>
                    <a:pt x="0" y="4431"/>
                    <a:pt x="0" y="3991"/>
                  </a:cubicBezTo>
                  <a:lnTo>
                    <a:pt x="0" y="799"/>
                  </a:lnTo>
                  <a:close/>
                </a:path>
              </a:pathLst>
            </a:custGeom>
            <a:solidFill>
              <a:srgbClr val="FFFFFF"/>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55" name="Rectangle 42"/>
            <p:cNvSpPr>
              <a:spLocks noChangeArrowheads="1"/>
            </p:cNvSpPr>
            <p:nvPr/>
          </p:nvSpPr>
          <p:spPr bwMode="auto">
            <a:xfrm>
              <a:off x="763" y="2452"/>
              <a:ext cx="91"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056" name="Freeform 43"/>
            <p:cNvSpPr>
              <a:spLocks/>
            </p:cNvSpPr>
            <p:nvPr/>
          </p:nvSpPr>
          <p:spPr bwMode="auto">
            <a:xfrm>
              <a:off x="1515" y="3331"/>
              <a:ext cx="1185" cy="668"/>
            </a:xfrm>
            <a:custGeom>
              <a:avLst/>
              <a:gdLst>
                <a:gd name="T0" fmla="*/ 0 w 6976"/>
                <a:gd name="T1" fmla="*/ 798 h 4787"/>
                <a:gd name="T2" fmla="*/ 798 w 6976"/>
                <a:gd name="T3" fmla="*/ 0 h 4787"/>
                <a:gd name="T4" fmla="*/ 6178 w 6976"/>
                <a:gd name="T5" fmla="*/ 0 h 4787"/>
                <a:gd name="T6" fmla="*/ 6976 w 6976"/>
                <a:gd name="T7" fmla="*/ 798 h 4787"/>
                <a:gd name="T8" fmla="*/ 6976 w 6976"/>
                <a:gd name="T9" fmla="*/ 3989 h 4787"/>
                <a:gd name="T10" fmla="*/ 6178 w 6976"/>
                <a:gd name="T11" fmla="*/ 4787 h 4787"/>
                <a:gd name="T12" fmla="*/ 798 w 6976"/>
                <a:gd name="T13" fmla="*/ 4787 h 4787"/>
                <a:gd name="T14" fmla="*/ 0 w 6976"/>
                <a:gd name="T15" fmla="*/ 3989 h 4787"/>
                <a:gd name="T16" fmla="*/ 0 w 6976"/>
                <a:gd name="T17" fmla="*/ 798 h 4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76" h="4787">
                  <a:moveTo>
                    <a:pt x="0" y="798"/>
                  </a:moveTo>
                  <a:cubicBezTo>
                    <a:pt x="0" y="357"/>
                    <a:pt x="357" y="0"/>
                    <a:pt x="798" y="0"/>
                  </a:cubicBezTo>
                  <a:lnTo>
                    <a:pt x="6178" y="0"/>
                  </a:lnTo>
                  <a:cubicBezTo>
                    <a:pt x="6618" y="0"/>
                    <a:pt x="6976" y="357"/>
                    <a:pt x="6976" y="798"/>
                  </a:cubicBezTo>
                  <a:lnTo>
                    <a:pt x="6976" y="3989"/>
                  </a:lnTo>
                  <a:cubicBezTo>
                    <a:pt x="6976" y="4430"/>
                    <a:pt x="6618" y="4787"/>
                    <a:pt x="6178" y="4787"/>
                  </a:cubicBezTo>
                  <a:lnTo>
                    <a:pt x="798" y="4787"/>
                  </a:lnTo>
                  <a:cubicBezTo>
                    <a:pt x="357" y="4787"/>
                    <a:pt x="0" y="4430"/>
                    <a:pt x="0" y="3989"/>
                  </a:cubicBezTo>
                  <a:lnTo>
                    <a:pt x="0" y="798"/>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57" name="Freeform 44"/>
            <p:cNvSpPr>
              <a:spLocks/>
            </p:cNvSpPr>
            <p:nvPr/>
          </p:nvSpPr>
          <p:spPr bwMode="auto">
            <a:xfrm>
              <a:off x="1515" y="3331"/>
              <a:ext cx="1185" cy="668"/>
            </a:xfrm>
            <a:custGeom>
              <a:avLst/>
              <a:gdLst>
                <a:gd name="T0" fmla="*/ 0 w 6976"/>
                <a:gd name="T1" fmla="*/ 798 h 4787"/>
                <a:gd name="T2" fmla="*/ 798 w 6976"/>
                <a:gd name="T3" fmla="*/ 0 h 4787"/>
                <a:gd name="T4" fmla="*/ 6178 w 6976"/>
                <a:gd name="T5" fmla="*/ 0 h 4787"/>
                <a:gd name="T6" fmla="*/ 6976 w 6976"/>
                <a:gd name="T7" fmla="*/ 798 h 4787"/>
                <a:gd name="T8" fmla="*/ 6976 w 6976"/>
                <a:gd name="T9" fmla="*/ 3989 h 4787"/>
                <a:gd name="T10" fmla="*/ 6178 w 6976"/>
                <a:gd name="T11" fmla="*/ 4787 h 4787"/>
                <a:gd name="T12" fmla="*/ 798 w 6976"/>
                <a:gd name="T13" fmla="*/ 4787 h 4787"/>
                <a:gd name="T14" fmla="*/ 0 w 6976"/>
                <a:gd name="T15" fmla="*/ 3989 h 4787"/>
                <a:gd name="T16" fmla="*/ 0 w 6976"/>
                <a:gd name="T17" fmla="*/ 798 h 4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76" h="4787">
                  <a:moveTo>
                    <a:pt x="0" y="798"/>
                  </a:moveTo>
                  <a:cubicBezTo>
                    <a:pt x="0" y="357"/>
                    <a:pt x="357" y="0"/>
                    <a:pt x="798" y="0"/>
                  </a:cubicBezTo>
                  <a:lnTo>
                    <a:pt x="6178" y="0"/>
                  </a:lnTo>
                  <a:cubicBezTo>
                    <a:pt x="6618" y="0"/>
                    <a:pt x="6976" y="357"/>
                    <a:pt x="6976" y="798"/>
                  </a:cubicBezTo>
                  <a:lnTo>
                    <a:pt x="6976" y="3989"/>
                  </a:lnTo>
                  <a:cubicBezTo>
                    <a:pt x="6976" y="4430"/>
                    <a:pt x="6618" y="4787"/>
                    <a:pt x="6178" y="4787"/>
                  </a:cubicBezTo>
                  <a:lnTo>
                    <a:pt x="798" y="4787"/>
                  </a:lnTo>
                  <a:cubicBezTo>
                    <a:pt x="357" y="4787"/>
                    <a:pt x="0" y="4430"/>
                    <a:pt x="0" y="3989"/>
                  </a:cubicBezTo>
                  <a:lnTo>
                    <a:pt x="0" y="798"/>
                  </a:lnTo>
                  <a:close/>
                </a:path>
              </a:pathLst>
            </a:custGeom>
            <a:noFill/>
            <a:ln w="36513" cap="flat">
              <a:solidFill>
                <a:srgbClr val="243F6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059" name="Rectangle 45"/>
            <p:cNvSpPr>
              <a:spLocks noChangeArrowheads="1"/>
            </p:cNvSpPr>
            <p:nvPr/>
          </p:nvSpPr>
          <p:spPr bwMode="auto">
            <a:xfrm>
              <a:off x="1649" y="3581"/>
              <a:ext cx="91"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060" name="Freeform 46"/>
            <p:cNvSpPr>
              <a:spLocks/>
            </p:cNvSpPr>
            <p:nvPr/>
          </p:nvSpPr>
          <p:spPr bwMode="auto">
            <a:xfrm>
              <a:off x="3262" y="3281"/>
              <a:ext cx="1185" cy="669"/>
            </a:xfrm>
            <a:custGeom>
              <a:avLst/>
              <a:gdLst>
                <a:gd name="T0" fmla="*/ 0 w 6976"/>
                <a:gd name="T1" fmla="*/ 798 h 4789"/>
                <a:gd name="T2" fmla="*/ 798 w 6976"/>
                <a:gd name="T3" fmla="*/ 0 h 4789"/>
                <a:gd name="T4" fmla="*/ 6177 w 6976"/>
                <a:gd name="T5" fmla="*/ 0 h 4789"/>
                <a:gd name="T6" fmla="*/ 6976 w 6976"/>
                <a:gd name="T7" fmla="*/ 798 h 4789"/>
                <a:gd name="T8" fmla="*/ 6976 w 6976"/>
                <a:gd name="T9" fmla="*/ 3991 h 4789"/>
                <a:gd name="T10" fmla="*/ 6177 w 6976"/>
                <a:gd name="T11" fmla="*/ 4789 h 4789"/>
                <a:gd name="T12" fmla="*/ 798 w 6976"/>
                <a:gd name="T13" fmla="*/ 4789 h 4789"/>
                <a:gd name="T14" fmla="*/ 0 w 6976"/>
                <a:gd name="T15" fmla="*/ 3991 h 4789"/>
                <a:gd name="T16" fmla="*/ 0 w 6976"/>
                <a:gd name="T17" fmla="*/ 798 h 4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76" h="4789">
                  <a:moveTo>
                    <a:pt x="0" y="798"/>
                  </a:moveTo>
                  <a:cubicBezTo>
                    <a:pt x="0" y="358"/>
                    <a:pt x="357" y="0"/>
                    <a:pt x="798" y="0"/>
                  </a:cubicBezTo>
                  <a:lnTo>
                    <a:pt x="6177" y="0"/>
                  </a:lnTo>
                  <a:cubicBezTo>
                    <a:pt x="6618" y="0"/>
                    <a:pt x="6976" y="358"/>
                    <a:pt x="6976" y="798"/>
                  </a:cubicBezTo>
                  <a:lnTo>
                    <a:pt x="6976" y="3991"/>
                  </a:lnTo>
                  <a:cubicBezTo>
                    <a:pt x="6976" y="4431"/>
                    <a:pt x="6618" y="4789"/>
                    <a:pt x="6177" y="4789"/>
                  </a:cubicBezTo>
                  <a:lnTo>
                    <a:pt x="798" y="4789"/>
                  </a:lnTo>
                  <a:cubicBezTo>
                    <a:pt x="357" y="4789"/>
                    <a:pt x="0" y="4431"/>
                    <a:pt x="0" y="3991"/>
                  </a:cubicBezTo>
                  <a:lnTo>
                    <a:pt x="0" y="798"/>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62" name="Freeform 47"/>
            <p:cNvSpPr>
              <a:spLocks/>
            </p:cNvSpPr>
            <p:nvPr/>
          </p:nvSpPr>
          <p:spPr bwMode="auto">
            <a:xfrm>
              <a:off x="3275" y="3278"/>
              <a:ext cx="1185" cy="669"/>
            </a:xfrm>
            <a:custGeom>
              <a:avLst/>
              <a:gdLst>
                <a:gd name="T0" fmla="*/ 0 w 6976"/>
                <a:gd name="T1" fmla="*/ 798 h 4789"/>
                <a:gd name="T2" fmla="*/ 798 w 6976"/>
                <a:gd name="T3" fmla="*/ 0 h 4789"/>
                <a:gd name="T4" fmla="*/ 6177 w 6976"/>
                <a:gd name="T5" fmla="*/ 0 h 4789"/>
                <a:gd name="T6" fmla="*/ 6976 w 6976"/>
                <a:gd name="T7" fmla="*/ 798 h 4789"/>
                <a:gd name="T8" fmla="*/ 6976 w 6976"/>
                <a:gd name="T9" fmla="*/ 3991 h 4789"/>
                <a:gd name="T10" fmla="*/ 6177 w 6976"/>
                <a:gd name="T11" fmla="*/ 4789 h 4789"/>
                <a:gd name="T12" fmla="*/ 798 w 6976"/>
                <a:gd name="T13" fmla="*/ 4789 h 4789"/>
                <a:gd name="T14" fmla="*/ 0 w 6976"/>
                <a:gd name="T15" fmla="*/ 3991 h 4789"/>
                <a:gd name="T16" fmla="*/ 0 w 6976"/>
                <a:gd name="T17" fmla="*/ 798 h 4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76" h="4789">
                  <a:moveTo>
                    <a:pt x="0" y="798"/>
                  </a:moveTo>
                  <a:cubicBezTo>
                    <a:pt x="0" y="358"/>
                    <a:pt x="357" y="0"/>
                    <a:pt x="798" y="0"/>
                  </a:cubicBezTo>
                  <a:lnTo>
                    <a:pt x="6177" y="0"/>
                  </a:lnTo>
                  <a:cubicBezTo>
                    <a:pt x="6618" y="0"/>
                    <a:pt x="6976" y="358"/>
                    <a:pt x="6976" y="798"/>
                  </a:cubicBezTo>
                  <a:lnTo>
                    <a:pt x="6976" y="3991"/>
                  </a:lnTo>
                  <a:cubicBezTo>
                    <a:pt x="6976" y="4431"/>
                    <a:pt x="6618" y="4789"/>
                    <a:pt x="6177" y="4789"/>
                  </a:cubicBezTo>
                  <a:lnTo>
                    <a:pt x="798" y="4789"/>
                  </a:lnTo>
                  <a:cubicBezTo>
                    <a:pt x="357" y="4789"/>
                    <a:pt x="0" y="4431"/>
                    <a:pt x="0" y="3991"/>
                  </a:cubicBezTo>
                  <a:lnTo>
                    <a:pt x="0" y="798"/>
                  </a:lnTo>
                  <a:close/>
                </a:path>
              </a:pathLst>
            </a:custGeom>
            <a:noFill/>
            <a:ln w="36513" cap="flat">
              <a:solidFill>
                <a:srgbClr val="243F6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063" name="Rectangle 48"/>
            <p:cNvSpPr>
              <a:spLocks noChangeArrowheads="1"/>
            </p:cNvSpPr>
            <p:nvPr/>
          </p:nvSpPr>
          <p:spPr bwMode="auto">
            <a:xfrm>
              <a:off x="3221" y="3576"/>
              <a:ext cx="91"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065" name="Freeform 49"/>
            <p:cNvSpPr>
              <a:spLocks/>
            </p:cNvSpPr>
            <p:nvPr/>
          </p:nvSpPr>
          <p:spPr bwMode="auto">
            <a:xfrm>
              <a:off x="3952" y="2162"/>
              <a:ext cx="1185" cy="669"/>
            </a:xfrm>
            <a:custGeom>
              <a:avLst/>
              <a:gdLst>
                <a:gd name="T0" fmla="*/ 0 w 6976"/>
                <a:gd name="T1" fmla="*/ 798 h 4788"/>
                <a:gd name="T2" fmla="*/ 798 w 6976"/>
                <a:gd name="T3" fmla="*/ 0 h 4788"/>
                <a:gd name="T4" fmla="*/ 6178 w 6976"/>
                <a:gd name="T5" fmla="*/ 0 h 4788"/>
                <a:gd name="T6" fmla="*/ 6976 w 6976"/>
                <a:gd name="T7" fmla="*/ 798 h 4788"/>
                <a:gd name="T8" fmla="*/ 6976 w 6976"/>
                <a:gd name="T9" fmla="*/ 3990 h 4788"/>
                <a:gd name="T10" fmla="*/ 6178 w 6976"/>
                <a:gd name="T11" fmla="*/ 4788 h 4788"/>
                <a:gd name="T12" fmla="*/ 798 w 6976"/>
                <a:gd name="T13" fmla="*/ 4788 h 4788"/>
                <a:gd name="T14" fmla="*/ 0 w 6976"/>
                <a:gd name="T15" fmla="*/ 3990 h 4788"/>
                <a:gd name="T16" fmla="*/ 0 w 6976"/>
                <a:gd name="T17" fmla="*/ 798 h 4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76" h="4788">
                  <a:moveTo>
                    <a:pt x="0" y="798"/>
                  </a:moveTo>
                  <a:cubicBezTo>
                    <a:pt x="0" y="357"/>
                    <a:pt x="357" y="0"/>
                    <a:pt x="798" y="0"/>
                  </a:cubicBezTo>
                  <a:lnTo>
                    <a:pt x="6178" y="0"/>
                  </a:lnTo>
                  <a:cubicBezTo>
                    <a:pt x="6619" y="0"/>
                    <a:pt x="6976" y="357"/>
                    <a:pt x="6976" y="798"/>
                  </a:cubicBezTo>
                  <a:lnTo>
                    <a:pt x="6976" y="3990"/>
                  </a:lnTo>
                  <a:cubicBezTo>
                    <a:pt x="6976" y="4431"/>
                    <a:pt x="6619" y="4788"/>
                    <a:pt x="6178" y="4788"/>
                  </a:cubicBezTo>
                  <a:lnTo>
                    <a:pt x="798" y="4788"/>
                  </a:lnTo>
                  <a:cubicBezTo>
                    <a:pt x="357" y="4788"/>
                    <a:pt x="0" y="4431"/>
                    <a:pt x="0" y="3990"/>
                  </a:cubicBezTo>
                  <a:lnTo>
                    <a:pt x="0" y="798"/>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66" name="Freeform 50"/>
            <p:cNvSpPr>
              <a:spLocks/>
            </p:cNvSpPr>
            <p:nvPr/>
          </p:nvSpPr>
          <p:spPr bwMode="auto">
            <a:xfrm>
              <a:off x="3963" y="2175"/>
              <a:ext cx="1185" cy="669"/>
            </a:xfrm>
            <a:custGeom>
              <a:avLst/>
              <a:gdLst>
                <a:gd name="T0" fmla="*/ 0 w 6976"/>
                <a:gd name="T1" fmla="*/ 798 h 4788"/>
                <a:gd name="T2" fmla="*/ 798 w 6976"/>
                <a:gd name="T3" fmla="*/ 0 h 4788"/>
                <a:gd name="T4" fmla="*/ 6178 w 6976"/>
                <a:gd name="T5" fmla="*/ 0 h 4788"/>
                <a:gd name="T6" fmla="*/ 6976 w 6976"/>
                <a:gd name="T7" fmla="*/ 798 h 4788"/>
                <a:gd name="T8" fmla="*/ 6976 w 6976"/>
                <a:gd name="T9" fmla="*/ 3990 h 4788"/>
                <a:gd name="T10" fmla="*/ 6178 w 6976"/>
                <a:gd name="T11" fmla="*/ 4788 h 4788"/>
                <a:gd name="T12" fmla="*/ 798 w 6976"/>
                <a:gd name="T13" fmla="*/ 4788 h 4788"/>
                <a:gd name="T14" fmla="*/ 0 w 6976"/>
                <a:gd name="T15" fmla="*/ 3990 h 4788"/>
                <a:gd name="T16" fmla="*/ 0 w 6976"/>
                <a:gd name="T17" fmla="*/ 798 h 4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76" h="4788">
                  <a:moveTo>
                    <a:pt x="0" y="798"/>
                  </a:moveTo>
                  <a:cubicBezTo>
                    <a:pt x="0" y="357"/>
                    <a:pt x="357" y="0"/>
                    <a:pt x="798" y="0"/>
                  </a:cubicBezTo>
                  <a:lnTo>
                    <a:pt x="6178" y="0"/>
                  </a:lnTo>
                  <a:cubicBezTo>
                    <a:pt x="6619" y="0"/>
                    <a:pt x="6976" y="357"/>
                    <a:pt x="6976" y="798"/>
                  </a:cubicBezTo>
                  <a:lnTo>
                    <a:pt x="6976" y="3990"/>
                  </a:lnTo>
                  <a:cubicBezTo>
                    <a:pt x="6976" y="4431"/>
                    <a:pt x="6619" y="4788"/>
                    <a:pt x="6178" y="4788"/>
                  </a:cubicBezTo>
                  <a:lnTo>
                    <a:pt x="798" y="4788"/>
                  </a:lnTo>
                  <a:cubicBezTo>
                    <a:pt x="357" y="4788"/>
                    <a:pt x="0" y="4431"/>
                    <a:pt x="0" y="3990"/>
                  </a:cubicBezTo>
                  <a:lnTo>
                    <a:pt x="0" y="798"/>
                  </a:lnTo>
                  <a:close/>
                </a:path>
              </a:pathLst>
            </a:custGeom>
            <a:noFill/>
            <a:ln w="36513" cap="flat">
              <a:solidFill>
                <a:srgbClr val="243F6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068" name="Rectangle 51"/>
            <p:cNvSpPr>
              <a:spLocks noChangeArrowheads="1"/>
            </p:cNvSpPr>
            <p:nvPr/>
          </p:nvSpPr>
          <p:spPr bwMode="auto">
            <a:xfrm>
              <a:off x="4096" y="2427"/>
              <a:ext cx="91"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069" name="Rectangle 52"/>
            <p:cNvSpPr>
              <a:spLocks noChangeArrowheads="1"/>
            </p:cNvSpPr>
            <p:nvPr/>
          </p:nvSpPr>
          <p:spPr bwMode="auto">
            <a:xfrm>
              <a:off x="2440" y="328"/>
              <a:ext cx="935"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dirty="0" smtClean="0">
                  <a:ln>
                    <a:noFill/>
                  </a:ln>
                  <a:solidFill>
                    <a:srgbClr val="000000"/>
                  </a:solidFill>
                  <a:effectLst/>
                </a:rPr>
                <a:t>STEP 1</a:t>
              </a:r>
            </a:p>
            <a:p>
              <a:pPr marL="0" marR="0" lvl="0" indent="0" algn="l" defTabSz="914400" rtl="0" eaLnBrk="1" fontAlgn="base" latinLnBrk="0" hangingPunct="1">
                <a:lnSpc>
                  <a:spcPct val="100000"/>
                </a:lnSpc>
                <a:spcBef>
                  <a:spcPct val="0"/>
                </a:spcBef>
                <a:spcAft>
                  <a:spcPct val="0"/>
                </a:spcAft>
                <a:buClrTx/>
                <a:buSzTx/>
                <a:buFontTx/>
                <a:buNone/>
                <a:tabLst/>
              </a:pPr>
              <a:r>
                <a:rPr lang="en-US" altLang="en-US" b="1" dirty="0" smtClean="0">
                  <a:solidFill>
                    <a:srgbClr val="000000"/>
                  </a:solidFill>
                </a:rPr>
                <a:t>Establish Team Roles</a:t>
              </a:r>
              <a:endParaRPr kumimoji="0" lang="en-US" altLang="en-US" b="0" i="0" u="none" strike="noStrike" cap="none" normalizeH="0" baseline="0" dirty="0" smtClean="0">
                <a:ln>
                  <a:noFill/>
                </a:ln>
                <a:solidFill>
                  <a:schemeClr val="tx1"/>
                </a:solidFill>
                <a:effectLst/>
              </a:endParaRPr>
            </a:p>
          </p:txBody>
        </p:sp>
        <p:sp>
          <p:nvSpPr>
            <p:cNvPr id="2071" name="Rectangle 53"/>
            <p:cNvSpPr>
              <a:spLocks noChangeArrowheads="1"/>
            </p:cNvSpPr>
            <p:nvPr/>
          </p:nvSpPr>
          <p:spPr bwMode="auto">
            <a:xfrm>
              <a:off x="3113" y="318"/>
              <a:ext cx="91"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072" name="Rectangle 54"/>
            <p:cNvSpPr>
              <a:spLocks noChangeArrowheads="1"/>
            </p:cNvSpPr>
            <p:nvPr/>
          </p:nvSpPr>
          <p:spPr bwMode="auto">
            <a:xfrm>
              <a:off x="2440" y="450"/>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074" name="Rectangle 55"/>
            <p:cNvSpPr>
              <a:spLocks noChangeArrowheads="1"/>
            </p:cNvSpPr>
            <p:nvPr/>
          </p:nvSpPr>
          <p:spPr bwMode="auto">
            <a:xfrm>
              <a:off x="2599" y="587"/>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075" name="Rectangle 56"/>
            <p:cNvSpPr>
              <a:spLocks noChangeArrowheads="1"/>
            </p:cNvSpPr>
            <p:nvPr/>
          </p:nvSpPr>
          <p:spPr bwMode="auto">
            <a:xfrm>
              <a:off x="2689" y="587"/>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077" name="Rectangle 57"/>
            <p:cNvSpPr>
              <a:spLocks noChangeArrowheads="1"/>
            </p:cNvSpPr>
            <p:nvPr/>
          </p:nvSpPr>
          <p:spPr bwMode="auto">
            <a:xfrm>
              <a:off x="3195" y="587"/>
              <a:ext cx="97"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1"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078" name="Rectangle 58"/>
            <p:cNvSpPr>
              <a:spLocks noChangeArrowheads="1"/>
            </p:cNvSpPr>
            <p:nvPr/>
          </p:nvSpPr>
          <p:spPr bwMode="auto">
            <a:xfrm>
              <a:off x="2379" y="728"/>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079" name="Rectangle 59"/>
            <p:cNvSpPr>
              <a:spLocks noChangeArrowheads="1"/>
            </p:cNvSpPr>
            <p:nvPr/>
          </p:nvSpPr>
          <p:spPr bwMode="auto">
            <a:xfrm>
              <a:off x="2509" y="728"/>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4" name="Rectangle 60"/>
            <p:cNvSpPr>
              <a:spLocks noChangeArrowheads="1"/>
            </p:cNvSpPr>
            <p:nvPr/>
          </p:nvSpPr>
          <p:spPr bwMode="auto">
            <a:xfrm>
              <a:off x="3375" y="732"/>
              <a:ext cx="91"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5" name="Rectangle 61"/>
            <p:cNvSpPr>
              <a:spLocks noChangeArrowheads="1"/>
            </p:cNvSpPr>
            <p:nvPr/>
          </p:nvSpPr>
          <p:spPr bwMode="auto">
            <a:xfrm>
              <a:off x="917" y="1035"/>
              <a:ext cx="1051" cy="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dirty="0" smtClean="0">
                  <a:ln>
                    <a:noFill/>
                  </a:ln>
                  <a:solidFill>
                    <a:srgbClr val="000000"/>
                  </a:solidFill>
                  <a:effectLst/>
                  <a:latin typeface="Arial" pitchFamily="34" charset="0"/>
                  <a:cs typeface="Arial" pitchFamily="34" charset="0"/>
                </a:rPr>
                <a:t>STEP 7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000000"/>
                  </a:solidFill>
                  <a:effectLst/>
                </a:rPr>
                <a:t>Evaluate &amp; </a:t>
              </a:r>
            </a:p>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a:solidFill>
                    <a:srgbClr val="000000"/>
                  </a:solidFill>
                </a:rPr>
                <a:t>R</a:t>
              </a:r>
              <a:r>
                <a:rPr kumimoji="0" lang="en-US" altLang="en-US" sz="1600" b="1" i="0" u="none" strike="noStrike" cap="none" normalizeH="0" baseline="0" dirty="0" smtClean="0">
                  <a:ln>
                    <a:noFill/>
                  </a:ln>
                  <a:solidFill>
                    <a:srgbClr val="000000"/>
                  </a:solidFill>
                  <a:effectLst/>
                </a:rPr>
                <a:t>efine Monitor &amp; Adjust</a:t>
              </a:r>
              <a:endParaRPr kumimoji="0" lang="en-US" altLang="en-US" sz="1600" b="0" i="0" u="none" strike="noStrike" cap="none" normalizeH="0" baseline="0" dirty="0" smtClean="0">
                <a:ln>
                  <a:noFill/>
                </a:ln>
                <a:solidFill>
                  <a:schemeClr val="tx1"/>
                </a:solidFill>
                <a:effectLst/>
              </a:endParaRPr>
            </a:p>
          </p:txBody>
        </p:sp>
        <p:sp>
          <p:nvSpPr>
            <p:cNvPr id="1027" name="Rectangle 62"/>
            <p:cNvSpPr>
              <a:spLocks noChangeArrowheads="1"/>
            </p:cNvSpPr>
            <p:nvPr/>
          </p:nvSpPr>
          <p:spPr bwMode="auto">
            <a:xfrm>
              <a:off x="1657" y="1087"/>
              <a:ext cx="91"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8" name="Rectangle 63"/>
            <p:cNvSpPr>
              <a:spLocks noChangeArrowheads="1"/>
            </p:cNvSpPr>
            <p:nvPr/>
          </p:nvSpPr>
          <p:spPr bwMode="auto">
            <a:xfrm>
              <a:off x="1058" y="1220"/>
              <a:ext cx="29"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1"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9" name="Rectangle 64"/>
            <p:cNvSpPr>
              <a:spLocks noChangeArrowheads="1"/>
            </p:cNvSpPr>
            <p:nvPr/>
          </p:nvSpPr>
          <p:spPr bwMode="auto">
            <a:xfrm>
              <a:off x="1861" y="1220"/>
              <a:ext cx="97"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1"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30" name="Rectangle 65"/>
            <p:cNvSpPr>
              <a:spLocks noChangeArrowheads="1"/>
            </p:cNvSpPr>
            <p:nvPr/>
          </p:nvSpPr>
          <p:spPr bwMode="auto">
            <a:xfrm>
              <a:off x="1252" y="1355"/>
              <a:ext cx="29"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1"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31" name="Rectangle 66"/>
            <p:cNvSpPr>
              <a:spLocks noChangeArrowheads="1"/>
            </p:cNvSpPr>
            <p:nvPr/>
          </p:nvSpPr>
          <p:spPr bwMode="auto">
            <a:xfrm>
              <a:off x="1668" y="1355"/>
              <a:ext cx="97"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1"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33" name="Rectangle 68"/>
            <p:cNvSpPr>
              <a:spLocks noChangeArrowheads="1"/>
            </p:cNvSpPr>
            <p:nvPr/>
          </p:nvSpPr>
          <p:spPr bwMode="auto">
            <a:xfrm>
              <a:off x="1898" y="1491"/>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34" name="Rectangle 69"/>
            <p:cNvSpPr>
              <a:spLocks noChangeArrowheads="1"/>
            </p:cNvSpPr>
            <p:nvPr/>
          </p:nvSpPr>
          <p:spPr bwMode="auto">
            <a:xfrm>
              <a:off x="2051" y="1491"/>
              <a:ext cx="97"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1"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35" name="Rectangle 70"/>
            <p:cNvSpPr>
              <a:spLocks noChangeArrowheads="1"/>
            </p:cNvSpPr>
            <p:nvPr/>
          </p:nvSpPr>
          <p:spPr bwMode="auto">
            <a:xfrm>
              <a:off x="1443" y="1627"/>
              <a:ext cx="96"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1"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36" name="Rectangle 71"/>
            <p:cNvSpPr>
              <a:spLocks noChangeArrowheads="1"/>
            </p:cNvSpPr>
            <p:nvPr/>
          </p:nvSpPr>
          <p:spPr bwMode="auto">
            <a:xfrm>
              <a:off x="1443" y="1762"/>
              <a:ext cx="96"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1"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37" name="Rectangle 72"/>
            <p:cNvSpPr>
              <a:spLocks noChangeArrowheads="1"/>
            </p:cNvSpPr>
            <p:nvPr/>
          </p:nvSpPr>
          <p:spPr bwMode="auto">
            <a:xfrm>
              <a:off x="3931" y="1118"/>
              <a:ext cx="931"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dirty="0" smtClean="0">
                  <a:ln>
                    <a:noFill/>
                  </a:ln>
                  <a:solidFill>
                    <a:srgbClr val="000000"/>
                  </a:solidFill>
                  <a:effectLst/>
                  <a:latin typeface="Arial" pitchFamily="34" charset="0"/>
                  <a:cs typeface="Arial" pitchFamily="34" charset="0"/>
                </a:rPr>
                <a:t>STEP 2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dirty="0" smtClean="0">
                  <a:ln>
                    <a:noFill/>
                  </a:ln>
                  <a:solidFill>
                    <a:srgbClr val="000000"/>
                  </a:solidFill>
                  <a:effectLst/>
                  <a:latin typeface="Arial" pitchFamily="34" charset="0"/>
                  <a:cs typeface="Arial" pitchFamily="34" charset="0"/>
                </a:rPr>
                <a:t>Provide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dirty="0" smtClean="0">
                  <a:ln>
                    <a:noFill/>
                  </a:ln>
                  <a:solidFill>
                    <a:srgbClr val="000000"/>
                  </a:solidFill>
                  <a:effectLst/>
                  <a:latin typeface="Arial" pitchFamily="34" charset="0"/>
                  <a:cs typeface="Arial" pitchFamily="34" charset="0"/>
                </a:rPr>
                <a:t>Orientation</a:t>
              </a:r>
              <a:endParaRPr kumimoji="0" lang="en-US" altLang="en-US" b="0" i="0" u="none" strike="noStrike" cap="none" normalizeH="0" baseline="0" dirty="0" smtClean="0">
                <a:ln>
                  <a:noFill/>
                </a:ln>
                <a:solidFill>
                  <a:schemeClr val="tx1"/>
                </a:solidFill>
                <a:effectLst/>
                <a:latin typeface="Arial" pitchFamily="34" charset="0"/>
                <a:cs typeface="Arial" pitchFamily="34" charset="0"/>
              </a:endParaRPr>
            </a:p>
          </p:txBody>
        </p:sp>
        <p:sp>
          <p:nvSpPr>
            <p:cNvPr id="1038" name="Rectangle 73"/>
            <p:cNvSpPr>
              <a:spLocks noChangeArrowheads="1"/>
            </p:cNvSpPr>
            <p:nvPr/>
          </p:nvSpPr>
          <p:spPr bwMode="auto">
            <a:xfrm>
              <a:off x="4554" y="1169"/>
              <a:ext cx="91"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39" name="Rectangle 74"/>
            <p:cNvSpPr>
              <a:spLocks noChangeArrowheads="1"/>
            </p:cNvSpPr>
            <p:nvPr/>
          </p:nvSpPr>
          <p:spPr bwMode="auto">
            <a:xfrm>
              <a:off x="4111" y="1302"/>
              <a:ext cx="29"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1"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40" name="Rectangle 75"/>
            <p:cNvSpPr>
              <a:spLocks noChangeArrowheads="1"/>
            </p:cNvSpPr>
            <p:nvPr/>
          </p:nvSpPr>
          <p:spPr bwMode="auto">
            <a:xfrm>
              <a:off x="4007" y="1442"/>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41" name="Rectangle 76"/>
            <p:cNvSpPr>
              <a:spLocks noChangeArrowheads="1"/>
            </p:cNvSpPr>
            <p:nvPr/>
          </p:nvSpPr>
          <p:spPr bwMode="auto">
            <a:xfrm>
              <a:off x="4671" y="1445"/>
              <a:ext cx="91"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42" name="Rectangle 77"/>
            <p:cNvSpPr>
              <a:spLocks noChangeArrowheads="1"/>
            </p:cNvSpPr>
            <p:nvPr/>
          </p:nvSpPr>
          <p:spPr bwMode="auto">
            <a:xfrm>
              <a:off x="4121" y="2258"/>
              <a:ext cx="1007"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dirty="0" smtClean="0">
                  <a:ln>
                    <a:noFill/>
                  </a:ln>
                  <a:solidFill>
                    <a:srgbClr val="000000"/>
                  </a:solidFill>
                  <a:effectLst/>
                  <a:latin typeface="Arial" pitchFamily="34" charset="0"/>
                  <a:cs typeface="Arial" pitchFamily="34" charset="0"/>
                </a:rPr>
                <a:t>STEP 3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dirty="0" smtClean="0">
                  <a:ln>
                    <a:noFill/>
                  </a:ln>
                  <a:solidFill>
                    <a:srgbClr val="000000"/>
                  </a:solidFill>
                  <a:effectLst/>
                  <a:latin typeface="Arial" pitchFamily="34" charset="0"/>
                  <a:cs typeface="Arial" pitchFamily="34" charset="0"/>
                </a:rPr>
                <a:t>Run MEIRs</a:t>
              </a:r>
              <a:r>
                <a:rPr kumimoji="0" lang="en-US" altLang="en-US" b="1" i="0" u="none" strike="noStrike" cap="none" normalizeH="0" dirty="0" smtClean="0">
                  <a:ln>
                    <a:noFill/>
                  </a:ln>
                  <a:solidFill>
                    <a:srgbClr val="000000"/>
                  </a:solidFill>
                  <a:effectLst/>
                  <a:latin typeface="Arial" pitchFamily="34" charset="0"/>
                  <a:cs typeface="Arial"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dirty="0" smtClean="0">
                  <a:ln>
                    <a:noFill/>
                  </a:ln>
                  <a:solidFill>
                    <a:srgbClr val="000000"/>
                  </a:solidFill>
                  <a:effectLst/>
                  <a:latin typeface="Arial" pitchFamily="34" charset="0"/>
                  <a:cs typeface="Arial" pitchFamily="34" charset="0"/>
                </a:rPr>
                <a:t>Report</a:t>
              </a:r>
              <a:endParaRPr kumimoji="0" lang="en-US" altLang="en-US" b="0" i="0" u="none" strike="noStrike" cap="none" normalizeH="0" baseline="0" dirty="0" smtClean="0">
                <a:ln>
                  <a:noFill/>
                </a:ln>
                <a:solidFill>
                  <a:schemeClr val="tx1"/>
                </a:solidFill>
                <a:effectLst/>
                <a:latin typeface="Arial" pitchFamily="34" charset="0"/>
                <a:cs typeface="Arial" pitchFamily="34" charset="0"/>
              </a:endParaRPr>
            </a:p>
          </p:txBody>
        </p:sp>
        <p:sp>
          <p:nvSpPr>
            <p:cNvPr id="1043" name="Rectangle 78"/>
            <p:cNvSpPr>
              <a:spLocks noChangeArrowheads="1"/>
            </p:cNvSpPr>
            <p:nvPr/>
          </p:nvSpPr>
          <p:spPr bwMode="auto">
            <a:xfrm>
              <a:off x="4793" y="2308"/>
              <a:ext cx="91"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44" name="Rectangle 79"/>
            <p:cNvSpPr>
              <a:spLocks noChangeArrowheads="1"/>
            </p:cNvSpPr>
            <p:nvPr/>
          </p:nvSpPr>
          <p:spPr bwMode="auto">
            <a:xfrm>
              <a:off x="4243" y="2440"/>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45" name="Rectangle 80"/>
            <p:cNvSpPr>
              <a:spLocks noChangeArrowheads="1"/>
            </p:cNvSpPr>
            <p:nvPr/>
          </p:nvSpPr>
          <p:spPr bwMode="auto">
            <a:xfrm>
              <a:off x="4914" y="2443"/>
              <a:ext cx="91"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46" name="Rectangle 81"/>
            <p:cNvSpPr>
              <a:spLocks noChangeArrowheads="1"/>
            </p:cNvSpPr>
            <p:nvPr/>
          </p:nvSpPr>
          <p:spPr bwMode="auto">
            <a:xfrm>
              <a:off x="4378" y="2580"/>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48" name="Rectangle 83"/>
            <p:cNvSpPr>
              <a:spLocks noChangeArrowheads="1"/>
            </p:cNvSpPr>
            <p:nvPr/>
          </p:nvSpPr>
          <p:spPr bwMode="auto">
            <a:xfrm>
              <a:off x="4778" y="2583"/>
              <a:ext cx="91"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49" name="Rectangle 84"/>
            <p:cNvSpPr>
              <a:spLocks noChangeArrowheads="1"/>
            </p:cNvSpPr>
            <p:nvPr/>
          </p:nvSpPr>
          <p:spPr bwMode="auto">
            <a:xfrm>
              <a:off x="3395" y="3371"/>
              <a:ext cx="945"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dirty="0" smtClean="0">
                  <a:ln>
                    <a:noFill/>
                  </a:ln>
                  <a:solidFill>
                    <a:srgbClr val="000000"/>
                  </a:solidFill>
                  <a:effectLst/>
                  <a:latin typeface="Arial" pitchFamily="34" charset="0"/>
                  <a:cs typeface="Arial" pitchFamily="34" charset="0"/>
                </a:rPr>
                <a:t>STEP 4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dirty="0" smtClean="0">
                  <a:ln>
                    <a:noFill/>
                  </a:ln>
                  <a:solidFill>
                    <a:srgbClr val="000000"/>
                  </a:solidFill>
                  <a:effectLst/>
                  <a:latin typeface="Arial" pitchFamily="34" charset="0"/>
                  <a:cs typeface="Arial" pitchFamily="34" charset="0"/>
                </a:rPr>
                <a:t>Review</a:t>
              </a:r>
              <a:r>
                <a:rPr kumimoji="0" lang="en-US" altLang="en-US" b="1" i="0" u="none" strike="noStrike" cap="none" normalizeH="0" dirty="0" smtClean="0">
                  <a:ln>
                    <a:noFill/>
                  </a:ln>
                  <a:solidFill>
                    <a:srgbClr val="000000"/>
                  </a:solidFill>
                  <a:effectLst/>
                  <a:latin typeface="Arial" pitchFamily="34" charset="0"/>
                  <a:cs typeface="Arial" pitchFamily="34" charset="0"/>
                </a:rPr>
                <a:t> &amp;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dirty="0" smtClean="0">
                  <a:ln>
                    <a:noFill/>
                  </a:ln>
                  <a:solidFill>
                    <a:srgbClr val="000000"/>
                  </a:solidFill>
                  <a:effectLst/>
                  <a:latin typeface="Arial" pitchFamily="34" charset="0"/>
                  <a:cs typeface="Arial" pitchFamily="34" charset="0"/>
                </a:rPr>
                <a:t>Interpret Data</a:t>
              </a:r>
              <a:endParaRPr kumimoji="0" lang="en-US" altLang="en-US" b="0" i="0" u="none" strike="noStrike" cap="none" normalizeH="0" baseline="0" dirty="0" smtClean="0">
                <a:ln>
                  <a:noFill/>
                </a:ln>
                <a:solidFill>
                  <a:schemeClr val="tx1"/>
                </a:solidFill>
                <a:effectLst/>
                <a:latin typeface="Arial" pitchFamily="34" charset="0"/>
                <a:cs typeface="Arial" pitchFamily="34" charset="0"/>
              </a:endParaRPr>
            </a:p>
          </p:txBody>
        </p:sp>
        <p:sp>
          <p:nvSpPr>
            <p:cNvPr id="1050" name="Rectangle 85"/>
            <p:cNvSpPr>
              <a:spLocks noChangeArrowheads="1"/>
            </p:cNvSpPr>
            <p:nvPr/>
          </p:nvSpPr>
          <p:spPr bwMode="auto">
            <a:xfrm>
              <a:off x="3886" y="3381"/>
              <a:ext cx="91"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51" name="Rectangle 86"/>
            <p:cNvSpPr>
              <a:spLocks noChangeArrowheads="1"/>
            </p:cNvSpPr>
            <p:nvPr/>
          </p:nvSpPr>
          <p:spPr bwMode="auto">
            <a:xfrm>
              <a:off x="3329" y="3514"/>
              <a:ext cx="29"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1"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52" name="Rectangle 87"/>
            <p:cNvSpPr>
              <a:spLocks noChangeArrowheads="1"/>
            </p:cNvSpPr>
            <p:nvPr/>
          </p:nvSpPr>
          <p:spPr bwMode="auto">
            <a:xfrm>
              <a:off x="3266" y="3656"/>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53" name="Rectangle 88"/>
            <p:cNvSpPr>
              <a:spLocks noChangeArrowheads="1"/>
            </p:cNvSpPr>
            <p:nvPr/>
          </p:nvSpPr>
          <p:spPr bwMode="auto">
            <a:xfrm>
              <a:off x="3897" y="3656"/>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54" name="Rectangle 89"/>
            <p:cNvSpPr>
              <a:spLocks noChangeArrowheads="1"/>
            </p:cNvSpPr>
            <p:nvPr/>
          </p:nvSpPr>
          <p:spPr bwMode="auto">
            <a:xfrm>
              <a:off x="4076" y="3660"/>
              <a:ext cx="91"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55" name="Rectangle 90"/>
            <p:cNvSpPr>
              <a:spLocks noChangeArrowheads="1"/>
            </p:cNvSpPr>
            <p:nvPr/>
          </p:nvSpPr>
          <p:spPr bwMode="auto">
            <a:xfrm>
              <a:off x="2119" y="3379"/>
              <a:ext cx="9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1"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080" name="Rectangle 91"/>
            <p:cNvSpPr>
              <a:spLocks noChangeArrowheads="1"/>
            </p:cNvSpPr>
            <p:nvPr/>
          </p:nvSpPr>
          <p:spPr bwMode="auto">
            <a:xfrm>
              <a:off x="1682" y="3481"/>
              <a:ext cx="788"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dirty="0" smtClean="0">
                  <a:ln>
                    <a:noFill/>
                  </a:ln>
                  <a:solidFill>
                    <a:srgbClr val="000000"/>
                  </a:solidFill>
                  <a:effectLst/>
                  <a:latin typeface="Arial" pitchFamily="34" charset="0"/>
                  <a:cs typeface="Arial" pitchFamily="34" charset="0"/>
                </a:rPr>
                <a:t>STEP 5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dirty="0" smtClean="0">
                  <a:ln>
                    <a:noFill/>
                  </a:ln>
                  <a:solidFill>
                    <a:srgbClr val="000000"/>
                  </a:solidFill>
                  <a:effectLst/>
                  <a:latin typeface="Arial" pitchFamily="34" charset="0"/>
                  <a:cs typeface="Arial" pitchFamily="34" charset="0"/>
                </a:rPr>
                <a:t>Dig</a:t>
              </a:r>
              <a:r>
                <a:rPr kumimoji="0" lang="en-US" altLang="en-US" b="1" i="0" u="none" strike="noStrike" cap="none" normalizeH="0" dirty="0" smtClean="0">
                  <a:ln>
                    <a:noFill/>
                  </a:ln>
                  <a:solidFill>
                    <a:srgbClr val="000000"/>
                  </a:solidFill>
                  <a:effectLst/>
                  <a:latin typeface="Arial" pitchFamily="34" charset="0"/>
                  <a:cs typeface="Arial" pitchFamily="34" charset="0"/>
                </a:rPr>
                <a:t> Deeper</a:t>
              </a:r>
              <a:endParaRPr kumimoji="0" lang="en-US" altLang="en-US" b="0" i="0" u="none" strike="noStrike" cap="none" normalizeH="0" baseline="0" dirty="0" smtClean="0">
                <a:ln>
                  <a:noFill/>
                </a:ln>
                <a:solidFill>
                  <a:schemeClr val="tx1"/>
                </a:solidFill>
                <a:effectLst/>
                <a:latin typeface="Arial" pitchFamily="34" charset="0"/>
                <a:cs typeface="Arial" pitchFamily="34" charset="0"/>
              </a:endParaRPr>
            </a:p>
          </p:txBody>
        </p:sp>
        <p:sp>
          <p:nvSpPr>
            <p:cNvPr id="2081" name="Rectangle 92"/>
            <p:cNvSpPr>
              <a:spLocks noChangeArrowheads="1"/>
            </p:cNvSpPr>
            <p:nvPr/>
          </p:nvSpPr>
          <p:spPr bwMode="auto">
            <a:xfrm>
              <a:off x="2334" y="3519"/>
              <a:ext cx="91"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082" name="Rectangle 93"/>
            <p:cNvSpPr>
              <a:spLocks noChangeArrowheads="1"/>
            </p:cNvSpPr>
            <p:nvPr/>
          </p:nvSpPr>
          <p:spPr bwMode="auto">
            <a:xfrm>
              <a:off x="1790" y="3657"/>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083" name="Rectangle 94"/>
            <p:cNvSpPr>
              <a:spLocks noChangeArrowheads="1"/>
            </p:cNvSpPr>
            <p:nvPr/>
          </p:nvSpPr>
          <p:spPr bwMode="auto">
            <a:xfrm>
              <a:off x="2448" y="3661"/>
              <a:ext cx="91"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084" name="Rectangle 95"/>
            <p:cNvSpPr>
              <a:spLocks noChangeArrowheads="1"/>
            </p:cNvSpPr>
            <p:nvPr/>
          </p:nvSpPr>
          <p:spPr bwMode="auto">
            <a:xfrm>
              <a:off x="672" y="2217"/>
              <a:ext cx="1118" cy="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dirty="0" smtClean="0">
                  <a:ln>
                    <a:noFill/>
                  </a:ln>
                  <a:solidFill>
                    <a:srgbClr val="000000"/>
                  </a:solidFill>
                  <a:effectLst/>
                  <a:latin typeface="Arial" pitchFamily="34" charset="0"/>
                  <a:cs typeface="Arial" pitchFamily="34" charset="0"/>
                </a:rPr>
                <a:t>STEP 6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000000"/>
                  </a:solidFill>
                  <a:effectLst/>
                  <a:latin typeface="Arial" pitchFamily="34" charset="0"/>
                  <a:cs typeface="Arial" pitchFamily="34" charset="0"/>
                </a:rPr>
                <a:t>Select,</a:t>
              </a:r>
              <a:r>
                <a:rPr kumimoji="0" lang="en-US" altLang="en-US" sz="1600" b="1" i="0" u="none" strike="noStrike" cap="none" normalizeH="0" dirty="0" smtClean="0">
                  <a:ln>
                    <a:noFill/>
                  </a:ln>
                  <a:solidFill>
                    <a:srgbClr val="000000"/>
                  </a:solidFill>
                  <a:effectLst/>
                  <a:latin typeface="Arial" pitchFamily="34" charset="0"/>
                  <a:cs typeface="Arial" pitchFamily="34" charset="0"/>
                </a:rPr>
                <a:t> I</a:t>
              </a:r>
              <a:r>
                <a:rPr kumimoji="0" lang="en-US" altLang="en-US" sz="1600" b="1" i="0" u="none" strike="noStrike" cap="none" normalizeH="0" baseline="0" dirty="0" smtClean="0">
                  <a:ln>
                    <a:noFill/>
                  </a:ln>
                  <a:solidFill>
                    <a:srgbClr val="000000"/>
                  </a:solidFill>
                  <a:effectLst/>
                  <a:latin typeface="Arial" pitchFamily="34" charset="0"/>
                  <a:cs typeface="Arial" pitchFamily="34" charset="0"/>
                </a:rPr>
                <a:t>mplement &amp;</a:t>
              </a:r>
              <a:r>
                <a:rPr kumimoji="0" lang="en-US" altLang="en-US" sz="1600" b="1" i="0" u="none" strike="noStrike" cap="none" normalizeH="0" dirty="0" smtClean="0">
                  <a:ln>
                    <a:noFill/>
                  </a:ln>
                  <a:solidFill>
                    <a:srgbClr val="000000"/>
                  </a:solidFill>
                  <a:effectLst/>
                  <a:latin typeface="Arial" pitchFamily="34" charset="0"/>
                  <a:cs typeface="Arial" pitchFamily="34" charset="0"/>
                </a:rPr>
                <a:t> Monitor</a:t>
              </a:r>
            </a:p>
            <a:p>
              <a:pPr marL="0" marR="0" lvl="0" indent="0" algn="l" defTabSz="914400" rtl="0" eaLnBrk="1" fontAlgn="base" latinLnBrk="0" hangingPunct="1">
                <a:lnSpc>
                  <a:spcPct val="100000"/>
                </a:lnSpc>
                <a:spcBef>
                  <a:spcPct val="0"/>
                </a:spcBef>
                <a:spcAft>
                  <a:spcPct val="0"/>
                </a:spcAft>
                <a:buClrTx/>
                <a:buSzTx/>
                <a:buFontTx/>
                <a:buNone/>
                <a:tabLst/>
              </a:pPr>
              <a:r>
                <a:rPr lang="en-US" altLang="en-US" sz="1600" b="1" dirty="0" smtClean="0">
                  <a:solidFill>
                    <a:srgbClr val="000000"/>
                  </a:solidFill>
                </a:rPr>
                <a:t>Interventions</a:t>
              </a:r>
              <a:endParaRPr kumimoji="0" lang="en-US" altLang="en-US" sz="1600" b="1" i="0" u="none" strike="noStrike" cap="none" normalizeH="0" dirty="0" smtClean="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dirty="0" smtClean="0">
                  <a:ln>
                    <a:noFill/>
                  </a:ln>
                  <a:solidFill>
                    <a:srgbClr val="000000"/>
                  </a:solidFill>
                  <a:effectLst/>
                  <a:latin typeface="Arial" pitchFamily="34" charset="0"/>
                  <a:cs typeface="Arial" pitchFamily="34" charset="0"/>
                </a:rPr>
                <a:t> </a:t>
              </a:r>
              <a:endParaRPr kumimoji="0" lang="en-US" altLang="en-US" b="0" i="0" u="none" strike="noStrike" cap="none" normalizeH="0" baseline="0" dirty="0" smtClean="0">
                <a:ln>
                  <a:noFill/>
                </a:ln>
                <a:solidFill>
                  <a:schemeClr val="tx1"/>
                </a:solidFill>
                <a:effectLst/>
                <a:latin typeface="Arial" pitchFamily="34" charset="0"/>
                <a:cs typeface="Arial" pitchFamily="34" charset="0"/>
              </a:endParaRPr>
            </a:p>
          </p:txBody>
        </p:sp>
        <p:sp>
          <p:nvSpPr>
            <p:cNvPr id="2085" name="Rectangle 96"/>
            <p:cNvSpPr>
              <a:spLocks noChangeArrowheads="1"/>
            </p:cNvSpPr>
            <p:nvPr/>
          </p:nvSpPr>
          <p:spPr bwMode="auto">
            <a:xfrm>
              <a:off x="1444" y="2254"/>
              <a:ext cx="91"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087" name="Rectangle 98"/>
            <p:cNvSpPr>
              <a:spLocks noChangeArrowheads="1"/>
            </p:cNvSpPr>
            <p:nvPr/>
          </p:nvSpPr>
          <p:spPr bwMode="auto">
            <a:xfrm>
              <a:off x="790" y="2523"/>
              <a:ext cx="29"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1"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089" name="Rectangle 100"/>
            <p:cNvSpPr>
              <a:spLocks noChangeArrowheads="1"/>
            </p:cNvSpPr>
            <p:nvPr/>
          </p:nvSpPr>
          <p:spPr bwMode="auto">
            <a:xfrm>
              <a:off x="838" y="2794"/>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090" name="Rectangle 101"/>
            <p:cNvSpPr>
              <a:spLocks noChangeArrowheads="1"/>
            </p:cNvSpPr>
            <p:nvPr/>
          </p:nvSpPr>
          <p:spPr bwMode="auto">
            <a:xfrm>
              <a:off x="1621" y="2798"/>
              <a:ext cx="91"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grpSp>
    </p:spTree>
    <p:extLst>
      <p:ext uri="{BB962C8B-B14F-4D97-AF65-F5344CB8AC3E}">
        <p14:creationId xmlns:p14="http://schemas.microsoft.com/office/powerpoint/2010/main" val="1849188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914400"/>
            <a:ext cx="8610600" cy="5211763"/>
          </a:xfrm>
        </p:spPr>
        <p:txBody>
          <a:bodyPr/>
          <a:lstStyle/>
          <a:p>
            <a:pPr marL="0" indent="0">
              <a:buNone/>
            </a:pPr>
            <a:r>
              <a:rPr lang="en-US" dirty="0" smtClean="0">
                <a:solidFill>
                  <a:schemeClr val="tx2"/>
                </a:solidFill>
              </a:rPr>
              <a:t>MEIRS Session II: Reviewing </a:t>
            </a:r>
            <a:r>
              <a:rPr lang="en-US" dirty="0">
                <a:solidFill>
                  <a:schemeClr val="tx2"/>
                </a:solidFill>
              </a:rPr>
              <a:t>Your Data </a:t>
            </a:r>
            <a:r>
              <a:rPr lang="en-US" dirty="0" smtClean="0">
                <a:solidFill>
                  <a:schemeClr val="tx2"/>
                </a:solidFill>
              </a:rPr>
              <a:t>&amp; Exploring a </a:t>
            </a:r>
            <a:r>
              <a:rPr lang="en-US" dirty="0">
                <a:solidFill>
                  <a:schemeClr val="tx2"/>
                </a:solidFill>
              </a:rPr>
              <a:t>Response </a:t>
            </a:r>
            <a:r>
              <a:rPr lang="en-US" dirty="0" smtClean="0">
                <a:solidFill>
                  <a:schemeClr val="tx2"/>
                </a:solidFill>
              </a:rPr>
              <a:t>System</a:t>
            </a:r>
          </a:p>
          <a:p>
            <a:r>
              <a:rPr lang="en-US" b="0" dirty="0" smtClean="0"/>
              <a:t>Brief overview of stages of implementation</a:t>
            </a:r>
          </a:p>
          <a:p>
            <a:r>
              <a:rPr lang="en-US" b="0" dirty="0" smtClean="0"/>
              <a:t>Moving into the data – types of data</a:t>
            </a:r>
          </a:p>
          <a:p>
            <a:r>
              <a:rPr lang="en-US" b="0" dirty="0" smtClean="0"/>
              <a:t>Data mining – conversations about what the data tell us (root cause analysis, forming hypotheses, 5 whys, whys, setting goals, determining focus)</a:t>
            </a:r>
          </a:p>
          <a:p>
            <a:r>
              <a:rPr lang="en-US" b="0" dirty="0" smtClean="0"/>
              <a:t>Using a multi-tiered/leveled system to support students on the path to graduation (universal, targeted and intensive)</a:t>
            </a:r>
          </a:p>
          <a:p>
            <a:r>
              <a:rPr lang="en-US" b="0" dirty="0" smtClean="0"/>
              <a:t>Selecting a usable intervention(s) – “Hexagon Tool”</a:t>
            </a:r>
          </a:p>
          <a:p>
            <a:r>
              <a:rPr lang="en-US" sz="2400" dirty="0"/>
              <a:t>Homework: S</a:t>
            </a:r>
            <a:r>
              <a:rPr lang="en-US" sz="2400" dirty="0" smtClean="0"/>
              <a:t>elect a </a:t>
            </a:r>
            <a:r>
              <a:rPr lang="en-US" sz="2400" dirty="0"/>
              <a:t>useable intervention for Session III</a:t>
            </a:r>
          </a:p>
          <a:p>
            <a:endParaRPr lang="en-US" b="0" dirty="0" smtClean="0"/>
          </a:p>
          <a:p>
            <a:endParaRPr lang="en-US" b="0" dirty="0"/>
          </a:p>
          <a:p>
            <a:endParaRPr lang="en-US" dirty="0">
              <a:solidFill>
                <a:schemeClr val="tx2"/>
              </a:solidFill>
            </a:endParaRPr>
          </a:p>
        </p:txBody>
      </p:sp>
      <p:sp>
        <p:nvSpPr>
          <p:cNvPr id="3" name="Title 2"/>
          <p:cNvSpPr>
            <a:spLocks noGrp="1"/>
          </p:cNvSpPr>
          <p:nvPr>
            <p:ph type="title"/>
          </p:nvPr>
        </p:nvSpPr>
        <p:spPr>
          <a:xfrm>
            <a:off x="457200" y="304800"/>
            <a:ext cx="8229600" cy="685800"/>
          </a:xfrm>
        </p:spPr>
        <p:txBody>
          <a:bodyPr/>
          <a:lstStyle/>
          <a:p>
            <a:r>
              <a:rPr lang="en-US" dirty="0" smtClean="0">
                <a:solidFill>
                  <a:srgbClr val="C00000"/>
                </a:solidFill>
              </a:rPr>
              <a:t>Where Have We Been?</a:t>
            </a:r>
            <a:endParaRPr lang="en-US" dirty="0">
              <a:solidFill>
                <a:srgbClr val="C00000"/>
              </a:solidFill>
            </a:endParaRPr>
          </a:p>
        </p:txBody>
      </p:sp>
      <p:sp>
        <p:nvSpPr>
          <p:cNvPr id="4" name="Footer Placeholder 3"/>
          <p:cNvSpPr>
            <a:spLocks noGrp="1"/>
          </p:cNvSpPr>
          <p:nvPr>
            <p:ph type="ftr" sz="quarter" idx="10"/>
          </p:nvPr>
        </p:nvSpPr>
        <p:spPr/>
        <p:txBody>
          <a:bodyPr/>
          <a:lstStyle/>
          <a:p>
            <a:pPr>
              <a:defRPr/>
            </a:pPr>
            <a:r>
              <a:rPr lang="en-US" dirty="0" smtClean="0"/>
              <a:t>education.state.mn.us</a:t>
            </a:r>
            <a:endParaRPr lang="en-US" dirty="0"/>
          </a:p>
        </p:txBody>
      </p:sp>
      <p:sp>
        <p:nvSpPr>
          <p:cNvPr id="5" name="Slide Number Placeholder 4"/>
          <p:cNvSpPr>
            <a:spLocks noGrp="1"/>
          </p:cNvSpPr>
          <p:nvPr>
            <p:ph type="sldNum" sz="quarter" idx="11"/>
          </p:nvPr>
        </p:nvSpPr>
        <p:spPr/>
        <p:txBody>
          <a:bodyPr/>
          <a:lstStyle/>
          <a:p>
            <a:pPr>
              <a:defRPr/>
            </a:pPr>
            <a:fld id="{7747FA44-02FD-4485-B373-A98F0B4349C3}" type="slidenum">
              <a:rPr lang="en-US" smtClean="0"/>
              <a:pPr>
                <a:defRPr/>
              </a:pPr>
              <a:t>6</a:t>
            </a:fld>
            <a:endParaRPr lang="en-US" dirty="0"/>
          </a:p>
        </p:txBody>
      </p:sp>
    </p:spTree>
    <p:extLst>
      <p:ext uri="{BB962C8B-B14F-4D97-AF65-F5344CB8AC3E}">
        <p14:creationId xmlns:p14="http://schemas.microsoft.com/office/powerpoint/2010/main" val="31734064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447800"/>
            <a:ext cx="8458200" cy="5026025"/>
          </a:xfrm>
        </p:spPr>
        <p:txBody>
          <a:bodyPr rtlCol="0">
            <a:normAutofit/>
          </a:bodyPr>
          <a:lstStyle/>
          <a:p>
            <a:pPr marL="0" indent="0">
              <a:buNone/>
            </a:pPr>
            <a:r>
              <a:rPr lang="en-US" sz="2400" dirty="0" smtClean="0"/>
              <a:t>A Systematic Approach </a:t>
            </a:r>
            <a:endParaRPr lang="en-US" sz="2400" dirty="0"/>
          </a:p>
          <a:p>
            <a:pPr eaLnBrk="1" fontAlgn="auto" hangingPunct="1">
              <a:spcAft>
                <a:spcPts val="0"/>
              </a:spcAft>
              <a:buFont typeface="Arial" pitchFamily="34" charset="0"/>
              <a:buChar char="•"/>
              <a:defRPr/>
            </a:pPr>
            <a:endParaRPr lang="en-US" sz="2400" b="0" dirty="0"/>
          </a:p>
        </p:txBody>
      </p:sp>
      <p:sp>
        <p:nvSpPr>
          <p:cNvPr id="12291" name="Footer Placeholder 2"/>
          <p:cNvSpPr>
            <a:spLocks noGrp="1"/>
          </p:cNvSpPr>
          <p:nvPr>
            <p:ph type="ftr"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dirty="0" smtClean="0">
                <a:latin typeface="Arial" charset="0"/>
                <a:cs typeface="Arial" charset="0"/>
              </a:rPr>
              <a:t>education.state.mn.us</a:t>
            </a:r>
          </a:p>
        </p:txBody>
      </p:sp>
      <p:sp>
        <p:nvSpPr>
          <p:cNvPr id="12292" name="Slide Number Placeholder 3"/>
          <p:cNvSpPr>
            <a:spLocks noGrp="1"/>
          </p:cNvSpPr>
          <p:nvPr>
            <p:ph type="sldNum"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0C0260C9-37E0-41F0-AE1A-4004C29276EF}" type="slidenum">
              <a:rPr lang="en-US" smtClean="0">
                <a:latin typeface="Arial" charset="0"/>
                <a:cs typeface="Arial" charset="0"/>
              </a:rPr>
              <a:pPr fontAlgn="base">
                <a:spcBef>
                  <a:spcPct val="0"/>
                </a:spcBef>
                <a:spcAft>
                  <a:spcPct val="0"/>
                </a:spcAft>
              </a:pPr>
              <a:t>7</a:t>
            </a:fld>
            <a:endParaRPr lang="en-US" dirty="0" smtClean="0">
              <a:latin typeface="Arial" charset="0"/>
              <a:cs typeface="Arial" charset="0"/>
            </a:endParaRPr>
          </a:p>
        </p:txBody>
      </p:sp>
      <p:sp>
        <p:nvSpPr>
          <p:cNvPr id="12293" name="Title 4"/>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2800" dirty="0">
                <a:solidFill>
                  <a:srgbClr val="C00000"/>
                </a:solidFill>
              </a:rPr>
              <a:t>Developing a Response System to Support Student Engagement </a:t>
            </a:r>
            <a:br>
              <a:rPr lang="en-US" sz="2800" dirty="0">
                <a:solidFill>
                  <a:srgbClr val="C00000"/>
                </a:solidFill>
              </a:rPr>
            </a:br>
            <a:endParaRPr lang="en-US" sz="2400" dirty="0" smtClean="0">
              <a:solidFill>
                <a:srgbClr val="C00000"/>
              </a:solidFill>
              <a:latin typeface="Arial" charset="0"/>
              <a:cs typeface="Arial" charset="0"/>
            </a:endParaRPr>
          </a:p>
        </p:txBody>
      </p:sp>
      <p:grpSp>
        <p:nvGrpSpPr>
          <p:cNvPr id="7" name="Group 19"/>
          <p:cNvGrpSpPr>
            <a:grpSpLocks/>
          </p:cNvGrpSpPr>
          <p:nvPr/>
        </p:nvGrpSpPr>
        <p:grpSpPr bwMode="auto">
          <a:xfrm>
            <a:off x="152401" y="1978000"/>
            <a:ext cx="4191000" cy="4194200"/>
            <a:chOff x="1752600" y="838200"/>
            <a:chExt cx="5715000" cy="5867400"/>
          </a:xfrm>
        </p:grpSpPr>
        <p:sp>
          <p:nvSpPr>
            <p:cNvPr id="8" name="AutoShape 5"/>
            <p:cNvSpPr>
              <a:spLocks noChangeArrowheads="1"/>
            </p:cNvSpPr>
            <p:nvPr/>
          </p:nvSpPr>
          <p:spPr bwMode="auto">
            <a:xfrm>
              <a:off x="1752600" y="914400"/>
              <a:ext cx="5715000" cy="5791200"/>
            </a:xfrm>
            <a:prstGeom prst="triangle">
              <a:avLst>
                <a:gd name="adj" fmla="val 50000"/>
              </a:avLst>
            </a:prstGeom>
            <a:solidFill>
              <a:srgbClr val="00FF00"/>
            </a:solidFill>
            <a:ln w="9525">
              <a:solidFill>
                <a:schemeClr val="tx1"/>
              </a:solidFill>
              <a:miter lim="800000"/>
              <a:headEnd/>
              <a:tailEnd/>
            </a:ln>
          </p:spPr>
          <p:txBody>
            <a:bodyPr wrap="none" anchor="ctr"/>
            <a:lstStyle/>
            <a:p>
              <a:pPr>
                <a:defRPr/>
              </a:pPr>
              <a:endParaRPr lang="en-US" dirty="0" smtClean="0">
                <a:solidFill>
                  <a:prstClr val="black"/>
                </a:solidFill>
                <a:effectLst>
                  <a:outerShdw blurRad="38100" dist="38100" dir="2700000" algn="tl">
                    <a:srgbClr val="000000">
                      <a:alpha val="43137"/>
                    </a:srgbClr>
                  </a:outerShdw>
                </a:effectLst>
                <a:latin typeface="Lucida Grande" pitchFamily="-108" charset="0"/>
                <a:ea typeface="ヒラギノ角ゴ Pro W3" pitchFamily="-108" charset="-128"/>
                <a:cs typeface="ＭＳ Ｐゴシック" charset="0"/>
              </a:endParaRPr>
            </a:p>
            <a:p>
              <a:pPr>
                <a:defRPr/>
              </a:pPr>
              <a:endParaRPr lang="en-US" dirty="0">
                <a:solidFill>
                  <a:prstClr val="black"/>
                </a:solidFill>
                <a:effectLst>
                  <a:outerShdw blurRad="38100" dist="38100" dir="2700000" algn="tl">
                    <a:srgbClr val="000000">
                      <a:alpha val="43137"/>
                    </a:srgbClr>
                  </a:outerShdw>
                </a:effectLst>
                <a:latin typeface="Lucida Grande" pitchFamily="-108" charset="0"/>
                <a:ea typeface="ヒラギノ角ゴ Pro W3" pitchFamily="-108" charset="-128"/>
                <a:cs typeface="ＭＳ Ｐゴシック" charset="0"/>
              </a:endParaRPr>
            </a:p>
            <a:p>
              <a:pPr>
                <a:defRPr/>
              </a:pPr>
              <a:endParaRPr lang="en-US" dirty="0" smtClean="0">
                <a:solidFill>
                  <a:prstClr val="black"/>
                </a:solidFill>
                <a:effectLst>
                  <a:outerShdw blurRad="38100" dist="38100" dir="2700000" algn="tl">
                    <a:srgbClr val="000000">
                      <a:alpha val="43137"/>
                    </a:srgbClr>
                  </a:outerShdw>
                </a:effectLst>
                <a:latin typeface="Lucida Grande" pitchFamily="-108" charset="0"/>
                <a:ea typeface="ヒラギノ角ゴ Pro W3" pitchFamily="-108" charset="-128"/>
                <a:cs typeface="ＭＳ Ｐゴシック" charset="0"/>
              </a:endParaRPr>
            </a:p>
            <a:p>
              <a:pPr>
                <a:defRPr/>
              </a:pPr>
              <a:endParaRPr lang="en-US" dirty="0">
                <a:solidFill>
                  <a:prstClr val="black"/>
                </a:solidFill>
                <a:effectLst>
                  <a:outerShdw blurRad="38100" dist="38100" dir="2700000" algn="tl">
                    <a:srgbClr val="000000">
                      <a:alpha val="43137"/>
                    </a:srgbClr>
                  </a:outerShdw>
                </a:effectLst>
                <a:latin typeface="Lucida Grande" pitchFamily="-108" charset="0"/>
                <a:ea typeface="ヒラギノ角ゴ Pro W3" pitchFamily="-108" charset="-128"/>
                <a:cs typeface="ＭＳ Ｐゴシック" charset="0"/>
              </a:endParaRPr>
            </a:p>
            <a:p>
              <a:pPr>
                <a:defRPr/>
              </a:pPr>
              <a:endParaRPr lang="en-US" dirty="0" smtClean="0">
                <a:solidFill>
                  <a:prstClr val="black"/>
                </a:solidFill>
                <a:effectLst>
                  <a:outerShdw blurRad="38100" dist="38100" dir="2700000" algn="tl">
                    <a:srgbClr val="000000">
                      <a:alpha val="43137"/>
                    </a:srgbClr>
                  </a:outerShdw>
                </a:effectLst>
                <a:latin typeface="Lucida Grande" pitchFamily="-108" charset="0"/>
                <a:ea typeface="ヒラギノ角ゴ Pro W3" pitchFamily="-108" charset="-128"/>
                <a:cs typeface="ＭＳ Ｐゴシック" charset="0"/>
              </a:endParaRPr>
            </a:p>
            <a:p>
              <a:pPr algn="ctr">
                <a:defRPr/>
              </a:pPr>
              <a:r>
                <a:rPr lang="en-US" dirty="0" smtClean="0">
                  <a:solidFill>
                    <a:prstClr val="black"/>
                  </a:solidFill>
                  <a:effectLst>
                    <a:outerShdw blurRad="38100" dist="38100" dir="2700000" algn="tl">
                      <a:srgbClr val="000000">
                        <a:alpha val="43137"/>
                      </a:srgbClr>
                    </a:outerShdw>
                  </a:effectLst>
                  <a:latin typeface="Lucida Grande" pitchFamily="-108" charset="0"/>
                  <a:ea typeface="ヒラギノ角ゴ Pro W3" pitchFamily="-108" charset="-128"/>
                  <a:cs typeface="ＭＳ Ｐゴシック" charset="0"/>
                </a:rPr>
                <a:t>ALL</a:t>
              </a:r>
              <a:endParaRPr lang="en-US" dirty="0">
                <a:solidFill>
                  <a:prstClr val="black"/>
                </a:solidFill>
                <a:effectLst>
                  <a:outerShdw blurRad="38100" dist="38100" dir="2700000" algn="tl">
                    <a:srgbClr val="000000">
                      <a:alpha val="43137"/>
                    </a:srgbClr>
                  </a:outerShdw>
                </a:effectLst>
                <a:latin typeface="Lucida Grande" pitchFamily="-108" charset="0"/>
                <a:ea typeface="ヒラギノ角ゴ Pro W3" pitchFamily="-108" charset="-128"/>
                <a:cs typeface="ＭＳ Ｐゴシック" charset="0"/>
              </a:endParaRPr>
            </a:p>
            <a:p>
              <a:pPr algn="ctr">
                <a:defRPr/>
              </a:pPr>
              <a:r>
                <a:rPr lang="en-US" dirty="0" smtClean="0">
                  <a:solidFill>
                    <a:prstClr val="black"/>
                  </a:solidFill>
                  <a:effectLst>
                    <a:outerShdw blurRad="38100" dist="38100" dir="2700000" algn="tl">
                      <a:srgbClr val="000000">
                        <a:alpha val="43137"/>
                      </a:srgbClr>
                    </a:outerShdw>
                  </a:effectLst>
                  <a:latin typeface="Lucida Grande" pitchFamily="-108" charset="0"/>
                  <a:ea typeface="ヒラギノ角ゴ Pro W3" pitchFamily="-108" charset="-128"/>
                  <a:cs typeface="ＭＳ Ｐゴシック" charset="0"/>
                </a:rPr>
                <a:t>(Layered not Leveled)</a:t>
              </a:r>
              <a:endParaRPr lang="en-US" dirty="0">
                <a:solidFill>
                  <a:prstClr val="black"/>
                </a:solidFill>
                <a:effectLst>
                  <a:outerShdw blurRad="38100" dist="38100" dir="2700000" algn="tl">
                    <a:srgbClr val="000000">
                      <a:alpha val="43137"/>
                    </a:srgbClr>
                  </a:outerShdw>
                </a:effectLst>
                <a:latin typeface="Lucida Grande" pitchFamily="-108" charset="0"/>
                <a:ea typeface="ヒラギノ角ゴ Pro W3" pitchFamily="-108" charset="-128"/>
                <a:cs typeface="ＭＳ Ｐゴシック" charset="0"/>
              </a:endParaRPr>
            </a:p>
          </p:txBody>
        </p:sp>
        <p:sp>
          <p:nvSpPr>
            <p:cNvPr id="9" name="AutoShape 6"/>
            <p:cNvSpPr>
              <a:spLocks noChangeArrowheads="1"/>
            </p:cNvSpPr>
            <p:nvPr/>
          </p:nvSpPr>
          <p:spPr bwMode="auto">
            <a:xfrm>
              <a:off x="2971800" y="1143000"/>
              <a:ext cx="3276600" cy="3962400"/>
            </a:xfrm>
            <a:prstGeom prst="triangle">
              <a:avLst>
                <a:gd name="adj" fmla="val 50000"/>
              </a:avLst>
            </a:prstGeom>
            <a:solidFill>
              <a:srgbClr val="FFFF00"/>
            </a:solidFill>
            <a:ln w="9525">
              <a:solidFill>
                <a:schemeClr val="tx1"/>
              </a:solidFill>
              <a:miter lim="800000"/>
              <a:headEnd/>
              <a:tailEnd/>
            </a:ln>
          </p:spPr>
          <p:txBody>
            <a:bodyPr wrap="none" anchor="ctr"/>
            <a:lstStyle/>
            <a:p>
              <a:pPr algn="ctr">
                <a:defRPr/>
              </a:pPr>
              <a:r>
                <a:rPr lang="en-US" dirty="0" smtClean="0">
                  <a:solidFill>
                    <a:prstClr val="black"/>
                  </a:solidFill>
                  <a:effectLst>
                    <a:outerShdw blurRad="38100" dist="38100" dir="2700000" algn="tl">
                      <a:srgbClr val="000000">
                        <a:alpha val="43137"/>
                      </a:srgbClr>
                    </a:outerShdw>
                  </a:effectLst>
                  <a:latin typeface="Lucida Grande" pitchFamily="-108" charset="0"/>
                  <a:ea typeface="ヒラギノ角ゴ Pro W3" pitchFamily="-108" charset="-128"/>
                  <a:cs typeface="ＭＳ Ｐゴシック" charset="0"/>
                </a:rPr>
                <a:t>SOME</a:t>
              </a:r>
              <a:endParaRPr lang="en-US" dirty="0">
                <a:solidFill>
                  <a:prstClr val="black"/>
                </a:solidFill>
                <a:effectLst>
                  <a:outerShdw blurRad="38100" dist="38100" dir="2700000" algn="tl">
                    <a:srgbClr val="000000">
                      <a:alpha val="43137"/>
                    </a:srgbClr>
                  </a:outerShdw>
                </a:effectLst>
                <a:latin typeface="Lucida Grande" pitchFamily="-108" charset="0"/>
                <a:ea typeface="ヒラギノ角ゴ Pro W3" pitchFamily="-108" charset="-128"/>
                <a:cs typeface="ＭＳ Ｐゴシック" charset="0"/>
              </a:endParaRPr>
            </a:p>
          </p:txBody>
        </p:sp>
        <p:sp>
          <p:nvSpPr>
            <p:cNvPr id="10" name="AutoShape 7"/>
            <p:cNvSpPr>
              <a:spLocks noChangeArrowheads="1"/>
            </p:cNvSpPr>
            <p:nvPr/>
          </p:nvSpPr>
          <p:spPr bwMode="auto">
            <a:xfrm>
              <a:off x="3886200" y="1524000"/>
              <a:ext cx="1447800" cy="1752600"/>
            </a:xfrm>
            <a:prstGeom prst="triangle">
              <a:avLst>
                <a:gd name="adj" fmla="val 50000"/>
              </a:avLst>
            </a:prstGeom>
            <a:solidFill>
              <a:srgbClr val="FF0000"/>
            </a:solidFill>
            <a:ln w="9525">
              <a:solidFill>
                <a:schemeClr val="tx1"/>
              </a:solidFill>
              <a:miter lim="800000"/>
              <a:headEnd/>
              <a:tailEnd/>
            </a:ln>
          </p:spPr>
          <p:txBody>
            <a:bodyPr wrap="none" anchor="ctr"/>
            <a:lstStyle/>
            <a:p>
              <a:pPr algn="ctr">
                <a:defRPr/>
              </a:pPr>
              <a:r>
                <a:rPr lang="en-US" dirty="0" smtClean="0">
                  <a:solidFill>
                    <a:prstClr val="black"/>
                  </a:solidFill>
                  <a:effectLst>
                    <a:outerShdw blurRad="38100" dist="38100" dir="2700000" algn="tl">
                      <a:srgbClr val="000000">
                        <a:alpha val="43137"/>
                      </a:srgbClr>
                    </a:outerShdw>
                  </a:effectLst>
                  <a:latin typeface="Lucida Grande" pitchFamily="-108" charset="0"/>
                  <a:ea typeface="ヒラギノ角ゴ Pro W3" pitchFamily="-108" charset="-128"/>
                  <a:cs typeface="ＭＳ Ｐゴシック" charset="0"/>
                </a:rPr>
                <a:t>FEW</a:t>
              </a:r>
              <a:endParaRPr lang="en-US" dirty="0">
                <a:solidFill>
                  <a:prstClr val="black"/>
                </a:solidFill>
                <a:effectLst>
                  <a:outerShdw blurRad="38100" dist="38100" dir="2700000" algn="tl">
                    <a:srgbClr val="000000">
                      <a:alpha val="43137"/>
                    </a:srgbClr>
                  </a:outerShdw>
                </a:effectLst>
                <a:latin typeface="Lucida Grande" pitchFamily="-108" charset="0"/>
                <a:ea typeface="ヒラギノ角ゴ Pro W3" pitchFamily="-108" charset="-128"/>
                <a:cs typeface="ＭＳ Ｐゴシック" charset="0"/>
              </a:endParaRPr>
            </a:p>
          </p:txBody>
        </p:sp>
        <p:sp>
          <p:nvSpPr>
            <p:cNvPr id="11" name="Oval 20"/>
            <p:cNvSpPr>
              <a:spLocks noChangeArrowheads="1"/>
            </p:cNvSpPr>
            <p:nvPr/>
          </p:nvSpPr>
          <p:spPr bwMode="auto">
            <a:xfrm>
              <a:off x="4343400" y="838200"/>
              <a:ext cx="533400" cy="990600"/>
            </a:xfrm>
            <a:prstGeom prst="ellipse">
              <a:avLst/>
            </a:prstGeom>
            <a:solidFill>
              <a:schemeClr val="bg2">
                <a:alpha val="30000"/>
              </a:schemeClr>
            </a:solidFill>
            <a:ln w="28575">
              <a:solidFill>
                <a:schemeClr val="tx1"/>
              </a:solidFill>
              <a:round/>
              <a:headEnd/>
              <a:tailEnd/>
            </a:ln>
          </p:spPr>
          <p:txBody>
            <a:bodyPr wrap="none" anchor="ctr"/>
            <a:lstStyle/>
            <a:p>
              <a:pPr>
                <a:defRPr/>
              </a:pPr>
              <a:endParaRPr lang="en-US" dirty="0">
                <a:solidFill>
                  <a:prstClr val="black"/>
                </a:solidFill>
                <a:effectLst>
                  <a:outerShdw blurRad="38100" dist="38100" dir="2700000" algn="tl">
                    <a:srgbClr val="000000">
                      <a:alpha val="43137"/>
                    </a:srgbClr>
                  </a:outerShdw>
                </a:effectLst>
                <a:latin typeface="Lucida Grande" pitchFamily="-108" charset="0"/>
                <a:ea typeface="ヒラギノ角ゴ Pro W3" pitchFamily="-108" charset="-128"/>
                <a:cs typeface="ＭＳ Ｐゴシック" charset="0"/>
              </a:endParaRPr>
            </a:p>
          </p:txBody>
        </p:sp>
      </p:grpSp>
      <p:sp>
        <p:nvSpPr>
          <p:cNvPr id="4" name="Rectangle 3"/>
          <p:cNvSpPr/>
          <p:nvPr/>
        </p:nvSpPr>
        <p:spPr>
          <a:xfrm>
            <a:off x="4172607" y="1840177"/>
            <a:ext cx="4876800" cy="4524315"/>
          </a:xfrm>
          <a:prstGeom prst="rect">
            <a:avLst/>
          </a:prstGeom>
        </p:spPr>
        <p:txBody>
          <a:bodyPr wrap="square">
            <a:spAutoFit/>
          </a:bodyPr>
          <a:lstStyle/>
          <a:p>
            <a:pPr marL="0" indent="0">
              <a:buNone/>
              <a:defRPr/>
            </a:pPr>
            <a:r>
              <a:rPr lang="en-US" b="1" dirty="0"/>
              <a:t>T</a:t>
            </a:r>
            <a:r>
              <a:rPr lang="en-US" b="1" dirty="0">
                <a:cs typeface="Arial" pitchFamily="34" charset="0"/>
              </a:rPr>
              <a:t>ertiary Prevention – Tier 3 – Few </a:t>
            </a:r>
          </a:p>
          <a:p>
            <a:pPr marL="342900" indent="-342900">
              <a:buFont typeface="Arial" pitchFamily="34" charset="0"/>
              <a:buChar char="•"/>
              <a:defRPr/>
            </a:pPr>
            <a:r>
              <a:rPr lang="en-US" dirty="0">
                <a:cs typeface="Arial" pitchFamily="34" charset="0"/>
              </a:rPr>
              <a:t>Individualized practices of increased intensity for students who show minimal response to secondary prevention (individual level)</a:t>
            </a:r>
          </a:p>
          <a:p>
            <a:pPr marL="342900" indent="-342900">
              <a:buFont typeface="Arial" pitchFamily="34" charset="0"/>
              <a:buChar char="•"/>
              <a:defRPr/>
            </a:pPr>
            <a:endParaRPr lang="en-US" dirty="0">
              <a:cs typeface="Arial" pitchFamily="34" charset="0"/>
            </a:endParaRPr>
          </a:p>
          <a:p>
            <a:pPr marL="0" indent="0">
              <a:buNone/>
              <a:defRPr/>
            </a:pPr>
            <a:r>
              <a:rPr lang="en-US" b="1" dirty="0">
                <a:cs typeface="Arial" pitchFamily="34" charset="0"/>
              </a:rPr>
              <a:t>Secondary Prevention – Tier 2 – Some </a:t>
            </a:r>
          </a:p>
          <a:p>
            <a:pPr marL="342900" indent="-342900">
              <a:buFont typeface="Arial" pitchFamily="34" charset="0"/>
              <a:buChar char="•"/>
              <a:defRPr/>
            </a:pPr>
            <a:r>
              <a:rPr lang="en-US" dirty="0">
                <a:cs typeface="Arial" pitchFamily="34" charset="0"/>
              </a:rPr>
              <a:t>Evidence-based practices of moderate intensity that address the learning or behavior of most students at risk (group level)</a:t>
            </a:r>
          </a:p>
          <a:p>
            <a:pPr marL="342900" indent="-342900">
              <a:buFont typeface="Arial" pitchFamily="34" charset="0"/>
              <a:buChar char="•"/>
              <a:defRPr/>
            </a:pPr>
            <a:endParaRPr lang="en-US" dirty="0">
              <a:cs typeface="Arial" pitchFamily="34" charset="0"/>
            </a:endParaRPr>
          </a:p>
          <a:p>
            <a:pPr marL="0" indent="0">
              <a:buNone/>
              <a:defRPr/>
            </a:pPr>
            <a:r>
              <a:rPr lang="en-US" b="1" dirty="0">
                <a:cs typeface="Arial" pitchFamily="34" charset="0"/>
              </a:rPr>
              <a:t>Universal/Primary Prevention – Tier 1 – All</a:t>
            </a:r>
          </a:p>
          <a:p>
            <a:pPr marL="342900" indent="-342900">
              <a:buFont typeface="Arial" pitchFamily="34" charset="0"/>
              <a:buChar char="•"/>
              <a:defRPr/>
            </a:pPr>
            <a:r>
              <a:rPr lang="en-US" dirty="0">
                <a:cs typeface="Arial" pitchFamily="34" charset="0"/>
              </a:rPr>
              <a:t>High quality core academic and behavioral instruction and engagement strategies for all students</a:t>
            </a:r>
          </a:p>
        </p:txBody>
      </p:sp>
    </p:spTree>
    <p:extLst>
      <p:ext uri="{BB962C8B-B14F-4D97-AF65-F5344CB8AC3E}">
        <p14:creationId xmlns:p14="http://schemas.microsoft.com/office/powerpoint/2010/main" val="13750179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4983163"/>
          </a:xfrm>
        </p:spPr>
        <p:txBody>
          <a:bodyPr/>
          <a:lstStyle/>
          <a:p>
            <a:pPr marL="0" indent="0">
              <a:buNone/>
            </a:pPr>
            <a:r>
              <a:rPr lang="en-US" sz="2800" dirty="0">
                <a:solidFill>
                  <a:srgbClr val="C00000"/>
                </a:solidFill>
              </a:rPr>
              <a:t>Updates &amp; </a:t>
            </a:r>
            <a:r>
              <a:rPr lang="en-US" sz="2800" dirty="0" smtClean="0">
                <a:solidFill>
                  <a:srgbClr val="C00000"/>
                </a:solidFill>
              </a:rPr>
              <a:t>Progress</a:t>
            </a:r>
          </a:p>
          <a:p>
            <a:r>
              <a:rPr lang="en-US" sz="2800" b="0" dirty="0" smtClean="0"/>
              <a:t>Please have </a:t>
            </a:r>
            <a:r>
              <a:rPr lang="en-US" sz="2800" b="0" dirty="0"/>
              <a:t>a spokesperson </a:t>
            </a:r>
            <a:r>
              <a:rPr lang="en-US" sz="2800" b="0" dirty="0" smtClean="0"/>
              <a:t>provide a brief informal </a:t>
            </a:r>
            <a:r>
              <a:rPr lang="en-US" sz="2800" b="0" dirty="0"/>
              <a:t>update on progress to date in using the MEIRS data (team meetings; what did the data tell you; how have you used the data; what interventions are you considering implementing or strengthening)</a:t>
            </a:r>
          </a:p>
          <a:p>
            <a:pPr marL="0" indent="0">
              <a:buNone/>
            </a:pPr>
            <a:r>
              <a:rPr lang="en-US" sz="2800" dirty="0">
                <a:solidFill>
                  <a:srgbClr val="C00000"/>
                </a:solidFill>
              </a:rPr>
              <a:t>Questions &amp; </a:t>
            </a:r>
            <a:r>
              <a:rPr lang="en-US" sz="2800" dirty="0" smtClean="0">
                <a:solidFill>
                  <a:srgbClr val="C00000"/>
                </a:solidFill>
              </a:rPr>
              <a:t>Challenges</a:t>
            </a:r>
            <a:endParaRPr lang="en-US" sz="2800" dirty="0" smtClean="0"/>
          </a:p>
          <a:p>
            <a:r>
              <a:rPr lang="en-US" sz="2800" b="0" dirty="0"/>
              <a:t>What questions do you have and what challenges are you facing </a:t>
            </a:r>
            <a:r>
              <a:rPr lang="en-US" sz="2800" b="0" dirty="0" smtClean="0"/>
              <a:t>- brainstorm </a:t>
            </a:r>
            <a:r>
              <a:rPr lang="en-US" sz="2800" b="0" dirty="0"/>
              <a:t>possible solutions</a:t>
            </a:r>
          </a:p>
          <a:p>
            <a:pPr marL="0" indent="0">
              <a:buNone/>
            </a:pPr>
            <a:endParaRPr lang="en-US" sz="2800" dirty="0" smtClean="0"/>
          </a:p>
        </p:txBody>
      </p:sp>
      <p:sp>
        <p:nvSpPr>
          <p:cNvPr id="3" name="Title 2"/>
          <p:cNvSpPr>
            <a:spLocks noGrp="1"/>
          </p:cNvSpPr>
          <p:nvPr>
            <p:ph type="title"/>
          </p:nvPr>
        </p:nvSpPr>
        <p:spPr>
          <a:xfrm>
            <a:off x="457200" y="381000"/>
            <a:ext cx="8229600" cy="762000"/>
          </a:xfrm>
        </p:spPr>
        <p:txBody>
          <a:bodyPr/>
          <a:lstStyle/>
          <a:p>
            <a:r>
              <a:rPr lang="en-US" dirty="0" smtClean="0">
                <a:solidFill>
                  <a:schemeClr val="tx2"/>
                </a:solidFill>
              </a:rPr>
              <a:t>Where We are Today!</a:t>
            </a:r>
            <a:endParaRPr lang="en-US" dirty="0">
              <a:solidFill>
                <a:schemeClr val="tx2"/>
              </a:solidFill>
            </a:endParaRPr>
          </a:p>
        </p:txBody>
      </p:sp>
      <p:sp>
        <p:nvSpPr>
          <p:cNvPr id="4" name="Footer Placeholder 3"/>
          <p:cNvSpPr>
            <a:spLocks noGrp="1"/>
          </p:cNvSpPr>
          <p:nvPr>
            <p:ph type="ftr" sz="quarter" idx="10"/>
          </p:nvPr>
        </p:nvSpPr>
        <p:spPr/>
        <p:txBody>
          <a:bodyPr/>
          <a:lstStyle/>
          <a:p>
            <a:pPr>
              <a:defRPr/>
            </a:pPr>
            <a:r>
              <a:rPr lang="en-US" dirty="0" smtClean="0"/>
              <a:t>education.state.mn.us</a:t>
            </a:r>
            <a:endParaRPr lang="en-US" dirty="0"/>
          </a:p>
        </p:txBody>
      </p:sp>
      <p:sp>
        <p:nvSpPr>
          <p:cNvPr id="5" name="Slide Number Placeholder 4"/>
          <p:cNvSpPr>
            <a:spLocks noGrp="1"/>
          </p:cNvSpPr>
          <p:nvPr>
            <p:ph type="sldNum" sz="quarter" idx="11"/>
          </p:nvPr>
        </p:nvSpPr>
        <p:spPr/>
        <p:txBody>
          <a:bodyPr/>
          <a:lstStyle/>
          <a:p>
            <a:pPr>
              <a:defRPr/>
            </a:pPr>
            <a:fld id="{7747FA44-02FD-4485-B373-A98F0B4349C3}" type="slidenum">
              <a:rPr lang="en-US" smtClean="0"/>
              <a:pPr>
                <a:defRPr/>
              </a:pPr>
              <a:t>8</a:t>
            </a:fld>
            <a:endParaRPr lang="en-US" dirty="0"/>
          </a:p>
        </p:txBody>
      </p:sp>
    </p:spTree>
    <p:extLst>
      <p:ext uri="{BB962C8B-B14F-4D97-AF65-F5344CB8AC3E}">
        <p14:creationId xmlns:p14="http://schemas.microsoft.com/office/powerpoint/2010/main" val="3378447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1"/>
            <a:ext cx="8229600" cy="4419600"/>
          </a:xfrm>
        </p:spPr>
        <p:txBody>
          <a:bodyPr/>
          <a:lstStyle/>
          <a:p>
            <a:pPr marL="0" indent="0">
              <a:buNone/>
            </a:pPr>
            <a:r>
              <a:rPr lang="en-US" sz="2800" b="0" dirty="0" smtClean="0">
                <a:solidFill>
                  <a:schemeClr val="tx2"/>
                </a:solidFill>
              </a:rPr>
              <a:t>Today, we will talk about…</a:t>
            </a:r>
          </a:p>
          <a:p>
            <a:r>
              <a:rPr lang="en-US" sz="2800" b="0" dirty="0" smtClean="0"/>
              <a:t>Installation and Initial Implementation Activities</a:t>
            </a:r>
          </a:p>
          <a:p>
            <a:r>
              <a:rPr lang="en-US" sz="2800" b="0" dirty="0" smtClean="0"/>
              <a:t>Measuring fidelity of implementation</a:t>
            </a:r>
          </a:p>
          <a:p>
            <a:pPr lvl="1"/>
            <a:r>
              <a:rPr lang="en-US" sz="2400" b="0" dirty="0" smtClean="0"/>
              <a:t>Is the intervention being delivered in the way that it was intended – as developed?</a:t>
            </a:r>
            <a:endParaRPr lang="en-US" sz="2400" b="0" dirty="0"/>
          </a:p>
          <a:p>
            <a:r>
              <a:rPr lang="en-US" sz="2800" b="0" dirty="0" smtClean="0"/>
              <a:t>Developing </a:t>
            </a:r>
            <a:r>
              <a:rPr lang="en-US" sz="2800" b="0" dirty="0"/>
              <a:t>and using practice </a:t>
            </a:r>
            <a:r>
              <a:rPr lang="en-US" sz="2800" b="0" dirty="0" smtClean="0"/>
              <a:t>profiles</a:t>
            </a:r>
          </a:p>
          <a:p>
            <a:pPr lvl="1"/>
            <a:r>
              <a:rPr lang="en-US" sz="2400" b="0" dirty="0" smtClean="0"/>
              <a:t>Defining what it should look and sound like if the intervention is being delivered as intended</a:t>
            </a:r>
            <a:endParaRPr lang="en-US" sz="2400" b="0" dirty="0"/>
          </a:p>
          <a:p>
            <a:r>
              <a:rPr lang="en-US" sz="2800" b="0" dirty="0" smtClean="0"/>
              <a:t>Continuous </a:t>
            </a:r>
            <a:r>
              <a:rPr lang="en-US" sz="2800" b="0" dirty="0"/>
              <a:t>improvement cycles (</a:t>
            </a:r>
            <a:r>
              <a:rPr lang="en-US" sz="2800" b="0" dirty="0" smtClean="0"/>
              <a:t>PDSA)</a:t>
            </a:r>
            <a:endParaRPr lang="en-US" dirty="0"/>
          </a:p>
        </p:txBody>
      </p:sp>
      <p:sp>
        <p:nvSpPr>
          <p:cNvPr id="3" name="Title 2"/>
          <p:cNvSpPr>
            <a:spLocks noGrp="1"/>
          </p:cNvSpPr>
          <p:nvPr>
            <p:ph type="title"/>
          </p:nvPr>
        </p:nvSpPr>
        <p:spPr>
          <a:xfrm>
            <a:off x="457200" y="304800"/>
            <a:ext cx="8229600" cy="685800"/>
          </a:xfrm>
        </p:spPr>
        <p:txBody>
          <a:bodyPr/>
          <a:lstStyle/>
          <a:p>
            <a:r>
              <a:rPr lang="en-US" dirty="0" smtClean="0">
                <a:solidFill>
                  <a:srgbClr val="C00000"/>
                </a:solidFill>
              </a:rPr>
              <a:t>Have You Selected a Usable Intervention?</a:t>
            </a:r>
            <a:endParaRPr lang="en-US" dirty="0">
              <a:solidFill>
                <a:srgbClr val="C00000"/>
              </a:solidFill>
            </a:endParaRPr>
          </a:p>
        </p:txBody>
      </p:sp>
      <p:sp>
        <p:nvSpPr>
          <p:cNvPr id="4" name="Footer Placeholder 3"/>
          <p:cNvSpPr>
            <a:spLocks noGrp="1"/>
          </p:cNvSpPr>
          <p:nvPr>
            <p:ph type="ftr" sz="quarter" idx="10"/>
          </p:nvPr>
        </p:nvSpPr>
        <p:spPr/>
        <p:txBody>
          <a:bodyPr/>
          <a:lstStyle/>
          <a:p>
            <a:pPr>
              <a:defRPr/>
            </a:pPr>
            <a:r>
              <a:rPr lang="en-US" dirty="0" smtClean="0"/>
              <a:t>education.state.mn.us</a:t>
            </a:r>
            <a:endParaRPr lang="en-US" dirty="0"/>
          </a:p>
        </p:txBody>
      </p:sp>
      <p:sp>
        <p:nvSpPr>
          <p:cNvPr id="5" name="Slide Number Placeholder 4"/>
          <p:cNvSpPr>
            <a:spLocks noGrp="1"/>
          </p:cNvSpPr>
          <p:nvPr>
            <p:ph type="sldNum" sz="quarter" idx="11"/>
          </p:nvPr>
        </p:nvSpPr>
        <p:spPr/>
        <p:txBody>
          <a:bodyPr/>
          <a:lstStyle/>
          <a:p>
            <a:pPr>
              <a:defRPr/>
            </a:pPr>
            <a:fld id="{7747FA44-02FD-4485-B373-A98F0B4349C3}" type="slidenum">
              <a:rPr lang="en-US" smtClean="0"/>
              <a:pPr>
                <a:defRPr/>
              </a:pPr>
              <a:t>9</a:t>
            </a:fld>
            <a:endParaRPr lang="en-US" dirty="0"/>
          </a:p>
        </p:txBody>
      </p:sp>
    </p:spTree>
    <p:extLst>
      <p:ext uri="{BB962C8B-B14F-4D97-AF65-F5344CB8AC3E}">
        <p14:creationId xmlns:p14="http://schemas.microsoft.com/office/powerpoint/2010/main" val="3041907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p:cNvSpPr/>
          <p:nvPr/>
        </p:nvSpPr>
        <p:spPr>
          <a:xfrm>
            <a:off x="152400" y="152400"/>
            <a:ext cx="8686800" cy="457200"/>
          </a:xfrm>
          <a:prstGeom prst="roundRect">
            <a:avLst/>
          </a:prstGeom>
          <a:solidFill>
            <a:schemeClr val="tx2">
              <a:lumMod val="60000"/>
              <a:lumOff val="40000"/>
            </a:schemeClr>
          </a:solidFill>
          <a:ln w="3175">
            <a:solidFill>
              <a:srgbClr val="A5002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2800" b="1" dirty="0" smtClean="0">
                <a:solidFill>
                  <a:srgbClr val="FFFFFF"/>
                </a:solidFill>
                <a:latin typeface="Arial"/>
              </a:rPr>
              <a:t>Implementation Stages</a:t>
            </a:r>
            <a:endParaRPr lang="en-US" sz="2800" b="1" dirty="0">
              <a:solidFill>
                <a:srgbClr val="FFFFFF"/>
              </a:solidFill>
              <a:latin typeface="Arial"/>
            </a:endParaRPr>
          </a:p>
        </p:txBody>
      </p:sp>
      <p:sp>
        <p:nvSpPr>
          <p:cNvPr id="20" name="Oval 19"/>
          <p:cNvSpPr>
            <a:spLocks noChangeAspect="1"/>
          </p:cNvSpPr>
          <p:nvPr/>
        </p:nvSpPr>
        <p:spPr>
          <a:xfrm>
            <a:off x="152400" y="914400"/>
            <a:ext cx="2560320" cy="2560320"/>
          </a:xfrm>
          <a:prstGeom prst="ellipse">
            <a:avLst/>
          </a:prstGeom>
          <a:solidFill>
            <a:schemeClr val="tx2">
              <a:lumMod val="60000"/>
              <a:lumOff val="40000"/>
              <a:alpha val="50000"/>
            </a:schemeClr>
          </a:solidFill>
          <a:ln w="3175">
            <a:solidFill>
              <a:schemeClr val="bg1">
                <a:lumMod val="75000"/>
              </a:schemeClr>
            </a:solidFill>
          </a:ln>
          <a:effectLst/>
        </p:spPr>
        <p:style>
          <a:lnRef idx="0">
            <a:schemeClr val="lt1">
              <a:hueOff val="0"/>
              <a:satOff val="0"/>
              <a:lumOff val="0"/>
              <a:alphaOff val="0"/>
            </a:schemeClr>
          </a:lnRef>
          <a:fillRef idx="1">
            <a:schemeClr val="accent1">
              <a:tint val="50000"/>
              <a:hueOff val="0"/>
              <a:satOff val="0"/>
              <a:lumOff val="0"/>
              <a:alphaOff val="0"/>
            </a:schemeClr>
          </a:fillRef>
          <a:effectRef idx="2">
            <a:schemeClr val="accent1">
              <a:tint val="50000"/>
              <a:hueOff val="0"/>
              <a:satOff val="0"/>
              <a:lumOff val="0"/>
              <a:alphaOff val="0"/>
            </a:schemeClr>
          </a:effectRef>
          <a:fontRef idx="minor">
            <a:schemeClr val="lt1">
              <a:hueOff val="0"/>
              <a:satOff val="0"/>
              <a:lumOff val="0"/>
              <a:alphaOff val="0"/>
            </a:schemeClr>
          </a:fontRef>
        </p:style>
        <p:txBody>
          <a:bodyPr anchor="ctr"/>
          <a:lstStyle/>
          <a:p>
            <a:pPr algn="ctr" fontAlgn="base">
              <a:spcBef>
                <a:spcPct val="0"/>
              </a:spcBef>
              <a:spcAft>
                <a:spcPct val="0"/>
              </a:spcAft>
            </a:pPr>
            <a:r>
              <a:rPr lang="en-US" b="1" dirty="0" smtClean="0">
                <a:solidFill>
                  <a:schemeClr val="bg1"/>
                </a:solidFill>
                <a:latin typeface="Arial"/>
              </a:rPr>
              <a:t>Exploration</a:t>
            </a:r>
            <a:endParaRPr lang="en-US" b="1" dirty="0">
              <a:solidFill>
                <a:schemeClr val="bg1"/>
              </a:solidFill>
              <a:latin typeface="Arial"/>
            </a:endParaRPr>
          </a:p>
        </p:txBody>
      </p:sp>
      <p:sp>
        <p:nvSpPr>
          <p:cNvPr id="22" name="Oval 21"/>
          <p:cNvSpPr>
            <a:spLocks noChangeAspect="1"/>
          </p:cNvSpPr>
          <p:nvPr/>
        </p:nvSpPr>
        <p:spPr>
          <a:xfrm>
            <a:off x="2235200" y="914400"/>
            <a:ext cx="2560320" cy="2560320"/>
          </a:xfrm>
          <a:prstGeom prst="ellipse">
            <a:avLst/>
          </a:prstGeom>
          <a:solidFill>
            <a:schemeClr val="tx2">
              <a:lumMod val="60000"/>
              <a:lumOff val="40000"/>
              <a:alpha val="50000"/>
            </a:schemeClr>
          </a:solidFill>
          <a:ln w="3175">
            <a:solidFill>
              <a:schemeClr val="bg1">
                <a:lumMod val="75000"/>
              </a:schemeClr>
            </a:solidFill>
          </a:ln>
          <a:effectLst/>
        </p:spPr>
        <p:style>
          <a:lnRef idx="0">
            <a:schemeClr val="lt1">
              <a:hueOff val="0"/>
              <a:satOff val="0"/>
              <a:lumOff val="0"/>
              <a:alphaOff val="0"/>
            </a:schemeClr>
          </a:lnRef>
          <a:fillRef idx="1">
            <a:schemeClr val="accent1">
              <a:tint val="50000"/>
              <a:hueOff val="0"/>
              <a:satOff val="0"/>
              <a:lumOff val="0"/>
              <a:alphaOff val="0"/>
            </a:schemeClr>
          </a:fillRef>
          <a:effectRef idx="2">
            <a:schemeClr val="accent1">
              <a:tint val="50000"/>
              <a:hueOff val="0"/>
              <a:satOff val="0"/>
              <a:lumOff val="0"/>
              <a:alphaOff val="0"/>
            </a:schemeClr>
          </a:effectRef>
          <a:fontRef idx="minor">
            <a:schemeClr val="lt1">
              <a:hueOff val="0"/>
              <a:satOff val="0"/>
              <a:lumOff val="0"/>
              <a:alphaOff val="0"/>
            </a:schemeClr>
          </a:fontRef>
        </p:style>
        <p:txBody>
          <a:bodyPr anchor="ctr"/>
          <a:lstStyle/>
          <a:p>
            <a:pPr algn="ctr" fontAlgn="base">
              <a:spcBef>
                <a:spcPct val="0"/>
              </a:spcBef>
              <a:spcAft>
                <a:spcPct val="0"/>
              </a:spcAft>
            </a:pPr>
            <a:r>
              <a:rPr lang="en-US" b="1" dirty="0">
                <a:solidFill>
                  <a:schemeClr val="bg1"/>
                </a:solidFill>
                <a:latin typeface="Arial"/>
              </a:rPr>
              <a:t>Installation</a:t>
            </a:r>
          </a:p>
        </p:txBody>
      </p:sp>
      <p:sp>
        <p:nvSpPr>
          <p:cNvPr id="24" name="Oval 23"/>
          <p:cNvSpPr>
            <a:spLocks noChangeAspect="1"/>
          </p:cNvSpPr>
          <p:nvPr/>
        </p:nvSpPr>
        <p:spPr>
          <a:xfrm>
            <a:off x="4343400" y="914400"/>
            <a:ext cx="2560320" cy="2560320"/>
          </a:xfrm>
          <a:prstGeom prst="ellipse">
            <a:avLst/>
          </a:prstGeom>
          <a:solidFill>
            <a:schemeClr val="tx2">
              <a:lumMod val="60000"/>
              <a:lumOff val="40000"/>
              <a:alpha val="50000"/>
            </a:schemeClr>
          </a:solidFill>
          <a:ln w="3175">
            <a:solidFill>
              <a:schemeClr val="bg1">
                <a:lumMod val="75000"/>
              </a:schemeClr>
            </a:solidFill>
          </a:ln>
          <a:effectLst/>
        </p:spPr>
        <p:style>
          <a:lnRef idx="0">
            <a:schemeClr val="lt1">
              <a:hueOff val="0"/>
              <a:satOff val="0"/>
              <a:lumOff val="0"/>
              <a:alphaOff val="0"/>
            </a:schemeClr>
          </a:lnRef>
          <a:fillRef idx="1">
            <a:schemeClr val="accent1">
              <a:tint val="50000"/>
              <a:hueOff val="0"/>
              <a:satOff val="0"/>
              <a:lumOff val="0"/>
              <a:alphaOff val="0"/>
            </a:schemeClr>
          </a:fillRef>
          <a:effectRef idx="2">
            <a:schemeClr val="accent1">
              <a:tint val="50000"/>
              <a:hueOff val="0"/>
              <a:satOff val="0"/>
              <a:lumOff val="0"/>
              <a:alphaOff val="0"/>
            </a:schemeClr>
          </a:effectRef>
          <a:fontRef idx="minor">
            <a:schemeClr val="lt1">
              <a:hueOff val="0"/>
              <a:satOff val="0"/>
              <a:lumOff val="0"/>
              <a:alphaOff val="0"/>
            </a:schemeClr>
          </a:fontRef>
        </p:style>
        <p:txBody>
          <a:bodyPr anchor="ctr"/>
          <a:lstStyle/>
          <a:p>
            <a:pPr algn="ctr" fontAlgn="base">
              <a:spcBef>
                <a:spcPct val="0"/>
              </a:spcBef>
              <a:spcAft>
                <a:spcPct val="0"/>
              </a:spcAft>
            </a:pPr>
            <a:r>
              <a:rPr lang="en-US" sz="1600" b="1" dirty="0">
                <a:solidFill>
                  <a:schemeClr val="bg1"/>
                </a:solidFill>
                <a:latin typeface="Arial"/>
              </a:rPr>
              <a:t>Initial</a:t>
            </a:r>
            <a:r>
              <a:rPr lang="en-US" sz="1600" b="1" dirty="0" smtClean="0">
                <a:solidFill>
                  <a:srgbClr val="000000">
                    <a:lumMod val="75000"/>
                    <a:lumOff val="25000"/>
                  </a:srgbClr>
                </a:solidFill>
                <a:latin typeface="Arial"/>
              </a:rPr>
              <a:t> </a:t>
            </a:r>
            <a:r>
              <a:rPr lang="en-US" sz="1600" b="1" dirty="0">
                <a:solidFill>
                  <a:srgbClr val="000000">
                    <a:lumMod val="75000"/>
                    <a:lumOff val="25000"/>
                  </a:srgbClr>
                </a:solidFill>
                <a:latin typeface="Arial"/>
              </a:rPr>
              <a:t/>
            </a:r>
            <a:br>
              <a:rPr lang="en-US" sz="1600" b="1" dirty="0">
                <a:solidFill>
                  <a:srgbClr val="000000">
                    <a:lumMod val="75000"/>
                    <a:lumOff val="25000"/>
                  </a:srgbClr>
                </a:solidFill>
                <a:latin typeface="Arial"/>
              </a:rPr>
            </a:br>
            <a:r>
              <a:rPr lang="en-US" sz="1600" b="1" dirty="0">
                <a:solidFill>
                  <a:schemeClr val="bg1"/>
                </a:solidFill>
                <a:latin typeface="Arial"/>
              </a:rPr>
              <a:t>Implementation</a:t>
            </a:r>
          </a:p>
        </p:txBody>
      </p:sp>
      <p:sp>
        <p:nvSpPr>
          <p:cNvPr id="26" name="Oval 25"/>
          <p:cNvSpPr>
            <a:spLocks noChangeAspect="1"/>
          </p:cNvSpPr>
          <p:nvPr/>
        </p:nvSpPr>
        <p:spPr>
          <a:xfrm>
            <a:off x="6400800" y="914400"/>
            <a:ext cx="2560320" cy="2560320"/>
          </a:xfrm>
          <a:prstGeom prst="ellipse">
            <a:avLst/>
          </a:prstGeom>
          <a:solidFill>
            <a:schemeClr val="tx2">
              <a:lumMod val="60000"/>
              <a:lumOff val="40000"/>
              <a:alpha val="50000"/>
            </a:schemeClr>
          </a:solidFill>
          <a:ln w="3175">
            <a:solidFill>
              <a:schemeClr val="bg1">
                <a:lumMod val="75000"/>
              </a:schemeClr>
            </a:solidFill>
          </a:ln>
          <a:effectLst/>
        </p:spPr>
        <p:style>
          <a:lnRef idx="0">
            <a:schemeClr val="lt1">
              <a:hueOff val="0"/>
              <a:satOff val="0"/>
              <a:lumOff val="0"/>
              <a:alphaOff val="0"/>
            </a:schemeClr>
          </a:lnRef>
          <a:fillRef idx="1">
            <a:schemeClr val="accent1">
              <a:tint val="50000"/>
              <a:hueOff val="0"/>
              <a:satOff val="0"/>
              <a:lumOff val="0"/>
              <a:alphaOff val="0"/>
            </a:schemeClr>
          </a:fillRef>
          <a:effectRef idx="2">
            <a:schemeClr val="accent1">
              <a:tint val="50000"/>
              <a:hueOff val="0"/>
              <a:satOff val="0"/>
              <a:lumOff val="0"/>
              <a:alphaOff val="0"/>
            </a:schemeClr>
          </a:effectRef>
          <a:fontRef idx="minor">
            <a:schemeClr val="lt1">
              <a:hueOff val="0"/>
              <a:satOff val="0"/>
              <a:lumOff val="0"/>
              <a:alphaOff val="0"/>
            </a:schemeClr>
          </a:fontRef>
        </p:style>
        <p:txBody>
          <a:bodyPr anchor="ctr"/>
          <a:lstStyle/>
          <a:p>
            <a:pPr algn="ctr" fontAlgn="base">
              <a:spcBef>
                <a:spcPct val="0"/>
              </a:spcBef>
              <a:spcAft>
                <a:spcPct val="0"/>
              </a:spcAft>
            </a:pPr>
            <a:r>
              <a:rPr lang="en-US" sz="1600" b="1" dirty="0">
                <a:solidFill>
                  <a:schemeClr val="bg1"/>
                </a:solidFill>
                <a:latin typeface="Arial"/>
              </a:rPr>
              <a:t>Full</a:t>
            </a:r>
            <a:r>
              <a:rPr lang="en-US" sz="1600" b="1" dirty="0">
                <a:solidFill>
                  <a:srgbClr val="000000">
                    <a:lumMod val="75000"/>
                    <a:lumOff val="25000"/>
                  </a:srgbClr>
                </a:solidFill>
                <a:latin typeface="Arial"/>
              </a:rPr>
              <a:t/>
            </a:r>
            <a:br>
              <a:rPr lang="en-US" sz="1600" b="1" dirty="0">
                <a:solidFill>
                  <a:srgbClr val="000000">
                    <a:lumMod val="75000"/>
                    <a:lumOff val="25000"/>
                  </a:srgbClr>
                </a:solidFill>
                <a:latin typeface="Arial"/>
              </a:rPr>
            </a:br>
            <a:r>
              <a:rPr lang="en-US" sz="1600" b="1" dirty="0">
                <a:solidFill>
                  <a:schemeClr val="bg1"/>
                </a:solidFill>
                <a:latin typeface="Arial"/>
              </a:rPr>
              <a:t>Implementation</a:t>
            </a:r>
          </a:p>
        </p:txBody>
      </p:sp>
      <p:sp>
        <p:nvSpPr>
          <p:cNvPr id="13" name="Left-Right Arrow 12"/>
          <p:cNvSpPr/>
          <p:nvPr/>
        </p:nvSpPr>
        <p:spPr>
          <a:xfrm>
            <a:off x="2087880" y="762000"/>
            <a:ext cx="731520" cy="457200"/>
          </a:xfrm>
          <a:prstGeom prst="leftRightArrow">
            <a:avLst/>
          </a:prstGeom>
          <a:solidFill>
            <a:srgbClr val="C0000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latin typeface="Arial"/>
            </a:endParaRPr>
          </a:p>
        </p:txBody>
      </p:sp>
      <p:sp>
        <p:nvSpPr>
          <p:cNvPr id="14" name="Left-Right Arrow 13"/>
          <p:cNvSpPr/>
          <p:nvPr/>
        </p:nvSpPr>
        <p:spPr>
          <a:xfrm>
            <a:off x="4221480" y="762000"/>
            <a:ext cx="731520" cy="457200"/>
          </a:xfrm>
          <a:prstGeom prst="leftRightArrow">
            <a:avLst/>
          </a:prstGeom>
          <a:solidFill>
            <a:srgbClr val="C0000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latin typeface="Arial"/>
            </a:endParaRPr>
          </a:p>
        </p:txBody>
      </p:sp>
      <p:sp>
        <p:nvSpPr>
          <p:cNvPr id="15" name="Left-Right Arrow 14"/>
          <p:cNvSpPr/>
          <p:nvPr/>
        </p:nvSpPr>
        <p:spPr>
          <a:xfrm>
            <a:off x="6248400" y="762000"/>
            <a:ext cx="731520" cy="457200"/>
          </a:xfrm>
          <a:prstGeom prst="leftRightArrow">
            <a:avLst/>
          </a:prstGeom>
          <a:solidFill>
            <a:srgbClr val="C0000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latin typeface="Arial"/>
            </a:endParaRPr>
          </a:p>
        </p:txBody>
      </p:sp>
      <p:sp>
        <p:nvSpPr>
          <p:cNvPr id="16" name="Left-Right Arrow 15"/>
          <p:cNvSpPr/>
          <p:nvPr/>
        </p:nvSpPr>
        <p:spPr>
          <a:xfrm>
            <a:off x="381000" y="5638800"/>
            <a:ext cx="8229600" cy="640080"/>
          </a:xfrm>
          <a:prstGeom prst="leftRightArrow">
            <a:avLst/>
          </a:prstGeom>
          <a:solidFill>
            <a:schemeClr val="accent1">
              <a:lumMod val="40000"/>
              <a:lumOff val="60000"/>
            </a:schemeClr>
          </a:solidFill>
          <a:ln>
            <a:solidFill>
              <a:schemeClr val="bg2">
                <a:lumMod val="65000"/>
              </a:schemeClr>
            </a:solid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lstStyle/>
          <a:p>
            <a:pPr algn="ctr" fontAlgn="base">
              <a:spcBef>
                <a:spcPct val="0"/>
              </a:spcBef>
              <a:spcAft>
                <a:spcPct val="0"/>
              </a:spcAft>
            </a:pPr>
            <a:r>
              <a:rPr lang="en-US" b="1" dirty="0" smtClean="0">
                <a:solidFill>
                  <a:srgbClr val="000000">
                    <a:lumMod val="75000"/>
                    <a:lumOff val="25000"/>
                  </a:srgbClr>
                </a:solidFill>
                <a:latin typeface="Arial"/>
              </a:rPr>
              <a:t>2-4 Years for School-Based Implementation </a:t>
            </a:r>
            <a:endParaRPr lang="en-US" b="1" dirty="0">
              <a:solidFill>
                <a:srgbClr val="000000">
                  <a:lumMod val="75000"/>
                  <a:lumOff val="25000"/>
                </a:srgbClr>
              </a:solidFill>
              <a:latin typeface="Arial"/>
            </a:endParaRPr>
          </a:p>
        </p:txBody>
      </p:sp>
      <p:sp>
        <p:nvSpPr>
          <p:cNvPr id="17" name="Rounded Rectangle 16"/>
          <p:cNvSpPr/>
          <p:nvPr/>
        </p:nvSpPr>
        <p:spPr>
          <a:xfrm>
            <a:off x="182880" y="3581400"/>
            <a:ext cx="2103120" cy="2057400"/>
          </a:xfrm>
          <a:prstGeom prst="roundRect">
            <a:avLst/>
          </a:prstGeom>
          <a:solidFill>
            <a:schemeClr val="bg1"/>
          </a:solidFill>
          <a:ln>
            <a:solidFill>
              <a:schemeClr val="bg1">
                <a:lumMod val="65000"/>
              </a:schemeClr>
            </a:solid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t"/>
          <a:lstStyle/>
          <a:p>
            <a:pPr marL="166688" indent="-166688" fontAlgn="base">
              <a:spcBef>
                <a:spcPct val="0"/>
              </a:spcBef>
              <a:spcAft>
                <a:spcPct val="0"/>
              </a:spcAft>
              <a:buFont typeface="Arial" pitchFamily="34" charset="0"/>
              <a:buChar char="•"/>
            </a:pPr>
            <a:r>
              <a:rPr lang="en-US" sz="1400" b="1" dirty="0" smtClean="0">
                <a:solidFill>
                  <a:schemeClr val="tx1"/>
                </a:solidFill>
                <a:latin typeface="Arial"/>
              </a:rPr>
              <a:t>Assess </a:t>
            </a:r>
            <a:r>
              <a:rPr lang="en-US" sz="1400" b="1" dirty="0">
                <a:solidFill>
                  <a:schemeClr val="tx1"/>
                </a:solidFill>
                <a:latin typeface="Arial"/>
              </a:rPr>
              <a:t>N</a:t>
            </a:r>
            <a:r>
              <a:rPr lang="en-US" sz="1400" b="1" dirty="0" smtClean="0">
                <a:solidFill>
                  <a:schemeClr val="tx1"/>
                </a:solidFill>
                <a:latin typeface="Arial"/>
              </a:rPr>
              <a:t>eeds.</a:t>
            </a:r>
          </a:p>
          <a:p>
            <a:pPr marL="166688" indent="-166688" fontAlgn="base">
              <a:spcBef>
                <a:spcPct val="0"/>
              </a:spcBef>
              <a:spcAft>
                <a:spcPct val="0"/>
              </a:spcAft>
              <a:buFont typeface="Arial" pitchFamily="34" charset="0"/>
              <a:buChar char="•"/>
            </a:pPr>
            <a:r>
              <a:rPr lang="en-US" sz="1400" b="1" dirty="0" smtClean="0">
                <a:solidFill>
                  <a:schemeClr val="tx1"/>
                </a:solidFill>
                <a:latin typeface="Arial"/>
              </a:rPr>
              <a:t>Assess Fit and Feasibility.</a:t>
            </a:r>
          </a:p>
          <a:p>
            <a:pPr marL="166688" indent="-166688" fontAlgn="base">
              <a:spcBef>
                <a:spcPct val="0"/>
              </a:spcBef>
              <a:spcAft>
                <a:spcPct val="0"/>
              </a:spcAft>
              <a:buFont typeface="Arial" pitchFamily="34" charset="0"/>
              <a:buChar char="•"/>
            </a:pPr>
            <a:r>
              <a:rPr lang="en-US" sz="1400" b="1" dirty="0" smtClean="0">
                <a:solidFill>
                  <a:schemeClr val="tx1"/>
                </a:solidFill>
                <a:latin typeface="Arial"/>
              </a:rPr>
              <a:t>Identify Structural and Functional Changes.</a:t>
            </a:r>
          </a:p>
          <a:p>
            <a:pPr marL="166688" indent="-166688" fontAlgn="base">
              <a:spcBef>
                <a:spcPct val="0"/>
              </a:spcBef>
              <a:spcAft>
                <a:spcPct val="0"/>
              </a:spcAft>
              <a:buFont typeface="Arial" pitchFamily="34" charset="0"/>
              <a:buChar char="•"/>
            </a:pPr>
            <a:r>
              <a:rPr lang="en-US" sz="1400" b="1" dirty="0" smtClean="0">
                <a:solidFill>
                  <a:schemeClr val="tx1"/>
                </a:solidFill>
                <a:latin typeface="Arial"/>
              </a:rPr>
              <a:t>Promote “Buy-In.”</a:t>
            </a:r>
          </a:p>
          <a:p>
            <a:pPr marL="285750" indent="-285750" fontAlgn="base">
              <a:spcBef>
                <a:spcPct val="0"/>
              </a:spcBef>
              <a:spcAft>
                <a:spcPct val="0"/>
              </a:spcAft>
              <a:buFont typeface="Arial" pitchFamily="34" charset="0"/>
              <a:buChar char="•"/>
            </a:pPr>
            <a:endParaRPr lang="en-US" sz="1400" b="1" dirty="0">
              <a:solidFill>
                <a:schemeClr val="tx1"/>
              </a:solidFill>
              <a:latin typeface="Arial"/>
            </a:endParaRPr>
          </a:p>
        </p:txBody>
      </p:sp>
      <p:sp>
        <p:nvSpPr>
          <p:cNvPr id="18" name="Rounded Rectangle 17"/>
          <p:cNvSpPr/>
          <p:nvPr/>
        </p:nvSpPr>
        <p:spPr>
          <a:xfrm>
            <a:off x="2392680" y="3581400"/>
            <a:ext cx="2103120" cy="2057400"/>
          </a:xfrm>
          <a:prstGeom prst="roundRect">
            <a:avLst/>
          </a:prstGeom>
          <a:solidFill>
            <a:schemeClr val="bg1"/>
          </a:solidFill>
          <a:ln>
            <a:solidFill>
              <a:schemeClr val="bg1">
                <a:lumMod val="65000"/>
              </a:schemeClr>
            </a:solid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t"/>
          <a:lstStyle/>
          <a:p>
            <a:pPr marL="166688" indent="-166688" fontAlgn="base">
              <a:spcBef>
                <a:spcPct val="0"/>
              </a:spcBef>
              <a:spcAft>
                <a:spcPct val="0"/>
              </a:spcAft>
              <a:buFont typeface="Arial" pitchFamily="34" charset="0"/>
              <a:buChar char="•"/>
            </a:pPr>
            <a:r>
              <a:rPr lang="en-US" sz="1400" b="1" dirty="0" smtClean="0">
                <a:solidFill>
                  <a:schemeClr val="tx1"/>
                </a:solidFill>
                <a:latin typeface="Arial"/>
              </a:rPr>
              <a:t>Structural Changes Made.</a:t>
            </a:r>
            <a:endParaRPr lang="en-US" sz="1400" b="1" dirty="0">
              <a:solidFill>
                <a:schemeClr val="tx1"/>
              </a:solidFill>
              <a:latin typeface="Arial"/>
            </a:endParaRPr>
          </a:p>
          <a:p>
            <a:pPr marL="166688" indent="-166688" fontAlgn="base">
              <a:spcBef>
                <a:spcPct val="0"/>
              </a:spcBef>
              <a:spcAft>
                <a:spcPct val="0"/>
              </a:spcAft>
              <a:buFont typeface="Arial" pitchFamily="34" charset="0"/>
              <a:buChar char="•"/>
            </a:pPr>
            <a:r>
              <a:rPr lang="en-US" sz="1400" b="1" dirty="0" smtClean="0">
                <a:solidFill>
                  <a:schemeClr val="tx1"/>
                </a:solidFill>
                <a:latin typeface="Arial"/>
              </a:rPr>
              <a:t>Define and Initiate Training.</a:t>
            </a:r>
            <a:endParaRPr lang="en-US" sz="1400" b="1" dirty="0">
              <a:solidFill>
                <a:schemeClr val="tx1"/>
              </a:solidFill>
              <a:latin typeface="Arial"/>
            </a:endParaRPr>
          </a:p>
          <a:p>
            <a:pPr marL="166688" indent="-166688" fontAlgn="base">
              <a:spcBef>
                <a:spcPct val="0"/>
              </a:spcBef>
              <a:spcAft>
                <a:spcPct val="0"/>
              </a:spcAft>
              <a:buFont typeface="Arial" pitchFamily="34" charset="0"/>
              <a:buChar char="•"/>
            </a:pPr>
            <a:r>
              <a:rPr lang="en-US" sz="1400" b="1" dirty="0" smtClean="0">
                <a:solidFill>
                  <a:schemeClr val="tx1"/>
                </a:solidFill>
                <a:latin typeface="Arial"/>
              </a:rPr>
              <a:t>Develop Coaching Plans.</a:t>
            </a:r>
            <a:endParaRPr lang="en-US" sz="1400" b="1" dirty="0">
              <a:solidFill>
                <a:schemeClr val="tx1"/>
              </a:solidFill>
              <a:latin typeface="Arial"/>
            </a:endParaRPr>
          </a:p>
          <a:p>
            <a:pPr marL="166688" indent="-166688" fontAlgn="base">
              <a:spcBef>
                <a:spcPct val="0"/>
              </a:spcBef>
              <a:spcAft>
                <a:spcPct val="0"/>
              </a:spcAft>
              <a:buFont typeface="Arial" pitchFamily="34" charset="0"/>
              <a:buChar char="•"/>
            </a:pPr>
            <a:r>
              <a:rPr lang="en-US" sz="1400" b="1" dirty="0" smtClean="0">
                <a:solidFill>
                  <a:schemeClr val="tx1"/>
                </a:solidFill>
                <a:latin typeface="Arial"/>
              </a:rPr>
              <a:t>Evaluate Readiness of Data Systems.</a:t>
            </a:r>
            <a:endParaRPr lang="en-US" sz="1400" b="1" dirty="0">
              <a:solidFill>
                <a:schemeClr val="tx1"/>
              </a:solidFill>
              <a:latin typeface="Arial"/>
            </a:endParaRPr>
          </a:p>
        </p:txBody>
      </p:sp>
      <p:sp>
        <p:nvSpPr>
          <p:cNvPr id="19" name="Rounded Rectangle 18"/>
          <p:cNvSpPr/>
          <p:nvPr/>
        </p:nvSpPr>
        <p:spPr>
          <a:xfrm>
            <a:off x="4602480" y="3581400"/>
            <a:ext cx="2103120" cy="2057400"/>
          </a:xfrm>
          <a:prstGeom prst="roundRect">
            <a:avLst/>
          </a:prstGeom>
          <a:solidFill>
            <a:schemeClr val="bg1"/>
          </a:solidFill>
          <a:ln>
            <a:solidFill>
              <a:schemeClr val="bg1">
                <a:lumMod val="65000"/>
              </a:schemeClr>
            </a:solid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t"/>
          <a:lstStyle/>
          <a:p>
            <a:pPr marL="166688" indent="-166688" fontAlgn="base">
              <a:spcBef>
                <a:spcPct val="0"/>
              </a:spcBef>
              <a:spcAft>
                <a:spcPct val="0"/>
              </a:spcAft>
              <a:buFont typeface="Arial" pitchFamily="34" charset="0"/>
              <a:buChar char="•"/>
            </a:pPr>
            <a:r>
              <a:rPr lang="en-US" sz="1400" b="1" dirty="0" smtClean="0">
                <a:solidFill>
                  <a:schemeClr val="tx1"/>
                </a:solidFill>
                <a:latin typeface="Arial"/>
              </a:rPr>
              <a:t>Surviving the Awkward Stage!</a:t>
            </a:r>
          </a:p>
          <a:p>
            <a:pPr marL="166688" indent="-166688" fontAlgn="base">
              <a:spcBef>
                <a:spcPct val="0"/>
              </a:spcBef>
              <a:spcAft>
                <a:spcPct val="0"/>
              </a:spcAft>
              <a:buFont typeface="Arial" pitchFamily="34" charset="0"/>
              <a:buChar char="•"/>
            </a:pPr>
            <a:r>
              <a:rPr lang="en-US" sz="1400" b="1" dirty="0" smtClean="0">
                <a:solidFill>
                  <a:schemeClr val="tx1"/>
                </a:solidFill>
                <a:latin typeface="Arial"/>
              </a:rPr>
              <a:t>Manage Change.</a:t>
            </a:r>
            <a:endParaRPr lang="en-US" sz="1400" b="1" dirty="0">
              <a:solidFill>
                <a:schemeClr val="tx1"/>
              </a:solidFill>
              <a:latin typeface="Arial"/>
            </a:endParaRPr>
          </a:p>
          <a:p>
            <a:pPr marL="166688" indent="-166688" fontAlgn="base">
              <a:spcBef>
                <a:spcPct val="0"/>
              </a:spcBef>
              <a:spcAft>
                <a:spcPct val="0"/>
              </a:spcAft>
              <a:buFont typeface="Arial" pitchFamily="34" charset="0"/>
              <a:buChar char="•"/>
            </a:pPr>
            <a:r>
              <a:rPr lang="en-US" sz="1400" b="1" dirty="0" smtClean="0">
                <a:solidFill>
                  <a:schemeClr val="tx1"/>
                </a:solidFill>
                <a:latin typeface="Arial"/>
              </a:rPr>
              <a:t>Utilize </a:t>
            </a:r>
            <a:r>
              <a:rPr lang="en-US" sz="1400" b="1" dirty="0">
                <a:solidFill>
                  <a:schemeClr val="tx1"/>
                </a:solidFill>
                <a:latin typeface="Arial"/>
              </a:rPr>
              <a:t>Data </a:t>
            </a:r>
            <a:r>
              <a:rPr lang="en-US" sz="1400" b="1" dirty="0" smtClean="0">
                <a:solidFill>
                  <a:schemeClr val="tx1"/>
                </a:solidFill>
                <a:latin typeface="Arial"/>
              </a:rPr>
              <a:t>Systems to Measure Progress.</a:t>
            </a:r>
            <a:endParaRPr lang="en-US" sz="1400" b="1" dirty="0">
              <a:solidFill>
                <a:schemeClr val="tx1"/>
              </a:solidFill>
              <a:latin typeface="Arial"/>
            </a:endParaRPr>
          </a:p>
          <a:p>
            <a:pPr marL="166688" indent="-166688" fontAlgn="base">
              <a:spcBef>
                <a:spcPct val="0"/>
              </a:spcBef>
              <a:spcAft>
                <a:spcPct val="0"/>
              </a:spcAft>
              <a:buFont typeface="Arial" pitchFamily="34" charset="0"/>
              <a:buChar char="•"/>
            </a:pPr>
            <a:r>
              <a:rPr lang="en-US" sz="1400" b="1" dirty="0" smtClean="0">
                <a:solidFill>
                  <a:schemeClr val="tx1"/>
                </a:solidFill>
                <a:latin typeface="Arial"/>
              </a:rPr>
              <a:t>Use </a:t>
            </a:r>
            <a:r>
              <a:rPr lang="en-US" sz="1400" b="1" dirty="0">
                <a:solidFill>
                  <a:schemeClr val="tx1"/>
                </a:solidFill>
                <a:latin typeface="Arial"/>
              </a:rPr>
              <a:t>Improvement </a:t>
            </a:r>
            <a:r>
              <a:rPr lang="en-US" sz="1400" b="1" dirty="0" smtClean="0">
                <a:solidFill>
                  <a:schemeClr val="tx1"/>
                </a:solidFill>
                <a:latin typeface="Arial"/>
              </a:rPr>
              <a:t>Cycles.</a:t>
            </a:r>
            <a:endParaRPr lang="en-US" sz="1400" b="1" dirty="0">
              <a:solidFill>
                <a:schemeClr val="tx1"/>
              </a:solidFill>
              <a:latin typeface="Arial"/>
            </a:endParaRPr>
          </a:p>
        </p:txBody>
      </p:sp>
      <p:sp>
        <p:nvSpPr>
          <p:cNvPr id="21" name="Rounded Rectangle 20"/>
          <p:cNvSpPr/>
          <p:nvPr/>
        </p:nvSpPr>
        <p:spPr>
          <a:xfrm>
            <a:off x="6812280" y="3581400"/>
            <a:ext cx="2148840" cy="2057400"/>
          </a:xfrm>
          <a:prstGeom prst="roundRect">
            <a:avLst/>
          </a:prstGeom>
          <a:solidFill>
            <a:schemeClr val="bg1"/>
          </a:solidFill>
          <a:ln>
            <a:solidFill>
              <a:schemeClr val="bg1">
                <a:lumMod val="65000"/>
              </a:schemeClr>
            </a:solid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t"/>
          <a:lstStyle/>
          <a:p>
            <a:pPr marL="166688" indent="-166688" fontAlgn="base">
              <a:spcBef>
                <a:spcPct val="0"/>
              </a:spcBef>
              <a:spcAft>
                <a:spcPct val="0"/>
              </a:spcAft>
              <a:buFont typeface="Arial" pitchFamily="34" charset="0"/>
              <a:buChar char="•"/>
            </a:pPr>
            <a:r>
              <a:rPr lang="en-US" sz="1400" b="1" dirty="0" smtClean="0">
                <a:solidFill>
                  <a:schemeClr val="tx1"/>
                </a:solidFill>
                <a:latin typeface="Arial"/>
              </a:rPr>
              <a:t>Maintain and Improve Skills.</a:t>
            </a:r>
            <a:endParaRPr lang="en-US" sz="1400" b="1" dirty="0">
              <a:solidFill>
                <a:schemeClr val="tx1"/>
              </a:solidFill>
              <a:latin typeface="Arial"/>
            </a:endParaRPr>
          </a:p>
          <a:p>
            <a:pPr marL="166688" indent="-166688">
              <a:buFont typeface="Arial" pitchFamily="34" charset="0"/>
              <a:buChar char="•"/>
            </a:pPr>
            <a:r>
              <a:rPr lang="en-US" sz="1400" b="1" dirty="0" smtClean="0">
                <a:solidFill>
                  <a:schemeClr val="tx1"/>
                </a:solidFill>
                <a:latin typeface="Arial"/>
              </a:rPr>
              <a:t>Change or Adjust Policies to Support Work.</a:t>
            </a:r>
            <a:endParaRPr lang="en-US" sz="1400" b="1" dirty="0">
              <a:solidFill>
                <a:schemeClr val="tx1"/>
              </a:solidFill>
              <a:latin typeface="Arial"/>
            </a:endParaRPr>
          </a:p>
          <a:p>
            <a:pPr marL="166688" indent="-166688">
              <a:buFont typeface="Arial" pitchFamily="34" charset="0"/>
              <a:buChar char="•"/>
            </a:pPr>
            <a:r>
              <a:rPr lang="en-US" sz="1400" b="1" dirty="0" smtClean="0">
                <a:solidFill>
                  <a:schemeClr val="tx1"/>
                </a:solidFill>
                <a:latin typeface="Arial"/>
              </a:rPr>
              <a:t>Use Data Systems that are Reliable and Efficient.</a:t>
            </a:r>
            <a:endParaRPr lang="en-US" sz="1400" b="1" dirty="0">
              <a:solidFill>
                <a:schemeClr val="tx1"/>
              </a:solidFill>
              <a:latin typeface="Arial"/>
            </a:endParaRPr>
          </a:p>
        </p:txBody>
      </p:sp>
    </p:spTree>
    <p:extLst>
      <p:ext uri="{BB962C8B-B14F-4D97-AF65-F5344CB8AC3E}">
        <p14:creationId xmlns:p14="http://schemas.microsoft.com/office/powerpoint/2010/main" val="13826983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371600"/>
            <a:ext cx="8458200" cy="5102225"/>
          </a:xfrm>
        </p:spPr>
        <p:txBody>
          <a:bodyPr rtlCol="0">
            <a:normAutofit/>
          </a:bodyPr>
          <a:lstStyle/>
          <a:p>
            <a:pPr marL="0" indent="0">
              <a:buNone/>
            </a:pPr>
            <a:r>
              <a:rPr lang="en-US" sz="2400" dirty="0" smtClean="0"/>
              <a:t>A usable intervention is teachable</a:t>
            </a:r>
            <a:r>
              <a:rPr lang="en-US" sz="2400" dirty="0"/>
              <a:t>, learnable, </a:t>
            </a:r>
            <a:r>
              <a:rPr lang="en-US" sz="2400" dirty="0" smtClean="0"/>
              <a:t>doable</a:t>
            </a:r>
            <a:r>
              <a:rPr lang="en-US" sz="2400" dirty="0"/>
              <a:t>, and </a:t>
            </a:r>
            <a:r>
              <a:rPr lang="en-US" sz="2400" dirty="0" smtClean="0"/>
              <a:t>can be readily </a:t>
            </a:r>
            <a:r>
              <a:rPr lang="en-US" sz="2400" dirty="0"/>
              <a:t>assessed in </a:t>
            </a:r>
            <a:r>
              <a:rPr lang="en-US" sz="2400" dirty="0" smtClean="0"/>
              <a:t>practice</a:t>
            </a:r>
          </a:p>
          <a:p>
            <a:pPr>
              <a:spcBef>
                <a:spcPct val="0"/>
              </a:spcBef>
              <a:buClr>
                <a:srgbClr val="800000"/>
              </a:buClr>
            </a:pPr>
            <a:r>
              <a:rPr lang="en-US" sz="2200" b="0" dirty="0" smtClean="0">
                <a:latin typeface="Arial"/>
              </a:rPr>
              <a:t>Includes a </a:t>
            </a:r>
            <a:r>
              <a:rPr lang="en-US" sz="2200" b="0" dirty="0">
                <a:latin typeface="Arial"/>
              </a:rPr>
              <a:t>clear description of </a:t>
            </a:r>
            <a:r>
              <a:rPr lang="en-US" sz="2200" b="0" dirty="0" smtClean="0">
                <a:latin typeface="Arial"/>
              </a:rPr>
              <a:t>the </a:t>
            </a:r>
            <a:r>
              <a:rPr lang="en-US" sz="2200" b="0" dirty="0">
                <a:latin typeface="Arial"/>
              </a:rPr>
              <a:t>p</a:t>
            </a:r>
            <a:r>
              <a:rPr lang="en-US" sz="2200" b="0" dirty="0" smtClean="0">
                <a:latin typeface="Arial"/>
              </a:rPr>
              <a:t>hilosophy</a:t>
            </a:r>
            <a:r>
              <a:rPr lang="en-US" sz="2200" b="0" dirty="0">
                <a:latin typeface="Arial"/>
              </a:rPr>
              <a:t>, research and principles that underlie the intervention</a:t>
            </a:r>
            <a:r>
              <a:rPr lang="en-US" sz="2200" b="0" dirty="0" smtClean="0">
                <a:latin typeface="Arial"/>
              </a:rPr>
              <a:t>.</a:t>
            </a:r>
          </a:p>
          <a:p>
            <a:pPr>
              <a:spcBef>
                <a:spcPct val="0"/>
              </a:spcBef>
              <a:buClr>
                <a:srgbClr val="800000"/>
              </a:buClr>
            </a:pPr>
            <a:r>
              <a:rPr lang="en-US" sz="2200" b="0" dirty="0" smtClean="0">
                <a:latin typeface="Arial"/>
              </a:rPr>
              <a:t>Includes inclusion </a:t>
            </a:r>
            <a:r>
              <a:rPr lang="en-US" sz="2200" b="0" dirty="0">
                <a:latin typeface="Arial"/>
              </a:rPr>
              <a:t>and exclusion criteria about the population most likely to benefit</a:t>
            </a:r>
            <a:r>
              <a:rPr lang="en-US" sz="2200" b="0" dirty="0" smtClean="0">
                <a:latin typeface="Arial"/>
              </a:rPr>
              <a:t>.</a:t>
            </a:r>
          </a:p>
          <a:p>
            <a:pPr>
              <a:spcBef>
                <a:spcPct val="0"/>
              </a:spcBef>
              <a:buClr>
                <a:srgbClr val="800000"/>
              </a:buClr>
            </a:pPr>
            <a:r>
              <a:rPr lang="en-US" sz="2200" b="0" dirty="0" smtClean="0"/>
              <a:t>Describes </a:t>
            </a:r>
            <a:r>
              <a:rPr lang="en-US" sz="2200" b="0" dirty="0"/>
              <a:t>essential functions and features.  </a:t>
            </a:r>
          </a:p>
          <a:p>
            <a:pPr>
              <a:spcBef>
                <a:spcPct val="0"/>
              </a:spcBef>
              <a:buClr>
                <a:srgbClr val="800000"/>
              </a:buClr>
            </a:pPr>
            <a:r>
              <a:rPr lang="en-US" sz="2200" b="0" dirty="0" smtClean="0"/>
              <a:t>Includes </a:t>
            </a:r>
            <a:r>
              <a:rPr lang="en-US" sz="2200" b="0" dirty="0"/>
              <a:t>operational definitions of each core component in terms that can be taught, learned, </a:t>
            </a:r>
            <a:r>
              <a:rPr lang="en-US" sz="2200" b="0" dirty="0" smtClean="0"/>
              <a:t>and done </a:t>
            </a:r>
            <a:r>
              <a:rPr lang="en-US" sz="2200" b="0" dirty="0"/>
              <a:t>in </a:t>
            </a:r>
            <a:r>
              <a:rPr lang="en-US" sz="2200" b="0" dirty="0" smtClean="0"/>
              <a:t>practice</a:t>
            </a:r>
            <a:r>
              <a:rPr lang="en-US" sz="2200" b="0" dirty="0"/>
              <a:t>.</a:t>
            </a:r>
          </a:p>
          <a:p>
            <a:r>
              <a:rPr lang="en-US" sz="2200" b="0" dirty="0" smtClean="0"/>
              <a:t>Includes </a:t>
            </a:r>
            <a:r>
              <a:rPr lang="en-US" sz="2200" b="0" dirty="0"/>
              <a:t>performance </a:t>
            </a:r>
            <a:r>
              <a:rPr lang="en-US" sz="2200" b="0" dirty="0" smtClean="0"/>
              <a:t>assessments that can </a:t>
            </a:r>
            <a:r>
              <a:rPr lang="en-US" sz="2200" b="0" dirty="0" smtClean="0">
                <a:latin typeface="Arial"/>
              </a:rPr>
              <a:t>provide </a:t>
            </a:r>
            <a:r>
              <a:rPr lang="en-US" sz="2200" b="0" dirty="0">
                <a:latin typeface="Arial"/>
              </a:rPr>
              <a:t>evidence that the program is being used as intended and is resulting in the desired outcomes (fidelity).</a:t>
            </a:r>
          </a:p>
          <a:p>
            <a:pPr marL="0" indent="0">
              <a:spcBef>
                <a:spcPct val="0"/>
              </a:spcBef>
              <a:buClr>
                <a:srgbClr val="800000"/>
              </a:buClr>
              <a:buNone/>
            </a:pPr>
            <a:endParaRPr lang="en-US" sz="2400" b="0" dirty="0">
              <a:solidFill>
                <a:schemeClr val="accent2"/>
              </a:solidFill>
              <a:latin typeface="Arial"/>
            </a:endParaRPr>
          </a:p>
          <a:p>
            <a:pPr algn="ctr"/>
            <a:endParaRPr lang="en-US" sz="2400" b="0" dirty="0"/>
          </a:p>
        </p:txBody>
      </p:sp>
      <p:sp>
        <p:nvSpPr>
          <p:cNvPr id="12291" name="Footer Placeholder 2"/>
          <p:cNvSpPr>
            <a:spLocks noGrp="1"/>
          </p:cNvSpPr>
          <p:nvPr>
            <p:ph type="ftr"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dirty="0" smtClean="0">
                <a:latin typeface="Arial" charset="0"/>
                <a:cs typeface="Arial" charset="0"/>
              </a:rPr>
              <a:t>education.state.mn.us</a:t>
            </a:r>
          </a:p>
        </p:txBody>
      </p:sp>
      <p:sp>
        <p:nvSpPr>
          <p:cNvPr id="12292" name="Slide Number Placeholder 3"/>
          <p:cNvSpPr>
            <a:spLocks noGrp="1"/>
          </p:cNvSpPr>
          <p:nvPr>
            <p:ph type="sldNum"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0C0260C9-37E0-41F0-AE1A-4004C29276EF}" type="slidenum">
              <a:rPr lang="en-US" smtClean="0">
                <a:latin typeface="Arial" charset="0"/>
                <a:cs typeface="Arial" charset="0"/>
              </a:rPr>
              <a:pPr fontAlgn="base">
                <a:spcBef>
                  <a:spcPct val="0"/>
                </a:spcBef>
                <a:spcAft>
                  <a:spcPct val="0"/>
                </a:spcAft>
              </a:pPr>
              <a:t>11</a:t>
            </a:fld>
            <a:endParaRPr lang="en-US" dirty="0" smtClean="0">
              <a:latin typeface="Arial" charset="0"/>
              <a:cs typeface="Arial" charset="0"/>
            </a:endParaRPr>
          </a:p>
        </p:txBody>
      </p:sp>
      <p:sp>
        <p:nvSpPr>
          <p:cNvPr id="12293" name="Title 4"/>
          <p:cNvSpPr>
            <a:spLocks noGrp="1"/>
          </p:cNvSpPr>
          <p:nvPr>
            <p:ph type="title"/>
          </p:nvPr>
        </p:nvSpPr>
        <p:spPr bwMode="auto">
          <a:xfrm>
            <a:off x="457200" y="152400"/>
            <a:ext cx="8229600" cy="1066800"/>
          </a:xfrm>
          <a:noFill/>
          <a:ln>
            <a:miter lim="800000"/>
            <a:headEnd/>
            <a:tailEnd/>
          </a:ln>
        </p:spPr>
        <p:txBody>
          <a:bodyPr vert="horz" wrap="square" lIns="91440" tIns="45720" rIns="91440" bIns="45720" numCol="1" anchor="t" anchorCtr="0" compatLnSpc="1">
            <a:prstTxWarp prst="textNoShape">
              <a:avLst/>
            </a:prstTxWarp>
          </a:bodyPr>
          <a:lstStyle/>
          <a:p>
            <a:r>
              <a:rPr lang="en-US" sz="2800" dirty="0">
                <a:solidFill>
                  <a:srgbClr val="C00000"/>
                </a:solidFill>
              </a:rPr>
              <a:t>What is a usable intervention? </a:t>
            </a:r>
            <a:r>
              <a:rPr lang="en-US" sz="2800" dirty="0" smtClean="0">
                <a:solidFill>
                  <a:srgbClr val="C00000"/>
                </a:solidFill>
              </a:rPr>
              <a:t/>
            </a:r>
            <a:br>
              <a:rPr lang="en-US" sz="2800" dirty="0" smtClean="0">
                <a:solidFill>
                  <a:srgbClr val="C00000"/>
                </a:solidFill>
              </a:rPr>
            </a:br>
            <a:r>
              <a:rPr lang="en-US" sz="2800" dirty="0" smtClean="0">
                <a:solidFill>
                  <a:srgbClr val="C00000"/>
                </a:solidFill>
              </a:rPr>
              <a:t>(</a:t>
            </a:r>
            <a:r>
              <a:rPr lang="en-US" sz="2800" dirty="0">
                <a:solidFill>
                  <a:srgbClr val="C00000"/>
                </a:solidFill>
              </a:rPr>
              <a:t>practice, strategy, program)</a:t>
            </a:r>
            <a:br>
              <a:rPr lang="en-US" sz="2800" dirty="0">
                <a:solidFill>
                  <a:srgbClr val="C00000"/>
                </a:solidFill>
              </a:rPr>
            </a:br>
            <a:r>
              <a:rPr lang="en-US" sz="2800" dirty="0">
                <a:solidFill>
                  <a:srgbClr val="C00000"/>
                </a:solidFill>
              </a:rPr>
              <a:t/>
            </a:r>
            <a:br>
              <a:rPr lang="en-US" sz="2800" dirty="0">
                <a:solidFill>
                  <a:srgbClr val="C00000"/>
                </a:solidFill>
              </a:rPr>
            </a:br>
            <a:endParaRPr lang="en-US" sz="2400" dirty="0" smtClean="0">
              <a:solidFill>
                <a:srgbClr val="C00000"/>
              </a:solidFill>
              <a:latin typeface="Arial" charset="0"/>
              <a:cs typeface="Arial" charset="0"/>
            </a:endParaRPr>
          </a:p>
        </p:txBody>
      </p:sp>
    </p:spTree>
    <p:extLst>
      <p:ext uri="{BB962C8B-B14F-4D97-AF65-F5344CB8AC3E}">
        <p14:creationId xmlns:p14="http://schemas.microsoft.com/office/powerpoint/2010/main" val="30048439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4983163"/>
          </a:xfrm>
        </p:spPr>
        <p:txBody>
          <a:bodyPr/>
          <a:lstStyle/>
          <a:p>
            <a:r>
              <a:rPr lang="en-US" altLang="en-US" sz="2000" dirty="0" smtClean="0"/>
              <a:t>What is the evidence that suggests this will be effective? </a:t>
            </a:r>
          </a:p>
          <a:p>
            <a:pPr marL="400050" lvl="1" indent="0">
              <a:buNone/>
            </a:pPr>
            <a:r>
              <a:rPr lang="en-US" altLang="en-US" sz="2000" b="0" dirty="0" smtClean="0"/>
              <a:t>Use resources such as information from national technical assistance centers; documents and manuals; experts; research </a:t>
            </a:r>
          </a:p>
          <a:p>
            <a:pPr marL="400050" lvl="1" indent="0">
              <a:buNone/>
            </a:pPr>
            <a:endParaRPr lang="en-US" altLang="en-US" sz="2000" dirty="0" smtClean="0"/>
          </a:p>
          <a:p>
            <a:r>
              <a:rPr lang="en-US" altLang="en-US" sz="2000" dirty="0" smtClean="0"/>
              <a:t>What are the key features of the program or practice that must be in place? 	</a:t>
            </a:r>
          </a:p>
          <a:p>
            <a:pPr marL="400050" lvl="1" indent="0">
              <a:buNone/>
            </a:pPr>
            <a:r>
              <a:rPr lang="en-US" altLang="en-US" sz="2000" b="0" dirty="0" smtClean="0"/>
              <a:t>Research </a:t>
            </a:r>
            <a:r>
              <a:rPr lang="en-US" altLang="en-US" sz="2000" b="0" dirty="0"/>
              <a:t>findings, materials, </a:t>
            </a:r>
            <a:r>
              <a:rPr lang="en-US" altLang="en-US" sz="2000" b="0" dirty="0" smtClean="0"/>
              <a:t>manuals do </a:t>
            </a:r>
            <a:r>
              <a:rPr lang="en-US" altLang="en-US" sz="2000" b="0" dirty="0"/>
              <a:t>not necessarily provide clarity around </a:t>
            </a:r>
            <a:r>
              <a:rPr lang="en-US" altLang="en-US" sz="2000" b="0" i="1" dirty="0"/>
              <a:t>core </a:t>
            </a:r>
            <a:r>
              <a:rPr lang="en-US" altLang="en-US" sz="2000" b="0" i="1" dirty="0" smtClean="0"/>
              <a:t>elements of the intervention.</a:t>
            </a:r>
            <a:endParaRPr lang="en-US" altLang="en-US" sz="2000" b="0" i="1" dirty="0"/>
          </a:p>
          <a:p>
            <a:pPr marL="400050" lvl="1" indent="0">
              <a:buNone/>
            </a:pPr>
            <a:r>
              <a:rPr lang="en-US" altLang="en-US" sz="2000" b="0" dirty="0" smtClean="0"/>
              <a:t>Current </a:t>
            </a:r>
            <a:r>
              <a:rPr lang="en-US" altLang="en-US" sz="2000" b="0" dirty="0"/>
              <a:t>and new evidence-based practices, frameworks, programs will have a range of </a:t>
            </a:r>
            <a:r>
              <a:rPr lang="en-US" altLang="en-US" sz="2000" b="0" i="1" dirty="0"/>
              <a:t>operational </a:t>
            </a:r>
            <a:r>
              <a:rPr lang="en-US" altLang="en-US" sz="2000" b="0" i="1" dirty="0" smtClean="0"/>
              <a:t>specificity. </a:t>
            </a:r>
          </a:p>
          <a:p>
            <a:pPr marL="400050" lvl="1" indent="0">
              <a:buNone/>
            </a:pPr>
            <a:r>
              <a:rPr lang="en-US" altLang="en-US" sz="2000" b="0" dirty="0" smtClean="0"/>
              <a:t>Developing </a:t>
            </a:r>
            <a:r>
              <a:rPr lang="en-US" altLang="en-US" sz="2000" b="0" dirty="0"/>
              <a:t>clarity around the </a:t>
            </a:r>
            <a:r>
              <a:rPr lang="en-US" altLang="en-US" sz="2000" b="0" i="1" dirty="0"/>
              <a:t>“it” </a:t>
            </a:r>
            <a:r>
              <a:rPr lang="en-US" altLang="en-US" sz="2000" b="0" dirty="0"/>
              <a:t>is </a:t>
            </a:r>
            <a:r>
              <a:rPr lang="en-US" altLang="en-US" sz="2000" b="0" dirty="0" smtClean="0"/>
              <a:t>critical.</a:t>
            </a:r>
          </a:p>
          <a:p>
            <a:pPr marL="400050" lvl="1" indent="0">
              <a:buNone/>
            </a:pPr>
            <a:endParaRPr lang="en-US" altLang="en-US" sz="2000" b="0" dirty="0" smtClean="0"/>
          </a:p>
          <a:p>
            <a:r>
              <a:rPr lang="en-US" altLang="en-US" sz="2000" dirty="0" smtClean="0"/>
              <a:t>What are the implementation requirements for this intervention?</a:t>
            </a:r>
            <a:endParaRPr lang="en-US" altLang="en-US" sz="2000" dirty="0"/>
          </a:p>
          <a:p>
            <a:pPr marL="0" indent="0">
              <a:buNone/>
            </a:pPr>
            <a:endParaRPr lang="en-US" dirty="0"/>
          </a:p>
        </p:txBody>
      </p:sp>
      <p:sp>
        <p:nvSpPr>
          <p:cNvPr id="3" name="Title 2"/>
          <p:cNvSpPr>
            <a:spLocks noGrp="1"/>
          </p:cNvSpPr>
          <p:nvPr>
            <p:ph type="title"/>
          </p:nvPr>
        </p:nvSpPr>
        <p:spPr>
          <a:xfrm>
            <a:off x="457200" y="304800"/>
            <a:ext cx="8229600" cy="838200"/>
          </a:xfrm>
        </p:spPr>
        <p:txBody>
          <a:bodyPr/>
          <a:lstStyle/>
          <a:p>
            <a:r>
              <a:rPr lang="en-US" dirty="0" smtClean="0">
                <a:solidFill>
                  <a:srgbClr val="C00000"/>
                </a:solidFill>
              </a:rPr>
              <a:t>Questions to Consider and Address</a:t>
            </a:r>
            <a:endParaRPr lang="en-US" dirty="0">
              <a:solidFill>
                <a:srgbClr val="C00000"/>
              </a:solidFill>
            </a:endParaRPr>
          </a:p>
        </p:txBody>
      </p:sp>
      <p:sp>
        <p:nvSpPr>
          <p:cNvPr id="4" name="Footer Placeholder 3"/>
          <p:cNvSpPr>
            <a:spLocks noGrp="1"/>
          </p:cNvSpPr>
          <p:nvPr>
            <p:ph type="ftr" sz="quarter" idx="10"/>
          </p:nvPr>
        </p:nvSpPr>
        <p:spPr/>
        <p:txBody>
          <a:bodyPr/>
          <a:lstStyle/>
          <a:p>
            <a:pPr>
              <a:defRPr/>
            </a:pPr>
            <a:r>
              <a:rPr lang="en-US" dirty="0" smtClean="0"/>
              <a:t>education.state.mn.us</a:t>
            </a:r>
            <a:endParaRPr lang="en-US" dirty="0"/>
          </a:p>
        </p:txBody>
      </p:sp>
      <p:sp>
        <p:nvSpPr>
          <p:cNvPr id="5" name="Slide Number Placeholder 4"/>
          <p:cNvSpPr>
            <a:spLocks noGrp="1"/>
          </p:cNvSpPr>
          <p:nvPr>
            <p:ph type="sldNum" sz="quarter" idx="11"/>
          </p:nvPr>
        </p:nvSpPr>
        <p:spPr/>
        <p:txBody>
          <a:bodyPr/>
          <a:lstStyle/>
          <a:p>
            <a:pPr>
              <a:defRPr/>
            </a:pPr>
            <a:fld id="{7747FA44-02FD-4485-B373-A98F0B4349C3}" type="slidenum">
              <a:rPr lang="en-US" smtClean="0"/>
              <a:pPr>
                <a:defRPr/>
              </a:pPr>
              <a:t>12</a:t>
            </a:fld>
            <a:endParaRPr lang="en-US" dirty="0"/>
          </a:p>
        </p:txBody>
      </p:sp>
    </p:spTree>
    <p:extLst>
      <p:ext uri="{BB962C8B-B14F-4D97-AF65-F5344CB8AC3E}">
        <p14:creationId xmlns:p14="http://schemas.microsoft.com/office/powerpoint/2010/main" val="5580763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381000" y="304800"/>
            <a:ext cx="8534400" cy="1020763"/>
          </a:xfrm>
        </p:spPr>
        <p:txBody>
          <a:bodyPr/>
          <a:lstStyle/>
          <a:p>
            <a:pPr algn="l"/>
            <a:r>
              <a:rPr lang="en-US" altLang="en-US" sz="3200" dirty="0" smtClean="0">
                <a:solidFill>
                  <a:srgbClr val="C00000"/>
                </a:solidFill>
              </a:rPr>
              <a:t>Implementation Pre-Requisites</a:t>
            </a:r>
          </a:p>
        </p:txBody>
      </p:sp>
      <p:sp>
        <p:nvSpPr>
          <p:cNvPr id="20483" name="Content Placeholder 2"/>
          <p:cNvSpPr>
            <a:spLocks noGrp="1"/>
          </p:cNvSpPr>
          <p:nvPr>
            <p:ph idx="1"/>
          </p:nvPr>
        </p:nvSpPr>
        <p:spPr>
          <a:xfrm>
            <a:off x="304800" y="1295400"/>
            <a:ext cx="8610600" cy="5181600"/>
          </a:xfrm>
        </p:spPr>
        <p:txBody>
          <a:bodyPr/>
          <a:lstStyle/>
          <a:p>
            <a:r>
              <a:rPr lang="en-US" altLang="en-US" sz="2200" dirty="0" smtClean="0"/>
              <a:t>After you:</a:t>
            </a:r>
          </a:p>
          <a:p>
            <a:pPr lvl="1"/>
            <a:r>
              <a:rPr lang="en-US" altLang="en-US" dirty="0" smtClean="0"/>
              <a:t>Have identified student needs based on data</a:t>
            </a:r>
          </a:p>
          <a:p>
            <a:pPr lvl="1"/>
            <a:r>
              <a:rPr lang="en-US" altLang="en-US" dirty="0" smtClean="0"/>
              <a:t>Narrowed the focus based on digging deeper into the data</a:t>
            </a:r>
          </a:p>
          <a:p>
            <a:pPr lvl="1"/>
            <a:r>
              <a:rPr lang="en-US" altLang="en-US" dirty="0" smtClean="0"/>
              <a:t>Looked for “best practices” to address the need</a:t>
            </a:r>
          </a:p>
          <a:p>
            <a:pPr lvl="1"/>
            <a:r>
              <a:rPr lang="en-US" altLang="en-US" dirty="0" smtClean="0"/>
              <a:t>Selected the intervention, strategy or practice</a:t>
            </a:r>
          </a:p>
          <a:p>
            <a:pPr marL="0" indent="0" eaLnBrk="1" hangingPunct="1">
              <a:lnSpc>
                <a:spcPct val="85000"/>
              </a:lnSpc>
              <a:buNone/>
            </a:pPr>
            <a:endParaRPr lang="en-US" altLang="en-US" sz="2200" dirty="0" smtClean="0"/>
          </a:p>
          <a:p>
            <a:pPr eaLnBrk="1" hangingPunct="1">
              <a:lnSpc>
                <a:spcPct val="85000"/>
              </a:lnSpc>
            </a:pPr>
            <a:r>
              <a:rPr lang="en-US" altLang="en-US" sz="2200" dirty="0" smtClean="0"/>
              <a:t>Then it’s time to:</a:t>
            </a:r>
          </a:p>
          <a:p>
            <a:pPr lvl="1" eaLnBrk="1" hangingPunct="1">
              <a:lnSpc>
                <a:spcPct val="85000"/>
              </a:lnSpc>
            </a:pPr>
            <a:r>
              <a:rPr lang="en-US" altLang="en-US" dirty="0" smtClean="0"/>
              <a:t>Clearly </a:t>
            </a:r>
            <a:r>
              <a:rPr lang="en-US" altLang="en-US" b="1" dirty="0" smtClean="0">
                <a:solidFill>
                  <a:srgbClr val="990017"/>
                </a:solidFill>
              </a:rPr>
              <a:t>identify and operationalize</a:t>
            </a:r>
            <a:r>
              <a:rPr lang="en-US" altLang="en-US" dirty="0" smtClean="0"/>
              <a:t> core features of the intervention</a:t>
            </a:r>
          </a:p>
          <a:p>
            <a:pPr>
              <a:lnSpc>
                <a:spcPct val="85000"/>
              </a:lnSpc>
            </a:pPr>
            <a:endParaRPr lang="en-US" altLang="en-US" sz="2200" dirty="0" smtClean="0"/>
          </a:p>
          <a:p>
            <a:pPr>
              <a:lnSpc>
                <a:spcPct val="85000"/>
              </a:lnSpc>
            </a:pPr>
            <a:r>
              <a:rPr lang="en-US" altLang="en-US" sz="2200" dirty="0" smtClean="0"/>
              <a:t>Practice Profiles</a:t>
            </a:r>
            <a:endParaRPr lang="en-US" altLang="en-US" sz="2200" dirty="0"/>
          </a:p>
          <a:p>
            <a:pPr lvl="1">
              <a:lnSpc>
                <a:spcPct val="85000"/>
              </a:lnSpc>
            </a:pPr>
            <a:r>
              <a:rPr lang="en-US" altLang="en-US" dirty="0" smtClean="0"/>
              <a:t>Help operationalize practice</a:t>
            </a:r>
            <a:r>
              <a:rPr lang="en-US" altLang="en-US" dirty="0"/>
              <a:t>, </a:t>
            </a:r>
            <a:r>
              <a:rPr lang="en-US" altLang="en-US" dirty="0" smtClean="0"/>
              <a:t>program and its core features</a:t>
            </a:r>
          </a:p>
          <a:p>
            <a:pPr eaLnBrk="1" hangingPunct="1">
              <a:lnSpc>
                <a:spcPct val="85000"/>
              </a:lnSpc>
            </a:pPr>
            <a:endParaRPr lang="en-US" altLang="en-US" sz="2400" dirty="0" smtClean="0"/>
          </a:p>
          <a:p>
            <a:pPr lvl="2" eaLnBrk="1" hangingPunct="1">
              <a:lnSpc>
                <a:spcPct val="85000"/>
              </a:lnSpc>
              <a:buFontTx/>
              <a:buNone/>
            </a:pPr>
            <a:endParaRPr lang="en-US" altLang="en-US" sz="1200" i="1" dirty="0" smtClean="0"/>
          </a:p>
        </p:txBody>
      </p:sp>
      <p:sp>
        <p:nvSpPr>
          <p:cNvPr id="20484"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lnSpc>
                <a:spcPct val="95000"/>
              </a:lnSpc>
              <a:spcBef>
                <a:spcPct val="50000"/>
              </a:spcBef>
              <a:buClr>
                <a:srgbClr val="9A1607"/>
              </a:buClr>
              <a:buSzPct val="140000"/>
              <a:buFont typeface="Wingdings" pitchFamily="2" charset="2"/>
              <a:buChar char="§"/>
              <a:defRPr sz="2800">
                <a:solidFill>
                  <a:schemeClr val="tx1"/>
                </a:solidFill>
                <a:latin typeface="Arial" charset="0"/>
              </a:defRPr>
            </a:lvl1pPr>
            <a:lvl2pPr marL="742950" indent="-285750" eaLnBrk="0" hangingPunct="0">
              <a:lnSpc>
                <a:spcPct val="95000"/>
              </a:lnSpc>
              <a:spcBef>
                <a:spcPct val="50000"/>
              </a:spcBef>
              <a:buFont typeface="Wingdings" pitchFamily="2" charset="2"/>
              <a:buChar char="§"/>
              <a:defRPr sz="2400">
                <a:solidFill>
                  <a:schemeClr val="tx1"/>
                </a:solidFill>
                <a:latin typeface="Arial" charset="0"/>
              </a:defRPr>
            </a:lvl2pPr>
            <a:lvl3pPr marL="1143000" indent="-228600" eaLnBrk="0" hangingPunct="0">
              <a:lnSpc>
                <a:spcPct val="95000"/>
              </a:lnSpc>
              <a:spcBef>
                <a:spcPct val="50000"/>
              </a:spcBef>
              <a:buClr>
                <a:srgbClr val="990017"/>
              </a:buClr>
              <a:buChar char="»"/>
              <a:defRPr sz="2000">
                <a:solidFill>
                  <a:schemeClr val="tx1"/>
                </a:solidFill>
                <a:latin typeface="Arial" charset="0"/>
              </a:defRPr>
            </a:lvl3pPr>
            <a:lvl4pPr marL="1600200" indent="-228600" eaLnBrk="0" hangingPunct="0">
              <a:lnSpc>
                <a:spcPct val="95000"/>
              </a:lnSpc>
              <a:spcBef>
                <a:spcPct val="50000"/>
              </a:spcBef>
              <a:buChar char="–"/>
              <a:defRPr>
                <a:solidFill>
                  <a:schemeClr val="tx1"/>
                </a:solidFill>
                <a:latin typeface="Arial" charset="0"/>
              </a:defRPr>
            </a:lvl4pPr>
            <a:lvl5pPr marL="2057400" indent="-228600" eaLnBrk="0" hangingPunct="0">
              <a:lnSpc>
                <a:spcPct val="95000"/>
              </a:lnSpc>
              <a:spcBef>
                <a:spcPct val="50000"/>
              </a:spcBef>
              <a:buChar char="»"/>
              <a:defRPr>
                <a:solidFill>
                  <a:schemeClr val="tx1"/>
                </a:solidFill>
                <a:latin typeface="Arial" charset="0"/>
              </a:defRPr>
            </a:lvl5pPr>
            <a:lvl6pPr marL="2514600" indent="-228600" eaLnBrk="0" fontAlgn="base" hangingPunct="0">
              <a:lnSpc>
                <a:spcPct val="95000"/>
              </a:lnSpc>
              <a:spcBef>
                <a:spcPct val="50000"/>
              </a:spcBef>
              <a:spcAft>
                <a:spcPct val="0"/>
              </a:spcAft>
              <a:buChar char="»"/>
              <a:defRPr>
                <a:solidFill>
                  <a:schemeClr val="tx1"/>
                </a:solidFill>
                <a:latin typeface="Arial" charset="0"/>
              </a:defRPr>
            </a:lvl6pPr>
            <a:lvl7pPr marL="2971800" indent="-228600" eaLnBrk="0" fontAlgn="base" hangingPunct="0">
              <a:lnSpc>
                <a:spcPct val="95000"/>
              </a:lnSpc>
              <a:spcBef>
                <a:spcPct val="50000"/>
              </a:spcBef>
              <a:spcAft>
                <a:spcPct val="0"/>
              </a:spcAft>
              <a:buChar char="»"/>
              <a:defRPr>
                <a:solidFill>
                  <a:schemeClr val="tx1"/>
                </a:solidFill>
                <a:latin typeface="Arial" charset="0"/>
              </a:defRPr>
            </a:lvl7pPr>
            <a:lvl8pPr marL="3429000" indent="-228600" eaLnBrk="0" fontAlgn="base" hangingPunct="0">
              <a:lnSpc>
                <a:spcPct val="95000"/>
              </a:lnSpc>
              <a:spcBef>
                <a:spcPct val="50000"/>
              </a:spcBef>
              <a:spcAft>
                <a:spcPct val="0"/>
              </a:spcAft>
              <a:buChar char="»"/>
              <a:defRPr>
                <a:solidFill>
                  <a:schemeClr val="tx1"/>
                </a:solidFill>
                <a:latin typeface="Arial" charset="0"/>
              </a:defRPr>
            </a:lvl8pPr>
            <a:lvl9pPr marL="3886200" indent="-228600" eaLnBrk="0" fontAlgn="base" hangingPunct="0">
              <a:lnSpc>
                <a:spcPct val="95000"/>
              </a:lnSpc>
              <a:spcBef>
                <a:spcPct val="50000"/>
              </a:spcBef>
              <a:spcAft>
                <a:spcPct val="0"/>
              </a:spcAft>
              <a:buChar char="»"/>
              <a:defRPr>
                <a:solidFill>
                  <a:schemeClr val="tx1"/>
                </a:solidFill>
                <a:latin typeface="Arial" charset="0"/>
              </a:defRPr>
            </a:lvl9pPr>
          </a:lstStyle>
          <a:p>
            <a:pPr eaLnBrk="1" hangingPunct="1">
              <a:lnSpc>
                <a:spcPct val="100000"/>
              </a:lnSpc>
              <a:spcBef>
                <a:spcPct val="0"/>
              </a:spcBef>
              <a:buClrTx/>
              <a:buSzTx/>
              <a:buFontTx/>
              <a:buNone/>
            </a:pPr>
            <a:fld id="{E6FAC277-EF6D-4ACF-85C1-093555CAC813}" type="slidenum">
              <a:rPr lang="en-US" altLang="en-US" sz="1000" smtClean="0"/>
              <a:pPr eaLnBrk="1" hangingPunct="1">
                <a:lnSpc>
                  <a:spcPct val="100000"/>
                </a:lnSpc>
                <a:spcBef>
                  <a:spcPct val="0"/>
                </a:spcBef>
                <a:buClrTx/>
                <a:buSzTx/>
                <a:buFontTx/>
                <a:buNone/>
              </a:pPr>
              <a:t>13</a:t>
            </a:fld>
            <a:endParaRPr lang="en-US" altLang="en-US" sz="1000" dirty="0" smtClean="0"/>
          </a:p>
        </p:txBody>
      </p:sp>
    </p:spTree>
    <p:extLst>
      <p:ext uri="{BB962C8B-B14F-4D97-AF65-F5344CB8AC3E}">
        <p14:creationId xmlns:p14="http://schemas.microsoft.com/office/powerpoint/2010/main" val="11984644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914400"/>
            <a:ext cx="8458200" cy="5559425"/>
          </a:xfrm>
        </p:spPr>
        <p:txBody>
          <a:bodyPr rtlCol="0">
            <a:normAutofit/>
          </a:bodyPr>
          <a:lstStyle/>
          <a:p>
            <a:pPr lvl="1"/>
            <a:r>
              <a:rPr lang="en-US" sz="2400" b="0" dirty="0" smtClean="0"/>
              <a:t>Provide </a:t>
            </a:r>
            <a:r>
              <a:rPr lang="en-US" sz="2400" b="0" dirty="0"/>
              <a:t>operational definitions of </a:t>
            </a:r>
            <a:r>
              <a:rPr lang="en-US" sz="2400" b="0" dirty="0" smtClean="0"/>
              <a:t>critical features</a:t>
            </a:r>
            <a:r>
              <a:rPr lang="en-US" sz="2400" b="0" dirty="0"/>
              <a:t> </a:t>
            </a:r>
            <a:r>
              <a:rPr lang="en-US" sz="2400" b="0" dirty="0" smtClean="0"/>
              <a:t>or core components of the intervention</a:t>
            </a:r>
            <a:endParaRPr lang="en-US" sz="2400" b="0" dirty="0"/>
          </a:p>
          <a:p>
            <a:pPr lvl="1"/>
            <a:r>
              <a:rPr lang="en-US" sz="2400" b="0" dirty="0"/>
              <a:t>Based on Hall and Hord’s (2006) </a:t>
            </a:r>
            <a:r>
              <a:rPr lang="en-US" sz="2400" b="0" dirty="0" smtClean="0"/>
              <a:t>Innovation Configurations</a:t>
            </a:r>
            <a:endParaRPr lang="en-US" sz="2400" b="0" dirty="0"/>
          </a:p>
          <a:p>
            <a:pPr lvl="1"/>
            <a:r>
              <a:rPr lang="en-US" sz="2400" b="0" dirty="0" smtClean="0"/>
              <a:t>See </a:t>
            </a:r>
            <a:r>
              <a:rPr lang="en-US" sz="2400" b="0" i="1" dirty="0" smtClean="0"/>
              <a:t>Active </a:t>
            </a:r>
            <a:r>
              <a:rPr lang="en-US" sz="2400" b="0" i="1" dirty="0"/>
              <a:t>Implementation Hub </a:t>
            </a:r>
            <a:r>
              <a:rPr lang="en-US" sz="2400" b="0" dirty="0"/>
              <a:t>(12 minute video)</a:t>
            </a:r>
            <a:r>
              <a:rPr lang="en-US" sz="2400" dirty="0"/>
              <a:t> </a:t>
            </a:r>
            <a:endParaRPr lang="en-US" sz="2400" b="0" dirty="0" smtClean="0">
              <a:hlinkClick r:id="rId3"/>
            </a:endParaRPr>
          </a:p>
          <a:p>
            <a:pPr lvl="1"/>
            <a:r>
              <a:rPr lang="en-US" sz="2400" b="0" dirty="0" smtClean="0">
                <a:hlinkClick r:id="rId3"/>
              </a:rPr>
              <a:t>https</a:t>
            </a:r>
            <a:r>
              <a:rPr lang="en-US" sz="2400" b="0" dirty="0">
                <a:hlinkClick r:id="rId3"/>
              </a:rPr>
              <a:t>://unc-fpg-cdi.adobeconnect.com/_a992899727/ai-lesson3</a:t>
            </a:r>
            <a:r>
              <a:rPr lang="en-US" sz="2400" b="0" dirty="0" smtClean="0">
                <a:hlinkClick r:id="rId3"/>
              </a:rPr>
              <a:t>/</a:t>
            </a:r>
            <a:endParaRPr lang="en-US" sz="2400" dirty="0" smtClean="0"/>
          </a:p>
          <a:p>
            <a:pPr marL="457200" lvl="1" indent="0">
              <a:buNone/>
            </a:pPr>
            <a:r>
              <a:rPr lang="en-US" sz="2400" b="0" dirty="0" smtClean="0"/>
              <a:t>“</a:t>
            </a:r>
            <a:r>
              <a:rPr lang="en-US" sz="2000" b="0" dirty="0" smtClean="0"/>
              <a:t>Practice </a:t>
            </a:r>
            <a:r>
              <a:rPr lang="en-US" sz="2000" b="0" dirty="0"/>
              <a:t>profiles enable a program to be teachable, learnable, and doable in typical human service settings. In this lesson you will learn to: identify the purpose of a practice profile, identify critical areas for successful practice profile development, identify levels of performance for a NIRN practice profile, and employ the practice profile process to operationalize your program or </a:t>
            </a:r>
            <a:r>
              <a:rPr lang="en-US" sz="2000" b="0" dirty="0" smtClean="0"/>
              <a:t>intervention.”</a:t>
            </a:r>
            <a:endParaRPr lang="en-US" sz="2000" b="0" dirty="0"/>
          </a:p>
          <a:p>
            <a:pPr marL="0" lvl="0" indent="0">
              <a:buNone/>
            </a:pPr>
            <a:endParaRPr lang="en-US" sz="2400" dirty="0" smtClean="0"/>
          </a:p>
          <a:p>
            <a:pPr marL="0" lvl="0" indent="0">
              <a:buNone/>
            </a:pPr>
            <a:endParaRPr lang="en-US" sz="2400" dirty="0"/>
          </a:p>
          <a:p>
            <a:pPr marL="0" lvl="0" indent="0">
              <a:buNone/>
            </a:pPr>
            <a:endParaRPr lang="en-US" sz="2400" dirty="0" smtClean="0"/>
          </a:p>
          <a:p>
            <a:pPr eaLnBrk="1" fontAlgn="auto" hangingPunct="1">
              <a:spcAft>
                <a:spcPts val="0"/>
              </a:spcAft>
              <a:buFont typeface="Arial" pitchFamily="34" charset="0"/>
              <a:buChar char="•"/>
              <a:defRPr/>
            </a:pPr>
            <a:endParaRPr lang="en-US" sz="2400" b="0" dirty="0"/>
          </a:p>
        </p:txBody>
      </p:sp>
      <p:sp>
        <p:nvSpPr>
          <p:cNvPr id="12291" name="Footer Placeholder 2"/>
          <p:cNvSpPr>
            <a:spLocks noGrp="1"/>
          </p:cNvSpPr>
          <p:nvPr>
            <p:ph type="ftr"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dirty="0" smtClean="0">
                <a:latin typeface="Arial" charset="0"/>
                <a:cs typeface="Arial" charset="0"/>
              </a:rPr>
              <a:t>education.state.mn.us</a:t>
            </a:r>
          </a:p>
        </p:txBody>
      </p:sp>
      <p:sp>
        <p:nvSpPr>
          <p:cNvPr id="12292" name="Slide Number Placeholder 3"/>
          <p:cNvSpPr>
            <a:spLocks noGrp="1"/>
          </p:cNvSpPr>
          <p:nvPr>
            <p:ph type="sldNum"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0C0260C9-37E0-41F0-AE1A-4004C29276EF}" type="slidenum">
              <a:rPr lang="en-US" smtClean="0">
                <a:latin typeface="Arial" charset="0"/>
                <a:cs typeface="Arial" charset="0"/>
              </a:rPr>
              <a:pPr fontAlgn="base">
                <a:spcBef>
                  <a:spcPct val="0"/>
                </a:spcBef>
                <a:spcAft>
                  <a:spcPct val="0"/>
                </a:spcAft>
              </a:pPr>
              <a:t>14</a:t>
            </a:fld>
            <a:endParaRPr lang="en-US" dirty="0" smtClean="0">
              <a:latin typeface="Arial" charset="0"/>
              <a:cs typeface="Arial" charset="0"/>
            </a:endParaRPr>
          </a:p>
        </p:txBody>
      </p:sp>
      <p:sp>
        <p:nvSpPr>
          <p:cNvPr id="12293" name="Title 4"/>
          <p:cNvSpPr>
            <a:spLocks noGrp="1"/>
          </p:cNvSpPr>
          <p:nvPr>
            <p:ph type="title"/>
          </p:nvPr>
        </p:nvSpPr>
        <p:spPr bwMode="auto">
          <a:xfrm>
            <a:off x="457200" y="304800"/>
            <a:ext cx="8229600" cy="457200"/>
          </a:xfrm>
          <a:noFill/>
          <a:ln>
            <a:miter lim="800000"/>
            <a:headEnd/>
            <a:tailEnd/>
          </a:ln>
        </p:spPr>
        <p:txBody>
          <a:bodyPr vert="horz" wrap="square" lIns="91440" tIns="45720" rIns="91440" bIns="45720" numCol="1" anchor="t" anchorCtr="0" compatLnSpc="1">
            <a:prstTxWarp prst="textNoShape">
              <a:avLst/>
            </a:prstTxWarp>
          </a:bodyPr>
          <a:lstStyle/>
          <a:p>
            <a:r>
              <a:rPr lang="en-US" sz="2400" dirty="0" smtClean="0">
                <a:solidFill>
                  <a:srgbClr val="C00000"/>
                </a:solidFill>
              </a:rPr>
              <a:t>Practice </a:t>
            </a:r>
            <a:r>
              <a:rPr lang="en-US" sz="2400" dirty="0">
                <a:solidFill>
                  <a:srgbClr val="C00000"/>
                </a:solidFill>
              </a:rPr>
              <a:t>Profiles</a:t>
            </a:r>
            <a:br>
              <a:rPr lang="en-US" sz="2400" dirty="0">
                <a:solidFill>
                  <a:srgbClr val="C00000"/>
                </a:solidFill>
              </a:rPr>
            </a:br>
            <a:endParaRPr lang="en-US" sz="2400" dirty="0" smtClean="0">
              <a:solidFill>
                <a:srgbClr val="C00000"/>
              </a:solidFill>
              <a:latin typeface="Arial" charset="0"/>
              <a:cs typeface="Arial" charset="0"/>
            </a:endParaRPr>
          </a:p>
        </p:txBody>
      </p:sp>
    </p:spTree>
    <p:extLst>
      <p:ext uri="{BB962C8B-B14F-4D97-AF65-F5344CB8AC3E}">
        <p14:creationId xmlns:p14="http://schemas.microsoft.com/office/powerpoint/2010/main" val="35334756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3839159630"/>
              </p:ext>
            </p:extLst>
          </p:nvPr>
        </p:nvGraphicFramePr>
        <p:xfrm>
          <a:off x="533400" y="2320756"/>
          <a:ext cx="8229601" cy="4023384"/>
        </p:xfrm>
        <a:graphic>
          <a:graphicData uri="http://schemas.openxmlformats.org/drawingml/2006/table">
            <a:tbl>
              <a:tblPr firstRow="1" firstCol="1" bandRow="1">
                <a:tableStyleId>{5C22544A-7EE6-4342-B048-85BDC9FD1C3A}</a:tableStyleId>
              </a:tblPr>
              <a:tblGrid>
                <a:gridCol w="1371600"/>
                <a:gridCol w="1371600"/>
                <a:gridCol w="1752600"/>
                <a:gridCol w="2049687"/>
                <a:gridCol w="1684114"/>
              </a:tblGrid>
              <a:tr h="536995">
                <a:tc>
                  <a:txBody>
                    <a:bodyPr/>
                    <a:lstStyle/>
                    <a:p>
                      <a:pPr marL="0" marR="0">
                        <a:lnSpc>
                          <a:spcPct val="115000"/>
                        </a:lnSpc>
                        <a:spcBef>
                          <a:spcPts val="0"/>
                        </a:spcBef>
                        <a:spcAft>
                          <a:spcPts val="0"/>
                        </a:spcAft>
                      </a:pPr>
                      <a:r>
                        <a:rPr lang="en-US" sz="1050" dirty="0">
                          <a:effectLst/>
                        </a:rPr>
                        <a:t>Core Component or Critical Feature</a:t>
                      </a:r>
                      <a:endParaRPr lang="en-US" sz="1050" dirty="0">
                        <a:effectLst/>
                        <a:latin typeface="Calibri"/>
                        <a:ea typeface="Calibri"/>
                        <a:cs typeface="Times New Roman"/>
                      </a:endParaRPr>
                    </a:p>
                  </a:txBody>
                  <a:tcPr marL="50280" marR="50280" marT="0" marB="0"/>
                </a:tc>
                <a:tc>
                  <a:txBody>
                    <a:bodyPr/>
                    <a:lstStyle/>
                    <a:p>
                      <a:pPr marL="0" marR="0">
                        <a:lnSpc>
                          <a:spcPct val="115000"/>
                        </a:lnSpc>
                        <a:spcBef>
                          <a:spcPts val="0"/>
                        </a:spcBef>
                        <a:spcAft>
                          <a:spcPts val="0"/>
                        </a:spcAft>
                      </a:pPr>
                      <a:r>
                        <a:rPr lang="en-US" sz="1050" dirty="0">
                          <a:effectLst/>
                        </a:rPr>
                        <a:t>Contribution to the Desired Outcome</a:t>
                      </a:r>
                      <a:endParaRPr lang="en-US" sz="1050" dirty="0">
                        <a:effectLst/>
                        <a:latin typeface="Calibri"/>
                        <a:ea typeface="Calibri"/>
                        <a:cs typeface="Times New Roman"/>
                      </a:endParaRPr>
                    </a:p>
                  </a:txBody>
                  <a:tcPr marL="50280" marR="50280" marT="0" marB="0"/>
                </a:tc>
                <a:tc>
                  <a:txBody>
                    <a:bodyPr/>
                    <a:lstStyle/>
                    <a:p>
                      <a:pPr marL="0" marR="0">
                        <a:lnSpc>
                          <a:spcPct val="115000"/>
                        </a:lnSpc>
                        <a:spcBef>
                          <a:spcPts val="0"/>
                        </a:spcBef>
                        <a:spcAft>
                          <a:spcPts val="0"/>
                        </a:spcAft>
                      </a:pPr>
                      <a:r>
                        <a:rPr lang="en-US" sz="1050" dirty="0">
                          <a:effectLst/>
                        </a:rPr>
                        <a:t>Expected/Proficient: Description of educator behavior</a:t>
                      </a:r>
                      <a:endParaRPr lang="en-US" sz="1050" dirty="0">
                        <a:effectLst/>
                        <a:latin typeface="Calibri"/>
                        <a:ea typeface="Calibri"/>
                        <a:cs typeface="Times New Roman"/>
                      </a:endParaRPr>
                    </a:p>
                  </a:txBody>
                  <a:tcPr marL="50280" marR="50280" marT="0" marB="0"/>
                </a:tc>
                <a:tc>
                  <a:txBody>
                    <a:bodyPr/>
                    <a:lstStyle/>
                    <a:p>
                      <a:pPr marL="0" marR="0">
                        <a:lnSpc>
                          <a:spcPct val="115000"/>
                        </a:lnSpc>
                        <a:spcBef>
                          <a:spcPts val="0"/>
                        </a:spcBef>
                        <a:spcAft>
                          <a:spcPts val="0"/>
                        </a:spcAft>
                      </a:pPr>
                      <a:r>
                        <a:rPr lang="en-US" sz="1050" dirty="0">
                          <a:effectLst/>
                        </a:rPr>
                        <a:t>Developmental: Description of educator behavior</a:t>
                      </a:r>
                      <a:endParaRPr lang="en-US" sz="1050" dirty="0">
                        <a:effectLst/>
                        <a:latin typeface="Calibri"/>
                        <a:ea typeface="Calibri"/>
                        <a:cs typeface="Times New Roman"/>
                      </a:endParaRPr>
                    </a:p>
                  </a:txBody>
                  <a:tcPr marL="50280" marR="50280" marT="0" marB="0"/>
                </a:tc>
                <a:tc>
                  <a:txBody>
                    <a:bodyPr/>
                    <a:lstStyle/>
                    <a:p>
                      <a:pPr marL="0" marR="0">
                        <a:lnSpc>
                          <a:spcPct val="115000"/>
                        </a:lnSpc>
                        <a:spcBef>
                          <a:spcPts val="0"/>
                        </a:spcBef>
                        <a:spcAft>
                          <a:spcPts val="0"/>
                        </a:spcAft>
                      </a:pPr>
                      <a:r>
                        <a:rPr lang="en-US" sz="1050" dirty="0">
                          <a:effectLst/>
                        </a:rPr>
                        <a:t>Needs Improvement: Description of educator behavior</a:t>
                      </a:r>
                      <a:endParaRPr lang="en-US" sz="1050" dirty="0">
                        <a:effectLst/>
                        <a:latin typeface="Calibri"/>
                        <a:ea typeface="Calibri"/>
                        <a:cs typeface="Times New Roman"/>
                      </a:endParaRPr>
                    </a:p>
                  </a:txBody>
                  <a:tcPr marL="50280" marR="50280" marT="0" marB="0"/>
                </a:tc>
              </a:tr>
              <a:tr h="2343255">
                <a:tc>
                  <a:txBody>
                    <a:bodyPr/>
                    <a:lstStyle/>
                    <a:p>
                      <a:pPr marL="0" marR="0">
                        <a:lnSpc>
                          <a:spcPct val="115000"/>
                        </a:lnSpc>
                        <a:spcBef>
                          <a:spcPts val="0"/>
                        </a:spcBef>
                        <a:spcAft>
                          <a:spcPts val="0"/>
                        </a:spcAft>
                      </a:pPr>
                      <a:r>
                        <a:rPr lang="en-US" sz="1050" dirty="0">
                          <a:effectLst/>
                        </a:rPr>
                        <a:t> </a:t>
                      </a:r>
                      <a:endParaRPr lang="en-US" sz="1050" dirty="0">
                        <a:effectLst/>
                        <a:latin typeface="Calibri"/>
                        <a:ea typeface="Calibri"/>
                        <a:cs typeface="Times New Roman"/>
                      </a:endParaRPr>
                    </a:p>
                  </a:txBody>
                  <a:tcPr marL="50280" marR="50280" marT="0" marB="0"/>
                </a:tc>
                <a:tc>
                  <a:txBody>
                    <a:bodyPr/>
                    <a:lstStyle/>
                    <a:p>
                      <a:pPr marL="0" marR="0">
                        <a:lnSpc>
                          <a:spcPct val="115000"/>
                        </a:lnSpc>
                        <a:spcBef>
                          <a:spcPts val="0"/>
                        </a:spcBef>
                        <a:spcAft>
                          <a:spcPts val="0"/>
                        </a:spcAft>
                      </a:pPr>
                      <a:r>
                        <a:rPr lang="en-US" sz="1050" dirty="0">
                          <a:effectLst/>
                        </a:rPr>
                        <a:t>For each component, include an explanation of how it contributes to the desired outcome</a:t>
                      </a:r>
                      <a:endParaRPr lang="en-US" sz="1050" dirty="0">
                        <a:effectLst/>
                        <a:latin typeface="Calibri"/>
                        <a:ea typeface="Calibri"/>
                        <a:cs typeface="Times New Roman"/>
                      </a:endParaRPr>
                    </a:p>
                  </a:txBody>
                  <a:tcPr marL="50280" marR="50280" marT="0" marB="0"/>
                </a:tc>
                <a:tc>
                  <a:txBody>
                    <a:bodyPr/>
                    <a:lstStyle/>
                    <a:p>
                      <a:pPr marL="0" marR="0">
                        <a:lnSpc>
                          <a:spcPct val="115000"/>
                        </a:lnSpc>
                        <a:spcBef>
                          <a:spcPts val="0"/>
                        </a:spcBef>
                        <a:spcAft>
                          <a:spcPts val="0"/>
                        </a:spcAft>
                      </a:pPr>
                      <a:r>
                        <a:rPr lang="en-US" sz="1050" dirty="0">
                          <a:effectLst/>
                        </a:rPr>
                        <a:t>List indicators.</a:t>
                      </a:r>
                    </a:p>
                    <a:p>
                      <a:pPr marL="0" marR="0">
                        <a:lnSpc>
                          <a:spcPct val="115000"/>
                        </a:lnSpc>
                        <a:spcBef>
                          <a:spcPts val="0"/>
                        </a:spcBef>
                        <a:spcAft>
                          <a:spcPts val="0"/>
                        </a:spcAft>
                      </a:pPr>
                      <a:r>
                        <a:rPr lang="en-US" sz="1050" dirty="0">
                          <a:effectLst/>
                        </a:rPr>
                        <a:t>Includes activities and describes behaviors that exemplify educators who are able to generalize required skills and abilities to wide range of settings and contexts; skills are used consistently and independently – skills are sustained over time while continuing to grow.</a:t>
                      </a:r>
                      <a:endParaRPr lang="en-US" sz="1050" dirty="0">
                        <a:effectLst/>
                        <a:latin typeface="Calibri"/>
                        <a:ea typeface="Calibri"/>
                        <a:cs typeface="Times New Roman"/>
                      </a:endParaRPr>
                    </a:p>
                  </a:txBody>
                  <a:tcPr marL="50280" marR="50280" marT="0" marB="0"/>
                </a:tc>
                <a:tc>
                  <a:txBody>
                    <a:bodyPr/>
                    <a:lstStyle/>
                    <a:p>
                      <a:pPr marL="0" marR="0">
                        <a:lnSpc>
                          <a:spcPct val="115000"/>
                        </a:lnSpc>
                        <a:spcBef>
                          <a:spcPts val="0"/>
                        </a:spcBef>
                        <a:spcAft>
                          <a:spcPts val="0"/>
                        </a:spcAft>
                      </a:pPr>
                      <a:r>
                        <a:rPr lang="en-US" sz="1050" dirty="0">
                          <a:effectLst/>
                        </a:rPr>
                        <a:t> List indicators. </a:t>
                      </a:r>
                    </a:p>
                    <a:p>
                      <a:pPr marL="0" marR="0">
                        <a:lnSpc>
                          <a:spcPct val="115000"/>
                        </a:lnSpc>
                        <a:spcBef>
                          <a:spcPts val="0"/>
                        </a:spcBef>
                        <a:spcAft>
                          <a:spcPts val="0"/>
                        </a:spcAft>
                      </a:pPr>
                      <a:r>
                        <a:rPr lang="en-US" sz="1050" dirty="0">
                          <a:effectLst/>
                        </a:rPr>
                        <a:t>Includes activities and describes behaviors that exemplify educators who are able to implement required skills and abilities but in a more limited range of contexts and setting – skills are used inconsistently or need coaching to complete or successfully apply particular skills for improvement in order to move into expected. This column helps to define the focus of coaching.</a:t>
                      </a:r>
                    </a:p>
                    <a:p>
                      <a:pPr marL="0" marR="0">
                        <a:lnSpc>
                          <a:spcPct val="115000"/>
                        </a:lnSpc>
                        <a:spcBef>
                          <a:spcPts val="0"/>
                        </a:spcBef>
                        <a:spcAft>
                          <a:spcPts val="0"/>
                        </a:spcAft>
                      </a:pPr>
                      <a:r>
                        <a:rPr lang="en-US" sz="1050" dirty="0">
                          <a:effectLst/>
                        </a:rPr>
                        <a:t> </a:t>
                      </a:r>
                      <a:endParaRPr lang="en-US" sz="1050" dirty="0">
                        <a:effectLst/>
                        <a:latin typeface="Calibri"/>
                        <a:ea typeface="Calibri"/>
                        <a:cs typeface="Times New Roman"/>
                      </a:endParaRPr>
                    </a:p>
                  </a:txBody>
                  <a:tcPr marL="50280" marR="50280" marT="0" marB="0"/>
                </a:tc>
                <a:tc>
                  <a:txBody>
                    <a:bodyPr/>
                    <a:lstStyle/>
                    <a:p>
                      <a:pPr marL="0" marR="0">
                        <a:lnSpc>
                          <a:spcPct val="115000"/>
                        </a:lnSpc>
                        <a:spcBef>
                          <a:spcPts val="0"/>
                        </a:spcBef>
                        <a:spcAft>
                          <a:spcPts val="0"/>
                        </a:spcAft>
                      </a:pPr>
                      <a:r>
                        <a:rPr lang="en-US" sz="1050" dirty="0">
                          <a:effectLst/>
                        </a:rPr>
                        <a:t>List indicators. </a:t>
                      </a:r>
                    </a:p>
                    <a:p>
                      <a:pPr marL="0" marR="0">
                        <a:lnSpc>
                          <a:spcPct val="115000"/>
                        </a:lnSpc>
                        <a:spcBef>
                          <a:spcPts val="0"/>
                        </a:spcBef>
                        <a:spcAft>
                          <a:spcPts val="0"/>
                        </a:spcAft>
                      </a:pPr>
                      <a:r>
                        <a:rPr lang="en-US" sz="1050" dirty="0">
                          <a:effectLst/>
                        </a:rPr>
                        <a:t>Includes activities and describes behaviors that exemplify educators who are not yet able to implement required skills or abilities in context.  </a:t>
                      </a:r>
                    </a:p>
                    <a:p>
                      <a:pPr marL="0" marR="0">
                        <a:lnSpc>
                          <a:spcPct val="115000"/>
                        </a:lnSpc>
                        <a:spcBef>
                          <a:spcPts val="0"/>
                        </a:spcBef>
                        <a:spcAft>
                          <a:spcPts val="0"/>
                        </a:spcAft>
                      </a:pPr>
                      <a:r>
                        <a:rPr lang="en-US" sz="1050" dirty="0">
                          <a:effectLst/>
                        </a:rPr>
                        <a:t> </a:t>
                      </a:r>
                    </a:p>
                    <a:p>
                      <a:pPr marL="0" marR="0">
                        <a:lnSpc>
                          <a:spcPct val="115000"/>
                        </a:lnSpc>
                        <a:spcBef>
                          <a:spcPts val="0"/>
                        </a:spcBef>
                        <a:spcAft>
                          <a:spcPts val="0"/>
                        </a:spcAft>
                      </a:pPr>
                      <a:r>
                        <a:rPr lang="en-US" sz="1050" dirty="0">
                          <a:effectLst/>
                        </a:rPr>
                        <a:t> </a:t>
                      </a:r>
                    </a:p>
                    <a:p>
                      <a:pPr marL="0" marR="0">
                        <a:lnSpc>
                          <a:spcPct val="115000"/>
                        </a:lnSpc>
                        <a:spcBef>
                          <a:spcPts val="0"/>
                        </a:spcBef>
                        <a:spcAft>
                          <a:spcPts val="0"/>
                        </a:spcAft>
                      </a:pPr>
                      <a:r>
                        <a:rPr lang="en-US" sz="1050" dirty="0">
                          <a:effectLst/>
                        </a:rPr>
                        <a:t> </a:t>
                      </a:r>
                      <a:endParaRPr lang="en-US" sz="1050" dirty="0">
                        <a:effectLst/>
                        <a:latin typeface="Calibri"/>
                        <a:ea typeface="Calibri"/>
                        <a:cs typeface="Times New Roman"/>
                      </a:endParaRPr>
                    </a:p>
                  </a:txBody>
                  <a:tcPr marL="50280" marR="50280" marT="0" marB="0"/>
                </a:tc>
              </a:tr>
              <a:tr h="894993">
                <a:tc>
                  <a:txBody>
                    <a:bodyPr/>
                    <a:lstStyle/>
                    <a:p>
                      <a:pPr marL="0" marR="0">
                        <a:lnSpc>
                          <a:spcPct val="115000"/>
                        </a:lnSpc>
                        <a:spcBef>
                          <a:spcPts val="0"/>
                        </a:spcBef>
                        <a:spcAft>
                          <a:spcPts val="0"/>
                        </a:spcAft>
                      </a:pPr>
                      <a:r>
                        <a:rPr lang="en-US" sz="1000" dirty="0">
                          <a:effectLst/>
                        </a:rPr>
                        <a:t>ENTER CORE COMPONENT  OR CRITICAL FEATURE HERE</a:t>
                      </a:r>
                    </a:p>
                    <a:p>
                      <a:pPr marL="0" marR="0">
                        <a:lnSpc>
                          <a:spcPct val="115000"/>
                        </a:lnSpc>
                        <a:spcBef>
                          <a:spcPts val="0"/>
                        </a:spcBef>
                        <a:spcAft>
                          <a:spcPts val="0"/>
                        </a:spcAft>
                      </a:pPr>
                      <a:r>
                        <a:rPr lang="en-US" sz="1000" dirty="0">
                          <a:effectLst/>
                        </a:rPr>
                        <a:t> </a:t>
                      </a:r>
                      <a:endParaRPr lang="en-US" sz="1000" dirty="0">
                        <a:effectLst/>
                        <a:latin typeface="Calibri"/>
                        <a:ea typeface="Calibri"/>
                        <a:cs typeface="Times New Roman"/>
                      </a:endParaRPr>
                    </a:p>
                  </a:txBody>
                  <a:tcPr marL="50280" marR="50280" marT="0" marB="0"/>
                </a:tc>
                <a:tc>
                  <a:txBody>
                    <a:bodyPr/>
                    <a:lstStyle/>
                    <a:p>
                      <a:pPr marL="0" marR="0">
                        <a:lnSpc>
                          <a:spcPct val="115000"/>
                        </a:lnSpc>
                        <a:spcBef>
                          <a:spcPts val="0"/>
                        </a:spcBef>
                        <a:spcAft>
                          <a:spcPts val="0"/>
                        </a:spcAft>
                      </a:pPr>
                      <a:r>
                        <a:rPr lang="en-US" sz="1000" dirty="0">
                          <a:effectLst/>
                        </a:rPr>
                        <a:t>ENTER DESIRED OUTCOME HERE</a:t>
                      </a:r>
                      <a:endParaRPr lang="en-US" sz="1000" dirty="0">
                        <a:effectLst/>
                        <a:latin typeface="Calibri"/>
                        <a:ea typeface="Calibri"/>
                        <a:cs typeface="Times New Roman"/>
                      </a:endParaRPr>
                    </a:p>
                  </a:txBody>
                  <a:tcPr marL="50280" marR="50280" marT="0" marB="0"/>
                </a:tc>
                <a:tc>
                  <a:txBody>
                    <a:bodyPr/>
                    <a:lstStyle/>
                    <a:p>
                      <a:pPr marL="0" marR="0">
                        <a:lnSpc>
                          <a:spcPct val="115000"/>
                        </a:lnSpc>
                        <a:spcBef>
                          <a:spcPts val="0"/>
                        </a:spcBef>
                        <a:spcAft>
                          <a:spcPts val="0"/>
                        </a:spcAft>
                      </a:pPr>
                      <a:r>
                        <a:rPr lang="en-US" sz="1000" dirty="0">
                          <a:effectLst/>
                        </a:rPr>
                        <a:t>ENTER INDICATOR(S) OF CORE COMPONENT</a:t>
                      </a:r>
                    </a:p>
                    <a:p>
                      <a:pPr marL="0" marR="0">
                        <a:lnSpc>
                          <a:spcPct val="115000"/>
                        </a:lnSpc>
                        <a:spcBef>
                          <a:spcPts val="0"/>
                        </a:spcBef>
                        <a:spcAft>
                          <a:spcPts val="0"/>
                        </a:spcAft>
                      </a:pPr>
                      <a:r>
                        <a:rPr lang="en-US" sz="1000" dirty="0">
                          <a:effectLst/>
                        </a:rPr>
                        <a:t> </a:t>
                      </a:r>
                    </a:p>
                    <a:p>
                      <a:pPr marL="0" marR="0">
                        <a:lnSpc>
                          <a:spcPct val="115000"/>
                        </a:lnSpc>
                        <a:spcBef>
                          <a:spcPts val="0"/>
                        </a:spcBef>
                        <a:spcAft>
                          <a:spcPts val="0"/>
                        </a:spcAft>
                      </a:pPr>
                      <a:r>
                        <a:rPr lang="en-US" sz="1000" dirty="0">
                          <a:effectLst/>
                        </a:rPr>
                        <a:t> </a:t>
                      </a:r>
                    </a:p>
                    <a:p>
                      <a:pPr marL="0" marR="0">
                        <a:lnSpc>
                          <a:spcPct val="115000"/>
                        </a:lnSpc>
                        <a:spcBef>
                          <a:spcPts val="0"/>
                        </a:spcBef>
                        <a:spcAft>
                          <a:spcPts val="0"/>
                        </a:spcAft>
                      </a:pPr>
                      <a:r>
                        <a:rPr lang="en-US" sz="1000" dirty="0">
                          <a:effectLst/>
                        </a:rPr>
                        <a:t> </a:t>
                      </a:r>
                      <a:endParaRPr lang="en-US" sz="1000" dirty="0">
                        <a:effectLst/>
                        <a:latin typeface="Calibri"/>
                        <a:ea typeface="Calibri"/>
                        <a:cs typeface="Times New Roman"/>
                      </a:endParaRPr>
                    </a:p>
                  </a:txBody>
                  <a:tcPr marL="50280" marR="50280" marT="0" marB="0"/>
                </a:tc>
                <a:tc>
                  <a:txBody>
                    <a:bodyPr/>
                    <a:lstStyle/>
                    <a:p>
                      <a:pPr marL="0" marR="0">
                        <a:lnSpc>
                          <a:spcPct val="115000"/>
                        </a:lnSpc>
                        <a:spcBef>
                          <a:spcPts val="0"/>
                        </a:spcBef>
                        <a:spcAft>
                          <a:spcPts val="0"/>
                        </a:spcAft>
                      </a:pPr>
                      <a:r>
                        <a:rPr lang="en-US" sz="1000" dirty="0">
                          <a:effectLst/>
                        </a:rPr>
                        <a:t>ENTER INDICATOR(S) OF CORE COMPONENT </a:t>
                      </a:r>
                    </a:p>
                    <a:p>
                      <a:pPr marL="0" marR="0">
                        <a:lnSpc>
                          <a:spcPct val="115000"/>
                        </a:lnSpc>
                        <a:spcBef>
                          <a:spcPts val="0"/>
                        </a:spcBef>
                        <a:spcAft>
                          <a:spcPts val="0"/>
                        </a:spcAft>
                      </a:pPr>
                      <a:r>
                        <a:rPr lang="en-US" sz="1000" dirty="0">
                          <a:effectLst/>
                        </a:rPr>
                        <a:t> </a:t>
                      </a:r>
                      <a:endParaRPr lang="en-US" sz="1000" dirty="0">
                        <a:effectLst/>
                        <a:latin typeface="Calibri"/>
                        <a:ea typeface="Calibri"/>
                        <a:cs typeface="Times New Roman"/>
                      </a:endParaRPr>
                    </a:p>
                  </a:txBody>
                  <a:tcPr marL="50280" marR="50280" marT="0" marB="0"/>
                </a:tc>
                <a:tc>
                  <a:txBody>
                    <a:bodyPr/>
                    <a:lstStyle/>
                    <a:p>
                      <a:pPr marL="0" marR="0">
                        <a:lnSpc>
                          <a:spcPct val="115000"/>
                        </a:lnSpc>
                        <a:spcBef>
                          <a:spcPts val="0"/>
                        </a:spcBef>
                        <a:spcAft>
                          <a:spcPts val="0"/>
                        </a:spcAft>
                      </a:pPr>
                      <a:r>
                        <a:rPr lang="en-US" sz="1000" dirty="0">
                          <a:effectLst/>
                        </a:rPr>
                        <a:t>ENTER INDICATOR(S) OF CORE COMPONENT </a:t>
                      </a:r>
                    </a:p>
                    <a:p>
                      <a:pPr marL="0" marR="0">
                        <a:lnSpc>
                          <a:spcPct val="115000"/>
                        </a:lnSpc>
                        <a:spcBef>
                          <a:spcPts val="0"/>
                        </a:spcBef>
                        <a:spcAft>
                          <a:spcPts val="0"/>
                        </a:spcAft>
                      </a:pPr>
                      <a:r>
                        <a:rPr lang="en-US" sz="1000" dirty="0">
                          <a:effectLst/>
                        </a:rPr>
                        <a:t> </a:t>
                      </a:r>
                      <a:endParaRPr lang="en-US" sz="1000" dirty="0">
                        <a:effectLst/>
                        <a:latin typeface="Calibri"/>
                        <a:ea typeface="Calibri"/>
                        <a:cs typeface="Times New Roman"/>
                      </a:endParaRPr>
                    </a:p>
                  </a:txBody>
                  <a:tcPr marL="50280" marR="50280" marT="0" marB="0"/>
                </a:tc>
              </a:tr>
            </a:tbl>
          </a:graphicData>
        </a:graphic>
      </p:graphicFrame>
      <p:sp>
        <p:nvSpPr>
          <p:cNvPr id="3" name="Title 2"/>
          <p:cNvSpPr>
            <a:spLocks noGrp="1"/>
          </p:cNvSpPr>
          <p:nvPr>
            <p:ph type="title"/>
          </p:nvPr>
        </p:nvSpPr>
        <p:spPr>
          <a:xfrm>
            <a:off x="457200" y="304800"/>
            <a:ext cx="8229600" cy="1905000"/>
          </a:xfrm>
        </p:spPr>
        <p:txBody>
          <a:bodyPr/>
          <a:lstStyle/>
          <a:p>
            <a:pPr algn="l"/>
            <a:r>
              <a:rPr lang="en-US" sz="1200" dirty="0"/>
              <a:t>Practice Profile for: </a:t>
            </a:r>
            <a:r>
              <a:rPr lang="en-US" sz="1200" b="0" dirty="0">
                <a:solidFill>
                  <a:srgbClr val="C00000"/>
                </a:solidFill>
              </a:rPr>
              <a:t>ENTER SCHOOL NAME HERE</a:t>
            </a:r>
            <a:r>
              <a:rPr lang="en-US" sz="1200" b="0" dirty="0"/>
              <a:t/>
            </a:r>
            <a:br>
              <a:rPr lang="en-US" sz="1200" b="0" dirty="0"/>
            </a:br>
            <a:r>
              <a:rPr lang="en-US" sz="1200" b="0" dirty="0" smtClean="0"/>
              <a:t/>
            </a:r>
            <a:br>
              <a:rPr lang="en-US" sz="1200" b="0" dirty="0" smtClean="0"/>
            </a:br>
            <a:r>
              <a:rPr lang="en-US" sz="1200" dirty="0" smtClean="0"/>
              <a:t>Name of Instructional Strategy or Practice </a:t>
            </a:r>
            <a:r>
              <a:rPr lang="en-US" sz="1200" b="0" dirty="0" smtClean="0">
                <a:solidFill>
                  <a:srgbClr val="C00000"/>
                </a:solidFill>
              </a:rPr>
              <a:t>ENTER  </a:t>
            </a:r>
            <a:r>
              <a:rPr lang="en-US" sz="1200" b="0" dirty="0">
                <a:solidFill>
                  <a:srgbClr val="C00000"/>
                </a:solidFill>
              </a:rPr>
              <a:t>HERE       </a:t>
            </a:r>
            <a:r>
              <a:rPr lang="en-US" sz="1200" dirty="0"/>
              <a:t>	</a:t>
            </a:r>
            <a:r>
              <a:rPr lang="en-US" sz="1200" dirty="0" smtClean="0"/>
              <a:t>	Date</a:t>
            </a:r>
            <a:r>
              <a:rPr lang="en-US" sz="1200" dirty="0"/>
              <a:t>: </a:t>
            </a:r>
            <a:r>
              <a:rPr lang="en-US" sz="1200" b="0" dirty="0">
                <a:solidFill>
                  <a:srgbClr val="C00000"/>
                </a:solidFill>
              </a:rPr>
              <a:t>ENTER DATE HERE</a:t>
            </a:r>
            <a:br>
              <a:rPr lang="en-US" sz="1200" b="0" dirty="0">
                <a:solidFill>
                  <a:srgbClr val="C00000"/>
                </a:solidFill>
              </a:rPr>
            </a:br>
            <a:r>
              <a:rPr lang="en-US" sz="1200" dirty="0" smtClean="0"/>
              <a:t/>
            </a:r>
            <a:br>
              <a:rPr lang="en-US" sz="1200" dirty="0" smtClean="0"/>
            </a:br>
            <a:r>
              <a:rPr lang="en-US" sz="1200" dirty="0" smtClean="0"/>
              <a:t>Purpose/Rationale </a:t>
            </a:r>
            <a:r>
              <a:rPr lang="en-US" sz="1200" dirty="0"/>
              <a:t>for using this instructional strategy or practice (</a:t>
            </a:r>
            <a:r>
              <a:rPr lang="en-US" sz="1200" i="1" dirty="0"/>
              <a:t>By using this document, teachers will engage </a:t>
            </a:r>
            <a:r>
              <a:rPr lang="en-US" sz="1200" i="1" dirty="0" smtClean="0"/>
              <a:t>in</a:t>
            </a:r>
            <a:r>
              <a:rPr lang="en-US" sz="1200" i="1" dirty="0"/>
              <a:t>…)</a:t>
            </a:r>
            <a:r>
              <a:rPr lang="en-US" sz="1200" dirty="0"/>
              <a:t>: </a:t>
            </a:r>
            <a:r>
              <a:rPr lang="en-US" sz="1200" b="0" dirty="0">
                <a:solidFill>
                  <a:srgbClr val="C00000"/>
                </a:solidFill>
              </a:rPr>
              <a:t>ENTER </a:t>
            </a:r>
            <a:r>
              <a:rPr lang="en-US" sz="1200" b="0" dirty="0" smtClean="0">
                <a:solidFill>
                  <a:srgbClr val="C00000"/>
                </a:solidFill>
              </a:rPr>
              <a:t>HERE</a:t>
            </a:r>
            <a:r>
              <a:rPr lang="en-US" sz="1200" b="0" dirty="0">
                <a:solidFill>
                  <a:srgbClr val="C00000"/>
                </a:solidFill>
              </a:rPr>
              <a:t/>
            </a:r>
            <a:br>
              <a:rPr lang="en-US" sz="1200" b="0" dirty="0">
                <a:solidFill>
                  <a:srgbClr val="C00000"/>
                </a:solidFill>
              </a:rPr>
            </a:br>
            <a:r>
              <a:rPr lang="en-US" sz="1200" dirty="0" smtClean="0"/>
              <a:t/>
            </a:r>
            <a:br>
              <a:rPr lang="en-US" sz="1200" dirty="0" smtClean="0"/>
            </a:br>
            <a:r>
              <a:rPr lang="en-US" sz="1200" dirty="0" smtClean="0"/>
              <a:t>Desired </a:t>
            </a:r>
            <a:r>
              <a:rPr lang="en-US" sz="1200" dirty="0"/>
              <a:t>Outcome: (</a:t>
            </a:r>
            <a:r>
              <a:rPr lang="en-US" sz="1200" i="1" dirty="0"/>
              <a:t>To raise student achievement by…</a:t>
            </a:r>
            <a:r>
              <a:rPr lang="en-US" sz="1200" dirty="0"/>
              <a:t>): </a:t>
            </a:r>
            <a:r>
              <a:rPr lang="en-US" sz="1200" b="0" dirty="0">
                <a:solidFill>
                  <a:srgbClr val="C00000"/>
                </a:solidFill>
              </a:rPr>
              <a:t>ENTER </a:t>
            </a:r>
            <a:r>
              <a:rPr lang="en-US" sz="1200" b="0" dirty="0" smtClean="0">
                <a:solidFill>
                  <a:srgbClr val="C00000"/>
                </a:solidFill>
              </a:rPr>
              <a:t>DESIRED </a:t>
            </a:r>
            <a:r>
              <a:rPr lang="en-US" sz="1200" b="0" dirty="0">
                <a:solidFill>
                  <a:srgbClr val="C00000"/>
                </a:solidFill>
              </a:rPr>
              <a:t>OUTCOME HERE</a:t>
            </a:r>
            <a:br>
              <a:rPr lang="en-US" sz="1200" b="0" dirty="0">
                <a:solidFill>
                  <a:srgbClr val="C00000"/>
                </a:solidFill>
              </a:rPr>
            </a:br>
            <a:r>
              <a:rPr lang="en-US" sz="1200" dirty="0" smtClean="0"/>
              <a:t/>
            </a:r>
            <a:br>
              <a:rPr lang="en-US" sz="1200" dirty="0" smtClean="0"/>
            </a:br>
            <a:r>
              <a:rPr lang="en-US" sz="1200" dirty="0" smtClean="0"/>
              <a:t>Citation </a:t>
            </a:r>
            <a:r>
              <a:rPr lang="en-US" sz="1200" dirty="0"/>
              <a:t>of Research used: </a:t>
            </a:r>
            <a:r>
              <a:rPr lang="en-US" sz="1200" b="0" dirty="0">
                <a:solidFill>
                  <a:srgbClr val="C00000"/>
                </a:solidFill>
              </a:rPr>
              <a:t>ENTER CITATION HERE</a:t>
            </a:r>
            <a:r>
              <a:rPr lang="en-US" b="0" dirty="0">
                <a:solidFill>
                  <a:srgbClr val="C00000"/>
                </a:solidFill>
              </a:rPr>
              <a:t/>
            </a:r>
            <a:br>
              <a:rPr lang="en-US" b="0" dirty="0">
                <a:solidFill>
                  <a:srgbClr val="C00000"/>
                </a:solidFill>
              </a:rPr>
            </a:br>
            <a:endParaRPr lang="en-US" b="0" dirty="0">
              <a:solidFill>
                <a:srgbClr val="C00000"/>
              </a:solidFill>
            </a:endParaRPr>
          </a:p>
        </p:txBody>
      </p:sp>
      <p:sp>
        <p:nvSpPr>
          <p:cNvPr id="5" name="Slide Number Placeholder 4"/>
          <p:cNvSpPr>
            <a:spLocks noGrp="1"/>
          </p:cNvSpPr>
          <p:nvPr>
            <p:ph type="sldNum" sz="quarter" idx="11"/>
          </p:nvPr>
        </p:nvSpPr>
        <p:spPr/>
        <p:txBody>
          <a:bodyPr/>
          <a:lstStyle/>
          <a:p>
            <a:pPr>
              <a:defRPr/>
            </a:pPr>
            <a:fld id="{7747FA44-02FD-4485-B373-A98F0B4349C3}" type="slidenum">
              <a:rPr lang="en-US" smtClean="0"/>
              <a:pPr>
                <a:defRPr/>
              </a:pPr>
              <a:t>15</a:t>
            </a:fld>
            <a:endParaRPr lang="en-US" dirty="0"/>
          </a:p>
        </p:txBody>
      </p:sp>
    </p:spTree>
    <p:extLst>
      <p:ext uri="{BB962C8B-B14F-4D97-AF65-F5344CB8AC3E}">
        <p14:creationId xmlns:p14="http://schemas.microsoft.com/office/powerpoint/2010/main" val="26644557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304800" y="228600"/>
            <a:ext cx="8458200" cy="1020763"/>
          </a:xfrm>
        </p:spPr>
        <p:txBody>
          <a:bodyPr/>
          <a:lstStyle/>
          <a:p>
            <a:pPr algn="ctr"/>
            <a:r>
              <a:rPr lang="en-US" altLang="en-US" dirty="0" smtClean="0">
                <a:solidFill>
                  <a:srgbClr val="C00000"/>
                </a:solidFill>
                <a:ea typeface="MS PGothic" pitchFamily="34" charset="-128"/>
              </a:rPr>
              <a:t>Practice Profile – What does it look like?</a:t>
            </a:r>
            <a:endParaRPr lang="en-US" altLang="en-US" dirty="0" smtClean="0">
              <a:solidFill>
                <a:srgbClr val="C00000"/>
              </a:solidFill>
            </a:endParaRPr>
          </a:p>
        </p:txBody>
      </p:sp>
      <p:sp>
        <p:nvSpPr>
          <p:cNvPr id="23555" name="Content Placeholder 2"/>
          <p:cNvSpPr>
            <a:spLocks noGrp="1"/>
          </p:cNvSpPr>
          <p:nvPr>
            <p:ph idx="1"/>
          </p:nvPr>
        </p:nvSpPr>
        <p:spPr>
          <a:xfrm>
            <a:off x="457200" y="914400"/>
            <a:ext cx="8229600" cy="4419601"/>
          </a:xfrm>
        </p:spPr>
        <p:txBody>
          <a:bodyPr/>
          <a:lstStyle/>
          <a:p>
            <a:r>
              <a:rPr lang="en-US" altLang="en-US" sz="2400" b="0" dirty="0" smtClean="0">
                <a:ea typeface="MS PGothic" pitchFamily="34" charset="-128"/>
              </a:rPr>
              <a:t>Critical features of the intervention are identified and articulated (listed in the left hand column of the chart)</a:t>
            </a:r>
          </a:p>
          <a:p>
            <a:r>
              <a:rPr lang="en-US" altLang="en-US" sz="2400" b="0" dirty="0" smtClean="0">
                <a:ea typeface="MS PGothic" pitchFamily="34" charset="-128"/>
              </a:rPr>
              <a:t>For each critical feature – “implementer” behaviors are described that meet… </a:t>
            </a:r>
          </a:p>
          <a:p>
            <a:pPr lvl="1" eaLnBrk="1" hangingPunct="1">
              <a:lnSpc>
                <a:spcPct val="90000"/>
              </a:lnSpc>
            </a:pPr>
            <a:r>
              <a:rPr lang="en-US" altLang="en-US" sz="2400" b="0" dirty="0" smtClean="0">
                <a:ea typeface="MS PGothic" pitchFamily="34" charset="-128"/>
              </a:rPr>
              <a:t>Best practice and “gold standard”</a:t>
            </a:r>
          </a:p>
          <a:p>
            <a:pPr lvl="1" eaLnBrk="1" hangingPunct="1">
              <a:lnSpc>
                <a:spcPct val="90000"/>
              </a:lnSpc>
            </a:pPr>
            <a:r>
              <a:rPr lang="en-US" altLang="en-US" sz="2400" b="0" dirty="0" smtClean="0">
                <a:ea typeface="MS PGothic" pitchFamily="34" charset="-128"/>
              </a:rPr>
              <a:t>Acceptable variations in practice “developmental”</a:t>
            </a:r>
          </a:p>
          <a:p>
            <a:pPr lvl="1" eaLnBrk="1" hangingPunct="1">
              <a:lnSpc>
                <a:spcPct val="90000"/>
              </a:lnSpc>
            </a:pPr>
            <a:r>
              <a:rPr lang="en-US" altLang="en-US" sz="2400" b="0" dirty="0" smtClean="0">
                <a:ea typeface="MS PGothic" pitchFamily="34" charset="-128"/>
              </a:rPr>
              <a:t>Identified ineffective practices and undesirable practices</a:t>
            </a:r>
            <a:endParaRPr lang="en-US" altLang="en-US" dirty="0" smtClean="0">
              <a:ea typeface="MS PGothic" pitchFamily="34" charset="-128"/>
            </a:endParaRPr>
          </a:p>
          <a:p>
            <a:r>
              <a:rPr lang="en-US" altLang="en-US" sz="2400" dirty="0"/>
              <a:t>Have you ever developed or helped to develop a Practice Profile or Innovation Configuration?</a:t>
            </a:r>
          </a:p>
          <a:p>
            <a:endParaRPr lang="en-US" altLang="en-US" dirty="0" smtClean="0">
              <a:ea typeface="MS PGothic" pitchFamily="34" charset="-128"/>
            </a:endParaRPr>
          </a:p>
          <a:p>
            <a:endParaRPr lang="en-US" altLang="en-US" dirty="0" smtClean="0"/>
          </a:p>
        </p:txBody>
      </p:sp>
      <p:sp>
        <p:nvSpPr>
          <p:cNvPr id="23557" name="Rectangle 10"/>
          <p:cNvSpPr>
            <a:spLocks noChangeArrowheads="1"/>
          </p:cNvSpPr>
          <p:nvPr/>
        </p:nvSpPr>
        <p:spPr bwMode="auto">
          <a:xfrm>
            <a:off x="304800" y="5529262"/>
            <a:ext cx="8458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5000"/>
              </a:lnSpc>
              <a:spcBef>
                <a:spcPct val="50000"/>
              </a:spcBef>
              <a:buClr>
                <a:srgbClr val="9A1607"/>
              </a:buClr>
              <a:buSzPct val="140000"/>
              <a:buFont typeface="Wingdings" pitchFamily="2" charset="2"/>
              <a:buChar char="§"/>
              <a:defRPr sz="2800">
                <a:solidFill>
                  <a:schemeClr val="tx1"/>
                </a:solidFill>
                <a:latin typeface="Arial" charset="0"/>
              </a:defRPr>
            </a:lvl1pPr>
            <a:lvl2pPr marL="742950" indent="-285750" eaLnBrk="0" hangingPunct="0">
              <a:lnSpc>
                <a:spcPct val="95000"/>
              </a:lnSpc>
              <a:spcBef>
                <a:spcPct val="50000"/>
              </a:spcBef>
              <a:buFont typeface="Wingdings" pitchFamily="2" charset="2"/>
              <a:buChar char="§"/>
              <a:defRPr sz="2400">
                <a:solidFill>
                  <a:schemeClr val="tx1"/>
                </a:solidFill>
                <a:latin typeface="Arial" charset="0"/>
              </a:defRPr>
            </a:lvl2pPr>
            <a:lvl3pPr marL="1143000" indent="-228600" eaLnBrk="0" hangingPunct="0">
              <a:lnSpc>
                <a:spcPct val="95000"/>
              </a:lnSpc>
              <a:spcBef>
                <a:spcPct val="50000"/>
              </a:spcBef>
              <a:buClr>
                <a:srgbClr val="990017"/>
              </a:buClr>
              <a:buChar char="»"/>
              <a:defRPr sz="2000">
                <a:solidFill>
                  <a:schemeClr val="tx1"/>
                </a:solidFill>
                <a:latin typeface="Arial" charset="0"/>
              </a:defRPr>
            </a:lvl3pPr>
            <a:lvl4pPr marL="1600200" indent="-228600" eaLnBrk="0" hangingPunct="0">
              <a:lnSpc>
                <a:spcPct val="95000"/>
              </a:lnSpc>
              <a:spcBef>
                <a:spcPct val="50000"/>
              </a:spcBef>
              <a:buChar char="–"/>
              <a:defRPr>
                <a:solidFill>
                  <a:schemeClr val="tx1"/>
                </a:solidFill>
                <a:latin typeface="Arial" charset="0"/>
              </a:defRPr>
            </a:lvl4pPr>
            <a:lvl5pPr marL="2057400" indent="-228600" eaLnBrk="0" hangingPunct="0">
              <a:lnSpc>
                <a:spcPct val="95000"/>
              </a:lnSpc>
              <a:spcBef>
                <a:spcPct val="50000"/>
              </a:spcBef>
              <a:buChar char="»"/>
              <a:defRPr>
                <a:solidFill>
                  <a:schemeClr val="tx1"/>
                </a:solidFill>
                <a:latin typeface="Arial" charset="0"/>
              </a:defRPr>
            </a:lvl5pPr>
            <a:lvl6pPr marL="2514600" indent="-228600" eaLnBrk="0" fontAlgn="base" hangingPunct="0">
              <a:lnSpc>
                <a:spcPct val="95000"/>
              </a:lnSpc>
              <a:spcBef>
                <a:spcPct val="50000"/>
              </a:spcBef>
              <a:spcAft>
                <a:spcPct val="0"/>
              </a:spcAft>
              <a:buChar char="»"/>
              <a:defRPr>
                <a:solidFill>
                  <a:schemeClr val="tx1"/>
                </a:solidFill>
                <a:latin typeface="Arial" charset="0"/>
              </a:defRPr>
            </a:lvl6pPr>
            <a:lvl7pPr marL="2971800" indent="-228600" eaLnBrk="0" fontAlgn="base" hangingPunct="0">
              <a:lnSpc>
                <a:spcPct val="95000"/>
              </a:lnSpc>
              <a:spcBef>
                <a:spcPct val="50000"/>
              </a:spcBef>
              <a:spcAft>
                <a:spcPct val="0"/>
              </a:spcAft>
              <a:buChar char="»"/>
              <a:defRPr>
                <a:solidFill>
                  <a:schemeClr val="tx1"/>
                </a:solidFill>
                <a:latin typeface="Arial" charset="0"/>
              </a:defRPr>
            </a:lvl7pPr>
            <a:lvl8pPr marL="3429000" indent="-228600" eaLnBrk="0" fontAlgn="base" hangingPunct="0">
              <a:lnSpc>
                <a:spcPct val="95000"/>
              </a:lnSpc>
              <a:spcBef>
                <a:spcPct val="50000"/>
              </a:spcBef>
              <a:spcAft>
                <a:spcPct val="0"/>
              </a:spcAft>
              <a:buChar char="»"/>
              <a:defRPr>
                <a:solidFill>
                  <a:schemeClr val="tx1"/>
                </a:solidFill>
                <a:latin typeface="Arial" charset="0"/>
              </a:defRPr>
            </a:lvl8pPr>
            <a:lvl9pPr marL="3886200" indent="-228600" eaLnBrk="0" fontAlgn="base" hangingPunct="0">
              <a:lnSpc>
                <a:spcPct val="95000"/>
              </a:lnSpc>
              <a:spcBef>
                <a:spcPct val="50000"/>
              </a:spcBef>
              <a:spcAft>
                <a:spcPct val="0"/>
              </a:spcAft>
              <a:buChar char="»"/>
              <a:defRPr>
                <a:solidFill>
                  <a:schemeClr val="tx1"/>
                </a:solidFill>
                <a:latin typeface="Arial" charset="0"/>
              </a:defRPr>
            </a:lvl9pPr>
          </a:lstStyle>
          <a:p>
            <a:pPr eaLnBrk="1" hangingPunct="1">
              <a:lnSpc>
                <a:spcPct val="100000"/>
              </a:lnSpc>
              <a:spcBef>
                <a:spcPct val="0"/>
              </a:spcBef>
              <a:buClrTx/>
              <a:buSzTx/>
              <a:buFontTx/>
              <a:buNone/>
            </a:pPr>
            <a:r>
              <a:rPr lang="en-US" altLang="en-US" sz="1800" dirty="0">
                <a:cs typeface="Arial" charset="0"/>
              </a:rPr>
              <a:t>Hall and Hord, 2010 Implementing Change: Patterns, Principles, and Potholes (3rd Edition) and Adapted from work of the Iowa Area Education Agency</a:t>
            </a:r>
          </a:p>
        </p:txBody>
      </p:sp>
      <p:sp>
        <p:nvSpPr>
          <p:cNvPr id="23558"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lnSpc>
                <a:spcPct val="95000"/>
              </a:lnSpc>
              <a:spcBef>
                <a:spcPct val="50000"/>
              </a:spcBef>
              <a:buClr>
                <a:srgbClr val="9A1607"/>
              </a:buClr>
              <a:buSzPct val="140000"/>
              <a:buFont typeface="Wingdings" pitchFamily="2" charset="2"/>
              <a:buChar char="§"/>
              <a:defRPr sz="2800">
                <a:solidFill>
                  <a:schemeClr val="tx1"/>
                </a:solidFill>
                <a:latin typeface="Arial" charset="0"/>
              </a:defRPr>
            </a:lvl1pPr>
            <a:lvl2pPr marL="742950" indent="-285750" eaLnBrk="0" hangingPunct="0">
              <a:lnSpc>
                <a:spcPct val="95000"/>
              </a:lnSpc>
              <a:spcBef>
                <a:spcPct val="50000"/>
              </a:spcBef>
              <a:buFont typeface="Wingdings" pitchFamily="2" charset="2"/>
              <a:buChar char="§"/>
              <a:defRPr sz="2400">
                <a:solidFill>
                  <a:schemeClr val="tx1"/>
                </a:solidFill>
                <a:latin typeface="Arial" charset="0"/>
              </a:defRPr>
            </a:lvl2pPr>
            <a:lvl3pPr marL="1143000" indent="-228600" eaLnBrk="0" hangingPunct="0">
              <a:lnSpc>
                <a:spcPct val="95000"/>
              </a:lnSpc>
              <a:spcBef>
                <a:spcPct val="50000"/>
              </a:spcBef>
              <a:buClr>
                <a:srgbClr val="990017"/>
              </a:buClr>
              <a:buChar char="»"/>
              <a:defRPr sz="2000">
                <a:solidFill>
                  <a:schemeClr val="tx1"/>
                </a:solidFill>
                <a:latin typeface="Arial" charset="0"/>
              </a:defRPr>
            </a:lvl3pPr>
            <a:lvl4pPr marL="1600200" indent="-228600" eaLnBrk="0" hangingPunct="0">
              <a:lnSpc>
                <a:spcPct val="95000"/>
              </a:lnSpc>
              <a:spcBef>
                <a:spcPct val="50000"/>
              </a:spcBef>
              <a:buChar char="–"/>
              <a:defRPr>
                <a:solidFill>
                  <a:schemeClr val="tx1"/>
                </a:solidFill>
                <a:latin typeface="Arial" charset="0"/>
              </a:defRPr>
            </a:lvl4pPr>
            <a:lvl5pPr marL="2057400" indent="-228600" eaLnBrk="0" hangingPunct="0">
              <a:lnSpc>
                <a:spcPct val="95000"/>
              </a:lnSpc>
              <a:spcBef>
                <a:spcPct val="50000"/>
              </a:spcBef>
              <a:buChar char="»"/>
              <a:defRPr>
                <a:solidFill>
                  <a:schemeClr val="tx1"/>
                </a:solidFill>
                <a:latin typeface="Arial" charset="0"/>
              </a:defRPr>
            </a:lvl5pPr>
            <a:lvl6pPr marL="2514600" indent="-228600" eaLnBrk="0" fontAlgn="base" hangingPunct="0">
              <a:lnSpc>
                <a:spcPct val="95000"/>
              </a:lnSpc>
              <a:spcBef>
                <a:spcPct val="50000"/>
              </a:spcBef>
              <a:spcAft>
                <a:spcPct val="0"/>
              </a:spcAft>
              <a:buChar char="»"/>
              <a:defRPr>
                <a:solidFill>
                  <a:schemeClr val="tx1"/>
                </a:solidFill>
                <a:latin typeface="Arial" charset="0"/>
              </a:defRPr>
            </a:lvl6pPr>
            <a:lvl7pPr marL="2971800" indent="-228600" eaLnBrk="0" fontAlgn="base" hangingPunct="0">
              <a:lnSpc>
                <a:spcPct val="95000"/>
              </a:lnSpc>
              <a:spcBef>
                <a:spcPct val="50000"/>
              </a:spcBef>
              <a:spcAft>
                <a:spcPct val="0"/>
              </a:spcAft>
              <a:buChar char="»"/>
              <a:defRPr>
                <a:solidFill>
                  <a:schemeClr val="tx1"/>
                </a:solidFill>
                <a:latin typeface="Arial" charset="0"/>
              </a:defRPr>
            </a:lvl7pPr>
            <a:lvl8pPr marL="3429000" indent="-228600" eaLnBrk="0" fontAlgn="base" hangingPunct="0">
              <a:lnSpc>
                <a:spcPct val="95000"/>
              </a:lnSpc>
              <a:spcBef>
                <a:spcPct val="50000"/>
              </a:spcBef>
              <a:spcAft>
                <a:spcPct val="0"/>
              </a:spcAft>
              <a:buChar char="»"/>
              <a:defRPr>
                <a:solidFill>
                  <a:schemeClr val="tx1"/>
                </a:solidFill>
                <a:latin typeface="Arial" charset="0"/>
              </a:defRPr>
            </a:lvl8pPr>
            <a:lvl9pPr marL="3886200" indent="-228600" eaLnBrk="0" fontAlgn="base" hangingPunct="0">
              <a:lnSpc>
                <a:spcPct val="95000"/>
              </a:lnSpc>
              <a:spcBef>
                <a:spcPct val="50000"/>
              </a:spcBef>
              <a:spcAft>
                <a:spcPct val="0"/>
              </a:spcAft>
              <a:buChar char="»"/>
              <a:defRPr>
                <a:solidFill>
                  <a:schemeClr val="tx1"/>
                </a:solidFill>
                <a:latin typeface="Arial" charset="0"/>
              </a:defRPr>
            </a:lvl9pPr>
          </a:lstStyle>
          <a:p>
            <a:pPr eaLnBrk="1" hangingPunct="1">
              <a:lnSpc>
                <a:spcPct val="100000"/>
              </a:lnSpc>
              <a:spcBef>
                <a:spcPct val="0"/>
              </a:spcBef>
              <a:buClrTx/>
              <a:buSzTx/>
              <a:buFontTx/>
              <a:buNone/>
            </a:pPr>
            <a:fld id="{94F7B04F-535C-4B1D-891E-34B13616EA3D}" type="slidenum">
              <a:rPr lang="en-US" altLang="en-US" sz="1000" smtClean="0"/>
              <a:pPr eaLnBrk="1" hangingPunct="1">
                <a:lnSpc>
                  <a:spcPct val="100000"/>
                </a:lnSpc>
                <a:spcBef>
                  <a:spcPct val="0"/>
                </a:spcBef>
                <a:buClrTx/>
                <a:buSzTx/>
                <a:buFontTx/>
                <a:buNone/>
              </a:pPr>
              <a:t>16</a:t>
            </a:fld>
            <a:endParaRPr lang="en-US" altLang="en-US" sz="1000" dirty="0" smtClean="0"/>
          </a:p>
        </p:txBody>
      </p:sp>
    </p:spTree>
    <p:extLst>
      <p:ext uri="{BB962C8B-B14F-4D97-AF65-F5344CB8AC3E}">
        <p14:creationId xmlns:p14="http://schemas.microsoft.com/office/powerpoint/2010/main" val="33212900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4983163"/>
          </a:xfrm>
        </p:spPr>
        <p:txBody>
          <a:bodyPr/>
          <a:lstStyle/>
          <a:p>
            <a:r>
              <a:rPr lang="en-US" sz="2400" b="0" dirty="0"/>
              <a:t>A process is followed that includes </a:t>
            </a:r>
            <a:endParaRPr lang="en-US" sz="2400" b="0" dirty="0" smtClean="0"/>
          </a:p>
          <a:p>
            <a:pPr lvl="1"/>
            <a:r>
              <a:rPr lang="en-US" sz="2000" b="0" dirty="0"/>
              <a:t>F</a:t>
            </a:r>
            <a:r>
              <a:rPr lang="en-US" sz="2000" b="0" dirty="0" smtClean="0"/>
              <a:t>orming </a:t>
            </a:r>
            <a:r>
              <a:rPr lang="en-US" sz="2000" b="0" dirty="0"/>
              <a:t>a task </a:t>
            </a:r>
            <a:r>
              <a:rPr lang="en-US" sz="2000" b="0" dirty="0" smtClean="0"/>
              <a:t>group </a:t>
            </a:r>
          </a:p>
          <a:p>
            <a:pPr lvl="1"/>
            <a:r>
              <a:rPr lang="en-US" sz="2000" b="0" dirty="0"/>
              <a:t>I</a:t>
            </a:r>
            <a:r>
              <a:rPr lang="en-US" sz="2000" b="0" dirty="0" smtClean="0"/>
              <a:t>dentifying </a:t>
            </a:r>
            <a:r>
              <a:rPr lang="en-US" sz="2000" b="0" dirty="0"/>
              <a:t>&amp; creating clear understanding of the purpose and use of the </a:t>
            </a:r>
            <a:r>
              <a:rPr lang="en-US" sz="2000" b="0" dirty="0" smtClean="0"/>
              <a:t>practice profile </a:t>
            </a:r>
          </a:p>
          <a:p>
            <a:pPr lvl="1"/>
            <a:r>
              <a:rPr lang="en-US" sz="2000" b="0" dirty="0" smtClean="0"/>
              <a:t>Gathering prerequisite materials and resources about the intervention to use in developing the content </a:t>
            </a:r>
          </a:p>
          <a:p>
            <a:pPr lvl="1"/>
            <a:r>
              <a:rPr lang="en-US" sz="2000" b="0" dirty="0"/>
              <a:t>D</a:t>
            </a:r>
            <a:r>
              <a:rPr lang="en-US" sz="2000" b="0" dirty="0" smtClean="0"/>
              <a:t>etermining </a:t>
            </a:r>
            <a:r>
              <a:rPr lang="en-US" sz="2000" b="0" dirty="0"/>
              <a:t>core </a:t>
            </a:r>
            <a:r>
              <a:rPr lang="en-US" sz="2000" b="0" dirty="0" smtClean="0"/>
              <a:t>features </a:t>
            </a:r>
          </a:p>
          <a:p>
            <a:pPr lvl="1"/>
            <a:r>
              <a:rPr lang="en-US" sz="2000" b="0" dirty="0"/>
              <a:t>D</a:t>
            </a:r>
            <a:r>
              <a:rPr lang="en-US" sz="2000" b="0" dirty="0" smtClean="0"/>
              <a:t>efining </a:t>
            </a:r>
            <a:r>
              <a:rPr lang="en-US" sz="2000" b="0" dirty="0"/>
              <a:t>levels of proficiency </a:t>
            </a:r>
            <a:endParaRPr lang="en-US" sz="2000" b="0" dirty="0" smtClean="0"/>
          </a:p>
          <a:p>
            <a:pPr lvl="1"/>
            <a:r>
              <a:rPr lang="en-US" sz="2000" b="0" dirty="0" smtClean="0"/>
              <a:t>Describing behaviors to operationalize the core features at each level of proficiency </a:t>
            </a:r>
          </a:p>
          <a:p>
            <a:pPr lvl="1"/>
            <a:r>
              <a:rPr lang="en-US" sz="2000" b="0" dirty="0" smtClean="0"/>
              <a:t>Developing drafts to be </a:t>
            </a:r>
            <a:r>
              <a:rPr lang="en-US" sz="2000" b="0" dirty="0"/>
              <a:t>reviewed and revised at multiple levels </a:t>
            </a:r>
          </a:p>
          <a:p>
            <a:endParaRPr lang="en-US" sz="2400" b="0" dirty="0" smtClean="0"/>
          </a:p>
          <a:p>
            <a:endParaRPr lang="en-US" sz="2400" b="0" dirty="0"/>
          </a:p>
          <a:p>
            <a:endParaRPr lang="en-US" dirty="0" smtClean="0"/>
          </a:p>
          <a:p>
            <a:endParaRPr lang="en-US" dirty="0"/>
          </a:p>
        </p:txBody>
      </p:sp>
      <p:sp>
        <p:nvSpPr>
          <p:cNvPr id="3" name="Title 2"/>
          <p:cNvSpPr>
            <a:spLocks noGrp="1"/>
          </p:cNvSpPr>
          <p:nvPr>
            <p:ph type="title"/>
          </p:nvPr>
        </p:nvSpPr>
        <p:spPr>
          <a:xfrm>
            <a:off x="457200" y="304800"/>
            <a:ext cx="8229600" cy="685800"/>
          </a:xfrm>
        </p:spPr>
        <p:txBody>
          <a:bodyPr/>
          <a:lstStyle/>
          <a:p>
            <a:r>
              <a:rPr lang="en-US" sz="2800" dirty="0" smtClean="0">
                <a:solidFill>
                  <a:srgbClr val="C00000"/>
                </a:solidFill>
              </a:rPr>
              <a:t>How are Practice Profiles (PP) Developed?</a:t>
            </a:r>
            <a:endParaRPr lang="en-US" sz="2800" dirty="0">
              <a:solidFill>
                <a:srgbClr val="C00000"/>
              </a:solidFill>
            </a:endParaRPr>
          </a:p>
        </p:txBody>
      </p:sp>
      <p:sp>
        <p:nvSpPr>
          <p:cNvPr id="4" name="Footer Placeholder 3"/>
          <p:cNvSpPr>
            <a:spLocks noGrp="1"/>
          </p:cNvSpPr>
          <p:nvPr>
            <p:ph type="ftr" sz="quarter" idx="10"/>
          </p:nvPr>
        </p:nvSpPr>
        <p:spPr/>
        <p:txBody>
          <a:bodyPr/>
          <a:lstStyle/>
          <a:p>
            <a:pPr>
              <a:defRPr/>
            </a:pPr>
            <a:r>
              <a:rPr lang="en-US" dirty="0" smtClean="0"/>
              <a:t>education.state.mn.us</a:t>
            </a:r>
            <a:endParaRPr lang="en-US" dirty="0"/>
          </a:p>
        </p:txBody>
      </p:sp>
      <p:sp>
        <p:nvSpPr>
          <p:cNvPr id="5" name="Slide Number Placeholder 4"/>
          <p:cNvSpPr>
            <a:spLocks noGrp="1"/>
          </p:cNvSpPr>
          <p:nvPr>
            <p:ph type="sldNum" sz="quarter" idx="11"/>
          </p:nvPr>
        </p:nvSpPr>
        <p:spPr/>
        <p:txBody>
          <a:bodyPr/>
          <a:lstStyle/>
          <a:p>
            <a:pPr>
              <a:defRPr/>
            </a:pPr>
            <a:fld id="{7747FA44-02FD-4485-B373-A98F0B4349C3}" type="slidenum">
              <a:rPr lang="en-US" smtClean="0"/>
              <a:pPr>
                <a:defRPr/>
              </a:pPr>
              <a:t>17</a:t>
            </a:fld>
            <a:endParaRPr lang="en-US" dirty="0"/>
          </a:p>
        </p:txBody>
      </p:sp>
    </p:spTree>
    <p:extLst>
      <p:ext uri="{BB962C8B-B14F-4D97-AF65-F5344CB8AC3E}">
        <p14:creationId xmlns:p14="http://schemas.microsoft.com/office/powerpoint/2010/main" val="1830290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2455917413"/>
              </p:ext>
            </p:extLst>
          </p:nvPr>
        </p:nvGraphicFramePr>
        <p:xfrm>
          <a:off x="152400" y="2237312"/>
          <a:ext cx="8839200" cy="4647484"/>
        </p:xfrm>
        <a:graphic>
          <a:graphicData uri="http://schemas.openxmlformats.org/drawingml/2006/table">
            <a:tbl>
              <a:tblPr firstRow="1" firstCol="1" bandRow="1">
                <a:tableStyleId>{5C22544A-7EE6-4342-B048-85BDC9FD1C3A}</a:tableStyleId>
              </a:tblPr>
              <a:tblGrid>
                <a:gridCol w="1371600"/>
                <a:gridCol w="1447800"/>
                <a:gridCol w="2743200"/>
                <a:gridCol w="1676400"/>
                <a:gridCol w="1600200"/>
              </a:tblGrid>
              <a:tr h="596904">
                <a:tc>
                  <a:txBody>
                    <a:bodyPr/>
                    <a:lstStyle/>
                    <a:p>
                      <a:pPr marL="0" marR="0">
                        <a:lnSpc>
                          <a:spcPct val="115000"/>
                        </a:lnSpc>
                        <a:spcBef>
                          <a:spcPts val="0"/>
                        </a:spcBef>
                        <a:spcAft>
                          <a:spcPts val="0"/>
                        </a:spcAft>
                      </a:pPr>
                      <a:r>
                        <a:rPr lang="en-US" sz="1300" dirty="0">
                          <a:effectLst/>
                          <a:latin typeface="+mn-lt"/>
                        </a:rPr>
                        <a:t>Core Component or Critical Feature</a:t>
                      </a:r>
                      <a:endParaRPr lang="en-US" sz="1300" dirty="0">
                        <a:effectLst/>
                        <a:latin typeface="+mn-lt"/>
                        <a:ea typeface="Calibri"/>
                        <a:cs typeface="Times New Roman"/>
                      </a:endParaRPr>
                    </a:p>
                  </a:txBody>
                  <a:tcPr marL="50280" marR="50280" marT="0" marB="0"/>
                </a:tc>
                <a:tc>
                  <a:txBody>
                    <a:bodyPr/>
                    <a:lstStyle/>
                    <a:p>
                      <a:pPr marL="0" marR="0">
                        <a:lnSpc>
                          <a:spcPct val="115000"/>
                        </a:lnSpc>
                        <a:spcBef>
                          <a:spcPts val="0"/>
                        </a:spcBef>
                        <a:spcAft>
                          <a:spcPts val="0"/>
                        </a:spcAft>
                      </a:pPr>
                      <a:r>
                        <a:rPr lang="en-US" sz="1300" dirty="0">
                          <a:effectLst/>
                          <a:latin typeface="+mn-lt"/>
                        </a:rPr>
                        <a:t>Contribution to the Desired Outcome</a:t>
                      </a:r>
                      <a:endParaRPr lang="en-US" sz="1300" dirty="0">
                        <a:effectLst/>
                        <a:latin typeface="+mn-lt"/>
                        <a:ea typeface="Calibri"/>
                        <a:cs typeface="Times New Roman"/>
                      </a:endParaRPr>
                    </a:p>
                  </a:txBody>
                  <a:tcPr marL="50280" marR="50280" marT="0" marB="0"/>
                </a:tc>
                <a:tc>
                  <a:txBody>
                    <a:bodyPr/>
                    <a:lstStyle/>
                    <a:p>
                      <a:pPr marL="0" marR="0">
                        <a:lnSpc>
                          <a:spcPct val="115000"/>
                        </a:lnSpc>
                        <a:spcBef>
                          <a:spcPts val="0"/>
                        </a:spcBef>
                        <a:spcAft>
                          <a:spcPts val="0"/>
                        </a:spcAft>
                      </a:pPr>
                      <a:r>
                        <a:rPr lang="en-US" sz="1300" dirty="0">
                          <a:effectLst/>
                          <a:latin typeface="+mn-lt"/>
                        </a:rPr>
                        <a:t>Expected/Proficient: Description of educator behavior</a:t>
                      </a:r>
                      <a:endParaRPr lang="en-US" sz="1300" dirty="0">
                        <a:effectLst/>
                        <a:latin typeface="+mn-lt"/>
                        <a:ea typeface="Calibri"/>
                        <a:cs typeface="Times New Roman"/>
                      </a:endParaRPr>
                    </a:p>
                  </a:txBody>
                  <a:tcPr marL="50280" marR="50280" marT="0" marB="0"/>
                </a:tc>
                <a:tc>
                  <a:txBody>
                    <a:bodyPr/>
                    <a:lstStyle/>
                    <a:p>
                      <a:pPr marL="0" marR="0">
                        <a:lnSpc>
                          <a:spcPct val="115000"/>
                        </a:lnSpc>
                        <a:spcBef>
                          <a:spcPts val="0"/>
                        </a:spcBef>
                        <a:spcAft>
                          <a:spcPts val="0"/>
                        </a:spcAft>
                      </a:pPr>
                      <a:r>
                        <a:rPr lang="en-US" sz="1300" dirty="0">
                          <a:effectLst/>
                          <a:latin typeface="+mn-lt"/>
                        </a:rPr>
                        <a:t>Developmental: Description of educator behavior</a:t>
                      </a:r>
                      <a:endParaRPr lang="en-US" sz="1300" dirty="0">
                        <a:effectLst/>
                        <a:latin typeface="+mn-lt"/>
                        <a:ea typeface="Calibri"/>
                        <a:cs typeface="Times New Roman"/>
                      </a:endParaRPr>
                    </a:p>
                  </a:txBody>
                  <a:tcPr marL="50280" marR="50280" marT="0" marB="0"/>
                </a:tc>
                <a:tc>
                  <a:txBody>
                    <a:bodyPr/>
                    <a:lstStyle/>
                    <a:p>
                      <a:pPr marL="0" marR="0">
                        <a:lnSpc>
                          <a:spcPct val="115000"/>
                        </a:lnSpc>
                        <a:spcBef>
                          <a:spcPts val="0"/>
                        </a:spcBef>
                        <a:spcAft>
                          <a:spcPts val="0"/>
                        </a:spcAft>
                      </a:pPr>
                      <a:r>
                        <a:rPr lang="en-US" sz="1300" dirty="0">
                          <a:effectLst/>
                          <a:latin typeface="+mn-lt"/>
                        </a:rPr>
                        <a:t>Needs Improvement: Description of educator behavior</a:t>
                      </a:r>
                      <a:endParaRPr lang="en-US" sz="1300" dirty="0">
                        <a:effectLst/>
                        <a:latin typeface="+mn-lt"/>
                        <a:ea typeface="Calibri"/>
                        <a:cs typeface="Times New Roman"/>
                      </a:endParaRPr>
                    </a:p>
                  </a:txBody>
                  <a:tcPr marL="50280" marR="50280" marT="0" marB="0"/>
                </a:tc>
              </a:tr>
              <a:tr h="2188649">
                <a:tc>
                  <a:txBody>
                    <a:bodyPr/>
                    <a:lstStyle/>
                    <a:p>
                      <a:pPr marL="0" marR="0">
                        <a:lnSpc>
                          <a:spcPct val="115000"/>
                        </a:lnSpc>
                        <a:spcBef>
                          <a:spcPts val="0"/>
                        </a:spcBef>
                        <a:spcAft>
                          <a:spcPts val="0"/>
                        </a:spcAft>
                      </a:pPr>
                      <a:r>
                        <a:rPr lang="en-US" sz="1300" dirty="0">
                          <a:effectLst/>
                          <a:latin typeface="+mn-lt"/>
                        </a:rPr>
                        <a:t> </a:t>
                      </a:r>
                      <a:endParaRPr lang="en-US" sz="1300" dirty="0" smtClean="0">
                        <a:effectLst/>
                        <a:latin typeface="+mn-lt"/>
                      </a:endParaRPr>
                    </a:p>
                    <a:p>
                      <a:pPr marL="0" marR="0">
                        <a:lnSpc>
                          <a:spcPct val="115000"/>
                        </a:lnSpc>
                        <a:spcBef>
                          <a:spcPts val="0"/>
                        </a:spcBef>
                        <a:spcAft>
                          <a:spcPts val="0"/>
                        </a:spcAft>
                      </a:pPr>
                      <a:r>
                        <a:rPr lang="en-US" sz="1300" dirty="0" smtClean="0">
                          <a:effectLst/>
                          <a:latin typeface="+mn-lt"/>
                          <a:ea typeface="Calibri"/>
                          <a:cs typeface="Times New Roman"/>
                        </a:rPr>
                        <a:t>Actionable</a:t>
                      </a:r>
                      <a:endParaRPr lang="en-US" sz="1300" dirty="0">
                        <a:effectLst/>
                        <a:latin typeface="+mn-lt"/>
                        <a:ea typeface="Calibri"/>
                        <a:cs typeface="Times New Roman"/>
                      </a:endParaRPr>
                    </a:p>
                  </a:txBody>
                  <a:tcPr marL="50280" marR="50280" marT="0" marB="0"/>
                </a:tc>
                <a:tc>
                  <a:txBody>
                    <a:bodyPr/>
                    <a:lstStyle/>
                    <a:p>
                      <a:pPr marL="0" marR="0">
                        <a:lnSpc>
                          <a:spcPct val="115000"/>
                        </a:lnSpc>
                        <a:spcBef>
                          <a:spcPts val="0"/>
                        </a:spcBef>
                        <a:spcAft>
                          <a:spcPts val="0"/>
                        </a:spcAft>
                      </a:pPr>
                      <a:endParaRPr lang="en-US" sz="1300" dirty="0" smtClean="0">
                        <a:effectLst/>
                        <a:latin typeface="+mn-lt"/>
                        <a:ea typeface="Calibri"/>
                        <a:cs typeface="Times New Roman"/>
                      </a:endParaRPr>
                    </a:p>
                    <a:p>
                      <a:pPr marL="0" marR="0">
                        <a:lnSpc>
                          <a:spcPct val="115000"/>
                        </a:lnSpc>
                        <a:spcBef>
                          <a:spcPts val="0"/>
                        </a:spcBef>
                        <a:spcAft>
                          <a:spcPts val="0"/>
                        </a:spcAft>
                      </a:pPr>
                      <a:r>
                        <a:rPr lang="en-US" sz="1300" dirty="0" smtClean="0">
                          <a:effectLst/>
                          <a:latin typeface="+mn-lt"/>
                          <a:ea typeface="Calibri"/>
                          <a:cs typeface="Times New Roman"/>
                        </a:rPr>
                        <a:t>Actionable</a:t>
                      </a:r>
                      <a:r>
                        <a:rPr lang="en-US" sz="1300" baseline="0" dirty="0" smtClean="0">
                          <a:effectLst/>
                          <a:latin typeface="+mn-lt"/>
                          <a:ea typeface="Calibri"/>
                          <a:cs typeface="Times New Roman"/>
                        </a:rPr>
                        <a:t> feedback provides information to the recipient about how to improve in order reach what they are trying to achieve.</a:t>
                      </a:r>
                      <a:endParaRPr lang="en-US" sz="1300" dirty="0">
                        <a:effectLst/>
                        <a:latin typeface="+mn-lt"/>
                        <a:ea typeface="Calibri"/>
                        <a:cs typeface="Times New Roman"/>
                      </a:endParaRPr>
                    </a:p>
                  </a:txBody>
                  <a:tcPr marL="50280" marR="50280" marT="0" marB="0"/>
                </a:tc>
                <a:tc>
                  <a:txBody>
                    <a:bodyPr/>
                    <a:lstStyle/>
                    <a:p>
                      <a:pPr marL="0" marR="0">
                        <a:lnSpc>
                          <a:spcPct val="115000"/>
                        </a:lnSpc>
                        <a:spcBef>
                          <a:spcPts val="0"/>
                        </a:spcBef>
                        <a:spcAft>
                          <a:spcPts val="0"/>
                        </a:spcAft>
                      </a:pPr>
                      <a:r>
                        <a:rPr lang="en-US" sz="1300" dirty="0" smtClean="0">
                          <a:effectLst/>
                          <a:latin typeface="+mn-lt"/>
                          <a:ea typeface="Calibri"/>
                          <a:cs typeface="Times New Roman"/>
                        </a:rPr>
                        <a:t>- Educator</a:t>
                      </a:r>
                      <a:r>
                        <a:rPr lang="en-US" sz="1300" baseline="0" dirty="0" smtClean="0">
                          <a:effectLst/>
                          <a:latin typeface="+mn-lt"/>
                          <a:ea typeface="Calibri"/>
                          <a:cs typeface="Times New Roman"/>
                        </a:rPr>
                        <a:t>  comments on what went right and what did not work – so learners can respond</a:t>
                      </a:r>
                      <a:endParaRPr lang="en-US" sz="1300" dirty="0" smtClean="0">
                        <a:effectLst/>
                        <a:latin typeface="+mn-lt"/>
                        <a:ea typeface="Calibri"/>
                        <a:cs typeface="Times New Roman"/>
                      </a:endParaRPr>
                    </a:p>
                    <a:p>
                      <a:pPr marL="0" marR="0">
                        <a:lnSpc>
                          <a:spcPct val="115000"/>
                        </a:lnSpc>
                        <a:spcBef>
                          <a:spcPts val="0"/>
                        </a:spcBef>
                        <a:spcAft>
                          <a:spcPts val="0"/>
                        </a:spcAft>
                      </a:pPr>
                      <a:r>
                        <a:rPr lang="en-US" sz="1300" dirty="0" smtClean="0">
                          <a:effectLst/>
                          <a:latin typeface="+mn-lt"/>
                          <a:ea typeface="Calibri"/>
                          <a:cs typeface="Times New Roman"/>
                        </a:rPr>
                        <a:t>- Feedback is specific &amp;</a:t>
                      </a:r>
                    </a:p>
                    <a:p>
                      <a:pPr marL="0" marR="0">
                        <a:lnSpc>
                          <a:spcPct val="115000"/>
                        </a:lnSpc>
                        <a:spcBef>
                          <a:spcPts val="0"/>
                        </a:spcBef>
                        <a:spcAft>
                          <a:spcPts val="0"/>
                        </a:spcAft>
                      </a:pPr>
                      <a:r>
                        <a:rPr lang="en-US" sz="1300" dirty="0" smtClean="0">
                          <a:effectLst/>
                          <a:latin typeface="+mn-lt"/>
                          <a:ea typeface="Calibri"/>
                          <a:cs typeface="Times New Roman"/>
                        </a:rPr>
                        <a:t>concrete (e.g.,</a:t>
                      </a:r>
                      <a:r>
                        <a:rPr lang="en-US" sz="1300" baseline="0" dirty="0" smtClean="0">
                          <a:effectLst/>
                          <a:latin typeface="+mn-lt"/>
                          <a:ea typeface="Calibri"/>
                          <a:cs typeface="Times New Roman"/>
                        </a:rPr>
                        <a:t> You really worked hard on that poster, the final draft includes much more detail than the first one!)</a:t>
                      </a:r>
                    </a:p>
                    <a:p>
                      <a:pPr marL="0" marR="0">
                        <a:lnSpc>
                          <a:spcPct val="115000"/>
                        </a:lnSpc>
                        <a:spcBef>
                          <a:spcPts val="0"/>
                        </a:spcBef>
                        <a:spcAft>
                          <a:spcPts val="0"/>
                        </a:spcAft>
                      </a:pPr>
                      <a:r>
                        <a:rPr lang="en-US" sz="1300" dirty="0" smtClean="0">
                          <a:effectLst/>
                          <a:latin typeface="+mn-lt"/>
                          <a:ea typeface="Calibri"/>
                          <a:cs typeface="Times New Roman"/>
                        </a:rPr>
                        <a:t>- Feedback</a:t>
                      </a:r>
                      <a:r>
                        <a:rPr lang="en-US" sz="1300" baseline="0" dirty="0" smtClean="0">
                          <a:effectLst/>
                          <a:latin typeface="+mn-lt"/>
                          <a:ea typeface="Calibri"/>
                          <a:cs typeface="Times New Roman"/>
                        </a:rPr>
                        <a:t> is u</a:t>
                      </a:r>
                      <a:r>
                        <a:rPr lang="en-US" sz="1300" dirty="0" smtClean="0">
                          <a:effectLst/>
                          <a:latin typeface="+mn-lt"/>
                          <a:ea typeface="Calibri"/>
                          <a:cs typeface="Times New Roman"/>
                        </a:rPr>
                        <a:t>seful (e.g., The next time you come into the classroom</a:t>
                      </a:r>
                      <a:r>
                        <a:rPr lang="en-US" sz="1300" baseline="0" dirty="0" smtClean="0">
                          <a:effectLst/>
                          <a:latin typeface="+mn-lt"/>
                          <a:ea typeface="Calibri"/>
                          <a:cs typeface="Times New Roman"/>
                        </a:rPr>
                        <a:t> and I am not here, sit at the table, get out your materials and begin working on the posted assignment)</a:t>
                      </a:r>
                      <a:endParaRPr lang="en-US" sz="1300" dirty="0">
                        <a:effectLst/>
                        <a:latin typeface="+mn-lt"/>
                        <a:ea typeface="Calibri"/>
                        <a:cs typeface="Times New Roman"/>
                      </a:endParaRPr>
                    </a:p>
                  </a:txBody>
                  <a:tcPr marL="50280" marR="50280" marT="0" marB="0"/>
                </a:tc>
                <a:tc>
                  <a:txBody>
                    <a:bodyPr/>
                    <a:lstStyle/>
                    <a:p>
                      <a:pPr marL="0" marR="0">
                        <a:lnSpc>
                          <a:spcPct val="115000"/>
                        </a:lnSpc>
                        <a:spcBef>
                          <a:spcPts val="0"/>
                        </a:spcBef>
                        <a:spcAft>
                          <a:spcPts val="0"/>
                        </a:spcAft>
                      </a:pPr>
                      <a:r>
                        <a:rPr lang="en-US" sz="1300" dirty="0" smtClean="0">
                          <a:effectLst/>
                          <a:latin typeface="+mn-lt"/>
                        </a:rPr>
                        <a:t>Educator comments</a:t>
                      </a:r>
                      <a:r>
                        <a:rPr lang="en-US" sz="1300" baseline="0" dirty="0" smtClean="0">
                          <a:effectLst/>
                          <a:latin typeface="+mn-lt"/>
                        </a:rPr>
                        <a:t> on the students performance, but is not sufficiently descriptive or is judgmental in nature (e.g., You seem really bored)</a:t>
                      </a:r>
                      <a:endParaRPr lang="en-US" sz="1300" dirty="0">
                        <a:effectLst/>
                        <a:latin typeface="+mn-lt"/>
                        <a:ea typeface="Calibri"/>
                        <a:cs typeface="Times New Roman"/>
                      </a:endParaRPr>
                    </a:p>
                  </a:txBody>
                  <a:tcPr marL="50280" marR="50280" marT="0" marB="0"/>
                </a:tc>
                <a:tc>
                  <a:txBody>
                    <a:bodyPr/>
                    <a:lstStyle/>
                    <a:p>
                      <a:pPr marL="0" marR="0">
                        <a:lnSpc>
                          <a:spcPct val="115000"/>
                        </a:lnSpc>
                        <a:spcBef>
                          <a:spcPts val="0"/>
                        </a:spcBef>
                        <a:spcAft>
                          <a:spcPts val="0"/>
                        </a:spcAft>
                      </a:pPr>
                      <a:r>
                        <a:rPr lang="en-US" sz="1300" dirty="0" smtClean="0">
                          <a:effectLst/>
                          <a:latin typeface="+mn-lt"/>
                        </a:rPr>
                        <a:t>Vague or</a:t>
                      </a:r>
                      <a:r>
                        <a:rPr lang="en-US" sz="1300" baseline="0" dirty="0" smtClean="0">
                          <a:effectLst/>
                          <a:latin typeface="+mn-lt"/>
                        </a:rPr>
                        <a:t> nondescript feedback that does not provide information about how to improve (such as “good job”)</a:t>
                      </a:r>
                      <a:endParaRPr lang="en-US" sz="1300" dirty="0">
                        <a:effectLst/>
                        <a:latin typeface="+mn-lt"/>
                      </a:endParaRPr>
                    </a:p>
                    <a:p>
                      <a:pPr marL="0" marR="0">
                        <a:lnSpc>
                          <a:spcPct val="115000"/>
                        </a:lnSpc>
                        <a:spcBef>
                          <a:spcPts val="0"/>
                        </a:spcBef>
                        <a:spcAft>
                          <a:spcPts val="0"/>
                        </a:spcAft>
                      </a:pPr>
                      <a:r>
                        <a:rPr lang="en-US" sz="1300" dirty="0">
                          <a:effectLst/>
                          <a:latin typeface="+mn-lt"/>
                        </a:rPr>
                        <a:t> </a:t>
                      </a:r>
                      <a:endParaRPr lang="en-US" sz="1300" dirty="0">
                        <a:effectLst/>
                        <a:latin typeface="+mn-lt"/>
                        <a:ea typeface="Calibri"/>
                        <a:cs typeface="Times New Roman"/>
                      </a:endParaRPr>
                    </a:p>
                  </a:txBody>
                  <a:tcPr marL="50280" marR="50280" marT="0" marB="0"/>
                </a:tc>
              </a:tr>
              <a:tr h="190774">
                <a:tc>
                  <a:txBody>
                    <a:bodyPr/>
                    <a:lstStyle/>
                    <a:p>
                      <a:pPr marL="0" marR="0">
                        <a:lnSpc>
                          <a:spcPct val="100000"/>
                        </a:lnSpc>
                        <a:spcBef>
                          <a:spcPts val="0"/>
                        </a:spcBef>
                        <a:spcAft>
                          <a:spcPts val="0"/>
                        </a:spcAft>
                      </a:pPr>
                      <a:r>
                        <a:rPr lang="en-US" sz="1300" baseline="0" dirty="0" smtClean="0">
                          <a:effectLst/>
                          <a:latin typeface="+mn-lt"/>
                          <a:ea typeface="+mn-ea"/>
                          <a:cs typeface="+mn-cs"/>
                        </a:rPr>
                        <a:t>Transparent</a:t>
                      </a:r>
                    </a:p>
                  </a:txBody>
                  <a:tcPr marL="50280" marR="50280" marT="0" marB="0"/>
                </a:tc>
                <a:tc>
                  <a:txBody>
                    <a:bodyPr/>
                    <a:lstStyle/>
                    <a:p>
                      <a:pPr marL="0" marR="0">
                        <a:lnSpc>
                          <a:spcPct val="100000"/>
                        </a:lnSpc>
                        <a:spcBef>
                          <a:spcPts val="0"/>
                        </a:spcBef>
                        <a:spcAft>
                          <a:spcPts val="0"/>
                        </a:spcAft>
                      </a:pPr>
                      <a:endParaRPr lang="en-US" sz="1300" dirty="0">
                        <a:effectLst/>
                        <a:latin typeface="+mn-lt"/>
                        <a:ea typeface="Calibri"/>
                        <a:cs typeface="Times New Roman"/>
                      </a:endParaRPr>
                    </a:p>
                  </a:txBody>
                  <a:tcPr marL="50280" marR="50280" marT="0" marB="0"/>
                </a:tc>
                <a:tc>
                  <a:txBody>
                    <a:bodyPr/>
                    <a:lstStyle/>
                    <a:p>
                      <a:pPr marL="0" marR="0">
                        <a:lnSpc>
                          <a:spcPct val="100000"/>
                        </a:lnSpc>
                        <a:spcBef>
                          <a:spcPts val="0"/>
                        </a:spcBef>
                        <a:spcAft>
                          <a:spcPts val="0"/>
                        </a:spcAft>
                      </a:pPr>
                      <a:r>
                        <a:rPr lang="en-US" sz="1300" dirty="0">
                          <a:effectLst/>
                          <a:latin typeface="+mn-lt"/>
                        </a:rPr>
                        <a:t> </a:t>
                      </a:r>
                    </a:p>
                  </a:txBody>
                  <a:tcPr marL="50280" marR="50280" marT="0" marB="0"/>
                </a:tc>
                <a:tc>
                  <a:txBody>
                    <a:bodyPr/>
                    <a:lstStyle/>
                    <a:p>
                      <a:pPr marL="0" marR="0">
                        <a:lnSpc>
                          <a:spcPct val="100000"/>
                        </a:lnSpc>
                        <a:spcBef>
                          <a:spcPts val="0"/>
                        </a:spcBef>
                        <a:spcAft>
                          <a:spcPts val="0"/>
                        </a:spcAft>
                      </a:pPr>
                      <a:endParaRPr lang="en-US" sz="1300" dirty="0">
                        <a:effectLst/>
                        <a:latin typeface="+mn-lt"/>
                      </a:endParaRPr>
                    </a:p>
                  </a:txBody>
                  <a:tcPr marL="50280" marR="50280" marT="0" marB="0"/>
                </a:tc>
                <a:tc>
                  <a:txBody>
                    <a:bodyPr/>
                    <a:lstStyle/>
                    <a:p>
                      <a:pPr marL="0" marR="0">
                        <a:lnSpc>
                          <a:spcPct val="100000"/>
                        </a:lnSpc>
                        <a:spcBef>
                          <a:spcPts val="0"/>
                        </a:spcBef>
                        <a:spcAft>
                          <a:spcPts val="0"/>
                        </a:spcAft>
                      </a:pPr>
                      <a:endParaRPr lang="en-US" sz="1300" dirty="0">
                        <a:effectLst/>
                        <a:latin typeface="+mn-lt"/>
                      </a:endParaRPr>
                    </a:p>
                  </a:txBody>
                  <a:tcPr marL="50280" marR="50280" marT="0" marB="0"/>
                </a:tc>
              </a:tr>
              <a:tr h="198422">
                <a:tc>
                  <a:txBody>
                    <a:bodyPr/>
                    <a:lstStyle/>
                    <a:p>
                      <a:pPr marL="0" marR="0">
                        <a:lnSpc>
                          <a:spcPct val="100000"/>
                        </a:lnSpc>
                        <a:spcBef>
                          <a:spcPts val="0"/>
                        </a:spcBef>
                        <a:spcAft>
                          <a:spcPts val="0"/>
                        </a:spcAft>
                      </a:pPr>
                      <a:r>
                        <a:rPr lang="en-US" sz="1300" dirty="0" smtClean="0">
                          <a:effectLst/>
                          <a:latin typeface="+mn-lt"/>
                          <a:ea typeface="Calibri"/>
                          <a:cs typeface="Times New Roman"/>
                        </a:rPr>
                        <a:t>Goal-Referenced</a:t>
                      </a:r>
                      <a:endParaRPr lang="en-US" sz="1300" dirty="0">
                        <a:effectLst/>
                        <a:latin typeface="+mn-lt"/>
                        <a:ea typeface="Calibri"/>
                        <a:cs typeface="Times New Roman"/>
                      </a:endParaRPr>
                    </a:p>
                  </a:txBody>
                  <a:tcPr marL="50280" marR="50280" marT="0" marB="0"/>
                </a:tc>
                <a:tc>
                  <a:txBody>
                    <a:bodyPr/>
                    <a:lstStyle/>
                    <a:p>
                      <a:pPr marL="0" marR="0">
                        <a:lnSpc>
                          <a:spcPct val="100000"/>
                        </a:lnSpc>
                        <a:spcBef>
                          <a:spcPts val="0"/>
                        </a:spcBef>
                        <a:spcAft>
                          <a:spcPts val="0"/>
                        </a:spcAft>
                      </a:pPr>
                      <a:endParaRPr lang="en-US" sz="1300" dirty="0">
                        <a:effectLst/>
                        <a:latin typeface="+mn-lt"/>
                        <a:ea typeface="Calibri"/>
                        <a:cs typeface="Times New Roman"/>
                      </a:endParaRPr>
                    </a:p>
                  </a:txBody>
                  <a:tcPr marL="50280" marR="50280" marT="0" marB="0"/>
                </a:tc>
                <a:tc>
                  <a:txBody>
                    <a:bodyPr/>
                    <a:lstStyle/>
                    <a:p>
                      <a:pPr marL="0" marR="0">
                        <a:lnSpc>
                          <a:spcPct val="100000"/>
                        </a:lnSpc>
                        <a:spcBef>
                          <a:spcPts val="0"/>
                        </a:spcBef>
                        <a:spcAft>
                          <a:spcPts val="0"/>
                        </a:spcAft>
                      </a:pPr>
                      <a:endParaRPr lang="en-US" sz="1300" dirty="0">
                        <a:effectLst/>
                        <a:latin typeface="+mn-lt"/>
                        <a:ea typeface="Calibri"/>
                        <a:cs typeface="Times New Roman"/>
                      </a:endParaRPr>
                    </a:p>
                  </a:txBody>
                  <a:tcPr marL="50280" marR="50280" marT="0" marB="0"/>
                </a:tc>
                <a:tc>
                  <a:txBody>
                    <a:bodyPr/>
                    <a:lstStyle/>
                    <a:p>
                      <a:pPr marL="0" marR="0">
                        <a:lnSpc>
                          <a:spcPct val="100000"/>
                        </a:lnSpc>
                        <a:spcBef>
                          <a:spcPts val="0"/>
                        </a:spcBef>
                        <a:spcAft>
                          <a:spcPts val="0"/>
                        </a:spcAft>
                      </a:pPr>
                      <a:endParaRPr lang="en-US" sz="1300" dirty="0">
                        <a:effectLst/>
                        <a:latin typeface="+mn-lt"/>
                        <a:ea typeface="Calibri"/>
                        <a:cs typeface="Times New Roman"/>
                      </a:endParaRPr>
                    </a:p>
                  </a:txBody>
                  <a:tcPr marL="50280" marR="50280" marT="0" marB="0"/>
                </a:tc>
                <a:tc>
                  <a:txBody>
                    <a:bodyPr/>
                    <a:lstStyle/>
                    <a:p>
                      <a:pPr marL="0" marR="0">
                        <a:lnSpc>
                          <a:spcPct val="100000"/>
                        </a:lnSpc>
                        <a:spcBef>
                          <a:spcPts val="0"/>
                        </a:spcBef>
                        <a:spcAft>
                          <a:spcPts val="0"/>
                        </a:spcAft>
                      </a:pPr>
                      <a:endParaRPr lang="en-US" sz="1300" dirty="0">
                        <a:effectLst/>
                        <a:latin typeface="+mn-lt"/>
                        <a:ea typeface="Calibri"/>
                        <a:cs typeface="Times New Roman"/>
                      </a:endParaRPr>
                    </a:p>
                  </a:txBody>
                  <a:tcPr marL="50280" marR="50280" marT="0" marB="0"/>
                </a:tc>
              </a:tr>
              <a:tr h="198422">
                <a:tc>
                  <a:txBody>
                    <a:bodyPr/>
                    <a:lstStyle/>
                    <a:p>
                      <a:pPr marL="0" marR="0">
                        <a:lnSpc>
                          <a:spcPct val="100000"/>
                        </a:lnSpc>
                        <a:spcBef>
                          <a:spcPts val="0"/>
                        </a:spcBef>
                        <a:spcAft>
                          <a:spcPts val="0"/>
                        </a:spcAft>
                      </a:pPr>
                      <a:r>
                        <a:rPr lang="en-US" sz="1300" dirty="0" smtClean="0">
                          <a:effectLst/>
                          <a:latin typeface="+mn-lt"/>
                          <a:ea typeface="Calibri"/>
                          <a:cs typeface="Times New Roman"/>
                        </a:rPr>
                        <a:t>User-Friendly</a:t>
                      </a:r>
                      <a:endParaRPr lang="en-US" sz="1300" dirty="0">
                        <a:effectLst/>
                        <a:latin typeface="+mn-lt"/>
                        <a:ea typeface="Calibri"/>
                        <a:cs typeface="Times New Roman"/>
                      </a:endParaRPr>
                    </a:p>
                  </a:txBody>
                  <a:tcPr marL="50280" marR="50280" marT="0" marB="0"/>
                </a:tc>
                <a:tc>
                  <a:txBody>
                    <a:bodyPr/>
                    <a:lstStyle/>
                    <a:p>
                      <a:pPr marL="0" marR="0">
                        <a:lnSpc>
                          <a:spcPct val="100000"/>
                        </a:lnSpc>
                        <a:spcBef>
                          <a:spcPts val="0"/>
                        </a:spcBef>
                        <a:spcAft>
                          <a:spcPts val="0"/>
                        </a:spcAft>
                      </a:pPr>
                      <a:endParaRPr lang="en-US" sz="1300" dirty="0">
                        <a:effectLst/>
                        <a:latin typeface="+mn-lt"/>
                        <a:ea typeface="Calibri"/>
                        <a:cs typeface="Times New Roman"/>
                      </a:endParaRPr>
                    </a:p>
                  </a:txBody>
                  <a:tcPr marL="50280" marR="50280" marT="0" marB="0"/>
                </a:tc>
                <a:tc>
                  <a:txBody>
                    <a:bodyPr/>
                    <a:lstStyle/>
                    <a:p>
                      <a:pPr marL="0" marR="0">
                        <a:lnSpc>
                          <a:spcPct val="100000"/>
                        </a:lnSpc>
                        <a:spcBef>
                          <a:spcPts val="0"/>
                        </a:spcBef>
                        <a:spcAft>
                          <a:spcPts val="0"/>
                        </a:spcAft>
                      </a:pPr>
                      <a:endParaRPr lang="en-US" sz="1300" dirty="0">
                        <a:effectLst/>
                        <a:latin typeface="+mn-lt"/>
                        <a:ea typeface="Calibri"/>
                        <a:cs typeface="Times New Roman"/>
                      </a:endParaRPr>
                    </a:p>
                  </a:txBody>
                  <a:tcPr marL="50280" marR="50280" marT="0" marB="0"/>
                </a:tc>
                <a:tc>
                  <a:txBody>
                    <a:bodyPr/>
                    <a:lstStyle/>
                    <a:p>
                      <a:pPr marL="0" marR="0">
                        <a:lnSpc>
                          <a:spcPct val="100000"/>
                        </a:lnSpc>
                        <a:spcBef>
                          <a:spcPts val="0"/>
                        </a:spcBef>
                        <a:spcAft>
                          <a:spcPts val="0"/>
                        </a:spcAft>
                      </a:pPr>
                      <a:endParaRPr lang="en-US" sz="1300" dirty="0">
                        <a:effectLst/>
                        <a:latin typeface="+mn-lt"/>
                        <a:ea typeface="Calibri"/>
                        <a:cs typeface="Times New Roman"/>
                      </a:endParaRPr>
                    </a:p>
                  </a:txBody>
                  <a:tcPr marL="50280" marR="50280" marT="0" marB="0"/>
                </a:tc>
                <a:tc>
                  <a:txBody>
                    <a:bodyPr/>
                    <a:lstStyle/>
                    <a:p>
                      <a:pPr marL="0" marR="0">
                        <a:lnSpc>
                          <a:spcPct val="100000"/>
                        </a:lnSpc>
                        <a:spcBef>
                          <a:spcPts val="0"/>
                        </a:spcBef>
                        <a:spcAft>
                          <a:spcPts val="0"/>
                        </a:spcAft>
                      </a:pPr>
                      <a:endParaRPr lang="en-US" sz="1300" dirty="0">
                        <a:effectLst/>
                        <a:latin typeface="+mn-lt"/>
                        <a:ea typeface="Calibri"/>
                        <a:cs typeface="Times New Roman"/>
                      </a:endParaRPr>
                    </a:p>
                  </a:txBody>
                  <a:tcPr marL="50280" marR="50280" marT="0" marB="0"/>
                </a:tc>
              </a:tr>
              <a:tr h="238106">
                <a:tc>
                  <a:txBody>
                    <a:bodyPr/>
                    <a:lstStyle/>
                    <a:p>
                      <a:pPr marL="0" marR="0">
                        <a:lnSpc>
                          <a:spcPct val="100000"/>
                        </a:lnSpc>
                        <a:spcBef>
                          <a:spcPts val="0"/>
                        </a:spcBef>
                        <a:spcAft>
                          <a:spcPts val="0"/>
                        </a:spcAft>
                      </a:pPr>
                      <a:r>
                        <a:rPr lang="en-US" sz="1300" dirty="0" smtClean="0">
                          <a:effectLst/>
                          <a:latin typeface="+mn-lt"/>
                          <a:ea typeface="Calibri"/>
                          <a:cs typeface="Times New Roman"/>
                        </a:rPr>
                        <a:t>Timely</a:t>
                      </a:r>
                      <a:endParaRPr lang="en-US" sz="1300" dirty="0">
                        <a:effectLst/>
                        <a:latin typeface="+mn-lt"/>
                        <a:ea typeface="Calibri"/>
                        <a:cs typeface="Times New Roman"/>
                      </a:endParaRPr>
                    </a:p>
                  </a:txBody>
                  <a:tcPr marL="50280" marR="50280" marT="0" marB="0"/>
                </a:tc>
                <a:tc>
                  <a:txBody>
                    <a:bodyPr/>
                    <a:lstStyle/>
                    <a:p>
                      <a:pPr marL="0" marR="0">
                        <a:lnSpc>
                          <a:spcPct val="100000"/>
                        </a:lnSpc>
                        <a:spcBef>
                          <a:spcPts val="0"/>
                        </a:spcBef>
                        <a:spcAft>
                          <a:spcPts val="0"/>
                        </a:spcAft>
                      </a:pPr>
                      <a:endParaRPr lang="en-US" sz="1300" dirty="0">
                        <a:effectLst/>
                        <a:latin typeface="+mn-lt"/>
                        <a:ea typeface="Calibri"/>
                        <a:cs typeface="Times New Roman"/>
                      </a:endParaRPr>
                    </a:p>
                  </a:txBody>
                  <a:tcPr marL="50280" marR="50280" marT="0" marB="0"/>
                </a:tc>
                <a:tc>
                  <a:txBody>
                    <a:bodyPr/>
                    <a:lstStyle/>
                    <a:p>
                      <a:pPr marL="0" marR="0">
                        <a:lnSpc>
                          <a:spcPct val="100000"/>
                        </a:lnSpc>
                        <a:spcBef>
                          <a:spcPts val="0"/>
                        </a:spcBef>
                        <a:spcAft>
                          <a:spcPts val="0"/>
                        </a:spcAft>
                      </a:pPr>
                      <a:endParaRPr lang="en-US" sz="1300" dirty="0">
                        <a:effectLst/>
                        <a:latin typeface="+mn-lt"/>
                        <a:ea typeface="Calibri"/>
                        <a:cs typeface="Times New Roman"/>
                      </a:endParaRPr>
                    </a:p>
                  </a:txBody>
                  <a:tcPr marL="50280" marR="50280" marT="0" marB="0"/>
                </a:tc>
                <a:tc>
                  <a:txBody>
                    <a:bodyPr/>
                    <a:lstStyle/>
                    <a:p>
                      <a:pPr marL="0" marR="0">
                        <a:lnSpc>
                          <a:spcPct val="100000"/>
                        </a:lnSpc>
                        <a:spcBef>
                          <a:spcPts val="0"/>
                        </a:spcBef>
                        <a:spcAft>
                          <a:spcPts val="0"/>
                        </a:spcAft>
                      </a:pPr>
                      <a:endParaRPr lang="en-US" sz="1300" dirty="0">
                        <a:effectLst/>
                        <a:latin typeface="+mn-lt"/>
                        <a:ea typeface="Calibri"/>
                        <a:cs typeface="Times New Roman"/>
                      </a:endParaRPr>
                    </a:p>
                  </a:txBody>
                  <a:tcPr marL="50280" marR="50280" marT="0" marB="0"/>
                </a:tc>
                <a:tc>
                  <a:txBody>
                    <a:bodyPr/>
                    <a:lstStyle/>
                    <a:p>
                      <a:pPr marL="0" marR="0">
                        <a:lnSpc>
                          <a:spcPct val="100000"/>
                        </a:lnSpc>
                        <a:spcBef>
                          <a:spcPts val="0"/>
                        </a:spcBef>
                        <a:spcAft>
                          <a:spcPts val="0"/>
                        </a:spcAft>
                      </a:pPr>
                      <a:endParaRPr lang="en-US" sz="1300" dirty="0">
                        <a:effectLst/>
                        <a:latin typeface="+mn-lt"/>
                        <a:ea typeface="Calibri"/>
                        <a:cs typeface="Times New Roman"/>
                      </a:endParaRPr>
                    </a:p>
                  </a:txBody>
                  <a:tcPr marL="50280" marR="50280" marT="0" marB="0"/>
                </a:tc>
              </a:tr>
              <a:tr h="198422">
                <a:tc>
                  <a:txBody>
                    <a:bodyPr/>
                    <a:lstStyle/>
                    <a:p>
                      <a:pPr marL="0" marR="0">
                        <a:lnSpc>
                          <a:spcPct val="100000"/>
                        </a:lnSpc>
                        <a:spcBef>
                          <a:spcPts val="0"/>
                        </a:spcBef>
                        <a:spcAft>
                          <a:spcPts val="0"/>
                        </a:spcAft>
                      </a:pPr>
                      <a:r>
                        <a:rPr lang="en-US" sz="1300" dirty="0" smtClean="0">
                          <a:effectLst/>
                          <a:latin typeface="+mn-lt"/>
                          <a:ea typeface="Calibri"/>
                          <a:cs typeface="Times New Roman"/>
                        </a:rPr>
                        <a:t>Ongoing</a:t>
                      </a:r>
                      <a:endParaRPr lang="en-US" sz="1300" dirty="0">
                        <a:effectLst/>
                        <a:latin typeface="+mn-lt"/>
                        <a:ea typeface="Calibri"/>
                        <a:cs typeface="Times New Roman"/>
                      </a:endParaRPr>
                    </a:p>
                  </a:txBody>
                  <a:tcPr marL="50280" marR="50280" marT="0" marB="0"/>
                </a:tc>
                <a:tc>
                  <a:txBody>
                    <a:bodyPr/>
                    <a:lstStyle/>
                    <a:p>
                      <a:pPr marL="0" marR="0">
                        <a:lnSpc>
                          <a:spcPct val="100000"/>
                        </a:lnSpc>
                        <a:spcBef>
                          <a:spcPts val="0"/>
                        </a:spcBef>
                        <a:spcAft>
                          <a:spcPts val="0"/>
                        </a:spcAft>
                      </a:pPr>
                      <a:endParaRPr lang="en-US" sz="1300" dirty="0">
                        <a:effectLst/>
                        <a:latin typeface="+mn-lt"/>
                        <a:ea typeface="Calibri"/>
                        <a:cs typeface="Times New Roman"/>
                      </a:endParaRPr>
                    </a:p>
                  </a:txBody>
                  <a:tcPr marL="50280" marR="50280" marT="0" marB="0"/>
                </a:tc>
                <a:tc>
                  <a:txBody>
                    <a:bodyPr/>
                    <a:lstStyle/>
                    <a:p>
                      <a:pPr marL="0" marR="0">
                        <a:lnSpc>
                          <a:spcPct val="100000"/>
                        </a:lnSpc>
                        <a:spcBef>
                          <a:spcPts val="0"/>
                        </a:spcBef>
                        <a:spcAft>
                          <a:spcPts val="0"/>
                        </a:spcAft>
                      </a:pPr>
                      <a:endParaRPr lang="en-US" sz="1300" dirty="0">
                        <a:effectLst/>
                        <a:latin typeface="+mn-lt"/>
                        <a:ea typeface="Calibri"/>
                        <a:cs typeface="Times New Roman"/>
                      </a:endParaRPr>
                    </a:p>
                  </a:txBody>
                  <a:tcPr marL="50280" marR="50280" marT="0" marB="0"/>
                </a:tc>
                <a:tc>
                  <a:txBody>
                    <a:bodyPr/>
                    <a:lstStyle/>
                    <a:p>
                      <a:pPr marL="0" marR="0">
                        <a:lnSpc>
                          <a:spcPct val="100000"/>
                        </a:lnSpc>
                        <a:spcBef>
                          <a:spcPts val="0"/>
                        </a:spcBef>
                        <a:spcAft>
                          <a:spcPts val="0"/>
                        </a:spcAft>
                      </a:pPr>
                      <a:endParaRPr lang="en-US" sz="1300" dirty="0">
                        <a:effectLst/>
                        <a:latin typeface="+mn-lt"/>
                        <a:ea typeface="Calibri"/>
                        <a:cs typeface="Times New Roman"/>
                      </a:endParaRPr>
                    </a:p>
                  </a:txBody>
                  <a:tcPr marL="50280" marR="50280" marT="0" marB="0"/>
                </a:tc>
                <a:tc>
                  <a:txBody>
                    <a:bodyPr/>
                    <a:lstStyle/>
                    <a:p>
                      <a:pPr marL="0" marR="0">
                        <a:lnSpc>
                          <a:spcPct val="100000"/>
                        </a:lnSpc>
                        <a:spcBef>
                          <a:spcPts val="0"/>
                        </a:spcBef>
                        <a:spcAft>
                          <a:spcPts val="0"/>
                        </a:spcAft>
                      </a:pPr>
                      <a:endParaRPr lang="en-US" sz="1300" dirty="0">
                        <a:effectLst/>
                        <a:latin typeface="+mn-lt"/>
                        <a:ea typeface="Calibri"/>
                        <a:cs typeface="Times New Roman"/>
                      </a:endParaRPr>
                    </a:p>
                  </a:txBody>
                  <a:tcPr marL="50280" marR="50280" marT="0" marB="0"/>
                </a:tc>
              </a:tr>
              <a:tr h="198422">
                <a:tc>
                  <a:txBody>
                    <a:bodyPr/>
                    <a:lstStyle/>
                    <a:p>
                      <a:pPr marL="0" marR="0">
                        <a:lnSpc>
                          <a:spcPct val="100000"/>
                        </a:lnSpc>
                        <a:spcBef>
                          <a:spcPts val="0"/>
                        </a:spcBef>
                        <a:spcAft>
                          <a:spcPts val="0"/>
                        </a:spcAft>
                      </a:pPr>
                      <a:r>
                        <a:rPr lang="en-US" sz="1300" dirty="0" smtClean="0">
                          <a:effectLst/>
                          <a:latin typeface="+mn-lt"/>
                          <a:ea typeface="Calibri"/>
                          <a:cs typeface="Times New Roman"/>
                        </a:rPr>
                        <a:t>Consistent</a:t>
                      </a:r>
                      <a:endParaRPr lang="en-US" sz="1300" dirty="0">
                        <a:effectLst/>
                        <a:latin typeface="+mn-lt"/>
                        <a:ea typeface="Calibri"/>
                        <a:cs typeface="Times New Roman"/>
                      </a:endParaRPr>
                    </a:p>
                  </a:txBody>
                  <a:tcPr marL="50280" marR="50280" marT="0" marB="0"/>
                </a:tc>
                <a:tc>
                  <a:txBody>
                    <a:bodyPr/>
                    <a:lstStyle/>
                    <a:p>
                      <a:pPr marL="0" marR="0">
                        <a:lnSpc>
                          <a:spcPct val="100000"/>
                        </a:lnSpc>
                        <a:spcBef>
                          <a:spcPts val="0"/>
                        </a:spcBef>
                        <a:spcAft>
                          <a:spcPts val="0"/>
                        </a:spcAft>
                      </a:pPr>
                      <a:endParaRPr lang="en-US" sz="1300" dirty="0">
                        <a:effectLst/>
                        <a:latin typeface="+mn-lt"/>
                        <a:ea typeface="Calibri"/>
                        <a:cs typeface="Times New Roman"/>
                      </a:endParaRPr>
                    </a:p>
                  </a:txBody>
                  <a:tcPr marL="50280" marR="50280" marT="0" marB="0"/>
                </a:tc>
                <a:tc>
                  <a:txBody>
                    <a:bodyPr/>
                    <a:lstStyle/>
                    <a:p>
                      <a:pPr marL="0" marR="0">
                        <a:lnSpc>
                          <a:spcPct val="100000"/>
                        </a:lnSpc>
                        <a:spcBef>
                          <a:spcPts val="0"/>
                        </a:spcBef>
                        <a:spcAft>
                          <a:spcPts val="0"/>
                        </a:spcAft>
                      </a:pPr>
                      <a:endParaRPr lang="en-US" sz="1300" dirty="0">
                        <a:effectLst/>
                        <a:latin typeface="+mn-lt"/>
                        <a:ea typeface="Calibri"/>
                        <a:cs typeface="Times New Roman"/>
                      </a:endParaRPr>
                    </a:p>
                  </a:txBody>
                  <a:tcPr marL="50280" marR="50280" marT="0" marB="0"/>
                </a:tc>
                <a:tc>
                  <a:txBody>
                    <a:bodyPr/>
                    <a:lstStyle/>
                    <a:p>
                      <a:pPr marL="0" marR="0">
                        <a:lnSpc>
                          <a:spcPct val="100000"/>
                        </a:lnSpc>
                        <a:spcBef>
                          <a:spcPts val="0"/>
                        </a:spcBef>
                        <a:spcAft>
                          <a:spcPts val="0"/>
                        </a:spcAft>
                      </a:pPr>
                      <a:endParaRPr lang="en-US" sz="1300" dirty="0">
                        <a:effectLst/>
                        <a:latin typeface="+mn-lt"/>
                        <a:ea typeface="Calibri"/>
                        <a:cs typeface="Times New Roman"/>
                      </a:endParaRPr>
                    </a:p>
                  </a:txBody>
                  <a:tcPr marL="50280" marR="50280" marT="0" marB="0"/>
                </a:tc>
                <a:tc>
                  <a:txBody>
                    <a:bodyPr/>
                    <a:lstStyle/>
                    <a:p>
                      <a:pPr marL="0" marR="0">
                        <a:lnSpc>
                          <a:spcPct val="100000"/>
                        </a:lnSpc>
                        <a:spcBef>
                          <a:spcPts val="0"/>
                        </a:spcBef>
                        <a:spcAft>
                          <a:spcPts val="0"/>
                        </a:spcAft>
                      </a:pPr>
                      <a:endParaRPr lang="en-US" sz="1300" dirty="0">
                        <a:effectLst/>
                        <a:latin typeface="+mn-lt"/>
                        <a:ea typeface="Calibri"/>
                        <a:cs typeface="Times New Roman"/>
                      </a:endParaRPr>
                    </a:p>
                  </a:txBody>
                  <a:tcPr marL="50280" marR="50280" marT="0" marB="0"/>
                </a:tc>
              </a:tr>
            </a:tbl>
          </a:graphicData>
        </a:graphic>
      </p:graphicFrame>
      <p:sp>
        <p:nvSpPr>
          <p:cNvPr id="3" name="Title 2"/>
          <p:cNvSpPr>
            <a:spLocks noGrp="1"/>
          </p:cNvSpPr>
          <p:nvPr>
            <p:ph type="title"/>
          </p:nvPr>
        </p:nvSpPr>
        <p:spPr>
          <a:xfrm>
            <a:off x="228600" y="304800"/>
            <a:ext cx="8686800" cy="1828800"/>
          </a:xfrm>
        </p:spPr>
        <p:txBody>
          <a:bodyPr/>
          <a:lstStyle/>
          <a:p>
            <a:pPr algn="l"/>
            <a:r>
              <a:rPr lang="en-US" sz="1200" dirty="0"/>
              <a:t>Practice Profile for: </a:t>
            </a:r>
            <a:r>
              <a:rPr lang="en-US" sz="1200" b="0" dirty="0" smtClean="0">
                <a:solidFill>
                  <a:srgbClr val="C00000"/>
                </a:solidFill>
              </a:rPr>
              <a:t>Best School Ever</a:t>
            </a:r>
            <a:r>
              <a:rPr lang="en-US" sz="1200" b="0" dirty="0"/>
              <a:t/>
            </a:r>
            <a:br>
              <a:rPr lang="en-US" sz="1200" b="0" dirty="0"/>
            </a:br>
            <a:r>
              <a:rPr lang="en-US" sz="1200" dirty="0" smtClean="0"/>
              <a:t>Name of Instructional Strategy or Practice </a:t>
            </a:r>
            <a:r>
              <a:rPr lang="en-US" sz="1200" b="0" dirty="0" smtClean="0">
                <a:solidFill>
                  <a:srgbClr val="C00000"/>
                </a:solidFill>
              </a:rPr>
              <a:t>Effective Feedback</a:t>
            </a:r>
            <a:r>
              <a:rPr lang="en-US" sz="1200" dirty="0"/>
              <a:t>	</a:t>
            </a:r>
            <a:r>
              <a:rPr lang="en-US" sz="1200" dirty="0" smtClean="0"/>
              <a:t>	Date</a:t>
            </a:r>
            <a:r>
              <a:rPr lang="en-US" sz="1200" dirty="0"/>
              <a:t>: </a:t>
            </a:r>
            <a:r>
              <a:rPr lang="en-US" sz="1200" b="0" dirty="0" smtClean="0">
                <a:solidFill>
                  <a:srgbClr val="C00000"/>
                </a:solidFill>
              </a:rPr>
              <a:t>10.31.14</a:t>
            </a:r>
            <a:br>
              <a:rPr lang="en-US" sz="1200" b="0" dirty="0" smtClean="0">
                <a:solidFill>
                  <a:srgbClr val="C00000"/>
                </a:solidFill>
              </a:rPr>
            </a:br>
            <a:r>
              <a:rPr lang="en-US" sz="1200" dirty="0" smtClean="0"/>
              <a:t/>
            </a:r>
            <a:br>
              <a:rPr lang="en-US" sz="1200" dirty="0" smtClean="0"/>
            </a:br>
            <a:r>
              <a:rPr lang="en-US" sz="1200" dirty="0" smtClean="0"/>
              <a:t>Purpose/Rationale </a:t>
            </a:r>
            <a:r>
              <a:rPr lang="en-US" sz="1200" dirty="0"/>
              <a:t>for using this instructional strategy or practice (</a:t>
            </a:r>
            <a:r>
              <a:rPr lang="en-US" sz="1200" i="1" dirty="0"/>
              <a:t>By using this document, teachers will engage </a:t>
            </a:r>
            <a:r>
              <a:rPr lang="en-US" sz="1200" i="1" dirty="0" smtClean="0"/>
              <a:t>in</a:t>
            </a:r>
            <a:r>
              <a:rPr lang="en-US" sz="1200" i="1" dirty="0"/>
              <a:t>…)</a:t>
            </a:r>
            <a:r>
              <a:rPr lang="en-US" sz="1200" dirty="0"/>
              <a:t>: </a:t>
            </a:r>
            <a:r>
              <a:rPr lang="en-US" sz="1200" b="0" dirty="0" smtClean="0">
                <a:solidFill>
                  <a:srgbClr val="C00000"/>
                </a:solidFill>
              </a:rPr>
              <a:t>To describe key components of effective feedback so that it is delivered with consistency.</a:t>
            </a:r>
            <a:r>
              <a:rPr lang="en-US" sz="1200" b="0" dirty="0">
                <a:solidFill>
                  <a:srgbClr val="C00000"/>
                </a:solidFill>
              </a:rPr>
              <a:t/>
            </a:r>
            <a:br>
              <a:rPr lang="en-US" sz="1200" b="0" dirty="0">
                <a:solidFill>
                  <a:srgbClr val="C00000"/>
                </a:solidFill>
              </a:rPr>
            </a:br>
            <a:r>
              <a:rPr lang="en-US" sz="1200" b="0" dirty="0" smtClean="0">
                <a:solidFill>
                  <a:srgbClr val="C00000"/>
                </a:solidFill>
              </a:rPr>
              <a:t/>
            </a:r>
            <a:br>
              <a:rPr lang="en-US" sz="1200" b="0" dirty="0" smtClean="0">
                <a:solidFill>
                  <a:srgbClr val="C00000"/>
                </a:solidFill>
              </a:rPr>
            </a:br>
            <a:r>
              <a:rPr lang="en-US" sz="1200" dirty="0" smtClean="0"/>
              <a:t>Desired </a:t>
            </a:r>
            <a:r>
              <a:rPr lang="en-US" sz="1200" dirty="0"/>
              <a:t>Outcome: (</a:t>
            </a:r>
            <a:r>
              <a:rPr lang="en-US" sz="1200" i="1" dirty="0"/>
              <a:t>To raise student achievement by…</a:t>
            </a:r>
            <a:r>
              <a:rPr lang="en-US" sz="1200" dirty="0"/>
              <a:t>): </a:t>
            </a:r>
            <a:r>
              <a:rPr lang="en-US" sz="1200" b="0" dirty="0" smtClean="0">
                <a:solidFill>
                  <a:srgbClr val="C00000"/>
                </a:solidFill>
              </a:rPr>
              <a:t>Improve academic and behavioral performance and  increase student results (engagement, participation, motivation, assignment completion)</a:t>
            </a:r>
            <a:r>
              <a:rPr lang="en-US" sz="1200" b="0" dirty="0">
                <a:solidFill>
                  <a:srgbClr val="C00000"/>
                </a:solidFill>
              </a:rPr>
              <a:t/>
            </a:r>
            <a:br>
              <a:rPr lang="en-US" sz="1200" b="0" dirty="0">
                <a:solidFill>
                  <a:srgbClr val="C00000"/>
                </a:solidFill>
              </a:rPr>
            </a:br>
            <a:r>
              <a:rPr lang="en-US" sz="1200" b="0" dirty="0" smtClean="0">
                <a:solidFill>
                  <a:srgbClr val="C00000"/>
                </a:solidFill>
              </a:rPr>
              <a:t/>
            </a:r>
            <a:br>
              <a:rPr lang="en-US" sz="1200" b="0" dirty="0" smtClean="0">
                <a:solidFill>
                  <a:srgbClr val="C00000"/>
                </a:solidFill>
              </a:rPr>
            </a:br>
            <a:r>
              <a:rPr lang="en-US" sz="1200" dirty="0" smtClean="0"/>
              <a:t>Citation </a:t>
            </a:r>
            <a:r>
              <a:rPr lang="en-US" sz="1200" dirty="0"/>
              <a:t>of Research used: </a:t>
            </a:r>
            <a:r>
              <a:rPr lang="en-US" sz="1200" b="0" dirty="0" smtClean="0">
                <a:solidFill>
                  <a:srgbClr val="C00000"/>
                </a:solidFill>
              </a:rPr>
              <a:t>G. Wiggins, Seven Keys to Effective Feedback (2012)</a:t>
            </a:r>
            <a:r>
              <a:rPr lang="en-US" b="0" dirty="0">
                <a:solidFill>
                  <a:srgbClr val="C00000"/>
                </a:solidFill>
              </a:rPr>
              <a:t/>
            </a:r>
            <a:br>
              <a:rPr lang="en-US" b="0" dirty="0">
                <a:solidFill>
                  <a:srgbClr val="C00000"/>
                </a:solidFill>
              </a:rPr>
            </a:br>
            <a:endParaRPr lang="en-US" b="0" dirty="0">
              <a:solidFill>
                <a:srgbClr val="C00000"/>
              </a:solidFill>
            </a:endParaRPr>
          </a:p>
        </p:txBody>
      </p:sp>
      <p:sp>
        <p:nvSpPr>
          <p:cNvPr id="5" name="Slide Number Placeholder 4"/>
          <p:cNvSpPr>
            <a:spLocks noGrp="1"/>
          </p:cNvSpPr>
          <p:nvPr>
            <p:ph type="sldNum" sz="quarter" idx="11"/>
          </p:nvPr>
        </p:nvSpPr>
        <p:spPr/>
        <p:txBody>
          <a:bodyPr/>
          <a:lstStyle/>
          <a:p>
            <a:pPr>
              <a:defRPr/>
            </a:pPr>
            <a:fld id="{7747FA44-02FD-4485-B373-A98F0B4349C3}" type="slidenum">
              <a:rPr lang="en-US" smtClean="0"/>
              <a:pPr>
                <a:defRPr/>
              </a:pPr>
              <a:t>18</a:t>
            </a:fld>
            <a:endParaRPr lang="en-US" dirty="0"/>
          </a:p>
        </p:txBody>
      </p:sp>
    </p:spTree>
    <p:extLst>
      <p:ext uri="{BB962C8B-B14F-4D97-AF65-F5344CB8AC3E}">
        <p14:creationId xmlns:p14="http://schemas.microsoft.com/office/powerpoint/2010/main" val="25760593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smtClean="0">
                <a:solidFill>
                  <a:schemeClr val="tx2"/>
                </a:solidFill>
              </a:rPr>
              <a:t>Responding to Problem Behavior in Schools: The Behavior Education Program (D. Crone, R. Horner, &amp; L. Hawken)</a:t>
            </a:r>
          </a:p>
          <a:p>
            <a:endParaRPr lang="en-US" sz="2000" dirty="0"/>
          </a:p>
          <a:p>
            <a:endParaRPr lang="en-US" sz="2000" dirty="0" smtClean="0"/>
          </a:p>
          <a:p>
            <a:r>
              <a:rPr lang="en-US" sz="2000" dirty="0" smtClean="0">
                <a:solidFill>
                  <a:schemeClr val="tx2"/>
                </a:solidFill>
              </a:rPr>
              <a:t>MiBLSi </a:t>
            </a:r>
            <a:r>
              <a:rPr lang="en-US" sz="2000" dirty="0">
                <a:solidFill>
                  <a:schemeClr val="tx2"/>
                </a:solidFill>
              </a:rPr>
              <a:t>Check In/Check Out: Fidelity of Implementation Scoring Guide</a:t>
            </a:r>
          </a:p>
          <a:p>
            <a:pPr marL="400050" lvl="1" indent="0">
              <a:buNone/>
            </a:pPr>
            <a:r>
              <a:rPr lang="en-US" sz="1600" dirty="0" smtClean="0"/>
              <a:t>Michigan's </a:t>
            </a:r>
            <a:r>
              <a:rPr lang="en-US" sz="1600" dirty="0"/>
              <a:t>Integrated Behavior and Learning Support Initiative (MiBLSi) is a Mandated Activities Project (MAP), funded under the </a:t>
            </a:r>
            <a:r>
              <a:rPr lang="en-US" sz="1600" i="1" dirty="0"/>
              <a:t>Individuals with Disabilities Education Act</a:t>
            </a:r>
            <a:r>
              <a:rPr lang="en-US" sz="1600" dirty="0"/>
              <a:t> (IDEA) through the Michigan Department of Education, Office of Special </a:t>
            </a:r>
            <a:r>
              <a:rPr lang="en-US" sz="1600" dirty="0" smtClean="0"/>
              <a:t>Education.adapted </a:t>
            </a:r>
            <a:r>
              <a:rPr lang="en-US" sz="1600" dirty="0"/>
              <a:t>from L. Hawkin (2006) University of Utah</a:t>
            </a:r>
          </a:p>
          <a:p>
            <a:endParaRPr lang="en-US" dirty="0"/>
          </a:p>
        </p:txBody>
      </p:sp>
      <p:sp>
        <p:nvSpPr>
          <p:cNvPr id="3" name="Title 2"/>
          <p:cNvSpPr>
            <a:spLocks noGrp="1"/>
          </p:cNvSpPr>
          <p:nvPr>
            <p:ph type="title"/>
          </p:nvPr>
        </p:nvSpPr>
        <p:spPr/>
        <p:txBody>
          <a:bodyPr/>
          <a:lstStyle/>
          <a:p>
            <a:r>
              <a:rPr lang="en-US" dirty="0" smtClean="0">
                <a:solidFill>
                  <a:srgbClr val="C00000"/>
                </a:solidFill>
              </a:rPr>
              <a:t>Resources</a:t>
            </a:r>
            <a:endParaRPr lang="en-US" dirty="0">
              <a:solidFill>
                <a:srgbClr val="C00000"/>
              </a:solidFill>
            </a:endParaRPr>
          </a:p>
        </p:txBody>
      </p:sp>
      <p:sp>
        <p:nvSpPr>
          <p:cNvPr id="4" name="Footer Placeholder 3"/>
          <p:cNvSpPr>
            <a:spLocks noGrp="1"/>
          </p:cNvSpPr>
          <p:nvPr>
            <p:ph type="ftr" sz="quarter" idx="10"/>
          </p:nvPr>
        </p:nvSpPr>
        <p:spPr/>
        <p:txBody>
          <a:bodyPr/>
          <a:lstStyle/>
          <a:p>
            <a:pPr>
              <a:defRPr/>
            </a:pPr>
            <a:r>
              <a:rPr lang="en-US" dirty="0" smtClean="0"/>
              <a:t>education.state.mn.us</a:t>
            </a:r>
            <a:endParaRPr lang="en-US" dirty="0"/>
          </a:p>
        </p:txBody>
      </p:sp>
      <p:sp>
        <p:nvSpPr>
          <p:cNvPr id="5" name="Slide Number Placeholder 4"/>
          <p:cNvSpPr>
            <a:spLocks noGrp="1"/>
          </p:cNvSpPr>
          <p:nvPr>
            <p:ph type="sldNum" sz="quarter" idx="11"/>
          </p:nvPr>
        </p:nvSpPr>
        <p:spPr/>
        <p:txBody>
          <a:bodyPr/>
          <a:lstStyle/>
          <a:p>
            <a:pPr>
              <a:defRPr/>
            </a:pPr>
            <a:fld id="{7747FA44-02FD-4485-B373-A98F0B4349C3}" type="slidenum">
              <a:rPr lang="en-US" smtClean="0"/>
              <a:pPr>
                <a:defRPr/>
              </a:pPr>
              <a:t>19</a:t>
            </a:fld>
            <a:endParaRPr lang="en-US" dirty="0"/>
          </a:p>
        </p:txBody>
      </p:sp>
    </p:spTree>
    <p:extLst>
      <p:ext uri="{BB962C8B-B14F-4D97-AF65-F5344CB8AC3E}">
        <p14:creationId xmlns:p14="http://schemas.microsoft.com/office/powerpoint/2010/main" val="31440362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90600"/>
            <a:ext cx="8229600" cy="5135563"/>
          </a:xfrm>
        </p:spPr>
        <p:txBody>
          <a:bodyPr/>
          <a:lstStyle/>
          <a:p>
            <a:pPr marL="0" indent="0">
              <a:buNone/>
            </a:pPr>
            <a:r>
              <a:rPr lang="en-US" sz="2000" dirty="0" smtClean="0">
                <a:solidFill>
                  <a:schemeClr val="tx2"/>
                </a:solidFill>
              </a:rPr>
              <a:t>What is it?</a:t>
            </a:r>
          </a:p>
          <a:p>
            <a:r>
              <a:rPr lang="en-US" sz="2000" b="0" dirty="0" smtClean="0"/>
              <a:t>Tier II group oriented intervention</a:t>
            </a:r>
          </a:p>
          <a:p>
            <a:r>
              <a:rPr lang="en-US" sz="2000" b="0" dirty="0" smtClean="0"/>
              <a:t>Designed for students a) with behavior problems observed across multiple settings, b) who do not require more immediate interventions (for violent behavior infractions)</a:t>
            </a:r>
          </a:p>
          <a:p>
            <a:r>
              <a:rPr lang="en-US" sz="2000" b="0" dirty="0" smtClean="0"/>
              <a:t>Foundational knowledge/implementation  of Tier I PBIS (Positive Behavioral Interventions and Supports) is considered critical to enhance effectiveness</a:t>
            </a:r>
          </a:p>
          <a:p>
            <a:r>
              <a:rPr lang="en-US" sz="2000" b="0" dirty="0" smtClean="0"/>
              <a:t>Requires a CICO Coordinator</a:t>
            </a:r>
          </a:p>
          <a:p>
            <a:endParaRPr lang="en-US" sz="2000" dirty="0"/>
          </a:p>
          <a:p>
            <a:pPr marL="0" indent="0">
              <a:buNone/>
            </a:pPr>
            <a:r>
              <a:rPr lang="en-US" sz="2000" dirty="0" smtClean="0">
                <a:solidFill>
                  <a:schemeClr val="tx2"/>
                </a:solidFill>
              </a:rPr>
              <a:t>Four components</a:t>
            </a:r>
          </a:p>
          <a:p>
            <a:r>
              <a:rPr lang="en-US" sz="2000" b="0" dirty="0" smtClean="0"/>
              <a:t>Morning Check-in</a:t>
            </a:r>
          </a:p>
          <a:p>
            <a:r>
              <a:rPr lang="en-US" sz="2000" b="0" dirty="0" smtClean="0"/>
              <a:t>Teacher feedback throughout the day (via point card)</a:t>
            </a:r>
          </a:p>
          <a:p>
            <a:r>
              <a:rPr lang="en-US" sz="2000" b="0" dirty="0" smtClean="0"/>
              <a:t>Afternoon Check-out</a:t>
            </a:r>
          </a:p>
          <a:p>
            <a:r>
              <a:rPr lang="en-US" sz="2000" b="0" dirty="0" smtClean="0"/>
              <a:t>Parent feedback</a:t>
            </a:r>
          </a:p>
          <a:p>
            <a:endParaRPr lang="en-US" dirty="0"/>
          </a:p>
        </p:txBody>
      </p:sp>
      <p:sp>
        <p:nvSpPr>
          <p:cNvPr id="3" name="Title 2"/>
          <p:cNvSpPr>
            <a:spLocks noGrp="1"/>
          </p:cNvSpPr>
          <p:nvPr>
            <p:ph type="title"/>
          </p:nvPr>
        </p:nvSpPr>
        <p:spPr>
          <a:xfrm>
            <a:off x="457200" y="304800"/>
            <a:ext cx="8229600" cy="685800"/>
          </a:xfrm>
        </p:spPr>
        <p:txBody>
          <a:bodyPr/>
          <a:lstStyle/>
          <a:p>
            <a:r>
              <a:rPr lang="en-US" dirty="0" smtClean="0">
                <a:solidFill>
                  <a:srgbClr val="C00000"/>
                </a:solidFill>
              </a:rPr>
              <a:t>Check-In Check-Out (CICO)</a:t>
            </a:r>
            <a:endParaRPr lang="en-US" dirty="0">
              <a:solidFill>
                <a:srgbClr val="C00000"/>
              </a:solidFill>
            </a:endParaRPr>
          </a:p>
        </p:txBody>
      </p:sp>
      <p:sp>
        <p:nvSpPr>
          <p:cNvPr id="4" name="Footer Placeholder 3"/>
          <p:cNvSpPr>
            <a:spLocks noGrp="1"/>
          </p:cNvSpPr>
          <p:nvPr>
            <p:ph type="ftr" sz="quarter" idx="10"/>
          </p:nvPr>
        </p:nvSpPr>
        <p:spPr/>
        <p:txBody>
          <a:bodyPr/>
          <a:lstStyle/>
          <a:p>
            <a:pPr>
              <a:defRPr/>
            </a:pPr>
            <a:r>
              <a:rPr lang="en-US" dirty="0" smtClean="0"/>
              <a:t>education.state.mn.us</a:t>
            </a:r>
            <a:endParaRPr lang="en-US" dirty="0"/>
          </a:p>
        </p:txBody>
      </p:sp>
      <p:sp>
        <p:nvSpPr>
          <p:cNvPr id="5" name="Slide Number Placeholder 4"/>
          <p:cNvSpPr>
            <a:spLocks noGrp="1"/>
          </p:cNvSpPr>
          <p:nvPr>
            <p:ph type="sldNum" sz="quarter" idx="11"/>
          </p:nvPr>
        </p:nvSpPr>
        <p:spPr/>
        <p:txBody>
          <a:bodyPr/>
          <a:lstStyle/>
          <a:p>
            <a:pPr>
              <a:defRPr/>
            </a:pPr>
            <a:fld id="{7747FA44-02FD-4485-B373-A98F0B4349C3}" type="slidenum">
              <a:rPr lang="en-US" smtClean="0"/>
              <a:pPr>
                <a:defRPr/>
              </a:pPr>
              <a:t>20</a:t>
            </a:fld>
            <a:endParaRPr lang="en-US" dirty="0"/>
          </a:p>
        </p:txBody>
      </p:sp>
    </p:spTree>
    <p:extLst>
      <p:ext uri="{BB962C8B-B14F-4D97-AF65-F5344CB8AC3E}">
        <p14:creationId xmlns:p14="http://schemas.microsoft.com/office/powerpoint/2010/main" val="42691286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059363"/>
          </a:xfrm>
        </p:spPr>
        <p:txBody>
          <a:bodyPr/>
          <a:lstStyle/>
          <a:p>
            <a:r>
              <a:rPr lang="en-US" sz="2000" b="0" dirty="0" smtClean="0"/>
              <a:t>Check-in with CICO Coordinator in the morning</a:t>
            </a:r>
          </a:p>
          <a:p>
            <a:r>
              <a:rPr lang="en-US" sz="2000" b="0" dirty="0" smtClean="0"/>
              <a:t>Student carries point cared based on school wide expectations</a:t>
            </a:r>
          </a:p>
          <a:p>
            <a:r>
              <a:rPr lang="en-US" sz="2000" b="0" dirty="0" smtClean="0"/>
              <a:t>Student receives frequent and regular feedback on behavior from adults throughout the day</a:t>
            </a:r>
          </a:p>
          <a:p>
            <a:r>
              <a:rPr lang="en-US" sz="2000" b="0" dirty="0" smtClean="0"/>
              <a:t>Student reviews goals with CICO Coordinator at end of day (check-out)</a:t>
            </a:r>
          </a:p>
          <a:p>
            <a:r>
              <a:rPr lang="en-US" sz="2000" b="0" dirty="0" smtClean="0"/>
              <a:t>Student takes point card home for parent signature and positive feedback</a:t>
            </a:r>
          </a:p>
          <a:p>
            <a:endParaRPr lang="en-US" sz="2000" b="0" dirty="0"/>
          </a:p>
          <a:p>
            <a:pPr marL="0" indent="0">
              <a:buNone/>
            </a:pPr>
            <a:r>
              <a:rPr lang="en-US" sz="2000" b="0" dirty="0" smtClean="0">
                <a:solidFill>
                  <a:schemeClr val="tx2"/>
                </a:solidFill>
              </a:rPr>
              <a:t>Measures of effectiveness and implementation:</a:t>
            </a:r>
            <a:r>
              <a:rPr lang="en-US" sz="2000" b="0" dirty="0" smtClean="0"/>
              <a:t> Number of students in program is tracked daily and over time; % of students meeting their goals; % of program steps implemented; number of behavioral referrals, out of school and in school suspensions</a:t>
            </a:r>
            <a:endParaRPr lang="en-US" sz="2000" b="0" dirty="0"/>
          </a:p>
        </p:txBody>
      </p:sp>
      <p:sp>
        <p:nvSpPr>
          <p:cNvPr id="3" name="Title 2"/>
          <p:cNvSpPr>
            <a:spLocks noGrp="1"/>
          </p:cNvSpPr>
          <p:nvPr>
            <p:ph type="title"/>
          </p:nvPr>
        </p:nvSpPr>
        <p:spPr>
          <a:xfrm>
            <a:off x="457200" y="304800"/>
            <a:ext cx="8229600" cy="685800"/>
          </a:xfrm>
        </p:spPr>
        <p:txBody>
          <a:bodyPr/>
          <a:lstStyle/>
          <a:p>
            <a:r>
              <a:rPr lang="en-US" dirty="0" smtClean="0">
                <a:solidFill>
                  <a:srgbClr val="C00000"/>
                </a:solidFill>
              </a:rPr>
              <a:t>CICO Daily Activities</a:t>
            </a:r>
            <a:endParaRPr lang="en-US" dirty="0">
              <a:solidFill>
                <a:srgbClr val="C00000"/>
              </a:solidFill>
            </a:endParaRPr>
          </a:p>
        </p:txBody>
      </p:sp>
      <p:sp>
        <p:nvSpPr>
          <p:cNvPr id="4" name="Footer Placeholder 3"/>
          <p:cNvSpPr>
            <a:spLocks noGrp="1"/>
          </p:cNvSpPr>
          <p:nvPr>
            <p:ph type="ftr" sz="quarter" idx="10"/>
          </p:nvPr>
        </p:nvSpPr>
        <p:spPr/>
        <p:txBody>
          <a:bodyPr/>
          <a:lstStyle/>
          <a:p>
            <a:pPr>
              <a:defRPr/>
            </a:pPr>
            <a:r>
              <a:rPr lang="en-US" dirty="0" smtClean="0"/>
              <a:t>education.state.mn.us</a:t>
            </a:r>
            <a:endParaRPr lang="en-US" dirty="0"/>
          </a:p>
        </p:txBody>
      </p:sp>
      <p:sp>
        <p:nvSpPr>
          <p:cNvPr id="5" name="Slide Number Placeholder 4"/>
          <p:cNvSpPr>
            <a:spLocks noGrp="1"/>
          </p:cNvSpPr>
          <p:nvPr>
            <p:ph type="sldNum" sz="quarter" idx="11"/>
          </p:nvPr>
        </p:nvSpPr>
        <p:spPr/>
        <p:txBody>
          <a:bodyPr/>
          <a:lstStyle/>
          <a:p>
            <a:pPr>
              <a:defRPr/>
            </a:pPr>
            <a:fld id="{7747FA44-02FD-4485-B373-A98F0B4349C3}" type="slidenum">
              <a:rPr lang="en-US" smtClean="0"/>
              <a:pPr>
                <a:defRPr/>
              </a:pPr>
              <a:t>21</a:t>
            </a:fld>
            <a:endParaRPr lang="en-US" dirty="0"/>
          </a:p>
        </p:txBody>
      </p:sp>
    </p:spTree>
    <p:extLst>
      <p:ext uri="{BB962C8B-B14F-4D97-AF65-F5344CB8AC3E}">
        <p14:creationId xmlns:p14="http://schemas.microsoft.com/office/powerpoint/2010/main" val="38327409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1582448487"/>
              </p:ext>
            </p:extLst>
          </p:nvPr>
        </p:nvGraphicFramePr>
        <p:xfrm>
          <a:off x="228600" y="2320756"/>
          <a:ext cx="8763000" cy="4476411"/>
        </p:xfrm>
        <a:graphic>
          <a:graphicData uri="http://schemas.openxmlformats.org/drawingml/2006/table">
            <a:tbl>
              <a:tblPr firstRow="1" firstCol="1" bandRow="1">
                <a:tableStyleId>{5C22544A-7EE6-4342-B048-85BDC9FD1C3A}</a:tableStyleId>
              </a:tblPr>
              <a:tblGrid>
                <a:gridCol w="1460500"/>
                <a:gridCol w="1460500"/>
                <a:gridCol w="2489200"/>
                <a:gridCol w="1559530"/>
                <a:gridCol w="1793270"/>
              </a:tblGrid>
              <a:tr h="536995">
                <a:tc>
                  <a:txBody>
                    <a:bodyPr/>
                    <a:lstStyle/>
                    <a:p>
                      <a:pPr marL="0" marR="0">
                        <a:lnSpc>
                          <a:spcPct val="115000"/>
                        </a:lnSpc>
                        <a:spcBef>
                          <a:spcPts val="0"/>
                        </a:spcBef>
                        <a:spcAft>
                          <a:spcPts val="0"/>
                        </a:spcAft>
                      </a:pPr>
                      <a:r>
                        <a:rPr lang="en-US" sz="1200" dirty="0">
                          <a:effectLst/>
                        </a:rPr>
                        <a:t>Core Component or Critical Feature</a:t>
                      </a:r>
                      <a:endParaRPr lang="en-US" sz="1200" dirty="0">
                        <a:effectLst/>
                        <a:latin typeface="Calibri"/>
                        <a:ea typeface="Calibri"/>
                        <a:cs typeface="Times New Roman"/>
                      </a:endParaRPr>
                    </a:p>
                  </a:txBody>
                  <a:tcPr marL="50280" marR="50280" marT="0" marB="0"/>
                </a:tc>
                <a:tc>
                  <a:txBody>
                    <a:bodyPr/>
                    <a:lstStyle/>
                    <a:p>
                      <a:pPr marL="0" marR="0">
                        <a:lnSpc>
                          <a:spcPct val="115000"/>
                        </a:lnSpc>
                        <a:spcBef>
                          <a:spcPts val="0"/>
                        </a:spcBef>
                        <a:spcAft>
                          <a:spcPts val="0"/>
                        </a:spcAft>
                      </a:pPr>
                      <a:r>
                        <a:rPr lang="en-US" sz="1200" dirty="0">
                          <a:effectLst/>
                        </a:rPr>
                        <a:t>Contribution to the Desired Outcome</a:t>
                      </a:r>
                      <a:endParaRPr lang="en-US" sz="1200" dirty="0">
                        <a:effectLst/>
                        <a:latin typeface="Calibri"/>
                        <a:ea typeface="Calibri"/>
                        <a:cs typeface="Times New Roman"/>
                      </a:endParaRPr>
                    </a:p>
                  </a:txBody>
                  <a:tcPr marL="50280" marR="50280" marT="0" marB="0"/>
                </a:tc>
                <a:tc>
                  <a:txBody>
                    <a:bodyPr/>
                    <a:lstStyle/>
                    <a:p>
                      <a:pPr marL="0" marR="0">
                        <a:lnSpc>
                          <a:spcPct val="115000"/>
                        </a:lnSpc>
                        <a:spcBef>
                          <a:spcPts val="0"/>
                        </a:spcBef>
                        <a:spcAft>
                          <a:spcPts val="0"/>
                        </a:spcAft>
                      </a:pPr>
                      <a:r>
                        <a:rPr lang="en-US" sz="1200" dirty="0">
                          <a:effectLst/>
                        </a:rPr>
                        <a:t>Expected/Proficient: Description of educator behavior</a:t>
                      </a:r>
                      <a:endParaRPr lang="en-US" sz="1200" dirty="0">
                        <a:effectLst/>
                        <a:latin typeface="Calibri"/>
                        <a:ea typeface="Calibri"/>
                        <a:cs typeface="Times New Roman"/>
                      </a:endParaRPr>
                    </a:p>
                  </a:txBody>
                  <a:tcPr marL="50280" marR="50280" marT="0" marB="0"/>
                </a:tc>
                <a:tc>
                  <a:txBody>
                    <a:bodyPr/>
                    <a:lstStyle/>
                    <a:p>
                      <a:pPr marL="0" marR="0">
                        <a:lnSpc>
                          <a:spcPct val="115000"/>
                        </a:lnSpc>
                        <a:spcBef>
                          <a:spcPts val="0"/>
                        </a:spcBef>
                        <a:spcAft>
                          <a:spcPts val="0"/>
                        </a:spcAft>
                      </a:pPr>
                      <a:r>
                        <a:rPr lang="en-US" sz="1200" dirty="0">
                          <a:effectLst/>
                        </a:rPr>
                        <a:t>Developmental: Description of educator behavior</a:t>
                      </a:r>
                      <a:endParaRPr lang="en-US" sz="1200" dirty="0">
                        <a:effectLst/>
                        <a:latin typeface="Calibri"/>
                        <a:ea typeface="Calibri"/>
                        <a:cs typeface="Times New Roman"/>
                      </a:endParaRPr>
                    </a:p>
                  </a:txBody>
                  <a:tcPr marL="50280" marR="50280" marT="0" marB="0"/>
                </a:tc>
                <a:tc>
                  <a:txBody>
                    <a:bodyPr/>
                    <a:lstStyle/>
                    <a:p>
                      <a:pPr marL="0" marR="0">
                        <a:lnSpc>
                          <a:spcPct val="115000"/>
                        </a:lnSpc>
                        <a:spcBef>
                          <a:spcPts val="0"/>
                        </a:spcBef>
                        <a:spcAft>
                          <a:spcPts val="0"/>
                        </a:spcAft>
                      </a:pPr>
                      <a:r>
                        <a:rPr lang="en-US" sz="1200" dirty="0">
                          <a:effectLst/>
                        </a:rPr>
                        <a:t>Needs Improvement: Description of educator behavior</a:t>
                      </a:r>
                      <a:endParaRPr lang="en-US" sz="1200" dirty="0">
                        <a:effectLst/>
                        <a:latin typeface="Calibri"/>
                        <a:ea typeface="Calibri"/>
                        <a:cs typeface="Times New Roman"/>
                      </a:endParaRPr>
                    </a:p>
                  </a:txBody>
                  <a:tcPr marL="50280" marR="50280" marT="0" marB="0"/>
                </a:tc>
              </a:tr>
              <a:tr h="3004227">
                <a:tc>
                  <a:txBody>
                    <a:bodyPr/>
                    <a:lstStyle/>
                    <a:p>
                      <a:pPr marL="0" marR="0">
                        <a:lnSpc>
                          <a:spcPct val="115000"/>
                        </a:lnSpc>
                        <a:spcBef>
                          <a:spcPts val="0"/>
                        </a:spcBef>
                        <a:spcAft>
                          <a:spcPts val="0"/>
                        </a:spcAft>
                      </a:pPr>
                      <a:r>
                        <a:rPr lang="en-US" sz="1200" dirty="0">
                          <a:effectLst/>
                        </a:rPr>
                        <a:t> </a:t>
                      </a:r>
                      <a:endParaRPr lang="en-US" sz="1200" dirty="0" smtClean="0">
                        <a:effectLst/>
                      </a:endParaRPr>
                    </a:p>
                    <a:p>
                      <a:pPr marL="0" marR="0">
                        <a:lnSpc>
                          <a:spcPct val="115000"/>
                        </a:lnSpc>
                        <a:spcBef>
                          <a:spcPts val="0"/>
                        </a:spcBef>
                        <a:spcAft>
                          <a:spcPts val="0"/>
                        </a:spcAft>
                      </a:pPr>
                      <a:r>
                        <a:rPr lang="en-US" sz="1200" dirty="0" smtClean="0">
                          <a:effectLst/>
                          <a:latin typeface="Calibri"/>
                          <a:ea typeface="Calibri"/>
                          <a:cs typeface="Times New Roman"/>
                        </a:rPr>
                        <a:t>Morning</a:t>
                      </a:r>
                      <a:r>
                        <a:rPr lang="en-US" sz="1200" baseline="0" dirty="0" smtClean="0">
                          <a:effectLst/>
                          <a:latin typeface="Calibri"/>
                          <a:ea typeface="Calibri"/>
                          <a:cs typeface="Times New Roman"/>
                        </a:rPr>
                        <a:t> Check -In</a:t>
                      </a:r>
                      <a:endParaRPr lang="en-US" sz="1200" dirty="0">
                        <a:effectLst/>
                        <a:latin typeface="Calibri"/>
                        <a:ea typeface="Calibri"/>
                        <a:cs typeface="Times New Roman"/>
                      </a:endParaRPr>
                    </a:p>
                  </a:txBody>
                  <a:tcPr marL="50280" marR="50280" marT="0" marB="0"/>
                </a:tc>
                <a:tc>
                  <a:txBody>
                    <a:bodyPr/>
                    <a:lstStyle/>
                    <a:p>
                      <a:pPr marL="0" marR="0">
                        <a:lnSpc>
                          <a:spcPct val="115000"/>
                        </a:lnSpc>
                        <a:spcBef>
                          <a:spcPts val="0"/>
                        </a:spcBef>
                        <a:spcAft>
                          <a:spcPts val="0"/>
                        </a:spcAft>
                      </a:pPr>
                      <a:r>
                        <a:rPr lang="en-US" sz="1200" dirty="0" smtClean="0">
                          <a:effectLst/>
                          <a:latin typeface="Calibri"/>
                          <a:ea typeface="Calibri"/>
                          <a:cs typeface="Times New Roman"/>
                        </a:rPr>
                        <a:t>The</a:t>
                      </a:r>
                      <a:r>
                        <a:rPr lang="en-US" sz="1200" baseline="0" dirty="0" smtClean="0">
                          <a:effectLst/>
                          <a:latin typeface="Calibri"/>
                          <a:ea typeface="Calibri"/>
                          <a:cs typeface="Times New Roman"/>
                        </a:rPr>
                        <a:t> Check-In provides increased positive  adult contact, social skills learning  and increased opportunities for feedback to achieve desired outcomes</a:t>
                      </a:r>
                      <a:endParaRPr lang="en-US" sz="1200" dirty="0">
                        <a:effectLst/>
                        <a:latin typeface="Calibri"/>
                        <a:ea typeface="Calibri"/>
                        <a:cs typeface="Times New Roman"/>
                      </a:endParaRPr>
                    </a:p>
                  </a:txBody>
                  <a:tcPr marL="50280" marR="50280" marT="0" marB="0"/>
                </a:tc>
                <a:tc>
                  <a:txBody>
                    <a:bodyPr/>
                    <a:lstStyle/>
                    <a:p>
                      <a:pPr marL="0" marR="0">
                        <a:lnSpc>
                          <a:spcPct val="115000"/>
                        </a:lnSpc>
                        <a:spcBef>
                          <a:spcPts val="0"/>
                        </a:spcBef>
                        <a:spcAft>
                          <a:spcPts val="0"/>
                        </a:spcAft>
                      </a:pPr>
                      <a:r>
                        <a:rPr lang="en-US" sz="1200" baseline="0" dirty="0" smtClean="0">
                          <a:effectLst/>
                        </a:rPr>
                        <a:t>- Greets student by name with positive affect (smile)</a:t>
                      </a:r>
                    </a:p>
                    <a:p>
                      <a:pPr marL="0" marR="0">
                        <a:lnSpc>
                          <a:spcPct val="115000"/>
                        </a:lnSpc>
                        <a:spcBef>
                          <a:spcPts val="0"/>
                        </a:spcBef>
                        <a:spcAft>
                          <a:spcPts val="0"/>
                        </a:spcAft>
                      </a:pPr>
                      <a:r>
                        <a:rPr lang="en-US" sz="1200" baseline="0" dirty="0" smtClean="0">
                          <a:effectLst/>
                        </a:rPr>
                        <a:t>- Collects  progress report from previous day and provides effective  specific feedback  about comments on the report</a:t>
                      </a:r>
                    </a:p>
                    <a:p>
                      <a:pPr marL="0" marR="0">
                        <a:lnSpc>
                          <a:spcPct val="115000"/>
                        </a:lnSpc>
                        <a:spcBef>
                          <a:spcPts val="0"/>
                        </a:spcBef>
                        <a:spcAft>
                          <a:spcPts val="0"/>
                        </a:spcAft>
                      </a:pPr>
                      <a:r>
                        <a:rPr lang="en-US" sz="1200" baseline="0" dirty="0" smtClean="0">
                          <a:effectLst/>
                        </a:rPr>
                        <a:t>- Gives points (0 = did not bring report; 1 = brought without signature; 2  = brought with signature)</a:t>
                      </a:r>
                    </a:p>
                    <a:p>
                      <a:pPr marL="0" marR="0">
                        <a:lnSpc>
                          <a:spcPct val="115000"/>
                        </a:lnSpc>
                        <a:spcBef>
                          <a:spcPts val="0"/>
                        </a:spcBef>
                        <a:spcAft>
                          <a:spcPts val="0"/>
                        </a:spcAft>
                      </a:pPr>
                      <a:r>
                        <a:rPr lang="en-US" sz="1200" baseline="0" dirty="0" smtClean="0">
                          <a:effectLst/>
                        </a:rPr>
                        <a:t>- Prompts student to collect coupon  or trade in points  – if relevant - and return to homeroom</a:t>
                      </a:r>
                    </a:p>
                    <a:p>
                      <a:pPr marL="0" marR="0">
                        <a:lnSpc>
                          <a:spcPct val="115000"/>
                        </a:lnSpc>
                        <a:spcBef>
                          <a:spcPts val="0"/>
                        </a:spcBef>
                        <a:spcAft>
                          <a:spcPts val="0"/>
                        </a:spcAft>
                      </a:pPr>
                      <a:r>
                        <a:rPr lang="en-US" sz="1200" baseline="0" dirty="0" smtClean="0">
                          <a:effectLst/>
                        </a:rPr>
                        <a:t>- Records data on  attendance and files progress  report</a:t>
                      </a:r>
                    </a:p>
                  </a:txBody>
                  <a:tcPr marL="50280" marR="50280" marT="0" marB="0"/>
                </a:tc>
                <a:tc>
                  <a:txBody>
                    <a:bodyPr/>
                    <a:lstStyle/>
                    <a:p>
                      <a:pPr marL="0" marR="0">
                        <a:lnSpc>
                          <a:spcPct val="115000"/>
                        </a:lnSpc>
                        <a:spcBef>
                          <a:spcPts val="0"/>
                        </a:spcBef>
                        <a:spcAft>
                          <a:spcPts val="0"/>
                        </a:spcAft>
                      </a:pPr>
                      <a:r>
                        <a:rPr lang="en-US" sz="1200" dirty="0" smtClean="0">
                          <a:effectLst/>
                        </a:rPr>
                        <a:t>Acknowledges</a:t>
                      </a:r>
                      <a:r>
                        <a:rPr lang="en-US" sz="1200" baseline="0" dirty="0" smtClean="0">
                          <a:effectLst/>
                        </a:rPr>
                        <a:t> student with low affect</a:t>
                      </a:r>
                    </a:p>
                    <a:p>
                      <a:pPr marL="0" marR="0">
                        <a:lnSpc>
                          <a:spcPct val="115000"/>
                        </a:lnSpc>
                        <a:spcBef>
                          <a:spcPts val="0"/>
                        </a:spcBef>
                        <a:spcAft>
                          <a:spcPts val="0"/>
                        </a:spcAft>
                      </a:pPr>
                      <a:endParaRPr lang="en-US" sz="1200" baseline="0" dirty="0" smtClean="0">
                        <a:effectLst/>
                      </a:endParaRPr>
                    </a:p>
                    <a:p>
                      <a:pPr marL="0" marR="0">
                        <a:lnSpc>
                          <a:spcPct val="115000"/>
                        </a:lnSpc>
                        <a:spcBef>
                          <a:spcPts val="0"/>
                        </a:spcBef>
                        <a:spcAft>
                          <a:spcPts val="0"/>
                        </a:spcAft>
                      </a:pPr>
                      <a:r>
                        <a:rPr lang="en-US" sz="1200" baseline="0" dirty="0" smtClean="0">
                          <a:effectLst/>
                        </a:rPr>
                        <a:t>Collects progress  report, but does not provide  specific feedback </a:t>
                      </a:r>
                    </a:p>
                    <a:p>
                      <a:pPr marL="0" marR="0">
                        <a:lnSpc>
                          <a:spcPct val="115000"/>
                        </a:lnSpc>
                        <a:spcBef>
                          <a:spcPts val="0"/>
                        </a:spcBef>
                        <a:spcAft>
                          <a:spcPts val="0"/>
                        </a:spcAft>
                      </a:pPr>
                      <a:endParaRPr lang="en-US" sz="1200" baseline="0" dirty="0" smtClean="0">
                        <a:effectLst/>
                        <a:latin typeface="Calibri"/>
                        <a:ea typeface="Calibri"/>
                        <a:cs typeface="Times New Roman"/>
                      </a:endParaRPr>
                    </a:p>
                    <a:p>
                      <a:pPr marL="0" marR="0">
                        <a:lnSpc>
                          <a:spcPct val="115000"/>
                        </a:lnSpc>
                        <a:spcBef>
                          <a:spcPts val="0"/>
                        </a:spcBef>
                        <a:spcAft>
                          <a:spcPts val="0"/>
                        </a:spcAft>
                      </a:pPr>
                      <a:r>
                        <a:rPr lang="en-US" sz="1200" dirty="0" smtClean="0">
                          <a:effectLst/>
                          <a:latin typeface="Calibri"/>
                          <a:ea typeface="Calibri"/>
                          <a:cs typeface="Times New Roman"/>
                        </a:rPr>
                        <a:t>Gives</a:t>
                      </a:r>
                      <a:r>
                        <a:rPr lang="en-US" sz="1200" baseline="0" dirty="0" smtClean="0">
                          <a:effectLst/>
                          <a:latin typeface="Calibri"/>
                          <a:ea typeface="Calibri"/>
                          <a:cs typeface="Times New Roman"/>
                        </a:rPr>
                        <a:t> points and records points</a:t>
                      </a:r>
                    </a:p>
                    <a:p>
                      <a:pPr marL="0" marR="0">
                        <a:lnSpc>
                          <a:spcPct val="115000"/>
                        </a:lnSpc>
                        <a:spcBef>
                          <a:spcPts val="0"/>
                        </a:spcBef>
                        <a:spcAft>
                          <a:spcPts val="0"/>
                        </a:spcAft>
                      </a:pPr>
                      <a:endParaRPr lang="en-US" sz="1200" baseline="0" dirty="0" smtClean="0">
                        <a:effectLst/>
                        <a:latin typeface="Calibri"/>
                        <a:ea typeface="Calibri"/>
                        <a:cs typeface="Times New Roman"/>
                      </a:endParaRPr>
                    </a:p>
                    <a:p>
                      <a:pPr marL="0" marR="0">
                        <a:lnSpc>
                          <a:spcPct val="115000"/>
                        </a:lnSpc>
                        <a:spcBef>
                          <a:spcPts val="0"/>
                        </a:spcBef>
                        <a:spcAft>
                          <a:spcPts val="0"/>
                        </a:spcAft>
                      </a:pPr>
                      <a:r>
                        <a:rPr lang="en-US" sz="1200" baseline="0" dirty="0" smtClean="0">
                          <a:effectLst/>
                          <a:latin typeface="Calibri"/>
                          <a:ea typeface="Calibri"/>
                          <a:cs typeface="Times New Roman"/>
                        </a:rPr>
                        <a:t>Does not consistently record attendance data</a:t>
                      </a:r>
                      <a:endParaRPr lang="en-US" sz="1200" dirty="0">
                        <a:effectLst/>
                        <a:latin typeface="Calibri"/>
                        <a:ea typeface="Calibri"/>
                        <a:cs typeface="Times New Roman"/>
                      </a:endParaRPr>
                    </a:p>
                  </a:txBody>
                  <a:tcPr marL="50280" marR="50280" marT="0" marB="0"/>
                </a:tc>
                <a:tc>
                  <a:txBody>
                    <a:bodyPr/>
                    <a:lstStyle/>
                    <a:p>
                      <a:pPr marL="0" marR="0">
                        <a:lnSpc>
                          <a:spcPct val="115000"/>
                        </a:lnSpc>
                        <a:spcBef>
                          <a:spcPts val="0"/>
                        </a:spcBef>
                        <a:spcAft>
                          <a:spcPts val="0"/>
                        </a:spcAft>
                      </a:pPr>
                      <a:r>
                        <a:rPr lang="en-US" sz="1200" dirty="0">
                          <a:effectLst/>
                        </a:rPr>
                        <a:t> </a:t>
                      </a:r>
                      <a:r>
                        <a:rPr lang="en-US" sz="1200" dirty="0" smtClean="0">
                          <a:effectLst/>
                        </a:rPr>
                        <a:t>Does not</a:t>
                      </a:r>
                      <a:r>
                        <a:rPr lang="en-US" sz="1200" baseline="0" dirty="0" smtClean="0">
                          <a:effectLst/>
                        </a:rPr>
                        <a:t> acknowledge student, reaches out for progress report – but does not look at it .</a:t>
                      </a:r>
                    </a:p>
                    <a:p>
                      <a:pPr marL="0" marR="0">
                        <a:lnSpc>
                          <a:spcPct val="115000"/>
                        </a:lnSpc>
                        <a:spcBef>
                          <a:spcPts val="0"/>
                        </a:spcBef>
                        <a:spcAft>
                          <a:spcPts val="0"/>
                        </a:spcAft>
                      </a:pPr>
                      <a:endParaRPr lang="en-US" sz="1200" baseline="0" dirty="0" smtClean="0">
                        <a:effectLst/>
                      </a:endParaRPr>
                    </a:p>
                    <a:p>
                      <a:pPr marL="0" marR="0">
                        <a:lnSpc>
                          <a:spcPct val="115000"/>
                        </a:lnSpc>
                        <a:spcBef>
                          <a:spcPts val="0"/>
                        </a:spcBef>
                        <a:spcAft>
                          <a:spcPts val="0"/>
                        </a:spcAft>
                      </a:pPr>
                      <a:r>
                        <a:rPr lang="en-US" sz="1200" baseline="0" dirty="0" smtClean="0">
                          <a:effectLst/>
                        </a:rPr>
                        <a:t>Says points will be given later or tomorrow </a:t>
                      </a:r>
                    </a:p>
                    <a:p>
                      <a:pPr marL="0" marR="0">
                        <a:lnSpc>
                          <a:spcPct val="115000"/>
                        </a:lnSpc>
                        <a:spcBef>
                          <a:spcPts val="0"/>
                        </a:spcBef>
                        <a:spcAft>
                          <a:spcPts val="0"/>
                        </a:spcAft>
                      </a:pPr>
                      <a:endParaRPr lang="en-US" sz="1200" baseline="0" dirty="0" smtClean="0">
                        <a:effectLst/>
                      </a:endParaRPr>
                    </a:p>
                    <a:p>
                      <a:pPr marL="0" marR="0">
                        <a:lnSpc>
                          <a:spcPct val="115000"/>
                        </a:lnSpc>
                        <a:spcBef>
                          <a:spcPts val="0"/>
                        </a:spcBef>
                        <a:spcAft>
                          <a:spcPts val="0"/>
                        </a:spcAft>
                      </a:pPr>
                      <a:r>
                        <a:rPr lang="en-US" sz="1200" baseline="0" dirty="0" smtClean="0">
                          <a:effectLst/>
                        </a:rPr>
                        <a:t>Interacts with student using sarcasm  - such as “what were you thinking – you think it is OK to poke other students with your pencil?”</a:t>
                      </a:r>
                      <a:endParaRPr lang="en-US" sz="1200" dirty="0">
                        <a:effectLst/>
                      </a:endParaRPr>
                    </a:p>
                  </a:txBody>
                  <a:tcPr marL="50280" marR="50280" marT="0" marB="0"/>
                </a:tc>
              </a:tr>
              <a:tr h="334179">
                <a:tc>
                  <a:txBody>
                    <a:bodyPr/>
                    <a:lstStyle/>
                    <a:p>
                      <a:pPr marL="0" marR="0">
                        <a:lnSpc>
                          <a:spcPct val="115000"/>
                        </a:lnSpc>
                        <a:spcBef>
                          <a:spcPts val="0"/>
                        </a:spcBef>
                        <a:spcAft>
                          <a:spcPts val="0"/>
                        </a:spcAft>
                      </a:pPr>
                      <a:r>
                        <a:rPr lang="en-US" sz="1200" dirty="0">
                          <a:effectLst/>
                        </a:rPr>
                        <a:t> </a:t>
                      </a:r>
                      <a:r>
                        <a:rPr lang="en-US" sz="1200" baseline="0" dirty="0" smtClean="0">
                          <a:effectLst/>
                        </a:rPr>
                        <a:t>Teacher Feedback</a:t>
                      </a:r>
                      <a:endParaRPr lang="en-US" sz="1200" dirty="0">
                        <a:effectLst/>
                        <a:latin typeface="Calibri"/>
                        <a:ea typeface="Calibri"/>
                        <a:cs typeface="Times New Roman"/>
                      </a:endParaRPr>
                    </a:p>
                  </a:txBody>
                  <a:tcPr marL="50280" marR="50280" marT="0" marB="0"/>
                </a:tc>
                <a:tc>
                  <a:txBody>
                    <a:bodyPr/>
                    <a:lstStyle/>
                    <a:p>
                      <a:pPr marL="0" marR="0">
                        <a:lnSpc>
                          <a:spcPct val="115000"/>
                        </a:lnSpc>
                        <a:spcBef>
                          <a:spcPts val="0"/>
                        </a:spcBef>
                        <a:spcAft>
                          <a:spcPts val="0"/>
                        </a:spcAft>
                      </a:pPr>
                      <a:endParaRPr lang="en-US" sz="1200" dirty="0">
                        <a:effectLst/>
                        <a:latin typeface="Calibri"/>
                        <a:ea typeface="Calibri"/>
                        <a:cs typeface="Times New Roman"/>
                      </a:endParaRPr>
                    </a:p>
                  </a:txBody>
                  <a:tcPr marL="50280" marR="50280" marT="0" marB="0"/>
                </a:tc>
                <a:tc>
                  <a:txBody>
                    <a:bodyPr/>
                    <a:lstStyle/>
                    <a:p>
                      <a:pPr marL="0" marR="0">
                        <a:lnSpc>
                          <a:spcPct val="115000"/>
                        </a:lnSpc>
                        <a:spcBef>
                          <a:spcPts val="0"/>
                        </a:spcBef>
                        <a:spcAft>
                          <a:spcPts val="0"/>
                        </a:spcAft>
                      </a:pPr>
                      <a:r>
                        <a:rPr lang="en-US" sz="1200" dirty="0">
                          <a:effectLst/>
                        </a:rPr>
                        <a:t> </a:t>
                      </a:r>
                    </a:p>
                    <a:p>
                      <a:pPr marL="0" marR="0">
                        <a:lnSpc>
                          <a:spcPct val="115000"/>
                        </a:lnSpc>
                        <a:spcBef>
                          <a:spcPts val="0"/>
                        </a:spcBef>
                        <a:spcAft>
                          <a:spcPts val="0"/>
                        </a:spcAft>
                      </a:pPr>
                      <a:r>
                        <a:rPr lang="en-US" sz="1200" dirty="0">
                          <a:effectLst/>
                        </a:rPr>
                        <a:t> </a:t>
                      </a:r>
                    </a:p>
                  </a:txBody>
                  <a:tcPr marL="50280" marR="50280" marT="0" marB="0"/>
                </a:tc>
                <a:tc>
                  <a:txBody>
                    <a:bodyPr/>
                    <a:lstStyle/>
                    <a:p>
                      <a:pPr marL="0" marR="0">
                        <a:lnSpc>
                          <a:spcPct val="115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50280" marR="50280" marT="0" marB="0"/>
                </a:tc>
                <a:tc>
                  <a:txBody>
                    <a:bodyPr/>
                    <a:lstStyle/>
                    <a:p>
                      <a:pPr marL="0" marR="0">
                        <a:lnSpc>
                          <a:spcPct val="115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50280" marR="50280" marT="0" marB="0"/>
                </a:tc>
              </a:tr>
              <a:tr h="298746">
                <a:tc>
                  <a:txBody>
                    <a:bodyPr/>
                    <a:lstStyle/>
                    <a:p>
                      <a:pPr marL="0" marR="0">
                        <a:lnSpc>
                          <a:spcPct val="115000"/>
                        </a:lnSpc>
                        <a:spcBef>
                          <a:spcPts val="0"/>
                        </a:spcBef>
                        <a:spcAft>
                          <a:spcPts val="0"/>
                        </a:spcAft>
                      </a:pPr>
                      <a:r>
                        <a:rPr lang="en-US" sz="1200" dirty="0" smtClean="0">
                          <a:effectLst/>
                          <a:latin typeface="Calibri"/>
                          <a:ea typeface="Calibri"/>
                          <a:cs typeface="Times New Roman"/>
                        </a:rPr>
                        <a:t>Afternoon Check -Out</a:t>
                      </a:r>
                      <a:endParaRPr lang="en-US" sz="1200" dirty="0">
                        <a:effectLst/>
                        <a:latin typeface="Calibri"/>
                        <a:ea typeface="Calibri"/>
                        <a:cs typeface="Times New Roman"/>
                      </a:endParaRPr>
                    </a:p>
                  </a:txBody>
                  <a:tcPr marL="50280" marR="50280" marT="0" marB="0"/>
                </a:tc>
                <a:tc>
                  <a:txBody>
                    <a:bodyPr/>
                    <a:lstStyle/>
                    <a:p>
                      <a:pPr marL="0" marR="0">
                        <a:lnSpc>
                          <a:spcPct val="115000"/>
                        </a:lnSpc>
                        <a:spcBef>
                          <a:spcPts val="0"/>
                        </a:spcBef>
                        <a:spcAft>
                          <a:spcPts val="0"/>
                        </a:spcAft>
                      </a:pPr>
                      <a:endParaRPr lang="en-US" sz="1200" dirty="0">
                        <a:effectLst/>
                        <a:latin typeface="Calibri"/>
                        <a:ea typeface="Calibri"/>
                        <a:cs typeface="Times New Roman"/>
                      </a:endParaRPr>
                    </a:p>
                  </a:txBody>
                  <a:tcPr marL="50280" marR="50280" marT="0" marB="0"/>
                </a:tc>
                <a:tc>
                  <a:txBody>
                    <a:bodyPr/>
                    <a:lstStyle/>
                    <a:p>
                      <a:pPr marL="0" marR="0">
                        <a:lnSpc>
                          <a:spcPct val="115000"/>
                        </a:lnSpc>
                        <a:spcBef>
                          <a:spcPts val="0"/>
                        </a:spcBef>
                        <a:spcAft>
                          <a:spcPts val="0"/>
                        </a:spcAft>
                      </a:pPr>
                      <a:endParaRPr lang="en-US" sz="1200" dirty="0">
                        <a:effectLst/>
                        <a:latin typeface="Calibri"/>
                        <a:ea typeface="Calibri"/>
                        <a:cs typeface="Times New Roman"/>
                      </a:endParaRPr>
                    </a:p>
                  </a:txBody>
                  <a:tcPr marL="50280" marR="50280" marT="0" marB="0"/>
                </a:tc>
                <a:tc>
                  <a:txBody>
                    <a:bodyPr/>
                    <a:lstStyle/>
                    <a:p>
                      <a:pPr marL="0" marR="0">
                        <a:lnSpc>
                          <a:spcPct val="115000"/>
                        </a:lnSpc>
                        <a:spcBef>
                          <a:spcPts val="0"/>
                        </a:spcBef>
                        <a:spcAft>
                          <a:spcPts val="0"/>
                        </a:spcAft>
                      </a:pPr>
                      <a:endParaRPr lang="en-US" sz="1200" dirty="0">
                        <a:effectLst/>
                        <a:latin typeface="Calibri"/>
                        <a:ea typeface="Calibri"/>
                        <a:cs typeface="Times New Roman"/>
                      </a:endParaRPr>
                    </a:p>
                  </a:txBody>
                  <a:tcPr marL="50280" marR="50280" marT="0" marB="0"/>
                </a:tc>
                <a:tc>
                  <a:txBody>
                    <a:bodyPr/>
                    <a:lstStyle/>
                    <a:p>
                      <a:pPr marL="0" marR="0">
                        <a:lnSpc>
                          <a:spcPct val="115000"/>
                        </a:lnSpc>
                        <a:spcBef>
                          <a:spcPts val="0"/>
                        </a:spcBef>
                        <a:spcAft>
                          <a:spcPts val="0"/>
                        </a:spcAft>
                      </a:pPr>
                      <a:endParaRPr lang="en-US" sz="1200" dirty="0">
                        <a:effectLst/>
                        <a:latin typeface="Calibri"/>
                        <a:ea typeface="Calibri"/>
                        <a:cs typeface="Times New Roman"/>
                      </a:endParaRPr>
                    </a:p>
                  </a:txBody>
                  <a:tcPr marL="50280" marR="50280" marT="0" marB="0"/>
                </a:tc>
              </a:tr>
            </a:tbl>
          </a:graphicData>
        </a:graphic>
      </p:graphicFrame>
      <p:sp>
        <p:nvSpPr>
          <p:cNvPr id="3" name="Title 2"/>
          <p:cNvSpPr>
            <a:spLocks noGrp="1"/>
          </p:cNvSpPr>
          <p:nvPr>
            <p:ph type="title"/>
          </p:nvPr>
        </p:nvSpPr>
        <p:spPr>
          <a:xfrm>
            <a:off x="457200" y="304800"/>
            <a:ext cx="8229600" cy="1905000"/>
          </a:xfrm>
        </p:spPr>
        <p:txBody>
          <a:bodyPr/>
          <a:lstStyle/>
          <a:p>
            <a:pPr algn="l"/>
            <a:r>
              <a:rPr lang="en-US" sz="1200" dirty="0"/>
              <a:t>Practice Profile for: </a:t>
            </a:r>
            <a:r>
              <a:rPr lang="en-US" sz="1200" b="0" dirty="0" smtClean="0">
                <a:solidFill>
                  <a:srgbClr val="C00000"/>
                </a:solidFill>
              </a:rPr>
              <a:t>Excellent School</a:t>
            </a:r>
            <a:r>
              <a:rPr lang="en-US" sz="1200" b="0" dirty="0" smtClean="0"/>
              <a:t/>
            </a:r>
            <a:br>
              <a:rPr lang="en-US" sz="1200" b="0" dirty="0" smtClean="0"/>
            </a:br>
            <a:r>
              <a:rPr lang="en-US" sz="1200" dirty="0" smtClean="0"/>
              <a:t>Name of Instructional Strategy or Practice </a:t>
            </a:r>
            <a:r>
              <a:rPr lang="en-US" sz="1200" b="0" dirty="0" smtClean="0">
                <a:solidFill>
                  <a:srgbClr val="C00000"/>
                </a:solidFill>
              </a:rPr>
              <a:t>Check-In Check -Out</a:t>
            </a:r>
            <a:r>
              <a:rPr lang="en-US" sz="1200" dirty="0"/>
              <a:t>	</a:t>
            </a:r>
            <a:r>
              <a:rPr lang="en-US" sz="1200" dirty="0" smtClean="0"/>
              <a:t>	Date</a:t>
            </a:r>
            <a:r>
              <a:rPr lang="en-US" sz="1200" dirty="0"/>
              <a:t>: </a:t>
            </a:r>
            <a:r>
              <a:rPr lang="en-US" sz="1200" b="0" dirty="0" smtClean="0">
                <a:solidFill>
                  <a:srgbClr val="C00000"/>
                </a:solidFill>
              </a:rPr>
              <a:t>10.31.14</a:t>
            </a:r>
            <a:r>
              <a:rPr lang="en-US" sz="1200" b="0" dirty="0">
                <a:solidFill>
                  <a:srgbClr val="C00000"/>
                </a:solidFill>
              </a:rPr>
              <a:t/>
            </a:r>
            <a:br>
              <a:rPr lang="en-US" sz="1200" b="0" dirty="0">
                <a:solidFill>
                  <a:srgbClr val="C00000"/>
                </a:solidFill>
              </a:rPr>
            </a:br>
            <a:r>
              <a:rPr lang="en-US" sz="1200" dirty="0" smtClean="0"/>
              <a:t/>
            </a:r>
            <a:br>
              <a:rPr lang="en-US" sz="1200" dirty="0" smtClean="0"/>
            </a:br>
            <a:r>
              <a:rPr lang="en-US" sz="1200" dirty="0" smtClean="0"/>
              <a:t>Purpose/Rationale </a:t>
            </a:r>
            <a:r>
              <a:rPr lang="en-US" sz="1200" dirty="0"/>
              <a:t>for using this instructional strategy or practice (</a:t>
            </a:r>
            <a:r>
              <a:rPr lang="en-US" sz="1200" i="1" dirty="0"/>
              <a:t>By using this document, teachers will </a:t>
            </a:r>
            <a:r>
              <a:rPr lang="en-US" sz="1200" i="1" dirty="0" smtClean="0"/>
              <a:t>engage </a:t>
            </a:r>
            <a:r>
              <a:rPr lang="en-US" sz="1200" i="1" dirty="0"/>
              <a:t>in…)</a:t>
            </a:r>
            <a:r>
              <a:rPr lang="en-US" sz="1200" dirty="0"/>
              <a:t>: </a:t>
            </a:r>
            <a:r>
              <a:rPr lang="en-US" sz="1200" b="0" dirty="0" smtClean="0">
                <a:solidFill>
                  <a:srgbClr val="C00000"/>
                </a:solidFill>
              </a:rPr>
              <a:t>To better define and increase consistent delivery of the Check-In Check-Out</a:t>
            </a:r>
            <a:r>
              <a:rPr lang="en-US" sz="1200" b="0" dirty="0">
                <a:solidFill>
                  <a:srgbClr val="C00000"/>
                </a:solidFill>
              </a:rPr>
              <a:t/>
            </a:r>
            <a:br>
              <a:rPr lang="en-US" sz="1200" b="0" dirty="0">
                <a:solidFill>
                  <a:srgbClr val="C00000"/>
                </a:solidFill>
              </a:rPr>
            </a:br>
            <a:r>
              <a:rPr lang="en-US" sz="1200" dirty="0" smtClean="0"/>
              <a:t/>
            </a:r>
            <a:br>
              <a:rPr lang="en-US" sz="1200" dirty="0" smtClean="0"/>
            </a:br>
            <a:r>
              <a:rPr lang="en-US" sz="1200" dirty="0" smtClean="0"/>
              <a:t>Desired </a:t>
            </a:r>
            <a:r>
              <a:rPr lang="en-US" sz="1200" dirty="0"/>
              <a:t>Outcome: (</a:t>
            </a:r>
            <a:r>
              <a:rPr lang="en-US" sz="1200" i="1" dirty="0"/>
              <a:t>To raise student achievement by…</a:t>
            </a:r>
            <a:r>
              <a:rPr lang="en-US" sz="1200" dirty="0"/>
              <a:t>): </a:t>
            </a:r>
            <a:r>
              <a:rPr lang="en-US" sz="1200" b="0" dirty="0" smtClean="0">
                <a:solidFill>
                  <a:srgbClr val="C00000"/>
                </a:solidFill>
              </a:rPr>
              <a:t>To raise student achievement by preventing escalation of disruptive behavior; decrease in and out of school suspensions and decrease occasions of future problem behavior</a:t>
            </a:r>
            <a:r>
              <a:rPr lang="en-US" sz="1200" b="0" dirty="0">
                <a:solidFill>
                  <a:srgbClr val="C00000"/>
                </a:solidFill>
              </a:rPr>
              <a:t/>
            </a:r>
            <a:br>
              <a:rPr lang="en-US" sz="1200" b="0" dirty="0">
                <a:solidFill>
                  <a:srgbClr val="C00000"/>
                </a:solidFill>
              </a:rPr>
            </a:br>
            <a:r>
              <a:rPr lang="en-US" sz="1200" dirty="0" smtClean="0"/>
              <a:t>Citation </a:t>
            </a:r>
            <a:r>
              <a:rPr lang="en-US" sz="1200" dirty="0"/>
              <a:t>of Research used: </a:t>
            </a:r>
            <a:r>
              <a:rPr lang="en-US" sz="1200" b="0" dirty="0" smtClean="0">
                <a:solidFill>
                  <a:srgbClr val="C00000"/>
                </a:solidFill>
              </a:rPr>
              <a:t>Everett, Sugai, Fallon, Simonsen, O’Keefe (2011) School-wide Tier II Interventions: Check-In Check-Out</a:t>
            </a:r>
            <a:r>
              <a:rPr lang="en-US" b="0" dirty="0">
                <a:solidFill>
                  <a:srgbClr val="C00000"/>
                </a:solidFill>
              </a:rPr>
              <a:t/>
            </a:r>
            <a:br>
              <a:rPr lang="en-US" b="0" dirty="0">
                <a:solidFill>
                  <a:srgbClr val="C00000"/>
                </a:solidFill>
              </a:rPr>
            </a:br>
            <a:endParaRPr lang="en-US" b="0" dirty="0">
              <a:solidFill>
                <a:srgbClr val="C00000"/>
              </a:solidFill>
            </a:endParaRPr>
          </a:p>
        </p:txBody>
      </p:sp>
      <p:sp>
        <p:nvSpPr>
          <p:cNvPr id="5" name="Slide Number Placeholder 4"/>
          <p:cNvSpPr>
            <a:spLocks noGrp="1"/>
          </p:cNvSpPr>
          <p:nvPr>
            <p:ph type="sldNum" sz="quarter" idx="11"/>
          </p:nvPr>
        </p:nvSpPr>
        <p:spPr/>
        <p:txBody>
          <a:bodyPr/>
          <a:lstStyle/>
          <a:p>
            <a:pPr>
              <a:defRPr/>
            </a:pPr>
            <a:fld id="{7747FA44-02FD-4485-B373-A98F0B4349C3}" type="slidenum">
              <a:rPr lang="en-US" smtClean="0"/>
              <a:pPr>
                <a:defRPr/>
              </a:pPr>
              <a:t>22</a:t>
            </a:fld>
            <a:endParaRPr lang="en-US" dirty="0"/>
          </a:p>
        </p:txBody>
      </p:sp>
    </p:spTree>
    <p:extLst>
      <p:ext uri="{BB962C8B-B14F-4D97-AF65-F5344CB8AC3E}">
        <p14:creationId xmlns:p14="http://schemas.microsoft.com/office/powerpoint/2010/main" val="38698671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1324130186"/>
              </p:ext>
            </p:extLst>
          </p:nvPr>
        </p:nvGraphicFramePr>
        <p:xfrm>
          <a:off x="228600" y="838200"/>
          <a:ext cx="8458200" cy="5938520"/>
        </p:xfrm>
        <a:graphic>
          <a:graphicData uri="http://schemas.openxmlformats.org/drawingml/2006/table">
            <a:tbl>
              <a:tblPr firstRow="1" firstCol="1" lastRow="1" lastCol="1" bandRow="1" bandCol="1">
                <a:tableStyleId>{5C22544A-7EE6-4342-B048-85BDC9FD1C3A}</a:tableStyleId>
              </a:tblPr>
              <a:tblGrid>
                <a:gridCol w="5867400"/>
                <a:gridCol w="2590800"/>
              </a:tblGrid>
              <a:tr h="648400">
                <a:tc>
                  <a:txBody>
                    <a:bodyPr/>
                    <a:lstStyle/>
                    <a:p>
                      <a:pPr marL="0" marR="0" algn="ctr">
                        <a:spcBef>
                          <a:spcPts val="0"/>
                        </a:spcBef>
                        <a:spcAft>
                          <a:spcPts val="0"/>
                        </a:spcAft>
                      </a:pPr>
                      <a:r>
                        <a:rPr lang="en-US" sz="1400" u="sng" dirty="0">
                          <a:effectLst/>
                        </a:rPr>
                        <a:t>Evaluation Question</a:t>
                      </a:r>
                      <a:endParaRPr lang="en-US" sz="1400" dirty="0">
                        <a:effectLst/>
                        <a:latin typeface="Times New Roman"/>
                        <a:ea typeface="Times New Roman"/>
                      </a:endParaRPr>
                    </a:p>
                  </a:txBody>
                  <a:tcPr marL="52557" marR="52557" marT="0" marB="0"/>
                </a:tc>
                <a:tc>
                  <a:txBody>
                    <a:bodyPr/>
                    <a:lstStyle/>
                    <a:p>
                      <a:pPr marL="0" marR="0" algn="ctr">
                        <a:spcBef>
                          <a:spcPts val="0"/>
                        </a:spcBef>
                        <a:spcAft>
                          <a:spcPts val="0"/>
                        </a:spcAft>
                      </a:pPr>
                      <a:r>
                        <a:rPr lang="en-US" sz="1400" u="sng" dirty="0">
                          <a:effectLst/>
                        </a:rPr>
                        <a:t>Data Source</a:t>
                      </a:r>
                      <a:endParaRPr lang="en-US" sz="1400" dirty="0">
                        <a:effectLst/>
                      </a:endParaRPr>
                    </a:p>
                    <a:p>
                      <a:pPr marL="0" marR="0" algn="ctr">
                        <a:spcBef>
                          <a:spcPts val="0"/>
                        </a:spcBef>
                        <a:spcAft>
                          <a:spcPts val="0"/>
                        </a:spcAft>
                      </a:pPr>
                      <a:r>
                        <a:rPr lang="en-US" sz="1400" dirty="0">
                          <a:effectLst/>
                        </a:rPr>
                        <a:t>P =  permanent product;</a:t>
                      </a:r>
                    </a:p>
                    <a:p>
                      <a:pPr marL="0" marR="0" algn="ctr">
                        <a:spcBef>
                          <a:spcPts val="0"/>
                        </a:spcBef>
                        <a:spcAft>
                          <a:spcPts val="0"/>
                        </a:spcAft>
                      </a:pPr>
                      <a:r>
                        <a:rPr lang="en-US" sz="1400" dirty="0">
                          <a:effectLst/>
                        </a:rPr>
                        <a:t> I = Interview; O= Observation</a:t>
                      </a:r>
                      <a:endParaRPr lang="en-US" sz="1400" dirty="0">
                        <a:effectLst/>
                        <a:latin typeface="Times New Roman"/>
                        <a:ea typeface="Times New Roman"/>
                      </a:endParaRPr>
                    </a:p>
                  </a:txBody>
                  <a:tcPr marL="52557" marR="52557" marT="0" marB="0"/>
                </a:tc>
              </a:tr>
              <a:tr h="864533">
                <a:tc>
                  <a:txBody>
                    <a:bodyPr/>
                    <a:lstStyle/>
                    <a:p>
                      <a:pPr marL="342900" marR="0" lvl="0" indent="-342900">
                        <a:spcBef>
                          <a:spcPts val="200"/>
                        </a:spcBef>
                        <a:spcAft>
                          <a:spcPts val="200"/>
                        </a:spcAft>
                        <a:buFont typeface="+mj-lt"/>
                        <a:buAutoNum type="arabicPeriod"/>
                      </a:pPr>
                      <a:r>
                        <a:rPr lang="en-US" sz="1400" dirty="0">
                          <a:effectLst/>
                        </a:rPr>
                        <a:t>Does the school employ a CICO coordinator whose job is to manage the CICO (10-15 hours per week allocated) (0 = No CICO Coordinator, 1 = CICO coordinator but less than 10 hours per week allocated, 2= CICO Coordinator, 10-15 hours per week allocated)</a:t>
                      </a:r>
                      <a:endParaRPr lang="en-US" sz="1400" dirty="0">
                        <a:effectLst/>
                        <a:latin typeface="Times New Roman"/>
                        <a:ea typeface="Times New Roman"/>
                      </a:endParaRPr>
                    </a:p>
                  </a:txBody>
                  <a:tcPr marL="52557" marR="52557" marT="0" marB="0"/>
                </a:tc>
                <a:tc>
                  <a:txBody>
                    <a:bodyPr/>
                    <a:lstStyle/>
                    <a:p>
                      <a:pPr marL="0" marR="0">
                        <a:spcBef>
                          <a:spcPts val="0"/>
                        </a:spcBef>
                        <a:spcAft>
                          <a:spcPts val="0"/>
                        </a:spcAft>
                      </a:pPr>
                      <a:r>
                        <a:rPr lang="en-US" sz="1400" dirty="0">
                          <a:effectLst/>
                        </a:rPr>
                        <a:t>Interviews with                             I</a:t>
                      </a:r>
                    </a:p>
                    <a:p>
                      <a:pPr marL="0" marR="0">
                        <a:spcBef>
                          <a:spcPts val="0"/>
                        </a:spcBef>
                        <a:spcAft>
                          <a:spcPts val="0"/>
                        </a:spcAft>
                      </a:pPr>
                      <a:r>
                        <a:rPr lang="en-US" sz="1400" dirty="0">
                          <a:effectLst/>
                        </a:rPr>
                        <a:t>Administrator &amp; CICO</a:t>
                      </a:r>
                    </a:p>
                    <a:p>
                      <a:pPr marL="0" marR="0">
                        <a:spcBef>
                          <a:spcPts val="0"/>
                        </a:spcBef>
                        <a:spcAft>
                          <a:spcPts val="0"/>
                        </a:spcAft>
                      </a:pPr>
                      <a:r>
                        <a:rPr lang="en-US" sz="1400" dirty="0">
                          <a:effectLst/>
                        </a:rPr>
                        <a:t>Coordinator                                </a:t>
                      </a:r>
                      <a:endParaRPr lang="en-US" sz="1400" dirty="0">
                        <a:effectLst/>
                        <a:latin typeface="Times New Roman"/>
                        <a:ea typeface="Times New Roman"/>
                      </a:endParaRPr>
                    </a:p>
                  </a:txBody>
                  <a:tcPr marL="52557" marR="52557" marT="0" marB="0"/>
                </a:tc>
              </a:tr>
              <a:tr h="648400">
                <a:tc>
                  <a:txBody>
                    <a:bodyPr/>
                    <a:lstStyle/>
                    <a:p>
                      <a:pPr marL="342900" marR="0" lvl="0" indent="-342900">
                        <a:spcBef>
                          <a:spcPts val="200"/>
                        </a:spcBef>
                        <a:spcAft>
                          <a:spcPts val="200"/>
                        </a:spcAft>
                        <a:buFont typeface="+mj-lt"/>
                        <a:buAutoNum type="arabicPeriod"/>
                      </a:pPr>
                      <a:r>
                        <a:rPr lang="en-US" sz="1400" dirty="0">
                          <a:effectLst/>
                        </a:rPr>
                        <a:t>Does the school budget contain an allocated amount of money to maintain the CICO? (e.g. money for reinforcers, Daily Progress Report forms, etc. (0 = No,  2 = Yes) </a:t>
                      </a:r>
                      <a:endParaRPr lang="en-US" sz="1400" dirty="0">
                        <a:effectLst/>
                        <a:latin typeface="Times New Roman"/>
                        <a:ea typeface="Times New Roman"/>
                      </a:endParaRPr>
                    </a:p>
                  </a:txBody>
                  <a:tcPr marL="52557" marR="52557" marT="0" marB="0"/>
                </a:tc>
                <a:tc>
                  <a:txBody>
                    <a:bodyPr/>
                    <a:lstStyle/>
                    <a:p>
                      <a:pPr marL="0" marR="0">
                        <a:spcBef>
                          <a:spcPts val="0"/>
                        </a:spcBef>
                        <a:spcAft>
                          <a:spcPts val="0"/>
                        </a:spcAft>
                      </a:pPr>
                      <a:r>
                        <a:rPr lang="en-US" sz="1400" dirty="0">
                          <a:effectLst/>
                        </a:rPr>
                        <a:t>CICO Budget                           P / I</a:t>
                      </a:r>
                    </a:p>
                    <a:p>
                      <a:pPr marL="0" marR="0">
                        <a:spcBef>
                          <a:spcPts val="0"/>
                        </a:spcBef>
                        <a:spcAft>
                          <a:spcPts val="0"/>
                        </a:spcAft>
                      </a:pPr>
                      <a:r>
                        <a:rPr lang="en-US" sz="1400" dirty="0">
                          <a:effectLst/>
                        </a:rPr>
                        <a:t>Interviews</a:t>
                      </a:r>
                      <a:endParaRPr lang="en-US" sz="1400" dirty="0">
                        <a:effectLst/>
                        <a:latin typeface="Times New Roman"/>
                        <a:ea typeface="Times New Roman"/>
                      </a:endParaRPr>
                    </a:p>
                  </a:txBody>
                  <a:tcPr marL="52557" marR="52557" marT="0" marB="0"/>
                </a:tc>
              </a:tr>
              <a:tr h="648400">
                <a:tc>
                  <a:txBody>
                    <a:bodyPr/>
                    <a:lstStyle/>
                    <a:p>
                      <a:pPr marL="342900" marR="0" lvl="0" indent="-342900">
                        <a:spcBef>
                          <a:spcPts val="200"/>
                        </a:spcBef>
                        <a:spcAft>
                          <a:spcPts val="200"/>
                        </a:spcAft>
                        <a:buFont typeface="+mj-lt"/>
                        <a:buAutoNum type="arabicPeriod"/>
                      </a:pPr>
                      <a:r>
                        <a:rPr lang="en-US" sz="1400" dirty="0">
                          <a:effectLst/>
                        </a:rPr>
                        <a:t>Do students who are referred to the CICO receive support within a week? (0 = more than 2 weeks between referral and CICO support, 1 = within 2 weeks, 2 = within a week)</a:t>
                      </a:r>
                      <a:endParaRPr lang="en-US" sz="1400" dirty="0">
                        <a:effectLst/>
                        <a:latin typeface="Times New Roman"/>
                        <a:ea typeface="Times New Roman"/>
                      </a:endParaRPr>
                    </a:p>
                  </a:txBody>
                  <a:tcPr marL="52557" marR="52557" marT="0" marB="0"/>
                </a:tc>
                <a:tc>
                  <a:txBody>
                    <a:bodyPr/>
                    <a:lstStyle/>
                    <a:p>
                      <a:pPr marL="0" marR="0">
                        <a:spcBef>
                          <a:spcPts val="0"/>
                        </a:spcBef>
                        <a:spcAft>
                          <a:spcPts val="0"/>
                        </a:spcAft>
                      </a:pPr>
                      <a:r>
                        <a:rPr lang="en-US" sz="1400" dirty="0">
                          <a:effectLst/>
                        </a:rPr>
                        <a:t>Interview                                 P / I</a:t>
                      </a:r>
                    </a:p>
                    <a:p>
                      <a:pPr marL="0" marR="0">
                        <a:spcBef>
                          <a:spcPts val="0"/>
                        </a:spcBef>
                        <a:spcAft>
                          <a:spcPts val="0"/>
                        </a:spcAft>
                      </a:pPr>
                      <a:r>
                        <a:rPr lang="en-US" sz="1400" dirty="0">
                          <a:effectLst/>
                        </a:rPr>
                        <a:t>CICO Referrals &amp; CICO Start dates</a:t>
                      </a:r>
                      <a:endParaRPr lang="en-US" sz="1400" dirty="0">
                        <a:effectLst/>
                        <a:latin typeface="Times New Roman"/>
                        <a:ea typeface="Times New Roman"/>
                      </a:endParaRPr>
                    </a:p>
                  </a:txBody>
                  <a:tcPr marL="52557" marR="52557" marT="0" marB="0"/>
                </a:tc>
              </a:tr>
              <a:tr h="432267">
                <a:tc>
                  <a:txBody>
                    <a:bodyPr/>
                    <a:lstStyle/>
                    <a:p>
                      <a:pPr marL="342900" marR="0" lvl="0" indent="-342900">
                        <a:spcBef>
                          <a:spcPts val="200"/>
                        </a:spcBef>
                        <a:spcAft>
                          <a:spcPts val="200"/>
                        </a:spcAft>
                        <a:buFont typeface="+mj-lt"/>
                        <a:buAutoNum type="arabicPeriod"/>
                      </a:pPr>
                      <a:r>
                        <a:rPr lang="en-US" sz="1400" dirty="0">
                          <a:effectLst/>
                        </a:rPr>
                        <a:t>Does the administrator serve on the CICO team or review CICO data on a regular basis? (0 = no, 1 = yes, but not consistently, 2 = yes)</a:t>
                      </a:r>
                      <a:endParaRPr lang="en-US" sz="1400" dirty="0">
                        <a:effectLst/>
                        <a:latin typeface="Times New Roman"/>
                        <a:ea typeface="Times New Roman"/>
                      </a:endParaRPr>
                    </a:p>
                  </a:txBody>
                  <a:tcPr marL="52557" marR="52557" marT="0" marB="0"/>
                </a:tc>
                <a:tc>
                  <a:txBody>
                    <a:bodyPr/>
                    <a:lstStyle/>
                    <a:p>
                      <a:pPr marL="0" marR="0">
                        <a:spcBef>
                          <a:spcPts val="0"/>
                        </a:spcBef>
                        <a:spcAft>
                          <a:spcPts val="0"/>
                        </a:spcAft>
                      </a:pPr>
                      <a:r>
                        <a:rPr lang="en-US" sz="1400" dirty="0">
                          <a:effectLst/>
                        </a:rPr>
                        <a:t>Interview                                       I</a:t>
                      </a:r>
                    </a:p>
                    <a:p>
                      <a:pPr marL="0" marR="0">
                        <a:spcBef>
                          <a:spcPts val="0"/>
                        </a:spcBef>
                        <a:spcAft>
                          <a:spcPts val="0"/>
                        </a:spcAft>
                      </a:pPr>
                      <a:r>
                        <a:rPr lang="en-US" sz="1400" dirty="0">
                          <a:effectLst/>
                        </a:rPr>
                        <a:t> </a:t>
                      </a:r>
                      <a:endParaRPr lang="en-US" sz="1400" dirty="0">
                        <a:effectLst/>
                        <a:latin typeface="Times New Roman"/>
                        <a:ea typeface="Times New Roman"/>
                      </a:endParaRPr>
                    </a:p>
                  </a:txBody>
                  <a:tcPr marL="52557" marR="52557" marT="0" marB="0"/>
                </a:tc>
              </a:tr>
              <a:tr h="648400">
                <a:tc>
                  <a:txBody>
                    <a:bodyPr/>
                    <a:lstStyle/>
                    <a:p>
                      <a:pPr marL="342900" marR="0" lvl="0" indent="-342900">
                        <a:spcBef>
                          <a:spcPts val="200"/>
                        </a:spcBef>
                        <a:spcAft>
                          <a:spcPts val="200"/>
                        </a:spcAft>
                        <a:buFont typeface="+mj-lt"/>
                        <a:buAutoNum type="arabicPeriod"/>
                      </a:pPr>
                      <a:r>
                        <a:rPr lang="en-US" sz="1400" dirty="0">
                          <a:effectLst/>
                        </a:rPr>
                        <a:t>Do 90% of CICO team members state that the CICO system has been taught/reviewed on an annual basis? (0 = 0-50%, 1 = 51-89%, 2 = 90–100%) </a:t>
                      </a:r>
                      <a:endParaRPr lang="en-US" sz="1400" dirty="0">
                        <a:effectLst/>
                        <a:latin typeface="Times New Roman"/>
                        <a:ea typeface="Times New Roman"/>
                      </a:endParaRPr>
                    </a:p>
                  </a:txBody>
                  <a:tcPr marL="52557" marR="52557" marT="0" marB="0"/>
                </a:tc>
                <a:tc>
                  <a:txBody>
                    <a:bodyPr/>
                    <a:lstStyle/>
                    <a:p>
                      <a:pPr marL="0" marR="0">
                        <a:spcBef>
                          <a:spcPts val="0"/>
                        </a:spcBef>
                        <a:spcAft>
                          <a:spcPts val="0"/>
                        </a:spcAft>
                      </a:pPr>
                      <a:r>
                        <a:rPr lang="en-US" sz="1400" dirty="0">
                          <a:effectLst/>
                        </a:rPr>
                        <a:t>Interview                                       I</a:t>
                      </a:r>
                      <a:endParaRPr lang="en-US" sz="1400" dirty="0">
                        <a:effectLst/>
                        <a:latin typeface="Times New Roman"/>
                        <a:ea typeface="Times New Roman"/>
                      </a:endParaRPr>
                    </a:p>
                  </a:txBody>
                  <a:tcPr marL="52557" marR="52557" marT="0" marB="0"/>
                </a:tc>
              </a:tr>
              <a:tr h="699860">
                <a:tc>
                  <a:txBody>
                    <a:bodyPr/>
                    <a:lstStyle/>
                    <a:p>
                      <a:pPr marL="342900" marR="0" lvl="0" indent="-342900">
                        <a:spcBef>
                          <a:spcPts val="200"/>
                        </a:spcBef>
                        <a:spcAft>
                          <a:spcPts val="200"/>
                        </a:spcAft>
                        <a:buFont typeface="+mj-lt"/>
                        <a:buAutoNum type="arabicPeriod"/>
                      </a:pPr>
                      <a:r>
                        <a:rPr lang="en-US" sz="1400" dirty="0">
                          <a:effectLst/>
                        </a:rPr>
                        <a:t>Do 90% of the students on the CICO </a:t>
                      </a:r>
                      <a:r>
                        <a:rPr lang="en-US" sz="1400" u="sng" dirty="0">
                          <a:effectLst/>
                        </a:rPr>
                        <a:t>check-in daily?</a:t>
                      </a:r>
                      <a:r>
                        <a:rPr lang="en-US" sz="1400" dirty="0">
                          <a:effectLst/>
                        </a:rPr>
                        <a:t> (Randomly sample 3 days for recording)</a:t>
                      </a:r>
                    </a:p>
                    <a:p>
                      <a:pPr marL="342900" marR="0" lvl="0" indent="-342900">
                        <a:spcBef>
                          <a:spcPts val="200"/>
                        </a:spcBef>
                        <a:spcAft>
                          <a:spcPts val="200"/>
                        </a:spcAft>
                        <a:buFont typeface="+mj-lt"/>
                        <a:buAutoNum type="arabicPeriod"/>
                      </a:pPr>
                      <a:r>
                        <a:rPr lang="en-US" sz="1400" dirty="0">
                          <a:effectLst/>
                        </a:rPr>
                        <a:t>(0 = 0-50%, 1 = 51-89%, 2 = 90–100%)</a:t>
                      </a:r>
                      <a:endParaRPr lang="en-US" sz="1400" dirty="0">
                        <a:effectLst/>
                        <a:latin typeface="Times New Roman"/>
                        <a:ea typeface="Times New Roman"/>
                      </a:endParaRPr>
                    </a:p>
                  </a:txBody>
                  <a:tcPr marL="52557" marR="52557" marT="0" marB="0"/>
                </a:tc>
                <a:tc>
                  <a:txBody>
                    <a:bodyPr/>
                    <a:lstStyle/>
                    <a:p>
                      <a:pPr marL="0" marR="0">
                        <a:spcBef>
                          <a:spcPts val="0"/>
                        </a:spcBef>
                        <a:spcAft>
                          <a:spcPts val="0"/>
                        </a:spcAft>
                      </a:pPr>
                      <a:r>
                        <a:rPr lang="en-US" sz="1400" dirty="0">
                          <a:effectLst/>
                        </a:rPr>
                        <a:t>CICO recording form                   P</a:t>
                      </a:r>
                      <a:endParaRPr lang="en-US" sz="1400" dirty="0">
                        <a:effectLst/>
                        <a:latin typeface="Times New Roman"/>
                        <a:ea typeface="Times New Roman"/>
                      </a:endParaRPr>
                    </a:p>
                  </a:txBody>
                  <a:tcPr marL="52557" marR="52557" marT="0" marB="0"/>
                </a:tc>
              </a:tr>
              <a:tr h="699860">
                <a:tc>
                  <a:txBody>
                    <a:bodyPr/>
                    <a:lstStyle/>
                    <a:p>
                      <a:pPr marL="342900" marR="0" lvl="0" indent="-342900">
                        <a:spcBef>
                          <a:spcPts val="200"/>
                        </a:spcBef>
                        <a:spcAft>
                          <a:spcPts val="200"/>
                        </a:spcAft>
                        <a:buFont typeface="+mj-lt"/>
                        <a:buAutoNum type="arabicPeriod"/>
                      </a:pPr>
                      <a:r>
                        <a:rPr lang="en-US" sz="1400" dirty="0">
                          <a:effectLst/>
                        </a:rPr>
                        <a:t>Do 90% of students on the CICO </a:t>
                      </a:r>
                      <a:r>
                        <a:rPr lang="en-US" sz="1400" u="sng" dirty="0">
                          <a:effectLst/>
                        </a:rPr>
                        <a:t>check-out daily?</a:t>
                      </a:r>
                      <a:r>
                        <a:rPr lang="en-US" sz="1400" dirty="0">
                          <a:effectLst/>
                        </a:rPr>
                        <a:t> (Randomly sample 3 days for recording)</a:t>
                      </a:r>
                    </a:p>
                    <a:p>
                      <a:pPr marL="342900" marR="0" lvl="0" indent="-342900">
                        <a:spcBef>
                          <a:spcPts val="200"/>
                        </a:spcBef>
                        <a:spcAft>
                          <a:spcPts val="200"/>
                        </a:spcAft>
                        <a:buFont typeface="+mj-lt"/>
                        <a:buAutoNum type="arabicPeriod"/>
                      </a:pPr>
                      <a:r>
                        <a:rPr lang="en-US" sz="1400" dirty="0">
                          <a:effectLst/>
                        </a:rPr>
                        <a:t>(0 = 0-50%, 1 = 51-89%, 2 = 90–100%)</a:t>
                      </a:r>
                      <a:endParaRPr lang="en-US" sz="1400" dirty="0">
                        <a:effectLst/>
                        <a:latin typeface="Times New Roman"/>
                        <a:ea typeface="Times New Roman"/>
                      </a:endParaRPr>
                    </a:p>
                  </a:txBody>
                  <a:tcPr marL="52557" marR="52557" marT="0" marB="0"/>
                </a:tc>
                <a:tc>
                  <a:txBody>
                    <a:bodyPr/>
                    <a:lstStyle/>
                    <a:p>
                      <a:pPr marL="0" marR="0">
                        <a:spcBef>
                          <a:spcPts val="0"/>
                        </a:spcBef>
                        <a:spcAft>
                          <a:spcPts val="0"/>
                        </a:spcAft>
                      </a:pPr>
                      <a:r>
                        <a:rPr lang="en-US" sz="1400" dirty="0">
                          <a:effectLst/>
                        </a:rPr>
                        <a:t>CICO recording form                   P</a:t>
                      </a:r>
                      <a:endParaRPr lang="en-US" sz="1400" dirty="0">
                        <a:effectLst/>
                        <a:latin typeface="Times New Roman"/>
                        <a:ea typeface="Times New Roman"/>
                      </a:endParaRPr>
                    </a:p>
                  </a:txBody>
                  <a:tcPr marL="52557" marR="52557" marT="0" marB="0"/>
                </a:tc>
              </a:tr>
              <a:tr h="648400">
                <a:tc>
                  <a:txBody>
                    <a:bodyPr/>
                    <a:lstStyle/>
                    <a:p>
                      <a:pPr marL="342900" marR="0" lvl="0" indent="-342900">
                        <a:spcBef>
                          <a:spcPts val="200"/>
                        </a:spcBef>
                        <a:spcAft>
                          <a:spcPts val="200"/>
                        </a:spcAft>
                        <a:buFont typeface="+mj-lt"/>
                        <a:buAutoNum type="arabicPeriod"/>
                      </a:pPr>
                      <a:r>
                        <a:rPr lang="en-US" sz="1400" dirty="0">
                          <a:effectLst/>
                        </a:rPr>
                        <a:t>Do 90% of students on the CICO report that they receive reinforcement (e.g. verbal, tangible) for meeting daily goals? (0 = 0-50%, 1 = 51-89%, 2 = 90–100%)</a:t>
                      </a:r>
                      <a:endParaRPr lang="en-US" sz="1400" dirty="0">
                        <a:effectLst/>
                        <a:latin typeface="Times New Roman"/>
                        <a:ea typeface="Times New Roman"/>
                      </a:endParaRPr>
                    </a:p>
                  </a:txBody>
                  <a:tcPr marL="52557" marR="52557" marT="0" marB="0"/>
                </a:tc>
                <a:tc>
                  <a:txBody>
                    <a:bodyPr/>
                    <a:lstStyle/>
                    <a:p>
                      <a:pPr marL="0" marR="0">
                        <a:spcBef>
                          <a:spcPts val="0"/>
                        </a:spcBef>
                        <a:spcAft>
                          <a:spcPts val="0"/>
                        </a:spcAft>
                      </a:pPr>
                      <a:r>
                        <a:rPr lang="en-US" sz="1400" dirty="0">
                          <a:effectLst/>
                        </a:rPr>
                        <a:t>Interview students on CICO         I</a:t>
                      </a:r>
                      <a:endParaRPr lang="en-US" sz="1400" dirty="0">
                        <a:effectLst/>
                        <a:latin typeface="Times New Roman"/>
                        <a:ea typeface="Times New Roman"/>
                      </a:endParaRPr>
                    </a:p>
                  </a:txBody>
                  <a:tcPr marL="52557" marR="52557" marT="0" marB="0"/>
                </a:tc>
              </a:tr>
            </a:tbl>
          </a:graphicData>
        </a:graphic>
      </p:graphicFrame>
      <p:sp>
        <p:nvSpPr>
          <p:cNvPr id="3" name="Title 2"/>
          <p:cNvSpPr>
            <a:spLocks noGrp="1"/>
          </p:cNvSpPr>
          <p:nvPr>
            <p:ph type="title"/>
          </p:nvPr>
        </p:nvSpPr>
        <p:spPr>
          <a:xfrm>
            <a:off x="457200" y="76200"/>
            <a:ext cx="8229600" cy="685800"/>
          </a:xfrm>
        </p:spPr>
        <p:txBody>
          <a:bodyPr/>
          <a:lstStyle/>
          <a:p>
            <a:pPr lvl="0"/>
            <a:r>
              <a:rPr lang="en-US" altLang="en-US" sz="1600" dirty="0">
                <a:ea typeface="Times New Roman" pitchFamily="18" charset="0"/>
              </a:rPr>
              <a:t>Check-In/Check-Out (CICO)</a:t>
            </a:r>
            <a:r>
              <a:rPr lang="en-US" altLang="en-US" sz="1600" b="0" dirty="0"/>
              <a:t/>
            </a:r>
            <a:br>
              <a:rPr lang="en-US" altLang="en-US" sz="1600" b="0" dirty="0"/>
            </a:br>
            <a:r>
              <a:rPr lang="en-US" altLang="en-US" sz="1600" dirty="0">
                <a:ea typeface="Times New Roman" pitchFamily="18" charset="0"/>
              </a:rPr>
              <a:t>Fidelity of Implementation Scoring </a:t>
            </a:r>
            <a:r>
              <a:rPr lang="en-US" altLang="en-US" sz="1600" dirty="0" smtClean="0">
                <a:ea typeface="Times New Roman" pitchFamily="18" charset="0"/>
              </a:rPr>
              <a:t>Guide</a:t>
            </a:r>
            <a:endParaRPr lang="en-US" sz="1600" dirty="0"/>
          </a:p>
        </p:txBody>
      </p:sp>
      <p:sp>
        <p:nvSpPr>
          <p:cNvPr id="4" name="Footer Placeholder 3"/>
          <p:cNvSpPr>
            <a:spLocks noGrp="1"/>
          </p:cNvSpPr>
          <p:nvPr>
            <p:ph type="ftr" sz="quarter" idx="10"/>
          </p:nvPr>
        </p:nvSpPr>
        <p:spPr/>
        <p:txBody>
          <a:bodyPr/>
          <a:lstStyle/>
          <a:p>
            <a:pPr>
              <a:defRPr/>
            </a:pPr>
            <a:endParaRPr lang="en-US" dirty="0"/>
          </a:p>
        </p:txBody>
      </p:sp>
      <p:sp>
        <p:nvSpPr>
          <p:cNvPr id="5" name="Slide Number Placeholder 4"/>
          <p:cNvSpPr>
            <a:spLocks noGrp="1"/>
          </p:cNvSpPr>
          <p:nvPr>
            <p:ph type="sldNum" sz="quarter" idx="11"/>
          </p:nvPr>
        </p:nvSpPr>
        <p:spPr/>
        <p:txBody>
          <a:bodyPr/>
          <a:lstStyle/>
          <a:p>
            <a:pPr>
              <a:defRPr/>
            </a:pPr>
            <a:fld id="{7747FA44-02FD-4485-B373-A98F0B4349C3}" type="slidenum">
              <a:rPr lang="en-US" smtClean="0"/>
              <a:pPr>
                <a:defRPr/>
              </a:pPr>
              <a:t>23</a:t>
            </a:fld>
            <a:endParaRPr lang="en-US" dirty="0"/>
          </a:p>
        </p:txBody>
      </p:sp>
    </p:spTree>
    <p:extLst>
      <p:ext uri="{BB962C8B-B14F-4D97-AF65-F5344CB8AC3E}">
        <p14:creationId xmlns:p14="http://schemas.microsoft.com/office/powerpoint/2010/main" val="20734627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143000"/>
            <a:ext cx="8763000" cy="4983163"/>
          </a:xfrm>
        </p:spPr>
        <p:txBody>
          <a:bodyPr/>
          <a:lstStyle/>
          <a:p>
            <a:pPr marL="0" indent="0">
              <a:spcBef>
                <a:spcPts val="1200"/>
              </a:spcBef>
              <a:buNone/>
            </a:pPr>
            <a:r>
              <a:rPr lang="en-US" sz="2000" dirty="0">
                <a:solidFill>
                  <a:schemeClr val="tx2"/>
                </a:solidFill>
              </a:rPr>
              <a:t>What will “drive” </a:t>
            </a:r>
            <a:r>
              <a:rPr lang="en-US" sz="2000" dirty="0" smtClean="0">
                <a:solidFill>
                  <a:schemeClr val="tx2"/>
                </a:solidFill>
              </a:rPr>
              <a:t>change and help ensure effective implementation so that we get intended and desired outcomes?</a:t>
            </a:r>
            <a:endParaRPr lang="en-US" sz="2000" b="0" dirty="0" smtClean="0">
              <a:solidFill>
                <a:schemeClr val="tx2"/>
              </a:solidFill>
            </a:endParaRPr>
          </a:p>
          <a:p>
            <a:pPr>
              <a:spcBef>
                <a:spcPts val="1200"/>
              </a:spcBef>
            </a:pPr>
            <a:r>
              <a:rPr lang="en-US" sz="2000" b="0" dirty="0" smtClean="0"/>
              <a:t>Selecting, training and coaching of who will implement the intervention with fidelity</a:t>
            </a:r>
          </a:p>
          <a:p>
            <a:pPr>
              <a:spcBef>
                <a:spcPts val="1200"/>
              </a:spcBef>
            </a:pPr>
            <a:r>
              <a:rPr lang="en-US" sz="2000" b="0" dirty="0" smtClean="0"/>
              <a:t>Measuring implementation fidelity (effort and quality)</a:t>
            </a:r>
          </a:p>
          <a:p>
            <a:pPr>
              <a:spcBef>
                <a:spcPts val="1200"/>
              </a:spcBef>
            </a:pPr>
            <a:r>
              <a:rPr lang="en-US" sz="2000" b="0" dirty="0" smtClean="0"/>
              <a:t>Measuring progress of students and impact</a:t>
            </a:r>
          </a:p>
          <a:p>
            <a:pPr>
              <a:spcBef>
                <a:spcPts val="1200"/>
              </a:spcBef>
            </a:pPr>
            <a:r>
              <a:rPr lang="en-US" sz="2000" b="0" dirty="0" smtClean="0"/>
              <a:t>Putting a data system in place for making adjustments</a:t>
            </a:r>
          </a:p>
          <a:p>
            <a:pPr>
              <a:spcBef>
                <a:spcPts val="1200"/>
              </a:spcBef>
            </a:pPr>
            <a:r>
              <a:rPr lang="en-US" sz="2000" b="0" dirty="0" smtClean="0"/>
              <a:t>Addressing barriers to implementation </a:t>
            </a:r>
          </a:p>
          <a:p>
            <a:pPr>
              <a:spcBef>
                <a:spcPts val="1200"/>
              </a:spcBef>
            </a:pPr>
            <a:r>
              <a:rPr lang="en-US" sz="2000" b="0" dirty="0" smtClean="0"/>
              <a:t>Aligning with system context, mission and vision</a:t>
            </a:r>
          </a:p>
          <a:p>
            <a:pPr>
              <a:spcBef>
                <a:spcPts val="1200"/>
              </a:spcBef>
            </a:pPr>
            <a:r>
              <a:rPr lang="en-US" sz="2000" b="0" dirty="0" smtClean="0"/>
              <a:t>Providing leadership to support the work at multiple levels</a:t>
            </a:r>
          </a:p>
          <a:p>
            <a:endParaRPr lang="en-US" dirty="0" smtClean="0"/>
          </a:p>
          <a:p>
            <a:endParaRPr lang="en-US" dirty="0"/>
          </a:p>
        </p:txBody>
      </p:sp>
      <p:sp>
        <p:nvSpPr>
          <p:cNvPr id="3" name="Title 2"/>
          <p:cNvSpPr>
            <a:spLocks noGrp="1"/>
          </p:cNvSpPr>
          <p:nvPr>
            <p:ph type="title"/>
          </p:nvPr>
        </p:nvSpPr>
        <p:spPr>
          <a:xfrm>
            <a:off x="457200" y="304800"/>
            <a:ext cx="8229600" cy="685800"/>
          </a:xfrm>
        </p:spPr>
        <p:txBody>
          <a:bodyPr/>
          <a:lstStyle/>
          <a:p>
            <a:r>
              <a:rPr lang="en-US" dirty="0" smtClean="0">
                <a:solidFill>
                  <a:srgbClr val="C00000"/>
                </a:solidFill>
              </a:rPr>
              <a:t>Considerations</a:t>
            </a:r>
            <a:endParaRPr lang="en-US" dirty="0">
              <a:solidFill>
                <a:srgbClr val="C00000"/>
              </a:solidFill>
            </a:endParaRPr>
          </a:p>
        </p:txBody>
      </p:sp>
      <p:sp>
        <p:nvSpPr>
          <p:cNvPr id="4" name="Footer Placeholder 3"/>
          <p:cNvSpPr>
            <a:spLocks noGrp="1"/>
          </p:cNvSpPr>
          <p:nvPr>
            <p:ph type="ftr" sz="quarter" idx="10"/>
          </p:nvPr>
        </p:nvSpPr>
        <p:spPr/>
        <p:txBody>
          <a:bodyPr/>
          <a:lstStyle/>
          <a:p>
            <a:pPr>
              <a:defRPr/>
            </a:pPr>
            <a:r>
              <a:rPr lang="en-US" dirty="0" smtClean="0"/>
              <a:t>education.state.mn.us</a:t>
            </a:r>
            <a:endParaRPr lang="en-US" dirty="0"/>
          </a:p>
        </p:txBody>
      </p:sp>
      <p:sp>
        <p:nvSpPr>
          <p:cNvPr id="5" name="Slide Number Placeholder 4"/>
          <p:cNvSpPr>
            <a:spLocks noGrp="1"/>
          </p:cNvSpPr>
          <p:nvPr>
            <p:ph type="sldNum" sz="quarter" idx="11"/>
          </p:nvPr>
        </p:nvSpPr>
        <p:spPr/>
        <p:txBody>
          <a:bodyPr/>
          <a:lstStyle/>
          <a:p>
            <a:pPr>
              <a:defRPr/>
            </a:pPr>
            <a:fld id="{7747FA44-02FD-4485-B373-A98F0B4349C3}" type="slidenum">
              <a:rPr lang="en-US" smtClean="0"/>
              <a:pPr>
                <a:defRPr/>
              </a:pPr>
              <a:t>24</a:t>
            </a:fld>
            <a:endParaRPr lang="en-US" dirty="0"/>
          </a:p>
        </p:txBody>
      </p:sp>
    </p:spTree>
    <p:extLst>
      <p:ext uri="{BB962C8B-B14F-4D97-AF65-F5344CB8AC3E}">
        <p14:creationId xmlns:p14="http://schemas.microsoft.com/office/powerpoint/2010/main" val="39764696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143000"/>
            <a:ext cx="8458200" cy="5330825"/>
          </a:xfrm>
        </p:spPr>
        <p:txBody>
          <a:bodyPr rtlCol="0">
            <a:normAutofit/>
          </a:bodyPr>
          <a:lstStyle/>
          <a:p>
            <a:pPr marL="0" indent="0">
              <a:buNone/>
            </a:pPr>
            <a:r>
              <a:rPr lang="en-US" sz="2400" dirty="0" smtClean="0"/>
              <a:t>“Discovering what works does not solve the problem of program effectiveness. Once models and best practices are identified, practitioners are faced with the challenge of implementing programs properly. A poorly implemented program can lead to failure as easily as a poorly designed one. “ </a:t>
            </a:r>
          </a:p>
          <a:p>
            <a:pPr marL="0" indent="0" algn="r">
              <a:buNone/>
            </a:pPr>
            <a:r>
              <a:rPr lang="en-US" sz="2400" b="0" dirty="0" smtClean="0"/>
              <a:t>(Mihlalic, Irwin, Fagan, </a:t>
            </a:r>
            <a:r>
              <a:rPr lang="en-US" sz="2400" b="0" dirty="0"/>
              <a:t>B</a:t>
            </a:r>
            <a:r>
              <a:rPr lang="en-US" sz="2400" b="0" dirty="0" smtClean="0"/>
              <a:t>allard, &amp; Elliot, 2004)</a:t>
            </a:r>
          </a:p>
          <a:p>
            <a:pPr marL="0" indent="0">
              <a:buNone/>
            </a:pPr>
            <a:endParaRPr lang="en-US" sz="2400" b="0" dirty="0" smtClean="0"/>
          </a:p>
          <a:p>
            <a:pPr marL="0" indent="0">
              <a:buNone/>
            </a:pPr>
            <a:r>
              <a:rPr lang="en-US" sz="2400" dirty="0" smtClean="0"/>
              <a:t>“An evidence-based practice is one thing.  Implementation of an evidence-based practice is a completely different thing.”  </a:t>
            </a:r>
          </a:p>
          <a:p>
            <a:pPr marL="0" indent="0" algn="r">
              <a:buNone/>
            </a:pPr>
            <a:r>
              <a:rPr lang="en-US" sz="2400" b="0" dirty="0" smtClean="0"/>
              <a:t>(Fixsen, 2008)</a:t>
            </a:r>
          </a:p>
          <a:p>
            <a:pPr marL="0" indent="0">
              <a:buNone/>
            </a:pPr>
            <a:endParaRPr lang="en-US" sz="2400" dirty="0"/>
          </a:p>
          <a:p>
            <a:pPr marL="0" lvl="0" indent="0">
              <a:buNone/>
            </a:pPr>
            <a:endParaRPr lang="en-US" sz="2400" dirty="0" smtClean="0"/>
          </a:p>
          <a:p>
            <a:pPr marL="0" lvl="0" indent="0">
              <a:buNone/>
            </a:pPr>
            <a:endParaRPr lang="en-US" sz="2400" dirty="0"/>
          </a:p>
          <a:p>
            <a:pPr marL="0" lvl="0" indent="0">
              <a:buNone/>
            </a:pPr>
            <a:endParaRPr lang="en-US" sz="2400" dirty="0" smtClean="0"/>
          </a:p>
          <a:p>
            <a:pPr eaLnBrk="1" fontAlgn="auto" hangingPunct="1">
              <a:spcAft>
                <a:spcPts val="0"/>
              </a:spcAft>
              <a:buFont typeface="Arial" pitchFamily="34" charset="0"/>
              <a:buChar char="•"/>
              <a:defRPr/>
            </a:pPr>
            <a:endParaRPr lang="en-US" sz="2400" b="0" dirty="0"/>
          </a:p>
        </p:txBody>
      </p:sp>
      <p:sp>
        <p:nvSpPr>
          <p:cNvPr id="12291" name="Footer Placeholder 2"/>
          <p:cNvSpPr>
            <a:spLocks noGrp="1"/>
          </p:cNvSpPr>
          <p:nvPr>
            <p:ph type="ftr"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dirty="0" smtClean="0">
                <a:latin typeface="Arial" charset="0"/>
                <a:cs typeface="Arial" charset="0"/>
              </a:rPr>
              <a:t>education.state.mn.us</a:t>
            </a:r>
          </a:p>
        </p:txBody>
      </p:sp>
      <p:sp>
        <p:nvSpPr>
          <p:cNvPr id="12292" name="Slide Number Placeholder 3"/>
          <p:cNvSpPr>
            <a:spLocks noGrp="1"/>
          </p:cNvSpPr>
          <p:nvPr>
            <p:ph type="sldNum"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0C0260C9-37E0-41F0-AE1A-4004C29276EF}" type="slidenum">
              <a:rPr lang="en-US" smtClean="0">
                <a:latin typeface="Arial" charset="0"/>
                <a:cs typeface="Arial" charset="0"/>
              </a:rPr>
              <a:pPr fontAlgn="base">
                <a:spcBef>
                  <a:spcPct val="0"/>
                </a:spcBef>
                <a:spcAft>
                  <a:spcPct val="0"/>
                </a:spcAft>
              </a:pPr>
              <a:t>25</a:t>
            </a:fld>
            <a:endParaRPr lang="en-US" dirty="0" smtClean="0">
              <a:latin typeface="Arial" charset="0"/>
              <a:cs typeface="Arial" charset="0"/>
            </a:endParaRPr>
          </a:p>
        </p:txBody>
      </p:sp>
      <p:sp>
        <p:nvSpPr>
          <p:cNvPr id="12293" name="Title 4"/>
          <p:cNvSpPr>
            <a:spLocks noGrp="1"/>
          </p:cNvSpPr>
          <p:nvPr>
            <p:ph type="title"/>
          </p:nvPr>
        </p:nvSpPr>
        <p:spPr bwMode="auto">
          <a:xfrm>
            <a:off x="457200" y="304800"/>
            <a:ext cx="8229600" cy="762000"/>
          </a:xfrm>
          <a:noFill/>
          <a:ln>
            <a:miter lim="800000"/>
            <a:headEnd/>
            <a:tailEnd/>
          </a:ln>
        </p:spPr>
        <p:txBody>
          <a:bodyPr vert="horz" wrap="square" lIns="91440" tIns="45720" rIns="91440" bIns="45720" numCol="1" anchor="t" anchorCtr="0" compatLnSpc="1">
            <a:prstTxWarp prst="textNoShape">
              <a:avLst/>
            </a:prstTxWarp>
          </a:bodyPr>
          <a:lstStyle/>
          <a:p>
            <a:r>
              <a:rPr lang="en-US" sz="2800" dirty="0" smtClean="0">
                <a:solidFill>
                  <a:srgbClr val="C00000"/>
                </a:solidFill>
              </a:rPr>
              <a:t>Remember…</a:t>
            </a:r>
            <a:r>
              <a:rPr lang="en-US" sz="2800" dirty="0">
                <a:solidFill>
                  <a:srgbClr val="C00000"/>
                </a:solidFill>
              </a:rPr>
              <a:t/>
            </a:r>
            <a:br>
              <a:rPr lang="en-US" sz="2800" dirty="0">
                <a:solidFill>
                  <a:srgbClr val="C00000"/>
                </a:solidFill>
              </a:rPr>
            </a:br>
            <a:endParaRPr lang="en-US" sz="2400" dirty="0" smtClean="0">
              <a:solidFill>
                <a:srgbClr val="C00000"/>
              </a:solidFill>
              <a:latin typeface="Arial" charset="0"/>
              <a:cs typeface="Arial" charset="0"/>
            </a:endParaRPr>
          </a:p>
        </p:txBody>
      </p:sp>
    </p:spTree>
    <p:extLst>
      <p:ext uri="{BB962C8B-B14F-4D97-AF65-F5344CB8AC3E}">
        <p14:creationId xmlns:p14="http://schemas.microsoft.com/office/powerpoint/2010/main" val="7863790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ln>
            <a:solidFill>
              <a:srgbClr val="A50021"/>
            </a:solidFill>
          </a:ln>
        </p:spPr>
        <p:txBody>
          <a:bodyPr>
            <a:normAutofit fontScale="90000"/>
          </a:bodyPr>
          <a:lstStyle/>
          <a:p>
            <a:r>
              <a:rPr lang="en-US" dirty="0" smtClean="0">
                <a:solidFill>
                  <a:schemeClr val="tx1"/>
                </a:solidFill>
              </a:rPr>
              <a:t/>
            </a:r>
            <a:br>
              <a:rPr lang="en-US" dirty="0" smtClean="0">
                <a:solidFill>
                  <a:schemeClr val="tx1"/>
                </a:solidFill>
              </a:rPr>
            </a:br>
            <a:r>
              <a:rPr lang="en-US" dirty="0" smtClean="0">
                <a:solidFill>
                  <a:schemeClr val="tx1"/>
                </a:solidFill>
              </a:rPr>
              <a:t>Usability </a:t>
            </a:r>
            <a:r>
              <a:rPr lang="en-US" dirty="0">
                <a:solidFill>
                  <a:schemeClr val="tx1"/>
                </a:solidFill>
              </a:rPr>
              <a:t>Testing</a:t>
            </a:r>
          </a:p>
        </p:txBody>
      </p:sp>
      <p:sp>
        <p:nvSpPr>
          <p:cNvPr id="3" name="Text Placeholder 2"/>
          <p:cNvSpPr>
            <a:spLocks noGrp="1"/>
          </p:cNvSpPr>
          <p:nvPr>
            <p:ph type="body" sz="quarter" idx="10"/>
          </p:nvPr>
        </p:nvSpPr>
        <p:spPr>
          <a:solidFill>
            <a:schemeClr val="tx2">
              <a:lumMod val="60000"/>
              <a:lumOff val="40000"/>
            </a:schemeClr>
          </a:solidFill>
        </p:spPr>
        <p:txBody>
          <a:bodyPr/>
          <a:lstStyle/>
          <a:p>
            <a:r>
              <a:rPr lang="en-US" sz="3200" dirty="0"/>
              <a:t>Improvement </a:t>
            </a:r>
            <a:r>
              <a:rPr lang="en-US" sz="3200" dirty="0" smtClean="0"/>
              <a:t>Cycles</a:t>
            </a:r>
            <a:endParaRPr lang="en-US" sz="3200" dirty="0"/>
          </a:p>
        </p:txBody>
      </p:sp>
      <p:sp>
        <p:nvSpPr>
          <p:cNvPr id="21" name="Pie 20"/>
          <p:cNvSpPr/>
          <p:nvPr/>
        </p:nvSpPr>
        <p:spPr>
          <a:xfrm flipH="1">
            <a:off x="543153" y="2350009"/>
            <a:ext cx="2194559" cy="2194560"/>
          </a:xfrm>
          <a:prstGeom prst="pie">
            <a:avLst>
              <a:gd name="adj1" fmla="val 10807393"/>
              <a:gd name="adj2" fmla="val 16200000"/>
            </a:avLst>
          </a:prstGeom>
          <a:gradFill flip="none" rotWithShape="1">
            <a:gsLst>
              <a:gs pos="0">
                <a:schemeClr val="accent2">
                  <a:lumMod val="60000"/>
                  <a:lumOff val="40000"/>
                </a:schemeClr>
              </a:gs>
              <a:gs pos="50000">
                <a:schemeClr val="accent2">
                  <a:lumMod val="60000"/>
                  <a:lumOff val="40000"/>
                </a:schemeClr>
              </a:gs>
              <a:gs pos="100000">
                <a:schemeClr val="accent2">
                  <a:lumMod val="75000"/>
                </a:schemeClr>
              </a:gs>
            </a:gsLst>
            <a:path path="circle">
              <a:fillToRect l="100000" t="100000"/>
            </a:path>
            <a:tileRect r="-100000" b="-100000"/>
          </a:gradFill>
          <a:ln w="3175">
            <a:solidFill>
              <a:schemeClr val="accent2">
                <a:lumMod val="75000"/>
              </a:schemeClr>
            </a:solidFill>
          </a:ln>
          <a:effectLst>
            <a:outerShdw blurRad="40000" dist="23000" dir="5400000" rotWithShape="0">
              <a:srgbClr val="000000">
                <a:alpha val="35000"/>
              </a:srgbClr>
            </a:outerShdw>
          </a:effectLst>
        </p:spPr>
        <p:txBody>
          <a:bodyPr anchor="ctr"/>
          <a:lstStyle/>
          <a:p>
            <a:pPr algn="ctr" fontAlgn="auto">
              <a:spcBef>
                <a:spcPts val="0"/>
              </a:spcBef>
              <a:spcAft>
                <a:spcPts val="0"/>
              </a:spcAft>
            </a:pPr>
            <a:endParaRPr lang="en-US" b="1" kern="0" dirty="0">
              <a:solidFill>
                <a:srgbClr val="000000">
                  <a:lumMod val="75000"/>
                  <a:lumOff val="25000"/>
                </a:srgbClr>
              </a:solidFill>
              <a:latin typeface="Arial"/>
            </a:endParaRPr>
          </a:p>
        </p:txBody>
      </p:sp>
      <p:sp>
        <p:nvSpPr>
          <p:cNvPr id="22" name="Pie 21"/>
          <p:cNvSpPr/>
          <p:nvPr/>
        </p:nvSpPr>
        <p:spPr>
          <a:xfrm>
            <a:off x="506577" y="2350009"/>
            <a:ext cx="2194559" cy="2194560"/>
          </a:xfrm>
          <a:prstGeom prst="pie">
            <a:avLst>
              <a:gd name="adj1" fmla="val 10807393"/>
              <a:gd name="adj2" fmla="val 16200000"/>
            </a:avLst>
          </a:prstGeom>
          <a:gradFill flip="none" rotWithShape="1">
            <a:gsLst>
              <a:gs pos="0">
                <a:schemeClr val="accent2">
                  <a:lumMod val="60000"/>
                  <a:lumOff val="40000"/>
                </a:schemeClr>
              </a:gs>
              <a:gs pos="50000">
                <a:schemeClr val="accent2">
                  <a:lumMod val="60000"/>
                  <a:lumOff val="40000"/>
                </a:schemeClr>
              </a:gs>
              <a:gs pos="100000">
                <a:schemeClr val="accent2">
                  <a:lumMod val="75000"/>
                </a:schemeClr>
              </a:gs>
            </a:gsLst>
            <a:path path="circle">
              <a:fillToRect l="100000" t="100000"/>
            </a:path>
            <a:tileRect r="-100000" b="-100000"/>
          </a:gradFill>
          <a:ln w="3175">
            <a:solidFill>
              <a:schemeClr val="accent2">
                <a:lumMod val="75000"/>
              </a:schemeClr>
            </a:solidFill>
          </a:ln>
          <a:effectLst>
            <a:outerShdw blurRad="40000" dist="23000" dir="5400000" rotWithShape="0">
              <a:srgbClr val="000000">
                <a:alpha val="35000"/>
              </a:srgbClr>
            </a:outerShdw>
          </a:effectLst>
        </p:spPr>
        <p:txBody>
          <a:bodyPr anchor="ctr"/>
          <a:lstStyle/>
          <a:p>
            <a:pPr algn="ctr" fontAlgn="auto">
              <a:spcBef>
                <a:spcPts val="0"/>
              </a:spcBef>
              <a:spcAft>
                <a:spcPts val="0"/>
              </a:spcAft>
            </a:pPr>
            <a:endParaRPr lang="en-US" b="1" kern="0" dirty="0">
              <a:solidFill>
                <a:srgbClr val="000000">
                  <a:lumMod val="75000"/>
                  <a:lumOff val="25000"/>
                </a:srgbClr>
              </a:solidFill>
              <a:latin typeface="Arial"/>
            </a:endParaRPr>
          </a:p>
        </p:txBody>
      </p:sp>
      <p:sp>
        <p:nvSpPr>
          <p:cNvPr id="23" name="Pie 22"/>
          <p:cNvSpPr/>
          <p:nvPr/>
        </p:nvSpPr>
        <p:spPr>
          <a:xfrm flipV="1">
            <a:off x="506577" y="2386585"/>
            <a:ext cx="2194559" cy="2194560"/>
          </a:xfrm>
          <a:prstGeom prst="pie">
            <a:avLst>
              <a:gd name="adj1" fmla="val 10807393"/>
              <a:gd name="adj2" fmla="val 16200000"/>
            </a:avLst>
          </a:prstGeom>
          <a:gradFill flip="none" rotWithShape="1">
            <a:gsLst>
              <a:gs pos="0">
                <a:schemeClr val="accent2">
                  <a:lumMod val="60000"/>
                  <a:lumOff val="40000"/>
                </a:schemeClr>
              </a:gs>
              <a:gs pos="50000">
                <a:schemeClr val="accent2">
                  <a:lumMod val="60000"/>
                  <a:lumOff val="40000"/>
                </a:schemeClr>
              </a:gs>
              <a:gs pos="100000">
                <a:schemeClr val="accent2">
                  <a:lumMod val="75000"/>
                </a:schemeClr>
              </a:gs>
            </a:gsLst>
            <a:path path="circle">
              <a:fillToRect l="100000" t="100000"/>
            </a:path>
            <a:tileRect r="-100000" b="-100000"/>
          </a:gradFill>
          <a:ln w="3175">
            <a:solidFill>
              <a:schemeClr val="accent2">
                <a:lumMod val="75000"/>
              </a:schemeClr>
            </a:solidFill>
          </a:ln>
          <a:effectLst>
            <a:outerShdw blurRad="40000" dist="23000" dir="5400000" rotWithShape="0">
              <a:srgbClr val="000000">
                <a:alpha val="35000"/>
              </a:srgbClr>
            </a:outerShdw>
          </a:effectLst>
        </p:spPr>
        <p:txBody>
          <a:bodyPr anchor="ctr"/>
          <a:lstStyle/>
          <a:p>
            <a:pPr algn="ctr" fontAlgn="auto">
              <a:spcBef>
                <a:spcPts val="0"/>
              </a:spcBef>
              <a:spcAft>
                <a:spcPts val="0"/>
              </a:spcAft>
            </a:pPr>
            <a:endParaRPr lang="en-US" b="1" kern="0" dirty="0">
              <a:solidFill>
                <a:srgbClr val="000000">
                  <a:lumMod val="75000"/>
                  <a:lumOff val="25000"/>
                </a:srgbClr>
              </a:solidFill>
              <a:latin typeface="Arial"/>
            </a:endParaRPr>
          </a:p>
        </p:txBody>
      </p:sp>
      <p:sp>
        <p:nvSpPr>
          <p:cNvPr id="24" name="Pie 23"/>
          <p:cNvSpPr/>
          <p:nvPr/>
        </p:nvSpPr>
        <p:spPr>
          <a:xfrm flipH="1" flipV="1">
            <a:off x="543153" y="2386585"/>
            <a:ext cx="2194559" cy="2194560"/>
          </a:xfrm>
          <a:prstGeom prst="pie">
            <a:avLst>
              <a:gd name="adj1" fmla="val 10807393"/>
              <a:gd name="adj2" fmla="val 16200000"/>
            </a:avLst>
          </a:prstGeom>
          <a:gradFill flip="none" rotWithShape="1">
            <a:gsLst>
              <a:gs pos="0">
                <a:schemeClr val="accent2">
                  <a:lumMod val="60000"/>
                  <a:lumOff val="40000"/>
                </a:schemeClr>
              </a:gs>
              <a:gs pos="50000">
                <a:schemeClr val="accent2">
                  <a:lumMod val="60000"/>
                  <a:lumOff val="40000"/>
                </a:schemeClr>
              </a:gs>
              <a:gs pos="100000">
                <a:schemeClr val="accent2">
                  <a:lumMod val="75000"/>
                </a:schemeClr>
              </a:gs>
            </a:gsLst>
            <a:path path="circle">
              <a:fillToRect l="100000" t="100000"/>
            </a:path>
            <a:tileRect r="-100000" b="-100000"/>
          </a:gradFill>
          <a:ln w="3175">
            <a:solidFill>
              <a:schemeClr val="accent2">
                <a:lumMod val="75000"/>
              </a:schemeClr>
            </a:solidFill>
          </a:ln>
          <a:effectLst>
            <a:outerShdw blurRad="40000" dist="23000" dir="5400000" rotWithShape="0">
              <a:srgbClr val="000000">
                <a:alpha val="35000"/>
              </a:srgbClr>
            </a:outerShdw>
          </a:effectLst>
        </p:spPr>
        <p:txBody>
          <a:bodyPr anchor="ctr"/>
          <a:lstStyle/>
          <a:p>
            <a:pPr algn="ctr" fontAlgn="auto">
              <a:spcBef>
                <a:spcPts val="0"/>
              </a:spcBef>
              <a:spcAft>
                <a:spcPts val="0"/>
              </a:spcAft>
            </a:pPr>
            <a:endParaRPr lang="en-US" b="1" kern="0" dirty="0">
              <a:solidFill>
                <a:srgbClr val="000000">
                  <a:lumMod val="75000"/>
                  <a:lumOff val="25000"/>
                </a:srgbClr>
              </a:solidFill>
              <a:latin typeface="Arial"/>
            </a:endParaRPr>
          </a:p>
        </p:txBody>
      </p:sp>
      <p:sp>
        <p:nvSpPr>
          <p:cNvPr id="25" name="Circular Arrow 24"/>
          <p:cNvSpPr>
            <a:spLocks noChangeAspect="1"/>
          </p:cNvSpPr>
          <p:nvPr/>
        </p:nvSpPr>
        <p:spPr>
          <a:xfrm rot="16200000">
            <a:off x="767347" y="614948"/>
            <a:ext cx="4213097" cy="5682207"/>
          </a:xfrm>
          <a:prstGeom prst="circularArrow">
            <a:avLst>
              <a:gd name="adj1" fmla="val 2627"/>
              <a:gd name="adj2" fmla="val 636650"/>
              <a:gd name="adj3" fmla="val 1780601"/>
              <a:gd name="adj4" fmla="val 16226140"/>
              <a:gd name="adj5" fmla="val 5092"/>
            </a:avLst>
          </a:prstGeom>
          <a:gradFill flip="none" rotWithShape="1">
            <a:gsLst>
              <a:gs pos="0">
                <a:srgbClr val="D2232A"/>
              </a:gs>
              <a:gs pos="50000">
                <a:srgbClr val="E2545B"/>
              </a:gs>
              <a:gs pos="100000">
                <a:srgbClr val="EE9CA0"/>
              </a:gs>
            </a:gsLst>
            <a:path path="circle">
              <a:fillToRect l="100000" t="100000"/>
            </a:path>
            <a:tileRect r="-100000" b="-100000"/>
          </a:gradFill>
          <a:ln w="3175">
            <a:solidFill>
              <a:schemeClr val="accent2">
                <a:lumMod val="75000"/>
              </a:schemeClr>
            </a:solidFill>
          </a:ln>
          <a:effectLst>
            <a:outerShdw blurRad="40000" dist="23000" dir="5400000" rotWithShape="0">
              <a:srgbClr val="000000">
                <a:alpha val="35000"/>
              </a:srgbClr>
            </a:outerShdw>
          </a:effectLst>
        </p:spPr>
        <p:txBody>
          <a:bodyPr anchor="ctr"/>
          <a:lstStyle/>
          <a:p>
            <a:pPr algn="ctr" fontAlgn="auto">
              <a:spcBef>
                <a:spcPts val="0"/>
              </a:spcBef>
              <a:spcAft>
                <a:spcPts val="0"/>
              </a:spcAft>
            </a:pPr>
            <a:endParaRPr lang="en-US" b="1" kern="0" dirty="0">
              <a:solidFill>
                <a:srgbClr val="000000">
                  <a:lumMod val="75000"/>
                  <a:lumOff val="25000"/>
                </a:srgbClr>
              </a:solidFill>
              <a:latin typeface="Arial"/>
            </a:endParaRPr>
          </a:p>
        </p:txBody>
      </p:sp>
      <p:sp>
        <p:nvSpPr>
          <p:cNvPr id="26" name="Circular Arrow 25"/>
          <p:cNvSpPr/>
          <p:nvPr/>
        </p:nvSpPr>
        <p:spPr>
          <a:xfrm>
            <a:off x="118872" y="1984249"/>
            <a:ext cx="3108959" cy="3803904"/>
          </a:xfrm>
          <a:prstGeom prst="circularArrow">
            <a:avLst>
              <a:gd name="adj1" fmla="val 5375"/>
              <a:gd name="adj2" fmla="val 762885"/>
              <a:gd name="adj3" fmla="val 19593655"/>
              <a:gd name="adj4" fmla="val 16226140"/>
              <a:gd name="adj5" fmla="val 4990"/>
            </a:avLst>
          </a:prstGeom>
          <a:gradFill flip="none" rotWithShape="1">
            <a:gsLst>
              <a:gs pos="0">
                <a:srgbClr val="D2232A"/>
              </a:gs>
              <a:gs pos="50000">
                <a:srgbClr val="E2545B"/>
              </a:gs>
              <a:gs pos="100000">
                <a:srgbClr val="EE9CA0"/>
              </a:gs>
            </a:gsLst>
            <a:path path="circle">
              <a:fillToRect l="100000" t="100000"/>
            </a:path>
            <a:tileRect r="-100000" b="-100000"/>
          </a:gradFill>
          <a:ln w="3175">
            <a:solidFill>
              <a:schemeClr val="accent2">
                <a:lumMod val="75000"/>
              </a:schemeClr>
            </a:solidFill>
          </a:ln>
          <a:effectLst>
            <a:outerShdw blurRad="40000" dist="23000" dir="5400000" rotWithShape="0">
              <a:srgbClr val="000000">
                <a:alpha val="35000"/>
              </a:srgbClr>
            </a:outerShdw>
          </a:effectLst>
        </p:spPr>
        <p:txBody>
          <a:bodyPr anchor="ctr"/>
          <a:lstStyle/>
          <a:p>
            <a:pPr algn="ctr" fontAlgn="auto">
              <a:spcBef>
                <a:spcPts val="0"/>
              </a:spcBef>
              <a:spcAft>
                <a:spcPts val="0"/>
              </a:spcAft>
            </a:pPr>
            <a:endParaRPr lang="en-US" b="1" kern="0" dirty="0">
              <a:solidFill>
                <a:srgbClr val="000000">
                  <a:lumMod val="75000"/>
                  <a:lumOff val="25000"/>
                </a:srgbClr>
              </a:solidFill>
              <a:latin typeface="Arial"/>
            </a:endParaRPr>
          </a:p>
        </p:txBody>
      </p:sp>
      <p:sp>
        <p:nvSpPr>
          <p:cNvPr id="27" name="Circular Arrow 26"/>
          <p:cNvSpPr/>
          <p:nvPr/>
        </p:nvSpPr>
        <p:spPr>
          <a:xfrm rot="5400000">
            <a:off x="-338329" y="1600202"/>
            <a:ext cx="3108960" cy="3803903"/>
          </a:xfrm>
          <a:prstGeom prst="circularArrow">
            <a:avLst>
              <a:gd name="adj1" fmla="val 5375"/>
              <a:gd name="adj2" fmla="val 762885"/>
              <a:gd name="adj3" fmla="val 19593655"/>
              <a:gd name="adj4" fmla="val 16226140"/>
              <a:gd name="adj5" fmla="val 4990"/>
            </a:avLst>
          </a:prstGeom>
          <a:gradFill flip="none" rotWithShape="1">
            <a:gsLst>
              <a:gs pos="0">
                <a:srgbClr val="D2232A"/>
              </a:gs>
              <a:gs pos="50000">
                <a:srgbClr val="E2545B"/>
              </a:gs>
              <a:gs pos="100000">
                <a:srgbClr val="EE9CA0"/>
              </a:gs>
            </a:gsLst>
            <a:path path="circle">
              <a:fillToRect l="100000" t="100000"/>
            </a:path>
            <a:tileRect r="-100000" b="-100000"/>
          </a:gradFill>
          <a:ln w="3175">
            <a:solidFill>
              <a:schemeClr val="accent2">
                <a:lumMod val="75000"/>
              </a:schemeClr>
            </a:solidFill>
          </a:ln>
          <a:effectLst>
            <a:outerShdw blurRad="40000" dist="23000" dir="5400000" rotWithShape="0">
              <a:srgbClr val="000000">
                <a:alpha val="35000"/>
              </a:srgbClr>
            </a:outerShdw>
          </a:effectLst>
        </p:spPr>
        <p:txBody>
          <a:bodyPr anchor="ctr"/>
          <a:lstStyle/>
          <a:p>
            <a:pPr algn="ctr" fontAlgn="auto">
              <a:spcBef>
                <a:spcPts val="0"/>
              </a:spcBef>
              <a:spcAft>
                <a:spcPts val="0"/>
              </a:spcAft>
            </a:pPr>
            <a:endParaRPr lang="en-US" b="1" kern="0" dirty="0">
              <a:solidFill>
                <a:srgbClr val="000000">
                  <a:lumMod val="75000"/>
                  <a:lumOff val="25000"/>
                </a:srgbClr>
              </a:solidFill>
              <a:latin typeface="Arial"/>
            </a:endParaRPr>
          </a:p>
        </p:txBody>
      </p:sp>
      <p:sp>
        <p:nvSpPr>
          <p:cNvPr id="28" name="Circular Arrow 27"/>
          <p:cNvSpPr/>
          <p:nvPr/>
        </p:nvSpPr>
        <p:spPr>
          <a:xfrm rot="10800000">
            <a:off x="45720" y="1143001"/>
            <a:ext cx="3108959" cy="3803904"/>
          </a:xfrm>
          <a:prstGeom prst="circularArrow">
            <a:avLst>
              <a:gd name="adj1" fmla="val 5375"/>
              <a:gd name="adj2" fmla="val 762885"/>
              <a:gd name="adj3" fmla="val 19593655"/>
              <a:gd name="adj4" fmla="val 16226140"/>
              <a:gd name="adj5" fmla="val 4990"/>
            </a:avLst>
          </a:prstGeom>
          <a:gradFill flip="none" rotWithShape="1">
            <a:gsLst>
              <a:gs pos="0">
                <a:srgbClr val="D2232A"/>
              </a:gs>
              <a:gs pos="50000">
                <a:srgbClr val="E2545B"/>
              </a:gs>
              <a:gs pos="100000">
                <a:srgbClr val="EE9CA0"/>
              </a:gs>
            </a:gsLst>
            <a:path path="circle">
              <a:fillToRect l="100000" t="100000"/>
            </a:path>
            <a:tileRect r="-100000" b="-100000"/>
          </a:gradFill>
          <a:ln w="3175">
            <a:solidFill>
              <a:schemeClr val="accent2">
                <a:lumMod val="75000"/>
              </a:schemeClr>
            </a:solidFill>
          </a:ln>
          <a:effectLst>
            <a:outerShdw blurRad="40000" dist="23000" dir="5400000" rotWithShape="0">
              <a:srgbClr val="000000">
                <a:alpha val="35000"/>
              </a:srgbClr>
            </a:outerShdw>
          </a:effectLst>
        </p:spPr>
        <p:txBody>
          <a:bodyPr anchor="ctr"/>
          <a:lstStyle/>
          <a:p>
            <a:pPr algn="ctr" fontAlgn="auto">
              <a:spcBef>
                <a:spcPts val="0"/>
              </a:spcBef>
              <a:spcAft>
                <a:spcPts val="0"/>
              </a:spcAft>
            </a:pPr>
            <a:endParaRPr lang="en-US" b="1" kern="0" dirty="0">
              <a:solidFill>
                <a:srgbClr val="000000">
                  <a:lumMod val="75000"/>
                  <a:lumOff val="25000"/>
                </a:srgbClr>
              </a:solidFill>
              <a:latin typeface="Arial"/>
            </a:endParaRPr>
          </a:p>
        </p:txBody>
      </p:sp>
      <p:sp>
        <p:nvSpPr>
          <p:cNvPr id="17" name="TextBox 16"/>
          <p:cNvSpPr txBox="1"/>
          <p:nvPr/>
        </p:nvSpPr>
        <p:spPr>
          <a:xfrm>
            <a:off x="1805938" y="2901627"/>
            <a:ext cx="671979" cy="369332"/>
          </a:xfrm>
          <a:prstGeom prst="rect">
            <a:avLst/>
          </a:prstGeom>
          <a:noFill/>
        </p:spPr>
        <p:txBody>
          <a:bodyPr wrap="none" rtlCol="0">
            <a:spAutoFit/>
          </a:bodyPr>
          <a:lstStyle/>
          <a:p>
            <a:pPr fontAlgn="auto">
              <a:spcBef>
                <a:spcPts val="0"/>
              </a:spcBef>
              <a:spcAft>
                <a:spcPts val="0"/>
              </a:spcAft>
            </a:pPr>
            <a:r>
              <a:rPr lang="en-US" b="1" kern="0" dirty="0">
                <a:solidFill>
                  <a:schemeClr val="bg1"/>
                </a:solidFill>
                <a:latin typeface="Arial"/>
              </a:rPr>
              <a:t>Plan</a:t>
            </a:r>
          </a:p>
        </p:txBody>
      </p:sp>
      <p:sp>
        <p:nvSpPr>
          <p:cNvPr id="18" name="TextBox 17"/>
          <p:cNvSpPr txBox="1"/>
          <p:nvPr/>
        </p:nvSpPr>
        <p:spPr>
          <a:xfrm>
            <a:off x="1868647" y="3748834"/>
            <a:ext cx="492443" cy="369332"/>
          </a:xfrm>
          <a:prstGeom prst="rect">
            <a:avLst/>
          </a:prstGeom>
          <a:noFill/>
        </p:spPr>
        <p:txBody>
          <a:bodyPr wrap="none" rtlCol="0">
            <a:spAutoFit/>
          </a:bodyPr>
          <a:lstStyle/>
          <a:p>
            <a:pPr fontAlgn="auto">
              <a:spcBef>
                <a:spcPts val="0"/>
              </a:spcBef>
              <a:spcAft>
                <a:spcPts val="0"/>
              </a:spcAft>
            </a:pPr>
            <a:r>
              <a:rPr lang="en-US" b="1" kern="0" dirty="0">
                <a:solidFill>
                  <a:schemeClr val="bg1"/>
                </a:solidFill>
                <a:latin typeface="Arial"/>
              </a:rPr>
              <a:t>Do</a:t>
            </a:r>
          </a:p>
        </p:txBody>
      </p:sp>
      <p:sp>
        <p:nvSpPr>
          <p:cNvPr id="19" name="TextBox 18"/>
          <p:cNvSpPr txBox="1"/>
          <p:nvPr/>
        </p:nvSpPr>
        <p:spPr>
          <a:xfrm>
            <a:off x="788212" y="3748834"/>
            <a:ext cx="825867" cy="369332"/>
          </a:xfrm>
          <a:prstGeom prst="rect">
            <a:avLst/>
          </a:prstGeom>
          <a:noFill/>
        </p:spPr>
        <p:txBody>
          <a:bodyPr wrap="none" rtlCol="0">
            <a:spAutoFit/>
          </a:bodyPr>
          <a:lstStyle/>
          <a:p>
            <a:pPr fontAlgn="auto">
              <a:spcBef>
                <a:spcPts val="0"/>
              </a:spcBef>
              <a:spcAft>
                <a:spcPts val="0"/>
              </a:spcAft>
            </a:pPr>
            <a:r>
              <a:rPr lang="en-US" b="1" kern="0" dirty="0">
                <a:solidFill>
                  <a:schemeClr val="bg1"/>
                </a:solidFill>
                <a:latin typeface="Arial"/>
              </a:rPr>
              <a:t>Study</a:t>
            </a:r>
          </a:p>
        </p:txBody>
      </p:sp>
      <p:sp>
        <p:nvSpPr>
          <p:cNvPr id="20" name="TextBox 19"/>
          <p:cNvSpPr txBox="1"/>
          <p:nvPr/>
        </p:nvSpPr>
        <p:spPr>
          <a:xfrm>
            <a:off x="872679" y="2901627"/>
            <a:ext cx="556564" cy="369332"/>
          </a:xfrm>
          <a:prstGeom prst="rect">
            <a:avLst/>
          </a:prstGeom>
          <a:noFill/>
          <a:ln w="3175">
            <a:noFill/>
          </a:ln>
          <a:effectLst>
            <a:outerShdw blurRad="40000" dist="23000" dir="5400000" rotWithShape="0">
              <a:srgbClr val="000000">
                <a:alpha val="35000"/>
              </a:srgbClr>
            </a:outerShdw>
          </a:effectLst>
        </p:spPr>
        <p:txBody>
          <a:bodyPr anchor="ctr"/>
          <a:lstStyle>
            <a:defPPr>
              <a:defRPr lang="en-US"/>
            </a:defPPr>
            <a:lvl1pPr algn="ctr" fontAlgn="auto">
              <a:spcBef>
                <a:spcPts val="0"/>
              </a:spcBef>
              <a:spcAft>
                <a:spcPts val="0"/>
              </a:spcAft>
              <a:defRPr b="1" kern="0">
                <a:solidFill>
                  <a:srgbClr val="000000">
                    <a:lumMod val="75000"/>
                    <a:lumOff val="25000"/>
                  </a:srgbClr>
                </a:solidFill>
                <a:latin typeface="Arial"/>
              </a:defRPr>
            </a:lvl1pPr>
          </a:lstStyle>
          <a:p>
            <a:r>
              <a:rPr lang="en-US" dirty="0">
                <a:solidFill>
                  <a:schemeClr val="bg1"/>
                </a:solidFill>
              </a:rPr>
              <a:t>Act</a:t>
            </a:r>
          </a:p>
        </p:txBody>
      </p:sp>
      <p:grpSp>
        <p:nvGrpSpPr>
          <p:cNvPr id="29" name="Group 28"/>
          <p:cNvGrpSpPr>
            <a:grpSpLocks noChangeAspect="1"/>
          </p:cNvGrpSpPr>
          <p:nvPr/>
        </p:nvGrpSpPr>
        <p:grpSpPr>
          <a:xfrm>
            <a:off x="2295268" y="1179577"/>
            <a:ext cx="3913633" cy="4645152"/>
            <a:chOff x="-403860" y="-1066800"/>
            <a:chExt cx="8153401" cy="9677400"/>
          </a:xfrm>
        </p:grpSpPr>
        <p:grpSp>
          <p:nvGrpSpPr>
            <p:cNvPr id="30" name="Group 29"/>
            <p:cNvGrpSpPr/>
            <p:nvPr/>
          </p:nvGrpSpPr>
          <p:grpSpPr>
            <a:xfrm>
              <a:off x="-403860" y="-1066800"/>
              <a:ext cx="8153401" cy="9677400"/>
              <a:chOff x="-502920" y="-1066800"/>
              <a:chExt cx="8153401" cy="9677400"/>
            </a:xfrm>
          </p:grpSpPr>
          <p:sp>
            <p:nvSpPr>
              <p:cNvPr id="35" name="Pie 34"/>
              <p:cNvSpPr/>
              <p:nvPr/>
            </p:nvSpPr>
            <p:spPr>
              <a:xfrm flipH="1">
                <a:off x="2057400" y="1447800"/>
                <a:ext cx="4572000" cy="4572000"/>
              </a:xfrm>
              <a:prstGeom prst="pie">
                <a:avLst>
                  <a:gd name="adj1" fmla="val 10807393"/>
                  <a:gd name="adj2" fmla="val 16200000"/>
                </a:avLst>
              </a:prstGeom>
              <a:gradFill flip="none" rotWithShape="1">
                <a:gsLst>
                  <a:gs pos="0">
                    <a:schemeClr val="accent2">
                      <a:lumMod val="60000"/>
                      <a:lumOff val="40000"/>
                    </a:schemeClr>
                  </a:gs>
                  <a:gs pos="50000">
                    <a:schemeClr val="accent2">
                      <a:lumMod val="60000"/>
                      <a:lumOff val="40000"/>
                    </a:schemeClr>
                  </a:gs>
                  <a:gs pos="100000">
                    <a:schemeClr val="accent2">
                      <a:lumMod val="75000"/>
                    </a:schemeClr>
                  </a:gs>
                </a:gsLst>
                <a:path path="circle">
                  <a:fillToRect l="100000" t="100000"/>
                </a:path>
                <a:tileRect r="-100000" b="-100000"/>
              </a:gradFill>
              <a:ln w="3175">
                <a:solidFill>
                  <a:schemeClr val="accent2">
                    <a:lumMod val="75000"/>
                  </a:schemeClr>
                </a:solidFill>
              </a:ln>
              <a:effectLst>
                <a:outerShdw blurRad="40000" dist="23000" dir="5400000" rotWithShape="0">
                  <a:srgbClr val="000000">
                    <a:alpha val="35000"/>
                  </a:srgbClr>
                </a:outerShdw>
              </a:effectLst>
            </p:spPr>
            <p:txBody>
              <a:bodyPr anchor="ctr"/>
              <a:lstStyle/>
              <a:p>
                <a:pPr algn="ctr" fontAlgn="auto">
                  <a:spcBef>
                    <a:spcPts val="0"/>
                  </a:spcBef>
                  <a:spcAft>
                    <a:spcPts val="0"/>
                  </a:spcAft>
                </a:pPr>
                <a:endParaRPr lang="en-US" b="1" kern="0" dirty="0">
                  <a:solidFill>
                    <a:srgbClr val="000000">
                      <a:lumMod val="75000"/>
                      <a:lumOff val="25000"/>
                    </a:srgbClr>
                  </a:solidFill>
                  <a:latin typeface="Arial"/>
                </a:endParaRPr>
              </a:p>
            </p:txBody>
          </p:sp>
          <p:sp>
            <p:nvSpPr>
              <p:cNvPr id="36" name="Pie 35"/>
              <p:cNvSpPr/>
              <p:nvPr/>
            </p:nvSpPr>
            <p:spPr>
              <a:xfrm>
                <a:off x="1981200" y="1447800"/>
                <a:ext cx="4572000" cy="4572000"/>
              </a:xfrm>
              <a:prstGeom prst="pie">
                <a:avLst>
                  <a:gd name="adj1" fmla="val 10807393"/>
                  <a:gd name="adj2" fmla="val 16200000"/>
                </a:avLst>
              </a:prstGeom>
              <a:gradFill flip="none" rotWithShape="1">
                <a:gsLst>
                  <a:gs pos="0">
                    <a:schemeClr val="accent2">
                      <a:lumMod val="60000"/>
                      <a:lumOff val="40000"/>
                    </a:schemeClr>
                  </a:gs>
                  <a:gs pos="50000">
                    <a:schemeClr val="accent2">
                      <a:lumMod val="60000"/>
                      <a:lumOff val="40000"/>
                    </a:schemeClr>
                  </a:gs>
                  <a:gs pos="100000">
                    <a:schemeClr val="accent2">
                      <a:lumMod val="75000"/>
                    </a:schemeClr>
                  </a:gs>
                </a:gsLst>
                <a:path path="circle">
                  <a:fillToRect l="100000" t="100000"/>
                </a:path>
                <a:tileRect r="-100000" b="-100000"/>
              </a:gradFill>
              <a:ln w="3175">
                <a:solidFill>
                  <a:schemeClr val="accent2">
                    <a:lumMod val="75000"/>
                  </a:schemeClr>
                </a:solidFill>
              </a:ln>
              <a:effectLst>
                <a:outerShdw blurRad="40000" dist="23000" dir="5400000" rotWithShape="0">
                  <a:srgbClr val="000000">
                    <a:alpha val="35000"/>
                  </a:srgbClr>
                </a:outerShdw>
              </a:effectLst>
            </p:spPr>
            <p:txBody>
              <a:bodyPr anchor="ctr"/>
              <a:lstStyle/>
              <a:p>
                <a:pPr algn="ctr" fontAlgn="auto">
                  <a:spcBef>
                    <a:spcPts val="0"/>
                  </a:spcBef>
                  <a:spcAft>
                    <a:spcPts val="0"/>
                  </a:spcAft>
                </a:pPr>
                <a:endParaRPr lang="en-US" b="1" kern="0" dirty="0">
                  <a:solidFill>
                    <a:srgbClr val="000000">
                      <a:lumMod val="75000"/>
                      <a:lumOff val="25000"/>
                    </a:srgbClr>
                  </a:solidFill>
                  <a:latin typeface="Arial"/>
                </a:endParaRPr>
              </a:p>
            </p:txBody>
          </p:sp>
          <p:sp>
            <p:nvSpPr>
              <p:cNvPr id="37" name="Pie 36"/>
              <p:cNvSpPr/>
              <p:nvPr/>
            </p:nvSpPr>
            <p:spPr>
              <a:xfrm flipV="1">
                <a:off x="1981200" y="1524000"/>
                <a:ext cx="4572000" cy="4572000"/>
              </a:xfrm>
              <a:prstGeom prst="pie">
                <a:avLst>
                  <a:gd name="adj1" fmla="val 10807393"/>
                  <a:gd name="adj2" fmla="val 16200000"/>
                </a:avLst>
              </a:prstGeom>
              <a:gradFill flip="none" rotWithShape="1">
                <a:gsLst>
                  <a:gs pos="0">
                    <a:schemeClr val="accent2">
                      <a:lumMod val="60000"/>
                      <a:lumOff val="40000"/>
                    </a:schemeClr>
                  </a:gs>
                  <a:gs pos="50000">
                    <a:schemeClr val="accent2">
                      <a:lumMod val="60000"/>
                      <a:lumOff val="40000"/>
                    </a:schemeClr>
                  </a:gs>
                  <a:gs pos="100000">
                    <a:schemeClr val="accent2">
                      <a:lumMod val="75000"/>
                    </a:schemeClr>
                  </a:gs>
                </a:gsLst>
                <a:path path="circle">
                  <a:fillToRect l="100000" t="100000"/>
                </a:path>
                <a:tileRect r="-100000" b="-100000"/>
              </a:gradFill>
              <a:ln w="3175">
                <a:solidFill>
                  <a:schemeClr val="accent2">
                    <a:lumMod val="75000"/>
                  </a:schemeClr>
                </a:solidFill>
              </a:ln>
              <a:effectLst>
                <a:outerShdw blurRad="40000" dist="23000" dir="5400000" rotWithShape="0">
                  <a:srgbClr val="000000">
                    <a:alpha val="35000"/>
                  </a:srgbClr>
                </a:outerShdw>
              </a:effectLst>
            </p:spPr>
            <p:txBody>
              <a:bodyPr anchor="ctr"/>
              <a:lstStyle/>
              <a:p>
                <a:pPr algn="ctr" fontAlgn="auto">
                  <a:spcBef>
                    <a:spcPts val="0"/>
                  </a:spcBef>
                  <a:spcAft>
                    <a:spcPts val="0"/>
                  </a:spcAft>
                </a:pPr>
                <a:endParaRPr lang="en-US" b="1" kern="0" dirty="0">
                  <a:solidFill>
                    <a:srgbClr val="000000">
                      <a:lumMod val="75000"/>
                      <a:lumOff val="25000"/>
                    </a:srgbClr>
                  </a:solidFill>
                  <a:latin typeface="Arial"/>
                </a:endParaRPr>
              </a:p>
            </p:txBody>
          </p:sp>
          <p:sp>
            <p:nvSpPr>
              <p:cNvPr id="38" name="Pie 37"/>
              <p:cNvSpPr/>
              <p:nvPr/>
            </p:nvSpPr>
            <p:spPr>
              <a:xfrm flipH="1" flipV="1">
                <a:off x="2057400" y="1524000"/>
                <a:ext cx="4572000" cy="4572000"/>
              </a:xfrm>
              <a:prstGeom prst="pie">
                <a:avLst>
                  <a:gd name="adj1" fmla="val 10807393"/>
                  <a:gd name="adj2" fmla="val 16200000"/>
                </a:avLst>
              </a:prstGeom>
              <a:gradFill flip="none" rotWithShape="1">
                <a:gsLst>
                  <a:gs pos="0">
                    <a:schemeClr val="accent2">
                      <a:lumMod val="60000"/>
                      <a:lumOff val="40000"/>
                    </a:schemeClr>
                  </a:gs>
                  <a:gs pos="50000">
                    <a:schemeClr val="accent2">
                      <a:lumMod val="60000"/>
                      <a:lumOff val="40000"/>
                    </a:schemeClr>
                  </a:gs>
                  <a:gs pos="100000">
                    <a:schemeClr val="accent2">
                      <a:lumMod val="75000"/>
                    </a:schemeClr>
                  </a:gs>
                </a:gsLst>
                <a:path path="circle">
                  <a:fillToRect l="100000" t="100000"/>
                </a:path>
                <a:tileRect r="-100000" b="-100000"/>
              </a:gradFill>
              <a:ln w="3175">
                <a:solidFill>
                  <a:schemeClr val="accent2">
                    <a:lumMod val="75000"/>
                  </a:schemeClr>
                </a:solidFill>
              </a:ln>
              <a:effectLst>
                <a:outerShdw blurRad="40000" dist="23000" dir="5400000" rotWithShape="0">
                  <a:srgbClr val="000000">
                    <a:alpha val="35000"/>
                  </a:srgbClr>
                </a:outerShdw>
              </a:effectLst>
            </p:spPr>
            <p:txBody>
              <a:bodyPr anchor="ctr"/>
              <a:lstStyle/>
              <a:p>
                <a:pPr algn="ctr" fontAlgn="auto">
                  <a:spcBef>
                    <a:spcPts val="0"/>
                  </a:spcBef>
                  <a:spcAft>
                    <a:spcPts val="0"/>
                  </a:spcAft>
                </a:pPr>
                <a:endParaRPr lang="en-US" b="1" kern="0" dirty="0">
                  <a:solidFill>
                    <a:srgbClr val="000000">
                      <a:lumMod val="75000"/>
                      <a:lumOff val="25000"/>
                    </a:srgbClr>
                  </a:solidFill>
                  <a:latin typeface="Arial"/>
                </a:endParaRPr>
              </a:p>
            </p:txBody>
          </p:sp>
          <p:sp>
            <p:nvSpPr>
              <p:cNvPr id="40" name="Circular Arrow 39"/>
              <p:cNvSpPr/>
              <p:nvPr/>
            </p:nvSpPr>
            <p:spPr>
              <a:xfrm>
                <a:off x="1173480" y="685800"/>
                <a:ext cx="6477001" cy="7924800"/>
              </a:xfrm>
              <a:prstGeom prst="circularArrow">
                <a:avLst>
                  <a:gd name="adj1" fmla="val 5375"/>
                  <a:gd name="adj2" fmla="val 762885"/>
                  <a:gd name="adj3" fmla="val 19593655"/>
                  <a:gd name="adj4" fmla="val 16226140"/>
                  <a:gd name="adj5" fmla="val 4990"/>
                </a:avLst>
              </a:prstGeom>
              <a:gradFill flip="none" rotWithShape="1">
                <a:gsLst>
                  <a:gs pos="0">
                    <a:srgbClr val="D2232A"/>
                  </a:gs>
                  <a:gs pos="50000">
                    <a:srgbClr val="E2545B"/>
                  </a:gs>
                  <a:gs pos="100000">
                    <a:srgbClr val="EE9CA0"/>
                  </a:gs>
                </a:gsLst>
                <a:path path="circle">
                  <a:fillToRect l="100000" t="100000"/>
                </a:path>
                <a:tileRect r="-100000" b="-100000"/>
              </a:gradFill>
              <a:ln w="3175">
                <a:solidFill>
                  <a:schemeClr val="accent2">
                    <a:lumMod val="75000"/>
                  </a:schemeClr>
                </a:solidFill>
              </a:ln>
              <a:effectLst>
                <a:outerShdw blurRad="40000" dist="23000" dir="5400000" rotWithShape="0">
                  <a:srgbClr val="000000">
                    <a:alpha val="35000"/>
                  </a:srgbClr>
                </a:outerShdw>
              </a:effectLst>
            </p:spPr>
            <p:txBody>
              <a:bodyPr anchor="ctr"/>
              <a:lstStyle/>
              <a:p>
                <a:pPr algn="ctr" fontAlgn="auto">
                  <a:spcBef>
                    <a:spcPts val="0"/>
                  </a:spcBef>
                  <a:spcAft>
                    <a:spcPts val="0"/>
                  </a:spcAft>
                </a:pPr>
                <a:endParaRPr lang="en-US" b="1" kern="0" dirty="0">
                  <a:solidFill>
                    <a:srgbClr val="000000">
                      <a:lumMod val="75000"/>
                      <a:lumOff val="25000"/>
                    </a:srgbClr>
                  </a:solidFill>
                  <a:latin typeface="Arial"/>
                </a:endParaRPr>
              </a:p>
            </p:txBody>
          </p:sp>
          <p:sp>
            <p:nvSpPr>
              <p:cNvPr id="41" name="Circular Arrow 40"/>
              <p:cNvSpPr/>
              <p:nvPr/>
            </p:nvSpPr>
            <p:spPr>
              <a:xfrm rot="5400000">
                <a:off x="220979" y="-114299"/>
                <a:ext cx="6477001" cy="7924800"/>
              </a:xfrm>
              <a:prstGeom prst="circularArrow">
                <a:avLst>
                  <a:gd name="adj1" fmla="val 5375"/>
                  <a:gd name="adj2" fmla="val 762885"/>
                  <a:gd name="adj3" fmla="val 19593655"/>
                  <a:gd name="adj4" fmla="val 16226140"/>
                  <a:gd name="adj5" fmla="val 4990"/>
                </a:avLst>
              </a:prstGeom>
              <a:gradFill flip="none" rotWithShape="1">
                <a:gsLst>
                  <a:gs pos="0">
                    <a:srgbClr val="D2232A"/>
                  </a:gs>
                  <a:gs pos="50000">
                    <a:srgbClr val="E2545B"/>
                  </a:gs>
                  <a:gs pos="100000">
                    <a:srgbClr val="EE9CA0"/>
                  </a:gs>
                </a:gsLst>
                <a:path path="circle">
                  <a:fillToRect l="100000" t="100000"/>
                </a:path>
                <a:tileRect r="-100000" b="-100000"/>
              </a:gradFill>
              <a:ln w="3175">
                <a:solidFill>
                  <a:schemeClr val="accent2">
                    <a:lumMod val="75000"/>
                  </a:schemeClr>
                </a:solidFill>
              </a:ln>
              <a:effectLst>
                <a:outerShdw blurRad="40000" dist="23000" dir="5400000" rotWithShape="0">
                  <a:srgbClr val="000000">
                    <a:alpha val="35000"/>
                  </a:srgbClr>
                </a:outerShdw>
              </a:effectLst>
            </p:spPr>
            <p:txBody>
              <a:bodyPr anchor="ctr"/>
              <a:lstStyle/>
              <a:p>
                <a:pPr algn="ctr" fontAlgn="auto">
                  <a:spcBef>
                    <a:spcPts val="0"/>
                  </a:spcBef>
                  <a:spcAft>
                    <a:spcPts val="0"/>
                  </a:spcAft>
                </a:pPr>
                <a:endParaRPr lang="en-US" b="1" kern="0" dirty="0">
                  <a:solidFill>
                    <a:srgbClr val="000000">
                      <a:lumMod val="75000"/>
                      <a:lumOff val="25000"/>
                    </a:srgbClr>
                  </a:solidFill>
                  <a:latin typeface="Arial"/>
                </a:endParaRPr>
              </a:p>
            </p:txBody>
          </p:sp>
          <p:sp>
            <p:nvSpPr>
              <p:cNvPr id="42" name="Circular Arrow 41"/>
              <p:cNvSpPr/>
              <p:nvPr/>
            </p:nvSpPr>
            <p:spPr>
              <a:xfrm rot="10800000">
                <a:off x="1021081" y="-1066800"/>
                <a:ext cx="6477001" cy="7924800"/>
              </a:xfrm>
              <a:prstGeom prst="circularArrow">
                <a:avLst>
                  <a:gd name="adj1" fmla="val 5375"/>
                  <a:gd name="adj2" fmla="val 762885"/>
                  <a:gd name="adj3" fmla="val 19593655"/>
                  <a:gd name="adj4" fmla="val 16226140"/>
                  <a:gd name="adj5" fmla="val 4990"/>
                </a:avLst>
              </a:prstGeom>
              <a:gradFill flip="none" rotWithShape="1">
                <a:gsLst>
                  <a:gs pos="0">
                    <a:srgbClr val="D2232A"/>
                  </a:gs>
                  <a:gs pos="50000">
                    <a:srgbClr val="E2545B"/>
                  </a:gs>
                  <a:gs pos="100000">
                    <a:srgbClr val="EE9CA0"/>
                  </a:gs>
                </a:gsLst>
                <a:path path="circle">
                  <a:fillToRect l="100000" t="100000"/>
                </a:path>
                <a:tileRect r="-100000" b="-100000"/>
              </a:gradFill>
              <a:ln w="3175">
                <a:solidFill>
                  <a:schemeClr val="accent2">
                    <a:lumMod val="75000"/>
                  </a:schemeClr>
                </a:solidFill>
              </a:ln>
              <a:effectLst>
                <a:outerShdw blurRad="40000" dist="23000" dir="5400000" rotWithShape="0">
                  <a:srgbClr val="000000">
                    <a:alpha val="35000"/>
                  </a:srgbClr>
                </a:outerShdw>
              </a:effectLst>
            </p:spPr>
            <p:txBody>
              <a:bodyPr anchor="ctr"/>
              <a:lstStyle/>
              <a:p>
                <a:pPr algn="ctr" fontAlgn="auto">
                  <a:spcBef>
                    <a:spcPts val="0"/>
                  </a:spcBef>
                  <a:spcAft>
                    <a:spcPts val="0"/>
                  </a:spcAft>
                </a:pPr>
                <a:endParaRPr lang="en-US" b="1" kern="0" dirty="0">
                  <a:solidFill>
                    <a:srgbClr val="000000">
                      <a:lumMod val="75000"/>
                      <a:lumOff val="25000"/>
                    </a:srgbClr>
                  </a:solidFill>
                  <a:latin typeface="Arial"/>
                </a:endParaRPr>
              </a:p>
            </p:txBody>
          </p:sp>
        </p:grpSp>
        <p:sp>
          <p:nvSpPr>
            <p:cNvPr id="31" name="TextBox 30"/>
            <p:cNvSpPr txBox="1"/>
            <p:nvPr/>
          </p:nvSpPr>
          <p:spPr>
            <a:xfrm>
              <a:off x="4787260" y="2520804"/>
              <a:ext cx="1615819" cy="809002"/>
            </a:xfrm>
            <a:prstGeom prst="rect">
              <a:avLst/>
            </a:prstGeom>
            <a:noFill/>
            <a:ln w="3175">
              <a:noFill/>
            </a:ln>
            <a:effectLst>
              <a:outerShdw blurRad="40000" dist="23000" dir="5400000" rotWithShape="0">
                <a:srgbClr val="000000">
                  <a:alpha val="35000"/>
                </a:srgbClr>
              </a:outerShdw>
            </a:effectLst>
          </p:spPr>
          <p:txBody>
            <a:bodyPr anchor="ctr"/>
            <a:lstStyle>
              <a:defPPr>
                <a:defRPr lang="en-US"/>
              </a:defPPr>
              <a:lvl1pPr algn="ctr" fontAlgn="auto">
                <a:spcBef>
                  <a:spcPts val="0"/>
                </a:spcBef>
                <a:spcAft>
                  <a:spcPts val="0"/>
                </a:spcAft>
                <a:defRPr b="1" kern="0">
                  <a:solidFill>
                    <a:srgbClr val="000000">
                      <a:lumMod val="75000"/>
                      <a:lumOff val="25000"/>
                    </a:srgbClr>
                  </a:solidFill>
                  <a:latin typeface="Arial"/>
                </a:defRPr>
              </a:lvl1pPr>
            </a:lstStyle>
            <a:p>
              <a:pPr algn="l"/>
              <a:r>
                <a:rPr lang="en-US" dirty="0">
                  <a:solidFill>
                    <a:schemeClr val="bg1"/>
                  </a:solidFill>
                </a:rPr>
                <a:t>Plan</a:t>
              </a:r>
            </a:p>
          </p:txBody>
        </p:sp>
        <p:sp>
          <p:nvSpPr>
            <p:cNvPr id="32" name="TextBox 31"/>
            <p:cNvSpPr txBox="1"/>
            <p:nvPr/>
          </p:nvSpPr>
          <p:spPr>
            <a:xfrm>
              <a:off x="4917906" y="4362019"/>
              <a:ext cx="1485173" cy="732802"/>
            </a:xfrm>
            <a:prstGeom prst="rect">
              <a:avLst/>
            </a:prstGeom>
            <a:noFill/>
            <a:ln w="3175">
              <a:noFill/>
            </a:ln>
            <a:effectLst>
              <a:outerShdw blurRad="40000" dist="23000" dir="5400000" rotWithShape="0">
                <a:srgbClr val="000000">
                  <a:alpha val="35000"/>
                </a:srgbClr>
              </a:outerShdw>
            </a:effectLst>
          </p:spPr>
          <p:txBody>
            <a:bodyPr anchor="ctr"/>
            <a:lstStyle>
              <a:defPPr>
                <a:defRPr lang="en-US"/>
              </a:defPPr>
              <a:lvl1pPr algn="ctr" fontAlgn="auto">
                <a:spcBef>
                  <a:spcPts val="0"/>
                </a:spcBef>
                <a:spcAft>
                  <a:spcPts val="0"/>
                </a:spcAft>
                <a:defRPr b="1" kern="0">
                  <a:solidFill>
                    <a:srgbClr val="000000">
                      <a:lumMod val="75000"/>
                      <a:lumOff val="25000"/>
                    </a:srgbClr>
                  </a:solidFill>
                  <a:latin typeface="Arial"/>
                </a:defRPr>
              </a:lvl1pPr>
            </a:lstStyle>
            <a:p>
              <a:pPr algn="l"/>
              <a:r>
                <a:rPr lang="en-US" dirty="0">
                  <a:solidFill>
                    <a:schemeClr val="bg1"/>
                  </a:solidFill>
                </a:rPr>
                <a:t>Do</a:t>
              </a:r>
            </a:p>
          </p:txBody>
        </p:sp>
        <p:sp>
          <p:nvSpPr>
            <p:cNvPr id="33" name="TextBox 32"/>
            <p:cNvSpPr txBox="1"/>
            <p:nvPr/>
          </p:nvSpPr>
          <p:spPr>
            <a:xfrm>
              <a:off x="2639746" y="4357998"/>
              <a:ext cx="1871294" cy="732802"/>
            </a:xfrm>
            <a:prstGeom prst="rect">
              <a:avLst/>
            </a:prstGeom>
            <a:noFill/>
            <a:ln w="3175">
              <a:noFill/>
            </a:ln>
            <a:effectLst>
              <a:outerShdw blurRad="40000" dist="23000" dir="5400000" rotWithShape="0">
                <a:srgbClr val="000000">
                  <a:alpha val="35000"/>
                </a:srgbClr>
              </a:outerShdw>
            </a:effectLst>
          </p:spPr>
          <p:txBody>
            <a:bodyPr anchor="ctr"/>
            <a:lstStyle>
              <a:defPPr>
                <a:defRPr lang="en-US"/>
              </a:defPPr>
              <a:lvl1pPr algn="ctr" fontAlgn="auto">
                <a:spcBef>
                  <a:spcPts val="0"/>
                </a:spcBef>
                <a:spcAft>
                  <a:spcPts val="0"/>
                </a:spcAft>
                <a:defRPr b="1" kern="0">
                  <a:solidFill>
                    <a:srgbClr val="000000">
                      <a:lumMod val="75000"/>
                      <a:lumOff val="25000"/>
                    </a:srgbClr>
                  </a:solidFill>
                  <a:latin typeface="Arial"/>
                </a:defRPr>
              </a:lvl1pPr>
            </a:lstStyle>
            <a:p>
              <a:pPr algn="l"/>
              <a:r>
                <a:rPr lang="en-US" dirty="0">
                  <a:solidFill>
                    <a:schemeClr val="bg1"/>
                  </a:solidFill>
                </a:rPr>
                <a:t>Study</a:t>
              </a:r>
            </a:p>
          </p:txBody>
        </p:sp>
        <p:sp>
          <p:nvSpPr>
            <p:cNvPr id="34" name="TextBox 33"/>
            <p:cNvSpPr txBox="1"/>
            <p:nvPr/>
          </p:nvSpPr>
          <p:spPr>
            <a:xfrm>
              <a:off x="2667000" y="2520804"/>
              <a:ext cx="1307873" cy="809002"/>
            </a:xfrm>
            <a:prstGeom prst="rect">
              <a:avLst/>
            </a:prstGeom>
            <a:noFill/>
            <a:ln w="3175">
              <a:noFill/>
            </a:ln>
            <a:effectLst>
              <a:outerShdw blurRad="40000" dist="23000" dir="5400000" rotWithShape="0">
                <a:srgbClr val="000000">
                  <a:alpha val="35000"/>
                </a:srgbClr>
              </a:outerShdw>
            </a:effectLst>
          </p:spPr>
          <p:txBody>
            <a:bodyPr anchor="ctr"/>
            <a:lstStyle>
              <a:defPPr>
                <a:defRPr lang="en-US"/>
              </a:defPPr>
              <a:lvl1pPr algn="ctr" fontAlgn="auto">
                <a:spcBef>
                  <a:spcPts val="0"/>
                </a:spcBef>
                <a:spcAft>
                  <a:spcPts val="0"/>
                </a:spcAft>
                <a:defRPr b="1" kern="0">
                  <a:solidFill>
                    <a:srgbClr val="000000">
                      <a:lumMod val="75000"/>
                      <a:lumOff val="25000"/>
                    </a:srgbClr>
                  </a:solidFill>
                  <a:latin typeface="Arial"/>
                </a:defRPr>
              </a:lvl1pPr>
            </a:lstStyle>
            <a:p>
              <a:pPr algn="l"/>
              <a:r>
                <a:rPr lang="en-US" dirty="0">
                  <a:solidFill>
                    <a:schemeClr val="bg1"/>
                  </a:solidFill>
                </a:rPr>
                <a:t>Act</a:t>
              </a:r>
            </a:p>
          </p:txBody>
        </p:sp>
      </p:grpSp>
      <p:grpSp>
        <p:nvGrpSpPr>
          <p:cNvPr id="43" name="Group 42"/>
          <p:cNvGrpSpPr>
            <a:grpSpLocks noChangeAspect="1"/>
          </p:cNvGrpSpPr>
          <p:nvPr/>
        </p:nvGrpSpPr>
        <p:grpSpPr>
          <a:xfrm>
            <a:off x="5276337" y="1216153"/>
            <a:ext cx="3913633" cy="4645152"/>
            <a:chOff x="-403860" y="-1066800"/>
            <a:chExt cx="8153401" cy="9677400"/>
          </a:xfrm>
        </p:grpSpPr>
        <p:grpSp>
          <p:nvGrpSpPr>
            <p:cNvPr id="44" name="Group 43"/>
            <p:cNvGrpSpPr/>
            <p:nvPr/>
          </p:nvGrpSpPr>
          <p:grpSpPr>
            <a:xfrm>
              <a:off x="-403860" y="-1066800"/>
              <a:ext cx="8153401" cy="9677400"/>
              <a:chOff x="-502920" y="-1066800"/>
              <a:chExt cx="8153401" cy="9677400"/>
            </a:xfrm>
          </p:grpSpPr>
          <p:sp>
            <p:nvSpPr>
              <p:cNvPr id="49" name="Pie 48"/>
              <p:cNvSpPr/>
              <p:nvPr/>
            </p:nvSpPr>
            <p:spPr>
              <a:xfrm flipH="1">
                <a:off x="2057400" y="1447800"/>
                <a:ext cx="4572000" cy="4572000"/>
              </a:xfrm>
              <a:prstGeom prst="pie">
                <a:avLst>
                  <a:gd name="adj1" fmla="val 10807393"/>
                  <a:gd name="adj2" fmla="val 16200000"/>
                </a:avLst>
              </a:prstGeom>
              <a:gradFill flip="none" rotWithShape="1">
                <a:gsLst>
                  <a:gs pos="0">
                    <a:schemeClr val="accent2">
                      <a:lumMod val="60000"/>
                      <a:lumOff val="40000"/>
                    </a:schemeClr>
                  </a:gs>
                  <a:gs pos="50000">
                    <a:schemeClr val="accent2">
                      <a:lumMod val="60000"/>
                      <a:lumOff val="40000"/>
                    </a:schemeClr>
                  </a:gs>
                  <a:gs pos="100000">
                    <a:schemeClr val="accent2">
                      <a:lumMod val="75000"/>
                    </a:schemeClr>
                  </a:gs>
                </a:gsLst>
                <a:path path="circle">
                  <a:fillToRect l="100000" t="100000"/>
                </a:path>
                <a:tileRect r="-100000" b="-100000"/>
              </a:gradFill>
              <a:ln w="3175">
                <a:solidFill>
                  <a:schemeClr val="accent2">
                    <a:lumMod val="75000"/>
                  </a:schemeClr>
                </a:solidFill>
              </a:ln>
              <a:effectLst>
                <a:outerShdw blurRad="40000" dist="23000" dir="5400000" rotWithShape="0">
                  <a:srgbClr val="000000">
                    <a:alpha val="35000"/>
                  </a:srgbClr>
                </a:outerShdw>
              </a:effectLst>
            </p:spPr>
            <p:txBody>
              <a:bodyPr anchor="ctr"/>
              <a:lstStyle/>
              <a:p>
                <a:pPr algn="ctr" fontAlgn="auto">
                  <a:spcBef>
                    <a:spcPts val="0"/>
                  </a:spcBef>
                  <a:spcAft>
                    <a:spcPts val="0"/>
                  </a:spcAft>
                </a:pPr>
                <a:endParaRPr lang="en-US" b="1" kern="0" dirty="0">
                  <a:solidFill>
                    <a:srgbClr val="000000">
                      <a:lumMod val="75000"/>
                      <a:lumOff val="25000"/>
                    </a:srgbClr>
                  </a:solidFill>
                  <a:latin typeface="Arial"/>
                </a:endParaRPr>
              </a:p>
            </p:txBody>
          </p:sp>
          <p:sp>
            <p:nvSpPr>
              <p:cNvPr id="50" name="Pie 49"/>
              <p:cNvSpPr/>
              <p:nvPr/>
            </p:nvSpPr>
            <p:spPr>
              <a:xfrm>
                <a:off x="1981200" y="1447800"/>
                <a:ext cx="4572000" cy="4572000"/>
              </a:xfrm>
              <a:prstGeom prst="pie">
                <a:avLst>
                  <a:gd name="adj1" fmla="val 10807393"/>
                  <a:gd name="adj2" fmla="val 16200000"/>
                </a:avLst>
              </a:prstGeom>
              <a:gradFill flip="none" rotWithShape="1">
                <a:gsLst>
                  <a:gs pos="0">
                    <a:schemeClr val="accent2">
                      <a:lumMod val="60000"/>
                      <a:lumOff val="40000"/>
                    </a:schemeClr>
                  </a:gs>
                  <a:gs pos="50000">
                    <a:schemeClr val="accent2">
                      <a:lumMod val="60000"/>
                      <a:lumOff val="40000"/>
                    </a:schemeClr>
                  </a:gs>
                  <a:gs pos="100000">
                    <a:schemeClr val="accent2">
                      <a:lumMod val="75000"/>
                    </a:schemeClr>
                  </a:gs>
                </a:gsLst>
                <a:path path="circle">
                  <a:fillToRect l="100000" t="100000"/>
                </a:path>
                <a:tileRect r="-100000" b="-100000"/>
              </a:gradFill>
              <a:ln w="3175">
                <a:solidFill>
                  <a:schemeClr val="accent2">
                    <a:lumMod val="75000"/>
                  </a:schemeClr>
                </a:solidFill>
              </a:ln>
              <a:effectLst>
                <a:outerShdw blurRad="40000" dist="23000" dir="5400000" rotWithShape="0">
                  <a:srgbClr val="000000">
                    <a:alpha val="35000"/>
                  </a:srgbClr>
                </a:outerShdw>
              </a:effectLst>
            </p:spPr>
            <p:txBody>
              <a:bodyPr anchor="ctr"/>
              <a:lstStyle/>
              <a:p>
                <a:pPr algn="ctr" fontAlgn="auto">
                  <a:spcBef>
                    <a:spcPts val="0"/>
                  </a:spcBef>
                  <a:spcAft>
                    <a:spcPts val="0"/>
                  </a:spcAft>
                </a:pPr>
                <a:endParaRPr lang="en-US" b="1" kern="0" dirty="0">
                  <a:solidFill>
                    <a:srgbClr val="000000">
                      <a:lumMod val="75000"/>
                      <a:lumOff val="25000"/>
                    </a:srgbClr>
                  </a:solidFill>
                  <a:latin typeface="Arial"/>
                </a:endParaRPr>
              </a:p>
            </p:txBody>
          </p:sp>
          <p:sp>
            <p:nvSpPr>
              <p:cNvPr id="51" name="Pie 50"/>
              <p:cNvSpPr/>
              <p:nvPr/>
            </p:nvSpPr>
            <p:spPr>
              <a:xfrm flipV="1">
                <a:off x="1981200" y="1524000"/>
                <a:ext cx="4572000" cy="4572000"/>
              </a:xfrm>
              <a:prstGeom prst="pie">
                <a:avLst>
                  <a:gd name="adj1" fmla="val 10807393"/>
                  <a:gd name="adj2" fmla="val 16200000"/>
                </a:avLst>
              </a:prstGeom>
              <a:gradFill flip="none" rotWithShape="1">
                <a:gsLst>
                  <a:gs pos="0">
                    <a:schemeClr val="accent2">
                      <a:lumMod val="60000"/>
                      <a:lumOff val="40000"/>
                    </a:schemeClr>
                  </a:gs>
                  <a:gs pos="50000">
                    <a:schemeClr val="accent2">
                      <a:lumMod val="60000"/>
                      <a:lumOff val="40000"/>
                    </a:schemeClr>
                  </a:gs>
                  <a:gs pos="100000">
                    <a:schemeClr val="accent2">
                      <a:lumMod val="75000"/>
                    </a:schemeClr>
                  </a:gs>
                </a:gsLst>
                <a:path path="circle">
                  <a:fillToRect l="100000" t="100000"/>
                </a:path>
                <a:tileRect r="-100000" b="-100000"/>
              </a:gradFill>
              <a:ln w="3175">
                <a:solidFill>
                  <a:schemeClr val="accent2">
                    <a:lumMod val="75000"/>
                  </a:schemeClr>
                </a:solidFill>
              </a:ln>
              <a:effectLst>
                <a:outerShdw blurRad="40000" dist="23000" dir="5400000" rotWithShape="0">
                  <a:srgbClr val="000000">
                    <a:alpha val="35000"/>
                  </a:srgbClr>
                </a:outerShdw>
              </a:effectLst>
            </p:spPr>
            <p:txBody>
              <a:bodyPr anchor="ctr"/>
              <a:lstStyle/>
              <a:p>
                <a:pPr algn="ctr" fontAlgn="auto">
                  <a:spcBef>
                    <a:spcPts val="0"/>
                  </a:spcBef>
                  <a:spcAft>
                    <a:spcPts val="0"/>
                  </a:spcAft>
                </a:pPr>
                <a:endParaRPr lang="en-US" b="1" kern="0" dirty="0">
                  <a:solidFill>
                    <a:srgbClr val="000000">
                      <a:lumMod val="75000"/>
                      <a:lumOff val="25000"/>
                    </a:srgbClr>
                  </a:solidFill>
                  <a:latin typeface="Arial"/>
                </a:endParaRPr>
              </a:p>
            </p:txBody>
          </p:sp>
          <p:sp>
            <p:nvSpPr>
              <p:cNvPr id="52" name="Pie 51"/>
              <p:cNvSpPr/>
              <p:nvPr/>
            </p:nvSpPr>
            <p:spPr>
              <a:xfrm flipH="1" flipV="1">
                <a:off x="2057400" y="1524000"/>
                <a:ext cx="4572000" cy="4572000"/>
              </a:xfrm>
              <a:prstGeom prst="pie">
                <a:avLst>
                  <a:gd name="adj1" fmla="val 10807393"/>
                  <a:gd name="adj2" fmla="val 16200000"/>
                </a:avLst>
              </a:prstGeom>
              <a:gradFill flip="none" rotWithShape="1">
                <a:gsLst>
                  <a:gs pos="0">
                    <a:schemeClr val="accent2">
                      <a:lumMod val="60000"/>
                      <a:lumOff val="40000"/>
                    </a:schemeClr>
                  </a:gs>
                  <a:gs pos="50000">
                    <a:schemeClr val="accent2">
                      <a:lumMod val="60000"/>
                      <a:lumOff val="40000"/>
                    </a:schemeClr>
                  </a:gs>
                  <a:gs pos="100000">
                    <a:schemeClr val="accent2">
                      <a:lumMod val="75000"/>
                    </a:schemeClr>
                  </a:gs>
                </a:gsLst>
                <a:path path="circle">
                  <a:fillToRect l="100000" t="100000"/>
                </a:path>
                <a:tileRect r="-100000" b="-100000"/>
              </a:gradFill>
              <a:ln w="3175">
                <a:solidFill>
                  <a:schemeClr val="accent2">
                    <a:lumMod val="75000"/>
                  </a:schemeClr>
                </a:solidFill>
              </a:ln>
              <a:effectLst>
                <a:outerShdw blurRad="40000" dist="23000" dir="5400000" rotWithShape="0">
                  <a:srgbClr val="000000">
                    <a:alpha val="35000"/>
                  </a:srgbClr>
                </a:outerShdw>
              </a:effectLst>
            </p:spPr>
            <p:txBody>
              <a:bodyPr anchor="ctr"/>
              <a:lstStyle/>
              <a:p>
                <a:pPr algn="ctr" fontAlgn="auto">
                  <a:spcBef>
                    <a:spcPts val="0"/>
                  </a:spcBef>
                  <a:spcAft>
                    <a:spcPts val="0"/>
                  </a:spcAft>
                </a:pPr>
                <a:endParaRPr lang="en-US" b="1" kern="0" dirty="0">
                  <a:solidFill>
                    <a:srgbClr val="000000">
                      <a:lumMod val="75000"/>
                      <a:lumOff val="25000"/>
                    </a:srgbClr>
                  </a:solidFill>
                  <a:latin typeface="Arial"/>
                </a:endParaRPr>
              </a:p>
            </p:txBody>
          </p:sp>
          <p:sp>
            <p:nvSpPr>
              <p:cNvPr id="54" name="Circular Arrow 53"/>
              <p:cNvSpPr/>
              <p:nvPr/>
            </p:nvSpPr>
            <p:spPr>
              <a:xfrm>
                <a:off x="1173480" y="685800"/>
                <a:ext cx="6477001" cy="7924800"/>
              </a:xfrm>
              <a:prstGeom prst="circularArrow">
                <a:avLst>
                  <a:gd name="adj1" fmla="val 5375"/>
                  <a:gd name="adj2" fmla="val 762885"/>
                  <a:gd name="adj3" fmla="val 19593655"/>
                  <a:gd name="adj4" fmla="val 16226140"/>
                  <a:gd name="adj5" fmla="val 4990"/>
                </a:avLst>
              </a:prstGeom>
              <a:gradFill flip="none" rotWithShape="1">
                <a:gsLst>
                  <a:gs pos="0">
                    <a:srgbClr val="D2232A"/>
                  </a:gs>
                  <a:gs pos="50000">
                    <a:srgbClr val="E2545B"/>
                  </a:gs>
                  <a:gs pos="100000">
                    <a:srgbClr val="EE9CA0"/>
                  </a:gs>
                </a:gsLst>
                <a:path path="circle">
                  <a:fillToRect l="100000" t="100000"/>
                </a:path>
                <a:tileRect r="-100000" b="-100000"/>
              </a:gradFill>
              <a:ln w="3175">
                <a:solidFill>
                  <a:schemeClr val="accent2">
                    <a:lumMod val="75000"/>
                  </a:schemeClr>
                </a:solidFill>
              </a:ln>
              <a:effectLst>
                <a:outerShdw blurRad="40000" dist="23000" dir="5400000" rotWithShape="0">
                  <a:srgbClr val="000000">
                    <a:alpha val="35000"/>
                  </a:srgbClr>
                </a:outerShdw>
              </a:effectLst>
            </p:spPr>
            <p:txBody>
              <a:bodyPr anchor="ctr"/>
              <a:lstStyle/>
              <a:p>
                <a:pPr algn="ctr" fontAlgn="auto">
                  <a:spcBef>
                    <a:spcPts val="0"/>
                  </a:spcBef>
                  <a:spcAft>
                    <a:spcPts val="0"/>
                  </a:spcAft>
                </a:pPr>
                <a:endParaRPr lang="en-US" b="1" kern="0" dirty="0">
                  <a:solidFill>
                    <a:srgbClr val="000000">
                      <a:lumMod val="75000"/>
                      <a:lumOff val="25000"/>
                    </a:srgbClr>
                  </a:solidFill>
                  <a:latin typeface="Arial"/>
                </a:endParaRPr>
              </a:p>
            </p:txBody>
          </p:sp>
          <p:sp>
            <p:nvSpPr>
              <p:cNvPr id="55" name="Circular Arrow 54"/>
              <p:cNvSpPr/>
              <p:nvPr/>
            </p:nvSpPr>
            <p:spPr>
              <a:xfrm rot="5400000">
                <a:off x="220979" y="-114299"/>
                <a:ext cx="6477001" cy="7924800"/>
              </a:xfrm>
              <a:prstGeom prst="circularArrow">
                <a:avLst>
                  <a:gd name="adj1" fmla="val 5375"/>
                  <a:gd name="adj2" fmla="val 762885"/>
                  <a:gd name="adj3" fmla="val 19593655"/>
                  <a:gd name="adj4" fmla="val 16226140"/>
                  <a:gd name="adj5" fmla="val 4990"/>
                </a:avLst>
              </a:prstGeom>
              <a:gradFill flip="none" rotWithShape="1">
                <a:gsLst>
                  <a:gs pos="0">
                    <a:srgbClr val="D2232A"/>
                  </a:gs>
                  <a:gs pos="50000">
                    <a:srgbClr val="E2545B"/>
                  </a:gs>
                  <a:gs pos="100000">
                    <a:srgbClr val="EE9CA0"/>
                  </a:gs>
                </a:gsLst>
                <a:path path="circle">
                  <a:fillToRect l="100000" t="100000"/>
                </a:path>
                <a:tileRect r="-100000" b="-100000"/>
              </a:gradFill>
              <a:ln w="3175">
                <a:solidFill>
                  <a:schemeClr val="accent2">
                    <a:lumMod val="75000"/>
                  </a:schemeClr>
                </a:solidFill>
              </a:ln>
              <a:effectLst>
                <a:outerShdw blurRad="40000" dist="23000" dir="5400000" rotWithShape="0">
                  <a:srgbClr val="000000">
                    <a:alpha val="35000"/>
                  </a:srgbClr>
                </a:outerShdw>
              </a:effectLst>
            </p:spPr>
            <p:txBody>
              <a:bodyPr anchor="ctr"/>
              <a:lstStyle/>
              <a:p>
                <a:pPr algn="ctr" fontAlgn="auto">
                  <a:spcBef>
                    <a:spcPts val="0"/>
                  </a:spcBef>
                  <a:spcAft>
                    <a:spcPts val="0"/>
                  </a:spcAft>
                </a:pPr>
                <a:endParaRPr lang="en-US" b="1" kern="0" dirty="0">
                  <a:solidFill>
                    <a:srgbClr val="000000">
                      <a:lumMod val="75000"/>
                      <a:lumOff val="25000"/>
                    </a:srgbClr>
                  </a:solidFill>
                  <a:latin typeface="Arial"/>
                </a:endParaRPr>
              </a:p>
            </p:txBody>
          </p:sp>
          <p:sp>
            <p:nvSpPr>
              <p:cNvPr id="56" name="Circular Arrow 55"/>
              <p:cNvSpPr/>
              <p:nvPr/>
            </p:nvSpPr>
            <p:spPr>
              <a:xfrm rot="10800000">
                <a:off x="1021081" y="-1066800"/>
                <a:ext cx="6477001" cy="7924800"/>
              </a:xfrm>
              <a:prstGeom prst="circularArrow">
                <a:avLst>
                  <a:gd name="adj1" fmla="val 5375"/>
                  <a:gd name="adj2" fmla="val 762885"/>
                  <a:gd name="adj3" fmla="val 19593655"/>
                  <a:gd name="adj4" fmla="val 16226140"/>
                  <a:gd name="adj5" fmla="val 4990"/>
                </a:avLst>
              </a:prstGeom>
              <a:gradFill flip="none" rotWithShape="1">
                <a:gsLst>
                  <a:gs pos="0">
                    <a:srgbClr val="D2232A"/>
                  </a:gs>
                  <a:gs pos="50000">
                    <a:srgbClr val="E2545B"/>
                  </a:gs>
                  <a:gs pos="100000">
                    <a:srgbClr val="EE9CA0"/>
                  </a:gs>
                </a:gsLst>
                <a:path path="circle">
                  <a:fillToRect l="100000" t="100000"/>
                </a:path>
                <a:tileRect r="-100000" b="-100000"/>
              </a:gradFill>
              <a:ln w="3175">
                <a:solidFill>
                  <a:schemeClr val="accent2">
                    <a:lumMod val="75000"/>
                  </a:schemeClr>
                </a:solidFill>
              </a:ln>
              <a:effectLst>
                <a:outerShdw blurRad="40000" dist="23000" dir="5400000" rotWithShape="0">
                  <a:srgbClr val="000000">
                    <a:alpha val="35000"/>
                  </a:srgbClr>
                </a:outerShdw>
              </a:effectLst>
            </p:spPr>
            <p:txBody>
              <a:bodyPr anchor="ctr"/>
              <a:lstStyle/>
              <a:p>
                <a:pPr algn="ctr" fontAlgn="auto">
                  <a:spcBef>
                    <a:spcPts val="0"/>
                  </a:spcBef>
                  <a:spcAft>
                    <a:spcPts val="0"/>
                  </a:spcAft>
                </a:pPr>
                <a:endParaRPr lang="en-US" b="1" kern="0" dirty="0">
                  <a:solidFill>
                    <a:srgbClr val="000000">
                      <a:lumMod val="75000"/>
                      <a:lumOff val="25000"/>
                    </a:srgbClr>
                  </a:solidFill>
                  <a:latin typeface="Arial"/>
                </a:endParaRPr>
              </a:p>
            </p:txBody>
          </p:sp>
        </p:grpSp>
        <p:sp>
          <p:nvSpPr>
            <p:cNvPr id="45" name="TextBox 44"/>
            <p:cNvSpPr txBox="1"/>
            <p:nvPr/>
          </p:nvSpPr>
          <p:spPr>
            <a:xfrm>
              <a:off x="4787262" y="2597004"/>
              <a:ext cx="1596508" cy="732802"/>
            </a:xfrm>
            <a:prstGeom prst="rect">
              <a:avLst/>
            </a:prstGeom>
            <a:noFill/>
            <a:ln w="3175">
              <a:noFill/>
            </a:ln>
            <a:effectLst>
              <a:outerShdw blurRad="40000" dist="23000" dir="5400000" rotWithShape="0">
                <a:srgbClr val="000000">
                  <a:alpha val="35000"/>
                </a:srgbClr>
              </a:outerShdw>
            </a:effectLst>
          </p:spPr>
          <p:txBody>
            <a:bodyPr anchor="ctr"/>
            <a:lstStyle>
              <a:defPPr>
                <a:defRPr lang="en-US"/>
              </a:defPPr>
              <a:lvl1pPr algn="ctr" fontAlgn="auto">
                <a:spcBef>
                  <a:spcPts val="0"/>
                </a:spcBef>
                <a:spcAft>
                  <a:spcPts val="0"/>
                </a:spcAft>
                <a:defRPr b="1" kern="0">
                  <a:solidFill>
                    <a:srgbClr val="000000">
                      <a:lumMod val="75000"/>
                      <a:lumOff val="25000"/>
                    </a:srgbClr>
                  </a:solidFill>
                  <a:latin typeface="Arial"/>
                </a:defRPr>
              </a:lvl1pPr>
            </a:lstStyle>
            <a:p>
              <a:pPr algn="l"/>
              <a:r>
                <a:rPr lang="en-US" dirty="0">
                  <a:solidFill>
                    <a:schemeClr val="bg1"/>
                  </a:solidFill>
                </a:rPr>
                <a:t>Plan</a:t>
              </a:r>
            </a:p>
          </p:txBody>
        </p:sp>
        <p:sp>
          <p:nvSpPr>
            <p:cNvPr id="46" name="TextBox 45"/>
            <p:cNvSpPr txBox="1"/>
            <p:nvPr/>
          </p:nvSpPr>
          <p:spPr>
            <a:xfrm>
              <a:off x="4917906" y="4362019"/>
              <a:ext cx="1202648" cy="732802"/>
            </a:xfrm>
            <a:prstGeom prst="rect">
              <a:avLst/>
            </a:prstGeom>
            <a:noFill/>
            <a:ln w="3175">
              <a:noFill/>
            </a:ln>
            <a:effectLst>
              <a:outerShdw blurRad="40000" dist="23000" dir="5400000" rotWithShape="0">
                <a:srgbClr val="000000">
                  <a:alpha val="35000"/>
                </a:srgbClr>
              </a:outerShdw>
            </a:effectLst>
          </p:spPr>
          <p:txBody>
            <a:bodyPr anchor="ctr"/>
            <a:lstStyle>
              <a:defPPr>
                <a:defRPr lang="en-US"/>
              </a:defPPr>
              <a:lvl1pPr algn="ctr" fontAlgn="auto">
                <a:spcBef>
                  <a:spcPts val="0"/>
                </a:spcBef>
                <a:spcAft>
                  <a:spcPts val="0"/>
                </a:spcAft>
                <a:defRPr b="1" kern="0">
                  <a:solidFill>
                    <a:srgbClr val="000000">
                      <a:lumMod val="75000"/>
                      <a:lumOff val="25000"/>
                    </a:srgbClr>
                  </a:solidFill>
                  <a:latin typeface="Arial"/>
                </a:defRPr>
              </a:lvl1pPr>
            </a:lstStyle>
            <a:p>
              <a:pPr algn="l"/>
              <a:r>
                <a:rPr lang="en-US" kern="1200" dirty="0">
                  <a:solidFill>
                    <a:schemeClr val="bg1"/>
                  </a:solidFill>
                </a:rPr>
                <a:t>Do</a:t>
              </a:r>
            </a:p>
          </p:txBody>
        </p:sp>
        <p:sp>
          <p:nvSpPr>
            <p:cNvPr id="47" name="TextBox 46"/>
            <p:cNvSpPr txBox="1"/>
            <p:nvPr/>
          </p:nvSpPr>
          <p:spPr>
            <a:xfrm>
              <a:off x="2415021" y="4362019"/>
              <a:ext cx="1890604" cy="732802"/>
            </a:xfrm>
            <a:prstGeom prst="rect">
              <a:avLst/>
            </a:prstGeom>
            <a:noFill/>
            <a:ln w="3175">
              <a:noFill/>
            </a:ln>
            <a:effectLst>
              <a:outerShdw blurRad="40000" dist="23000" dir="5400000" rotWithShape="0">
                <a:srgbClr val="000000">
                  <a:alpha val="35000"/>
                </a:srgbClr>
              </a:outerShdw>
            </a:effectLst>
          </p:spPr>
          <p:txBody>
            <a:bodyPr anchor="ctr"/>
            <a:lstStyle>
              <a:defPPr>
                <a:defRPr lang="en-US"/>
              </a:defPPr>
              <a:lvl1pPr algn="ctr" fontAlgn="auto">
                <a:spcBef>
                  <a:spcPts val="0"/>
                </a:spcBef>
                <a:spcAft>
                  <a:spcPts val="0"/>
                </a:spcAft>
                <a:defRPr b="1" kern="0">
                  <a:solidFill>
                    <a:srgbClr val="000000">
                      <a:lumMod val="75000"/>
                      <a:lumOff val="25000"/>
                    </a:srgbClr>
                  </a:solidFill>
                  <a:latin typeface="Arial"/>
                </a:defRPr>
              </a:lvl1pPr>
            </a:lstStyle>
            <a:p>
              <a:pPr algn="l"/>
              <a:r>
                <a:rPr lang="en-US" dirty="0">
                  <a:solidFill>
                    <a:schemeClr val="bg1"/>
                  </a:solidFill>
                </a:rPr>
                <a:t>Study</a:t>
              </a:r>
            </a:p>
          </p:txBody>
        </p:sp>
        <p:sp>
          <p:nvSpPr>
            <p:cNvPr id="48" name="TextBox 47"/>
            <p:cNvSpPr txBox="1"/>
            <p:nvPr/>
          </p:nvSpPr>
          <p:spPr>
            <a:xfrm>
              <a:off x="2870579" y="2597004"/>
              <a:ext cx="1435044" cy="732802"/>
            </a:xfrm>
            <a:prstGeom prst="rect">
              <a:avLst/>
            </a:prstGeom>
            <a:noFill/>
            <a:ln w="3175">
              <a:noFill/>
            </a:ln>
            <a:effectLst>
              <a:outerShdw blurRad="40000" dist="23000" dir="5400000" rotWithShape="0">
                <a:srgbClr val="000000">
                  <a:alpha val="35000"/>
                </a:srgbClr>
              </a:outerShdw>
            </a:effectLst>
          </p:spPr>
          <p:txBody>
            <a:bodyPr anchor="ctr"/>
            <a:lstStyle>
              <a:defPPr>
                <a:defRPr lang="en-US"/>
              </a:defPPr>
              <a:lvl1pPr algn="ctr" fontAlgn="auto">
                <a:spcBef>
                  <a:spcPts val="0"/>
                </a:spcBef>
                <a:spcAft>
                  <a:spcPts val="0"/>
                </a:spcAft>
                <a:defRPr b="1" kern="0">
                  <a:solidFill>
                    <a:srgbClr val="000000">
                      <a:lumMod val="75000"/>
                      <a:lumOff val="25000"/>
                    </a:srgbClr>
                  </a:solidFill>
                  <a:latin typeface="Arial"/>
                </a:defRPr>
              </a:lvl1pPr>
            </a:lstStyle>
            <a:p>
              <a:pPr algn="l"/>
              <a:r>
                <a:rPr lang="en-US" dirty="0">
                  <a:solidFill>
                    <a:schemeClr val="bg1"/>
                  </a:solidFill>
                </a:rPr>
                <a:t>Act</a:t>
              </a:r>
            </a:p>
          </p:txBody>
        </p:sp>
      </p:grpSp>
      <p:sp>
        <p:nvSpPr>
          <p:cNvPr id="67" name="Circular Arrow 66"/>
          <p:cNvSpPr>
            <a:spLocks noChangeAspect="1"/>
          </p:cNvSpPr>
          <p:nvPr/>
        </p:nvSpPr>
        <p:spPr>
          <a:xfrm rot="16200000">
            <a:off x="3782556" y="691148"/>
            <a:ext cx="4213097" cy="5682207"/>
          </a:xfrm>
          <a:prstGeom prst="circularArrow">
            <a:avLst>
              <a:gd name="adj1" fmla="val 2627"/>
              <a:gd name="adj2" fmla="val 636650"/>
              <a:gd name="adj3" fmla="val 1780601"/>
              <a:gd name="adj4" fmla="val 16226140"/>
              <a:gd name="adj5" fmla="val 5092"/>
            </a:avLst>
          </a:prstGeom>
          <a:gradFill flip="none" rotWithShape="1">
            <a:gsLst>
              <a:gs pos="0">
                <a:srgbClr val="D2232A"/>
              </a:gs>
              <a:gs pos="50000">
                <a:srgbClr val="E2545B"/>
              </a:gs>
              <a:gs pos="100000">
                <a:srgbClr val="EE9CA0"/>
              </a:gs>
            </a:gsLst>
            <a:path path="circle">
              <a:fillToRect l="100000" t="100000"/>
            </a:path>
            <a:tileRect r="-100000" b="-100000"/>
          </a:gradFill>
          <a:ln w="3175">
            <a:solidFill>
              <a:schemeClr val="accent2">
                <a:lumMod val="75000"/>
              </a:schemeClr>
            </a:solidFill>
          </a:ln>
          <a:effectLst>
            <a:outerShdw blurRad="40000" dist="23000" dir="5400000" rotWithShape="0">
              <a:srgbClr val="000000">
                <a:alpha val="35000"/>
              </a:srgbClr>
            </a:outerShdw>
          </a:effectLst>
        </p:spPr>
        <p:txBody>
          <a:bodyPr anchor="ctr"/>
          <a:lstStyle/>
          <a:p>
            <a:pPr algn="ctr" fontAlgn="auto">
              <a:spcBef>
                <a:spcPts val="0"/>
              </a:spcBef>
              <a:spcAft>
                <a:spcPts val="0"/>
              </a:spcAft>
            </a:pPr>
            <a:endParaRPr lang="en-US" b="1" kern="0" dirty="0">
              <a:solidFill>
                <a:srgbClr val="000000">
                  <a:lumMod val="75000"/>
                  <a:lumOff val="25000"/>
                </a:srgbClr>
              </a:solidFill>
              <a:latin typeface="Arial"/>
            </a:endParaRPr>
          </a:p>
        </p:txBody>
      </p:sp>
      <p:sp>
        <p:nvSpPr>
          <p:cNvPr id="68" name="Circular Arrow 67"/>
          <p:cNvSpPr/>
          <p:nvPr/>
        </p:nvSpPr>
        <p:spPr>
          <a:xfrm rot="16200000">
            <a:off x="6449567" y="1572767"/>
            <a:ext cx="3108961" cy="3803904"/>
          </a:xfrm>
          <a:prstGeom prst="circularArrow">
            <a:avLst>
              <a:gd name="adj1" fmla="val 5375"/>
              <a:gd name="adj2" fmla="val 762885"/>
              <a:gd name="adj3" fmla="val 19593655"/>
              <a:gd name="adj4" fmla="val 16226140"/>
              <a:gd name="adj5" fmla="val 4990"/>
            </a:avLst>
          </a:prstGeom>
          <a:gradFill flip="none" rotWithShape="1">
            <a:gsLst>
              <a:gs pos="0">
                <a:srgbClr val="D2232A"/>
              </a:gs>
              <a:gs pos="50000">
                <a:srgbClr val="E2545B"/>
              </a:gs>
              <a:gs pos="100000">
                <a:srgbClr val="EE9CA0"/>
              </a:gs>
            </a:gsLst>
            <a:path path="circle">
              <a:fillToRect l="100000" t="100000"/>
            </a:path>
            <a:tileRect r="-100000" b="-100000"/>
          </a:gradFill>
          <a:ln w="3175">
            <a:solidFill>
              <a:schemeClr val="accent2">
                <a:lumMod val="75000"/>
              </a:schemeClr>
            </a:solidFill>
          </a:ln>
          <a:effectLst>
            <a:outerShdw blurRad="40000" dist="23000" dir="5400000" rotWithShape="0">
              <a:srgbClr val="000000">
                <a:alpha val="35000"/>
              </a:srgbClr>
            </a:outerShdw>
          </a:effectLst>
        </p:spPr>
        <p:txBody>
          <a:bodyPr anchor="ctr"/>
          <a:lstStyle/>
          <a:p>
            <a:pPr algn="ctr" fontAlgn="auto">
              <a:spcBef>
                <a:spcPts val="0"/>
              </a:spcBef>
              <a:spcAft>
                <a:spcPts val="0"/>
              </a:spcAft>
            </a:pPr>
            <a:endParaRPr lang="en-US" b="1" kern="0" dirty="0">
              <a:solidFill>
                <a:srgbClr val="000000">
                  <a:lumMod val="75000"/>
                  <a:lumOff val="25000"/>
                </a:srgbClr>
              </a:solidFill>
              <a:latin typeface="Arial"/>
            </a:endParaRPr>
          </a:p>
        </p:txBody>
      </p:sp>
      <p:sp>
        <p:nvSpPr>
          <p:cNvPr id="2" name="Rectangle 1"/>
          <p:cNvSpPr/>
          <p:nvPr/>
        </p:nvSpPr>
        <p:spPr>
          <a:xfrm>
            <a:off x="2335502" y="5239434"/>
            <a:ext cx="4572000" cy="646331"/>
          </a:xfrm>
          <a:prstGeom prst="rect">
            <a:avLst/>
          </a:prstGeom>
        </p:spPr>
        <p:txBody>
          <a:bodyPr>
            <a:spAutoFit/>
          </a:bodyPr>
          <a:lstStyle/>
          <a:p>
            <a:pPr marL="0" indent="0" algn="ctr">
              <a:buNone/>
            </a:pPr>
            <a:r>
              <a:rPr lang="en-US" b="1" dirty="0">
                <a:latin typeface="Arial"/>
                <a:cs typeface="Arial"/>
              </a:rPr>
              <a:t>Changing on purpose to support </a:t>
            </a:r>
          </a:p>
          <a:p>
            <a:pPr marL="0" indent="0" algn="ctr">
              <a:buNone/>
            </a:pPr>
            <a:r>
              <a:rPr lang="en-US" b="1" dirty="0">
                <a:latin typeface="Arial"/>
                <a:cs typeface="Arial"/>
              </a:rPr>
              <a:t>the new way of </a:t>
            </a:r>
            <a:r>
              <a:rPr lang="en-US" b="1" dirty="0" smtClean="0">
                <a:latin typeface="Arial"/>
                <a:cs typeface="Arial"/>
              </a:rPr>
              <a:t>work!</a:t>
            </a:r>
            <a:endParaRPr lang="en-US" b="1" dirty="0">
              <a:latin typeface="Arial"/>
              <a:cs typeface="Arial"/>
            </a:endParaRPr>
          </a:p>
        </p:txBody>
      </p:sp>
    </p:spTree>
    <p:extLst>
      <p:ext uri="{BB962C8B-B14F-4D97-AF65-F5344CB8AC3E}">
        <p14:creationId xmlns:p14="http://schemas.microsoft.com/office/powerpoint/2010/main" val="14517686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bwMode="auto">
          <a:xfrm>
            <a:off x="457200" y="304800"/>
            <a:ext cx="8229600" cy="6858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3200" dirty="0" smtClean="0">
                <a:solidFill>
                  <a:srgbClr val="C00000"/>
                </a:solidFill>
                <a:latin typeface="Arial" charset="0"/>
                <a:cs typeface="Arial" charset="0"/>
              </a:rPr>
              <a:t>Session IV: Reflect, Sustain, Celebrate!</a:t>
            </a:r>
            <a:endParaRPr lang="en-US" sz="2400" dirty="0" smtClean="0">
              <a:solidFill>
                <a:srgbClr val="C00000"/>
              </a:solidFill>
              <a:latin typeface="Arial" charset="0"/>
              <a:cs typeface="Arial" charset="0"/>
            </a:endParaRPr>
          </a:p>
        </p:txBody>
      </p:sp>
      <p:sp>
        <p:nvSpPr>
          <p:cNvPr id="45059" name="Rectangle 3"/>
          <p:cNvSpPr>
            <a:spLocks noGrp="1" noChangeArrowheads="1"/>
          </p:cNvSpPr>
          <p:nvPr>
            <p:ph type="body" idx="1"/>
          </p:nvPr>
        </p:nvSpPr>
        <p:spPr>
          <a:xfrm>
            <a:off x="457200" y="838200"/>
            <a:ext cx="8305800" cy="5334000"/>
          </a:xfrm>
        </p:spPr>
        <p:txBody>
          <a:bodyPr/>
          <a:lstStyle/>
          <a:p>
            <a:pPr lvl="1" eaLnBrk="1" hangingPunct="1">
              <a:buFontTx/>
              <a:buNone/>
              <a:defRPr/>
            </a:pPr>
            <a:endParaRPr lang="en-US" sz="2000" dirty="0" smtClean="0">
              <a:solidFill>
                <a:srgbClr val="C00000"/>
              </a:solidFill>
              <a:latin typeface="Arial" charset="0"/>
            </a:endParaRPr>
          </a:p>
          <a:p>
            <a:pPr lvl="1" eaLnBrk="1" hangingPunct="1">
              <a:buFontTx/>
              <a:buNone/>
              <a:defRPr/>
            </a:pPr>
            <a:r>
              <a:rPr lang="en-US" sz="2000" dirty="0" smtClean="0">
                <a:solidFill>
                  <a:srgbClr val="C00000"/>
                </a:solidFill>
                <a:latin typeface="Arial" charset="0"/>
              </a:rPr>
              <a:t>Contacts and Resources</a:t>
            </a:r>
            <a:r>
              <a:rPr lang="en-US" sz="2000" dirty="0" smtClean="0">
                <a:latin typeface="Arial" charset="0"/>
              </a:rPr>
              <a:t>: </a:t>
            </a:r>
          </a:p>
          <a:p>
            <a:pPr marL="457200" lvl="1" indent="0">
              <a:buNone/>
              <a:defRPr/>
            </a:pPr>
            <a:r>
              <a:rPr lang="en-US" sz="2000" dirty="0" smtClean="0">
                <a:latin typeface="Arial" charset="0"/>
              </a:rPr>
              <a:t>Regional Center of Excellence Director </a:t>
            </a:r>
          </a:p>
          <a:p>
            <a:pPr lvl="1" eaLnBrk="1" hangingPunct="1">
              <a:buFontTx/>
              <a:buNone/>
              <a:defRPr/>
            </a:pPr>
            <a:endParaRPr lang="en-US" sz="2000" dirty="0" smtClean="0">
              <a:latin typeface="Arial" charset="0"/>
            </a:endParaRPr>
          </a:p>
          <a:p>
            <a:pPr lvl="1" eaLnBrk="1" hangingPunct="1">
              <a:buFontTx/>
              <a:buNone/>
              <a:defRPr/>
            </a:pPr>
            <a:r>
              <a:rPr lang="en-US" sz="2000" dirty="0" smtClean="0">
                <a:latin typeface="Arial" charset="0"/>
              </a:rPr>
              <a:t>Cammy Lehr</a:t>
            </a:r>
          </a:p>
          <a:p>
            <a:pPr lvl="1" eaLnBrk="1" hangingPunct="1">
              <a:buFontTx/>
              <a:buNone/>
              <a:defRPr/>
            </a:pPr>
            <a:r>
              <a:rPr lang="en-US" sz="2000" dirty="0" smtClean="0">
                <a:latin typeface="Arial" charset="0"/>
              </a:rPr>
              <a:t>Minnesota Department of Education </a:t>
            </a:r>
            <a:endParaRPr lang="en-US" sz="2000" dirty="0"/>
          </a:p>
          <a:p>
            <a:pPr lvl="1" eaLnBrk="1" hangingPunct="1">
              <a:buFontTx/>
              <a:buNone/>
              <a:defRPr/>
            </a:pPr>
            <a:r>
              <a:rPr lang="en-US" sz="2000" dirty="0" smtClean="0">
                <a:hlinkClick r:id="rId3"/>
              </a:rPr>
              <a:t>Cammy.lehr@state.mn.us</a:t>
            </a:r>
            <a:endParaRPr lang="en-US" sz="2000" dirty="0" smtClean="0"/>
          </a:p>
          <a:p>
            <a:pPr lvl="1" eaLnBrk="1" hangingPunct="1">
              <a:buFontTx/>
              <a:buNone/>
              <a:defRPr/>
            </a:pPr>
            <a:endParaRPr lang="en-US" sz="2000" dirty="0"/>
          </a:p>
          <a:p>
            <a:pPr lvl="1" eaLnBrk="1" hangingPunct="1">
              <a:buFontTx/>
              <a:buNone/>
              <a:defRPr/>
            </a:pPr>
            <a:endParaRPr lang="en-US" sz="2000" dirty="0" smtClean="0"/>
          </a:p>
          <a:p>
            <a:pPr lvl="1" eaLnBrk="1" hangingPunct="1">
              <a:buFontTx/>
              <a:buNone/>
              <a:defRPr/>
            </a:pPr>
            <a:r>
              <a:rPr lang="en-US" sz="2000" dirty="0" smtClean="0"/>
              <a:t>MEIRS Webpage (MDE)</a:t>
            </a:r>
          </a:p>
          <a:p>
            <a:pPr lvl="1">
              <a:buNone/>
              <a:defRPr/>
            </a:pPr>
            <a:r>
              <a:rPr lang="en-US" sz="2000" dirty="0" smtClean="0">
                <a:hlinkClick r:id="rId4"/>
              </a:rPr>
              <a:t>http</a:t>
            </a:r>
            <a:r>
              <a:rPr lang="en-US" sz="2000" dirty="0">
                <a:hlinkClick r:id="rId4"/>
              </a:rPr>
              <a:t>://</a:t>
            </a:r>
            <a:r>
              <a:rPr lang="en-US" sz="2000" dirty="0" smtClean="0">
                <a:hlinkClick r:id="rId4"/>
              </a:rPr>
              <a:t>education.state.mn.us/MDE/StuSuc/DropPrev/MEIRS/index.htm</a:t>
            </a:r>
            <a:r>
              <a:rPr lang="en-US" sz="2000" dirty="0" smtClean="0"/>
              <a:t> </a:t>
            </a:r>
          </a:p>
          <a:p>
            <a:pPr lvl="1" algn="ctr" eaLnBrk="1" hangingPunct="1">
              <a:buFontTx/>
              <a:buNone/>
              <a:defRPr/>
            </a:pPr>
            <a:endParaRPr lang="en-US" sz="2400" dirty="0" smtClean="0"/>
          </a:p>
          <a:p>
            <a:pPr lvl="1" algn="ctr" eaLnBrk="1" hangingPunct="1">
              <a:buFontTx/>
              <a:buNone/>
              <a:defRPr/>
            </a:pPr>
            <a:r>
              <a:rPr lang="en-US" sz="2400" dirty="0" smtClean="0"/>
              <a:t>Thank you for your participation!</a:t>
            </a:r>
          </a:p>
          <a:p>
            <a:pPr eaLnBrk="1" hangingPunct="1">
              <a:buFontTx/>
              <a:buNone/>
              <a:defRPr/>
            </a:pPr>
            <a:endParaRPr lang="en-US" sz="2800" dirty="0" smtClean="0"/>
          </a:p>
        </p:txBody>
      </p:sp>
    </p:spTree>
    <p:extLst>
      <p:ext uri="{BB962C8B-B14F-4D97-AF65-F5344CB8AC3E}">
        <p14:creationId xmlns:p14="http://schemas.microsoft.com/office/powerpoint/2010/main" val="33917270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2294" y="3200400"/>
            <a:ext cx="8839200" cy="2514600"/>
          </a:xfrm>
        </p:spPr>
        <p:txBody>
          <a:bodyPr/>
          <a:lstStyle/>
          <a:p>
            <a:pPr marL="0" indent="0">
              <a:buNone/>
            </a:pPr>
            <a:r>
              <a:rPr lang="en-US" sz="2800" dirty="0">
                <a:hlinkClick r:id="rId3"/>
              </a:rPr>
              <a:t>http://</a:t>
            </a:r>
            <a:r>
              <a:rPr lang="en-US" sz="2800" dirty="0" smtClean="0">
                <a:hlinkClick r:id="rId3"/>
              </a:rPr>
              <a:t>implementation.fpg.unc.edu/about-the-ai-hub</a:t>
            </a:r>
            <a:endParaRPr lang="en-US" sz="2800" dirty="0" smtClean="0"/>
          </a:p>
          <a:p>
            <a:pPr marL="0" indent="0">
              <a:buNone/>
            </a:pPr>
            <a:endParaRPr lang="en-US" sz="2800" dirty="0"/>
          </a:p>
          <a:p>
            <a:pPr marL="0" indent="0">
              <a:buNone/>
            </a:pPr>
            <a:r>
              <a:rPr lang="en-US" sz="2800" dirty="0" smtClean="0"/>
              <a:t>		The Active Implementation Hub</a:t>
            </a:r>
          </a:p>
          <a:p>
            <a:pPr marL="0" indent="0">
              <a:buNone/>
            </a:pPr>
            <a:endParaRPr lang="en-US" sz="2800" dirty="0" smtClean="0"/>
          </a:p>
        </p:txBody>
      </p:sp>
      <p:sp>
        <p:nvSpPr>
          <p:cNvPr id="3" name="Title 2"/>
          <p:cNvSpPr>
            <a:spLocks noGrp="1"/>
          </p:cNvSpPr>
          <p:nvPr>
            <p:ph type="title"/>
          </p:nvPr>
        </p:nvSpPr>
        <p:spPr>
          <a:xfrm>
            <a:off x="457200" y="304800"/>
            <a:ext cx="8229600" cy="2590800"/>
          </a:xfrm>
        </p:spPr>
        <p:txBody>
          <a:bodyPr/>
          <a:lstStyle/>
          <a:p>
            <a:r>
              <a:rPr lang="en-US" dirty="0" smtClean="0">
                <a:solidFill>
                  <a:srgbClr val="C00000"/>
                </a:solidFill>
              </a:rPr>
              <a:t/>
            </a:r>
            <a:br>
              <a:rPr lang="en-US" dirty="0" smtClean="0">
                <a:solidFill>
                  <a:srgbClr val="C00000"/>
                </a:solidFill>
              </a:rPr>
            </a:br>
            <a:r>
              <a:rPr lang="en-US" dirty="0" smtClean="0">
                <a:solidFill>
                  <a:srgbClr val="C00000"/>
                </a:solidFill>
              </a:rPr>
              <a:t>For More Information on </a:t>
            </a:r>
            <a:br>
              <a:rPr lang="en-US" dirty="0" smtClean="0">
                <a:solidFill>
                  <a:srgbClr val="C00000"/>
                </a:solidFill>
              </a:rPr>
            </a:br>
            <a:r>
              <a:rPr lang="en-US" dirty="0" smtClean="0">
                <a:solidFill>
                  <a:srgbClr val="C00000"/>
                </a:solidFill>
              </a:rPr>
              <a:t>Active Intentional Management of Implementing Educational Practices</a:t>
            </a:r>
            <a:br>
              <a:rPr lang="en-US" dirty="0" smtClean="0">
                <a:solidFill>
                  <a:srgbClr val="C00000"/>
                </a:solidFill>
              </a:rPr>
            </a:br>
            <a:r>
              <a:rPr lang="en-US" dirty="0" smtClean="0">
                <a:solidFill>
                  <a:srgbClr val="C00000"/>
                </a:solidFill>
              </a:rPr>
              <a:t>see…</a:t>
            </a:r>
            <a:endParaRPr lang="en-US" dirty="0">
              <a:solidFill>
                <a:srgbClr val="C00000"/>
              </a:solidFill>
            </a:endParaRPr>
          </a:p>
        </p:txBody>
      </p:sp>
      <p:sp>
        <p:nvSpPr>
          <p:cNvPr id="4" name="Footer Placeholder 3"/>
          <p:cNvSpPr>
            <a:spLocks noGrp="1"/>
          </p:cNvSpPr>
          <p:nvPr>
            <p:ph type="ftr" sz="quarter" idx="10"/>
          </p:nvPr>
        </p:nvSpPr>
        <p:spPr/>
        <p:txBody>
          <a:bodyPr/>
          <a:lstStyle/>
          <a:p>
            <a:pPr>
              <a:defRPr/>
            </a:pPr>
            <a:r>
              <a:rPr lang="en-US" dirty="0" smtClean="0"/>
              <a:t>education.state.mn.us</a:t>
            </a:r>
            <a:endParaRPr lang="en-US" dirty="0"/>
          </a:p>
        </p:txBody>
      </p:sp>
      <p:sp>
        <p:nvSpPr>
          <p:cNvPr id="5" name="Slide Number Placeholder 4"/>
          <p:cNvSpPr>
            <a:spLocks noGrp="1"/>
          </p:cNvSpPr>
          <p:nvPr>
            <p:ph type="sldNum" sz="quarter" idx="11"/>
          </p:nvPr>
        </p:nvSpPr>
        <p:spPr/>
        <p:txBody>
          <a:bodyPr/>
          <a:lstStyle/>
          <a:p>
            <a:pPr>
              <a:defRPr/>
            </a:pPr>
            <a:fld id="{7747FA44-02FD-4485-B373-A98F0B4349C3}" type="slidenum">
              <a:rPr lang="en-US" smtClean="0"/>
              <a:pPr>
                <a:defRPr/>
              </a:pPr>
              <a:t>28</a:t>
            </a:fld>
            <a:endParaRPr lang="en-US"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5105400"/>
            <a:ext cx="335280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91470177"/>
      </p:ext>
    </p:extLst>
  </p:cSld>
  <p:clrMapOvr>
    <a:masterClrMapping/>
  </p:clrMapOvr>
</p:sld>
</file>

<file path=ppt/theme/theme1.xml><?xml version="1.0" encoding="utf-8"?>
<a:theme xmlns:a="http://schemas.openxmlformats.org/drawingml/2006/main" name="MDE PP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MDE PPT Template</Template>
  <TotalTime>1211</TotalTime>
  <Words>3046</Words>
  <Application>Microsoft Office PowerPoint</Application>
  <PresentationFormat>On-screen Show (4:3)</PresentationFormat>
  <Paragraphs>488</Paragraphs>
  <Slides>28</Slides>
  <Notes>13</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MDE PPT Template</vt:lpstr>
      <vt:lpstr> Minnesota Early Indicator and Response System (MEIRS) Training  Today  Session III:  Initial Implementation/Continuous Improvement  </vt:lpstr>
      <vt:lpstr>Agenda</vt:lpstr>
      <vt:lpstr>Review: What is MEIRS? Minnesota Early Indicator and Response System</vt:lpstr>
      <vt:lpstr>Where Have We Been?</vt:lpstr>
      <vt:lpstr>PowerPoint Presentation</vt:lpstr>
      <vt:lpstr>Where Have We Been?</vt:lpstr>
      <vt:lpstr>Developing a Response System to Support Student Engagement  </vt:lpstr>
      <vt:lpstr>Where We are Today!</vt:lpstr>
      <vt:lpstr>Have You Selected a Usable Intervention?</vt:lpstr>
      <vt:lpstr>PowerPoint Presentation</vt:lpstr>
      <vt:lpstr>What is a usable intervention?  (practice, strategy, program)  </vt:lpstr>
      <vt:lpstr>Questions to Consider and Address</vt:lpstr>
      <vt:lpstr>Implementation Pre-Requisites</vt:lpstr>
      <vt:lpstr>Practice Profiles </vt:lpstr>
      <vt:lpstr>Practice Profile for: ENTER SCHOOL NAME HERE  Name of Instructional Strategy or Practice ENTER  HERE         Date: ENTER DATE HERE  Purpose/Rationale for using this instructional strategy or practice (By using this document, teachers will engage in…): ENTER HERE  Desired Outcome: (To raise student achievement by…): ENTER DESIRED OUTCOME HERE  Citation of Research used: ENTER CITATION HERE </vt:lpstr>
      <vt:lpstr>Practice Profile – What does it look like?</vt:lpstr>
      <vt:lpstr>How are Practice Profiles (PP) Developed?</vt:lpstr>
      <vt:lpstr>Practice Profile for: Best School Ever Name of Instructional Strategy or Practice Effective Feedback  Date: 10.31.14  Purpose/Rationale for using this instructional strategy or practice (By using this document, teachers will engage in…): To describe key components of effective feedback so that it is delivered with consistency.  Desired Outcome: (To raise student achievement by…): Improve academic and behavioral performance and  increase student results (engagement, participation, motivation, assignment completion)  Citation of Research used: G. Wiggins, Seven Keys to Effective Feedback (2012) </vt:lpstr>
      <vt:lpstr>Resources</vt:lpstr>
      <vt:lpstr>Check-In Check-Out (CICO)</vt:lpstr>
      <vt:lpstr>CICO Daily Activities</vt:lpstr>
      <vt:lpstr>Practice Profile for: Excellent School Name of Instructional Strategy or Practice Check-In Check -Out  Date: 10.31.14  Purpose/Rationale for using this instructional strategy or practice (By using this document, teachers will engage in…): To better define and increase consistent delivery of the Check-In Check-Out  Desired Outcome: (To raise student achievement by…): To raise student achievement by preventing escalation of disruptive behavior; decrease in and out of school suspensions and decrease occasions of future problem behavior Citation of Research used: Everett, Sugai, Fallon, Simonsen, O’Keefe (2011) School-wide Tier II Interventions: Check-In Check-Out </vt:lpstr>
      <vt:lpstr>Check-In/Check-Out (CICO) Fidelity of Implementation Scoring Guide</vt:lpstr>
      <vt:lpstr>Considerations</vt:lpstr>
      <vt:lpstr>Remember… </vt:lpstr>
      <vt:lpstr> Usability Testing</vt:lpstr>
      <vt:lpstr>Session IV: Reflect, Sustain, Celebrate!</vt:lpstr>
      <vt:lpstr> For More Information on  Active Intentional Management of Implementing Educational Practices see…</vt:lpstr>
    </vt:vector>
  </TitlesOfParts>
  <Company>Minnesota Department of Education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Replace this text with your title</dc:title>
  <dc:creator>McDonald, Gloriann</dc:creator>
  <cp:lastModifiedBy>tcox</cp:lastModifiedBy>
  <cp:revision>152</cp:revision>
  <cp:lastPrinted>2014-11-05T14:07:48Z</cp:lastPrinted>
  <dcterms:created xsi:type="dcterms:W3CDTF">2013-09-24T11:43:46Z</dcterms:created>
  <dcterms:modified xsi:type="dcterms:W3CDTF">2014-11-13T17:15:18Z</dcterms:modified>
</cp:coreProperties>
</file>