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heme/themeOverride7.xml" ContentType="application/vnd.openxmlformats-officedocument.themeOverride+xml"/>
  <Override PartName="/ppt/theme/themeOverride12.xml" ContentType="application/vnd.openxmlformats-officedocument.themeOverr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theme/themeOverride10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15.xml" ContentType="application/vnd.openxmlformats-officedocument.themeOverr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9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8.xml" ContentType="application/vnd.openxmlformats-officedocument.themeOverride+xml"/>
  <Default Extension="png" ContentType="image/png"/>
  <Override PartName="/ppt/theme/themeOverride11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6.xml" ContentType="application/vnd.openxmlformats-officedocument.themeOverrid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16.xml" ContentType="application/vnd.openxmlformats-officedocument.themeOverr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sldIdLst>
    <p:sldId id="256" r:id="rId2"/>
    <p:sldId id="277" r:id="rId3"/>
    <p:sldId id="276" r:id="rId4"/>
    <p:sldId id="273" r:id="rId5"/>
    <p:sldId id="279" r:id="rId6"/>
    <p:sldId id="283" r:id="rId7"/>
    <p:sldId id="284" r:id="rId8"/>
    <p:sldId id="282" r:id="rId9"/>
    <p:sldId id="272" r:id="rId10"/>
    <p:sldId id="278" r:id="rId11"/>
    <p:sldId id="281" r:id="rId12"/>
    <p:sldId id="274" r:id="rId13"/>
    <p:sldId id="258" r:id="rId14"/>
    <p:sldId id="260" r:id="rId15"/>
    <p:sldId id="264" r:id="rId16"/>
    <p:sldId id="271" r:id="rId17"/>
    <p:sldId id="265" r:id="rId18"/>
    <p:sldId id="261" r:id="rId19"/>
    <p:sldId id="280" r:id="rId20"/>
    <p:sldId id="285" r:id="rId21"/>
    <p:sldId id="270" r:id="rId22"/>
    <p:sldId id="266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8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8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8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8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80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80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80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80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8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40" autoAdjust="0"/>
    <p:restoredTop sz="94581" autoAdjust="0"/>
  </p:normalViewPr>
  <p:slideViewPr>
    <p:cSldViewPr>
      <p:cViewPr>
        <p:scale>
          <a:sx n="94" d="100"/>
          <a:sy n="94" d="100"/>
        </p:scale>
        <p:origin x="-60" y="5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6FDD371-2CB8-4656-B6C2-4379095496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80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80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80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80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8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DAF137-15BA-4F2F-A12F-0C3E1A49196F}" type="slidenum">
              <a:rPr lang="en-US" altLang="en-US" smtClean="0"/>
              <a:pPr/>
              <a:t>1</a:t>
            </a:fld>
            <a:endParaRPr lang="en-US" alt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DAF137-15BA-4F2F-A12F-0C3E1A49196F}" type="slidenum">
              <a:rPr lang="en-US" altLang="en-US" smtClean="0"/>
              <a:pPr/>
              <a:t>2</a:t>
            </a:fld>
            <a:endParaRPr lang="en-US" alt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DAF137-15BA-4F2F-A12F-0C3E1A49196F}" type="slidenum">
              <a:rPr lang="en-US" altLang="en-US" smtClean="0"/>
              <a:pPr/>
              <a:t>3</a:t>
            </a:fld>
            <a:endParaRPr lang="en-US" alt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DAF137-15BA-4F2F-A12F-0C3E1A49196F}" type="slidenum">
              <a:rPr lang="en-US" altLang="en-US" smtClean="0"/>
              <a:pPr/>
              <a:t>4</a:t>
            </a:fld>
            <a:endParaRPr lang="en-US" alt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DAF137-15BA-4F2F-A12F-0C3E1A49196F}" type="slidenum">
              <a:rPr lang="en-US" altLang="en-US" smtClean="0"/>
              <a:pPr/>
              <a:t>5</a:t>
            </a:fld>
            <a:endParaRPr lang="en-US" alt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DAF137-15BA-4F2F-A12F-0C3E1A49196F}" type="slidenum">
              <a:rPr lang="en-US" altLang="en-US" smtClean="0"/>
              <a:pPr/>
              <a:t>6</a:t>
            </a:fld>
            <a:endParaRPr lang="en-US" alt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DAF137-15BA-4F2F-A12F-0C3E1A49196F}" type="slidenum">
              <a:rPr lang="en-US" altLang="en-US" smtClean="0"/>
              <a:pPr/>
              <a:t>7</a:t>
            </a:fld>
            <a:endParaRPr lang="en-US" alt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E1CF36-64BC-4FC8-8F1F-E94726E566C2}" type="slidenum">
              <a:rPr lang="en-US" altLang="en-US" smtClean="0"/>
              <a:pPr/>
              <a:t>8</a:t>
            </a:fld>
            <a:endParaRPr lang="en-US" altLang="en-US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E1CF36-64BC-4FC8-8F1F-E94726E566C2}" type="slidenum">
              <a:rPr lang="en-US" altLang="en-US" smtClean="0"/>
              <a:pPr/>
              <a:t>9</a:t>
            </a:fld>
            <a:endParaRPr lang="en-US" altLang="en-US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E1CF36-64BC-4FC8-8F1F-E94726E566C2}" type="slidenum">
              <a:rPr lang="en-US" altLang="en-US" smtClean="0"/>
              <a:pPr/>
              <a:t>10</a:t>
            </a:fld>
            <a:endParaRPr lang="en-US" altLang="en-US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E1CF36-64BC-4FC8-8F1F-E94726E566C2}" type="slidenum">
              <a:rPr lang="en-US" altLang="en-US" smtClean="0"/>
              <a:pPr/>
              <a:t>11</a:t>
            </a:fld>
            <a:endParaRPr lang="en-US" altLang="en-US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B0F240-07CC-47AD-A83C-5487E2BBFA30}" type="slidenum">
              <a:rPr lang="en-US" altLang="en-US" smtClean="0"/>
              <a:pPr/>
              <a:t>12</a:t>
            </a:fld>
            <a:endParaRPr lang="en-US" altLang="en-US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B0F240-07CC-47AD-A83C-5487E2BBFA30}" type="slidenum">
              <a:rPr lang="en-US" altLang="en-US" smtClean="0"/>
              <a:pPr/>
              <a:t>13</a:t>
            </a:fld>
            <a:endParaRPr lang="en-US" altLang="en-US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4B6748-6625-4404-94A6-4A5BC5C282A4}" type="slidenum">
              <a:rPr lang="en-US" altLang="en-US" smtClean="0"/>
              <a:pPr/>
              <a:t>14</a:t>
            </a:fld>
            <a:endParaRPr lang="en-US" altLang="en-US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CFF165-AE7B-4D23-86C9-42F1E8083BA6}" type="slidenum">
              <a:rPr lang="en-US" altLang="en-US" smtClean="0"/>
              <a:pPr/>
              <a:t>15</a:t>
            </a:fld>
            <a:endParaRPr lang="en-US" altLang="en-US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5550182-9090-4815-AF78-197BD0C34B04}" type="slidenum">
              <a:rPr lang="en-US" altLang="en-US" sz="1200"/>
              <a:pPr algn="r"/>
              <a:t>16</a:t>
            </a:fld>
            <a:endParaRPr lang="en-US" altLang="en-US" sz="12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74DB0D-FBB8-42CF-B036-2FFCA114C538}" type="slidenum">
              <a:rPr lang="en-US" altLang="en-US" smtClean="0"/>
              <a:pPr/>
              <a:t>17</a:t>
            </a:fld>
            <a:endParaRPr lang="en-US" alt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9152E7-5C49-4B0F-9A81-DC87D7AE11F2}" type="slidenum">
              <a:rPr lang="en-US" altLang="en-US" smtClean="0"/>
              <a:pPr/>
              <a:t>18</a:t>
            </a:fld>
            <a:endParaRPr lang="en-US" alt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9152E7-5C49-4B0F-9A81-DC87D7AE11F2}" type="slidenum">
              <a:rPr lang="en-US" altLang="en-US" smtClean="0"/>
              <a:pPr/>
              <a:t>19</a:t>
            </a:fld>
            <a:endParaRPr lang="en-US" alt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9152E7-5C49-4B0F-9A81-DC87D7AE11F2}" type="slidenum">
              <a:rPr lang="en-US" altLang="en-US" smtClean="0"/>
              <a:pPr/>
              <a:t>20</a:t>
            </a:fld>
            <a:endParaRPr lang="en-US" alt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5F2CC4-E714-4467-ADFA-203CA2CA9E02}" type="slidenum">
              <a:rPr lang="en-US" altLang="en-US" smtClean="0"/>
              <a:pPr/>
              <a:t>22</a:t>
            </a:fld>
            <a:endParaRPr lang="en-US" alt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BF570A-165E-452F-B77B-FD71B945F7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5EBCD-4E82-4CBE-84D4-41BCC59A7E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DF69CA-F481-4749-9475-DE17F32FCB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A849DC-9965-4A7F-B1AC-7CF4C166A5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028444-DB1A-4E98-B379-C781B5559F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F306D-72CC-4093-99E6-C4C3C46931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6C169-8803-4494-B875-E3D7B655DF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6EB68-6249-4B8B-9E35-8D885C2523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28E588-1CCB-4791-9FAC-2889CE704B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E2E58-262B-4E20-BB72-F64A86C763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FD227E-DDA0-40A0-ACCC-E10A11DD17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EDAE6D7-FD28-4B0B-A624-DFB65C75ED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8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8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8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8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8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8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8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Relationship Id="rId5" Type="http://schemas.openxmlformats.org/officeDocument/2006/relationships/hyperlink" Target="https://www.youtube.com/watch?v=p8Lk1KwWEMo" TargetMode="External"/><Relationship Id="rId4" Type="http://schemas.openxmlformats.org/officeDocument/2006/relationships/image" Target="../media/image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4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4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4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4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8.wmf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6"/>
          <p:cNvSpPr>
            <a:spLocks noChangeArrowheads="1" noChangeShapeType="1" noTextEdit="1"/>
          </p:cNvSpPr>
          <p:nvPr/>
        </p:nvSpPr>
        <p:spPr bwMode="auto">
          <a:xfrm>
            <a:off x="1295400" y="381000"/>
            <a:ext cx="6553200" cy="3276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WELCOME</a:t>
            </a:r>
          </a:p>
          <a:p>
            <a:pPr algn="ctr"/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GRADE 9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4191000"/>
            <a:ext cx="73914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MRS. FROATS</a:t>
            </a:r>
          </a:p>
          <a:p>
            <a:pPr algn="ctr"/>
            <a:r>
              <a:rPr lang="en-US" sz="6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guidance counselor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6"/>
          <p:cNvSpPr>
            <a:spLocks noChangeArrowheads="1" noChangeShapeType="1" noTextEdit="1"/>
          </p:cNvSpPr>
          <p:nvPr/>
        </p:nvSpPr>
        <p:spPr bwMode="auto">
          <a:xfrm>
            <a:off x="1295400" y="381000"/>
            <a:ext cx="6553200" cy="3276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WELCOME</a:t>
            </a:r>
          </a:p>
          <a:p>
            <a:pPr algn="ctr"/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GRADE 9</a:t>
            </a:r>
          </a:p>
        </p:txBody>
      </p:sp>
      <p:sp>
        <p:nvSpPr>
          <p:cNvPr id="2055" name="WordArt 7"/>
          <p:cNvSpPr>
            <a:spLocks noChangeArrowheads="1" noChangeShapeType="1" noTextEdit="1"/>
          </p:cNvSpPr>
          <p:nvPr/>
        </p:nvSpPr>
        <p:spPr bwMode="auto">
          <a:xfrm>
            <a:off x="76200" y="3657600"/>
            <a:ext cx="8915400" cy="2743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the most important grade in high school!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6"/>
          <p:cNvSpPr>
            <a:spLocks noChangeArrowheads="1" noChangeShapeType="1" noTextEdit="1"/>
          </p:cNvSpPr>
          <p:nvPr/>
        </p:nvSpPr>
        <p:spPr bwMode="auto">
          <a:xfrm>
            <a:off x="1295400" y="381000"/>
            <a:ext cx="6553200" cy="3276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WELCOME</a:t>
            </a:r>
          </a:p>
          <a:p>
            <a:pPr algn="ctr"/>
            <a:r>
              <a:rPr lang="en-US" sz="3600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GRADE </a:t>
            </a:r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9</a:t>
            </a: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914400" y="4267200"/>
            <a:ext cx="762000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dirty="0"/>
              <a:t>Studies have shown that students who do not make it through grade 9 are the most likely to drop out of high school before they graduate!</a:t>
            </a:r>
            <a:endParaRPr lang="en-US" altLang="en-US" dirty="0"/>
          </a:p>
        </p:txBody>
      </p:sp>
      <p:sp>
        <p:nvSpPr>
          <p:cNvPr id="2058" name="WordArt 10"/>
          <p:cNvSpPr>
            <a:spLocks noChangeArrowheads="1" noChangeShapeType="1" noTextEdit="1"/>
          </p:cNvSpPr>
          <p:nvPr/>
        </p:nvSpPr>
        <p:spPr bwMode="auto">
          <a:xfrm>
            <a:off x="1219200" y="3200400"/>
            <a:ext cx="6477000" cy="29718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2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en-US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14400" y="3276600"/>
            <a:ext cx="7696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en-US" dirty="0" smtClean="0"/>
              <a:t>Meet </a:t>
            </a:r>
            <a:r>
              <a:rPr lang="en-US" b="1" dirty="0" smtClean="0">
                <a:solidFill>
                  <a:srgbClr val="FFC000"/>
                </a:solidFill>
              </a:rPr>
              <a:t>MRS FROATS </a:t>
            </a:r>
            <a:r>
              <a:rPr lang="en-US" dirty="0" smtClean="0"/>
              <a:t>– GUIDANCE COUNSELOR for grades 9 &amp; 10 </a:t>
            </a:r>
            <a:r>
              <a:rPr lang="en-US" b="1" dirty="0" smtClean="0">
                <a:solidFill>
                  <a:srgbClr val="FFC000"/>
                </a:solidFill>
              </a:rPr>
              <a:t>&amp;</a:t>
            </a:r>
            <a:r>
              <a:rPr lang="en-US" dirty="0" smtClean="0"/>
              <a:t> Mrs. </a:t>
            </a:r>
            <a:r>
              <a:rPr lang="en-US" dirty="0" err="1" smtClean="0"/>
              <a:t>Froats</a:t>
            </a:r>
            <a:r>
              <a:rPr lang="en-US" dirty="0" smtClean="0"/>
              <a:t> gets to meet </a:t>
            </a:r>
            <a:r>
              <a:rPr lang="en-US" b="1" dirty="0" smtClean="0">
                <a:solidFill>
                  <a:srgbClr val="FFC000"/>
                </a:solidFill>
              </a:rPr>
              <a:t>YOU</a:t>
            </a:r>
            <a:r>
              <a:rPr lang="en-US" dirty="0" smtClean="0"/>
              <a:t>!</a:t>
            </a:r>
          </a:p>
          <a:p>
            <a:pPr>
              <a:buFont typeface="Arial" charset="0"/>
              <a:buChar char="•"/>
            </a:pPr>
            <a:endParaRPr lang="en-US" dirty="0" smtClean="0"/>
          </a:p>
          <a:p>
            <a:pPr>
              <a:buFont typeface="Arial" charset="0"/>
              <a:buChar char="•"/>
            </a:pPr>
            <a:endParaRPr lang="en-US" dirty="0" smtClean="0"/>
          </a:p>
          <a:p>
            <a:pPr>
              <a:buFont typeface="Arial" charset="0"/>
              <a:buChar char="•"/>
            </a:pPr>
            <a:r>
              <a:rPr lang="en-US" b="1" dirty="0" smtClean="0">
                <a:solidFill>
                  <a:srgbClr val="FFC000"/>
                </a:solidFill>
              </a:rPr>
              <a:t>TELL ME SOMETHING INTERESTING ABOUT YOU</a:t>
            </a:r>
          </a:p>
        </p:txBody>
      </p:sp>
      <p:sp>
        <p:nvSpPr>
          <p:cNvPr id="10" name="WordArt 10"/>
          <p:cNvSpPr>
            <a:spLocks noChangeArrowheads="1" noChangeShapeType="1" noTextEdit="1"/>
          </p:cNvSpPr>
          <p:nvPr/>
        </p:nvSpPr>
        <p:spPr bwMode="auto">
          <a:xfrm>
            <a:off x="457200" y="381000"/>
            <a:ext cx="7620000" cy="23622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r>
              <a:rPr lang="en-US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Today: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14400" y="3276600"/>
            <a:ext cx="7696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en-US" dirty="0" smtClean="0"/>
              <a:t>Meet </a:t>
            </a:r>
            <a:r>
              <a:rPr lang="en-US" b="1" dirty="0" smtClean="0">
                <a:solidFill>
                  <a:srgbClr val="FFC000"/>
                </a:solidFill>
              </a:rPr>
              <a:t>MRS FROATS </a:t>
            </a:r>
            <a:r>
              <a:rPr lang="en-US" dirty="0" smtClean="0"/>
              <a:t>– GUIDANCE COUNSELOR for grades 9 &amp; 10 </a:t>
            </a:r>
            <a:r>
              <a:rPr lang="en-US" b="1" dirty="0" smtClean="0">
                <a:solidFill>
                  <a:srgbClr val="FFC000"/>
                </a:solidFill>
              </a:rPr>
              <a:t>&amp;</a:t>
            </a:r>
            <a:r>
              <a:rPr lang="en-US" dirty="0" smtClean="0"/>
              <a:t> Mrs. </a:t>
            </a:r>
            <a:r>
              <a:rPr lang="en-US" dirty="0" err="1" smtClean="0"/>
              <a:t>Froats</a:t>
            </a:r>
            <a:r>
              <a:rPr lang="en-US" dirty="0" smtClean="0"/>
              <a:t> gets to meet </a:t>
            </a:r>
            <a:r>
              <a:rPr lang="en-US" b="1" dirty="0" smtClean="0">
                <a:solidFill>
                  <a:srgbClr val="FFC000"/>
                </a:solidFill>
              </a:rPr>
              <a:t>YOU</a:t>
            </a:r>
            <a:r>
              <a:rPr lang="en-US" dirty="0" smtClean="0"/>
              <a:t>!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Discuss the value of </a:t>
            </a:r>
            <a:r>
              <a:rPr lang="en-US" b="1" dirty="0" smtClean="0">
                <a:solidFill>
                  <a:srgbClr val="FFC000"/>
                </a:solidFill>
              </a:rPr>
              <a:t>EDUCATION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Review the </a:t>
            </a:r>
            <a:r>
              <a:rPr lang="en-US" b="1" dirty="0" smtClean="0">
                <a:solidFill>
                  <a:srgbClr val="FFC000"/>
                </a:solidFill>
              </a:rPr>
              <a:t>GRADUATION REQUIREMENTS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Compare </a:t>
            </a:r>
            <a:r>
              <a:rPr lang="en-US" dirty="0" smtClean="0"/>
              <a:t>different </a:t>
            </a:r>
            <a:r>
              <a:rPr lang="en-US" b="1" dirty="0" smtClean="0">
                <a:solidFill>
                  <a:srgbClr val="FFC000"/>
                </a:solidFill>
              </a:rPr>
              <a:t>TESTS/EXAMS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Investigate </a:t>
            </a:r>
            <a:r>
              <a:rPr lang="en-US" b="1" dirty="0" smtClean="0">
                <a:solidFill>
                  <a:srgbClr val="FFC000"/>
                </a:solidFill>
              </a:rPr>
              <a:t>FUTURE PLANS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0" name="WordArt 10"/>
          <p:cNvSpPr>
            <a:spLocks noChangeArrowheads="1" noChangeShapeType="1" noTextEdit="1"/>
          </p:cNvSpPr>
          <p:nvPr/>
        </p:nvSpPr>
        <p:spPr bwMode="auto">
          <a:xfrm>
            <a:off x="457200" y="381000"/>
            <a:ext cx="7620000" cy="23622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r>
              <a:rPr lang="en-US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Today: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62000" y="2895600"/>
            <a:ext cx="79248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sz="2800" b="1" i="1" dirty="0" smtClean="0">
                <a:solidFill>
                  <a:srgbClr val="FF0000"/>
                </a:solidFill>
              </a:rPr>
              <a:t>Sign up for the app to get important info from the Guidance Dept:</a:t>
            </a:r>
          </a:p>
          <a:p>
            <a:pPr>
              <a:defRPr/>
            </a:pPr>
            <a:r>
              <a:rPr lang="en-US" b="1" dirty="0" smtClean="0">
                <a:solidFill>
                  <a:srgbClr val="FF0000"/>
                </a:solidFill>
              </a:rPr>
              <a:t>	1. </a:t>
            </a:r>
            <a:r>
              <a:rPr lang="en-US" b="1" smtClean="0">
                <a:solidFill>
                  <a:srgbClr val="FF0000"/>
                </a:solidFill>
              </a:rPr>
              <a:t>To </a:t>
            </a:r>
            <a:r>
              <a:rPr lang="en-US" b="1" dirty="0" smtClean="0">
                <a:solidFill>
                  <a:srgbClr val="FF0000"/>
                </a:solidFill>
              </a:rPr>
              <a:t>get txt messages – text the message </a:t>
            </a:r>
            <a:r>
              <a:rPr lang="en-US" b="1" dirty="0" smtClean="0">
                <a:solidFill>
                  <a:srgbClr val="FFC000"/>
                </a:solidFill>
              </a:rPr>
              <a:t>@4ba6cb </a:t>
            </a:r>
            <a:r>
              <a:rPr lang="en-US" b="1" dirty="0" smtClean="0">
                <a:solidFill>
                  <a:srgbClr val="FF0000"/>
                </a:solidFill>
              </a:rPr>
              <a:t>to the number </a:t>
            </a:r>
            <a:r>
              <a:rPr lang="en-US" b="1" dirty="0" smtClean="0">
                <a:solidFill>
                  <a:srgbClr val="FFC000"/>
                </a:solidFill>
              </a:rPr>
              <a:t>81010</a:t>
            </a:r>
            <a:r>
              <a:rPr lang="en-US" b="1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or</a:t>
            </a:r>
            <a:r>
              <a:rPr lang="en-US" b="1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smtClean="0">
                <a:solidFill>
                  <a:srgbClr val="FFC000"/>
                </a:solidFill>
              </a:rPr>
              <a:t>412-729-3322</a:t>
            </a:r>
          </a:p>
          <a:p>
            <a:pPr algn="ctr">
              <a:defRPr/>
            </a:pPr>
            <a:r>
              <a:rPr lang="en-US" sz="3200" b="1" dirty="0" smtClean="0">
                <a:solidFill>
                  <a:srgbClr val="FF0000"/>
                </a:solidFill>
              </a:rPr>
              <a:t>OR</a:t>
            </a:r>
          </a:p>
          <a:p>
            <a:pPr>
              <a:defRPr/>
            </a:pPr>
            <a:r>
              <a:rPr lang="en-US" b="1" dirty="0" smtClean="0">
                <a:solidFill>
                  <a:srgbClr val="FF0000"/>
                </a:solidFill>
              </a:rPr>
              <a:t>	2.  On your phone, open your web browser and go to the link: </a:t>
            </a:r>
            <a:r>
              <a:rPr lang="en-US" b="1" dirty="0" err="1" smtClean="0">
                <a:solidFill>
                  <a:srgbClr val="FFC000"/>
                </a:solidFill>
              </a:rPr>
              <a:t>rmd.at</a:t>
            </a:r>
            <a:r>
              <a:rPr lang="en-US" b="1" dirty="0" smtClean="0">
                <a:solidFill>
                  <a:srgbClr val="FFC000"/>
                </a:solidFill>
              </a:rPr>
              <a:t>/4ba6cb</a:t>
            </a:r>
          </a:p>
          <a:p>
            <a:pPr>
              <a:defRPr/>
            </a:pPr>
            <a:r>
              <a:rPr lang="en-US" b="1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	</a:t>
            </a:r>
            <a:r>
              <a:rPr lang="en-US" b="1" dirty="0" smtClean="0">
                <a:solidFill>
                  <a:srgbClr val="FF0000"/>
                </a:solidFill>
              </a:rPr>
              <a:t>	</a:t>
            </a:r>
            <a:r>
              <a:rPr lang="en-US" sz="1800" b="1" dirty="0" smtClean="0">
                <a:solidFill>
                  <a:srgbClr val="FF0000"/>
                </a:solidFill>
              </a:rPr>
              <a:t>follow the instructions to sign up and get the app</a:t>
            </a:r>
            <a:endParaRPr lang="en-US" sz="1800" b="1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WordArt 10"/>
          <p:cNvSpPr>
            <a:spLocks noChangeArrowheads="1" noChangeShapeType="1" noTextEdit="1"/>
          </p:cNvSpPr>
          <p:nvPr/>
        </p:nvSpPr>
        <p:spPr bwMode="auto">
          <a:xfrm>
            <a:off x="457200" y="381000"/>
            <a:ext cx="7620000" cy="23622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r>
              <a:rPr lang="en-US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REMIND:</a:t>
            </a:r>
            <a:endParaRPr lang="en-US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62000" y="2895600"/>
            <a:ext cx="7924800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en-US" sz="4000" b="1" i="1" dirty="0" smtClean="0">
                <a:solidFill>
                  <a:srgbClr val="FF0000"/>
                </a:solidFill>
              </a:rPr>
              <a:t>ACADEMICS</a:t>
            </a:r>
          </a:p>
          <a:p>
            <a:pPr algn="ctr">
              <a:buFont typeface="Arial" pitchFamily="34" charset="0"/>
              <a:buChar char="•"/>
              <a:defRPr/>
            </a:pPr>
            <a:endParaRPr lang="en-US" sz="4000" b="1" i="1" dirty="0" smtClean="0">
              <a:solidFill>
                <a:srgbClr val="FF0000"/>
              </a:solidFill>
            </a:endParaRPr>
          </a:p>
          <a:p>
            <a:pPr algn="ctr">
              <a:buFont typeface="Arial" pitchFamily="34" charset="0"/>
              <a:buChar char="•"/>
              <a:defRPr/>
            </a:pPr>
            <a:r>
              <a:rPr lang="en-US" sz="4000" b="1" i="1" dirty="0" smtClean="0">
                <a:solidFill>
                  <a:srgbClr val="FF0000"/>
                </a:solidFill>
              </a:rPr>
              <a:t>PERSONAL/SOCIAL ISSUES</a:t>
            </a:r>
          </a:p>
          <a:p>
            <a:pPr algn="ctr">
              <a:buFont typeface="Arial" pitchFamily="34" charset="0"/>
              <a:buChar char="•"/>
              <a:defRPr/>
            </a:pPr>
            <a:endParaRPr lang="en-US" sz="4000" b="1" i="1" dirty="0" smtClean="0">
              <a:solidFill>
                <a:srgbClr val="FF0000"/>
              </a:solidFill>
            </a:endParaRPr>
          </a:p>
          <a:p>
            <a:pPr algn="ctr">
              <a:buFont typeface="Arial" pitchFamily="34" charset="0"/>
              <a:buChar char="•"/>
              <a:defRPr/>
            </a:pPr>
            <a:r>
              <a:rPr lang="en-US" sz="4000" b="1" i="1" dirty="0" smtClean="0">
                <a:solidFill>
                  <a:srgbClr val="FF0000"/>
                </a:solidFill>
              </a:rPr>
              <a:t>CAREER COUNSELING</a:t>
            </a:r>
          </a:p>
          <a:p>
            <a:pPr>
              <a:buFont typeface="Arial" charset="0"/>
              <a:buChar char="•"/>
              <a:defRPr/>
            </a:pPr>
            <a:endParaRPr lang="en-US" sz="1800" b="1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WordArt 10"/>
          <p:cNvSpPr>
            <a:spLocks noChangeArrowheads="1" noChangeShapeType="1" noTextEdit="1"/>
          </p:cNvSpPr>
          <p:nvPr/>
        </p:nvSpPr>
        <p:spPr bwMode="auto">
          <a:xfrm>
            <a:off x="533400" y="228600"/>
            <a:ext cx="7620000" cy="23622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r>
              <a:rPr lang="en-US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WHAT WE DO:</a:t>
            </a:r>
            <a:endParaRPr lang="en-US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3733800" y="1600200"/>
            <a:ext cx="1185863" cy="6746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normalizeH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Helvetica"/>
                <a:cs typeface="Helvetica"/>
              </a:rPr>
              <a:t>=</a:t>
            </a:r>
          </a:p>
        </p:txBody>
      </p:sp>
      <p:sp>
        <p:nvSpPr>
          <p:cNvPr id="8" name="WordArt 5"/>
          <p:cNvSpPr>
            <a:spLocks noChangeArrowheads="1" noChangeShapeType="1" noTextEdit="1"/>
          </p:cNvSpPr>
          <p:nvPr/>
        </p:nvSpPr>
        <p:spPr bwMode="auto">
          <a:xfrm>
            <a:off x="5562600" y="609600"/>
            <a:ext cx="2895600" cy="297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normalizeH="1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$</a:t>
            </a:r>
          </a:p>
        </p:txBody>
      </p:sp>
      <p:pic>
        <p:nvPicPr>
          <p:cNvPr id="9" name="Picture 5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0"/>
            <a:ext cx="2484438" cy="334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3733800" y="1600200"/>
            <a:ext cx="1185863" cy="6746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normalizeH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Helvetica"/>
                <a:cs typeface="Helvetica"/>
              </a:rPr>
              <a:t>=</a:t>
            </a:r>
          </a:p>
        </p:txBody>
      </p:sp>
      <p:sp>
        <p:nvSpPr>
          <p:cNvPr id="8" name="WordArt 5"/>
          <p:cNvSpPr>
            <a:spLocks noChangeArrowheads="1" noChangeShapeType="1" noTextEdit="1"/>
          </p:cNvSpPr>
          <p:nvPr/>
        </p:nvSpPr>
        <p:spPr bwMode="auto">
          <a:xfrm>
            <a:off x="5334000" y="228600"/>
            <a:ext cx="2895600" cy="297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normalizeH="1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$</a:t>
            </a:r>
          </a:p>
        </p:txBody>
      </p:sp>
      <p:pic>
        <p:nvPicPr>
          <p:cNvPr id="9" name="Picture 5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52400"/>
            <a:ext cx="2261792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Picture 2" descr="Chart. Unemployment rates and earnings by educational attainmen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600" y="3352800"/>
            <a:ext cx="6019800" cy="3362914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3733800" y="1600200"/>
            <a:ext cx="1185863" cy="6746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normalizeH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Helvetica"/>
                <a:cs typeface="Helvetica"/>
              </a:rPr>
              <a:t>=</a:t>
            </a:r>
          </a:p>
        </p:txBody>
      </p:sp>
      <p:sp>
        <p:nvSpPr>
          <p:cNvPr id="8" name="WordArt 5"/>
          <p:cNvSpPr>
            <a:spLocks noChangeArrowheads="1" noChangeShapeType="1" noTextEdit="1"/>
          </p:cNvSpPr>
          <p:nvPr/>
        </p:nvSpPr>
        <p:spPr bwMode="auto">
          <a:xfrm>
            <a:off x="5562600" y="609600"/>
            <a:ext cx="2895600" cy="297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normalizeH="1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$</a:t>
            </a:r>
          </a:p>
        </p:txBody>
      </p:sp>
      <p:pic>
        <p:nvPicPr>
          <p:cNvPr id="9" name="Picture 5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0"/>
            <a:ext cx="2484438" cy="334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371600" y="3352800"/>
            <a:ext cx="5257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 smtClean="0">
                <a:solidFill>
                  <a:srgbClr val="FF0000"/>
                </a:solidFill>
              </a:rPr>
              <a:t>More simply:</a:t>
            </a:r>
          </a:p>
          <a:p>
            <a:pPr algn="ctr"/>
            <a:r>
              <a:rPr lang="en-US" altLang="en-US" b="1" dirty="0" smtClean="0">
                <a:solidFill>
                  <a:srgbClr val="FF0000"/>
                </a:solidFill>
              </a:rPr>
              <a:t>	 After working for 30 years, Joe the HS dropout will make about $690,000 compared to $1,600,000 for Sam the college grad/tech specialist and Sally with an MD can make over $2.5 million!</a:t>
            </a:r>
            <a:endParaRPr lang="en-US" altLang="en-US" b="1" dirty="0">
              <a:solidFill>
                <a:srgbClr val="FF0000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3733800" y="1600200"/>
            <a:ext cx="1185863" cy="6746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normalizeH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Helvetica"/>
                <a:cs typeface="Helvetica"/>
              </a:rPr>
              <a:t>=</a:t>
            </a:r>
          </a:p>
        </p:txBody>
      </p:sp>
      <p:sp>
        <p:nvSpPr>
          <p:cNvPr id="8" name="WordArt 5"/>
          <p:cNvSpPr>
            <a:spLocks noChangeArrowheads="1" noChangeShapeType="1" noTextEdit="1"/>
          </p:cNvSpPr>
          <p:nvPr/>
        </p:nvSpPr>
        <p:spPr bwMode="auto">
          <a:xfrm>
            <a:off x="5562600" y="609600"/>
            <a:ext cx="2895600" cy="297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normalizeH="1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$</a:t>
            </a:r>
          </a:p>
        </p:txBody>
      </p:sp>
      <p:pic>
        <p:nvPicPr>
          <p:cNvPr id="9" name="Picture 5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0"/>
            <a:ext cx="2484438" cy="334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609600" y="3581400"/>
            <a:ext cx="7620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Something to think about….from Mike Rowe, star of “Dirty Jobs”</a:t>
            </a:r>
            <a:endParaRPr 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95400" y="5715000"/>
            <a:ext cx="71920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5"/>
              </a:rPr>
              <a:t>https://www.youtube.com/watch?v=p8Lk1KwWEMo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04800"/>
            <a:ext cx="2889250" cy="262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WordArt 4"/>
          <p:cNvSpPr>
            <a:spLocks noChangeArrowheads="1" noChangeShapeType="1" noTextEdit="1"/>
          </p:cNvSpPr>
          <p:nvPr/>
        </p:nvSpPr>
        <p:spPr bwMode="auto">
          <a:xfrm>
            <a:off x="3581400" y="533400"/>
            <a:ext cx="4648200" cy="1752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GRADUATION</a:t>
            </a:r>
          </a:p>
          <a:p>
            <a:pPr algn="ctr"/>
            <a:r>
              <a:rPr lang="en-US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REQUIREMENTS: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219200" y="2667000"/>
            <a:ext cx="7315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</a:pPr>
            <a:r>
              <a:rPr lang="en-US" altLang="en-US" sz="3200" b="1" i="1" dirty="0">
                <a:latin typeface="Bazooka" pitchFamily="2" charset="0"/>
              </a:rPr>
              <a:t>53 units = </a:t>
            </a:r>
            <a:r>
              <a:rPr lang="en-US" altLang="en-US" sz="3200" b="1" i="1" dirty="0" smtClean="0">
                <a:latin typeface="Bazooka" pitchFamily="2" charset="0"/>
              </a:rPr>
              <a:t>1 unit </a:t>
            </a:r>
            <a:r>
              <a:rPr lang="en-US" altLang="en-US" sz="3200" b="1" i="1" dirty="0">
                <a:latin typeface="Bazooka" pitchFamily="2" charset="0"/>
              </a:rPr>
              <a:t>per semester class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990600" y="3200400"/>
            <a:ext cx="70104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altLang="en-US" dirty="0"/>
              <a:t>ENGLISH = 8 UNITS</a:t>
            </a:r>
          </a:p>
          <a:p>
            <a:pPr>
              <a:buFont typeface="Wingdings" pitchFamily="2" charset="2"/>
              <a:buChar char="ü"/>
            </a:pPr>
            <a:r>
              <a:rPr lang="en-US" altLang="en-US" dirty="0"/>
              <a:t>SOCIAL STUDIES = 8 UNITS</a:t>
            </a:r>
          </a:p>
          <a:p>
            <a:pPr>
              <a:buFont typeface="Wingdings" pitchFamily="2" charset="2"/>
              <a:buChar char="ü"/>
            </a:pPr>
            <a:r>
              <a:rPr lang="en-US" altLang="en-US" dirty="0"/>
              <a:t>MATH = </a:t>
            </a:r>
            <a:r>
              <a:rPr lang="en-US" altLang="en-US" dirty="0" smtClean="0"/>
              <a:t>6 </a:t>
            </a:r>
            <a:r>
              <a:rPr lang="en-US" altLang="en-US" dirty="0"/>
              <a:t>UNITS</a:t>
            </a:r>
          </a:p>
          <a:p>
            <a:pPr>
              <a:buFont typeface="Wingdings" pitchFamily="2" charset="2"/>
              <a:buChar char="ü"/>
            </a:pPr>
            <a:r>
              <a:rPr lang="en-US" altLang="en-US" dirty="0"/>
              <a:t>SCIENCE = 6 UNITS</a:t>
            </a:r>
          </a:p>
          <a:p>
            <a:pPr>
              <a:buFont typeface="Wingdings" pitchFamily="2" charset="2"/>
              <a:buChar char="ü"/>
            </a:pPr>
            <a:r>
              <a:rPr lang="en-US" altLang="en-US" dirty="0"/>
              <a:t>HEALTH AND P.E. = 3 UNITS</a:t>
            </a:r>
          </a:p>
          <a:p>
            <a:pPr>
              <a:buFont typeface="Wingdings" pitchFamily="2" charset="2"/>
              <a:buChar char="ü"/>
            </a:pPr>
            <a:r>
              <a:rPr lang="en-US" altLang="en-US" dirty="0" smtClean="0"/>
              <a:t>BUSINESS ED</a:t>
            </a:r>
            <a:r>
              <a:rPr lang="en-US" altLang="en-US" dirty="0"/>
              <a:t>. &amp; </a:t>
            </a:r>
            <a:r>
              <a:rPr lang="en-US" altLang="en-US" dirty="0" smtClean="0"/>
              <a:t>COMPUTER= </a:t>
            </a:r>
            <a:r>
              <a:rPr lang="en-US" altLang="en-US" dirty="0"/>
              <a:t>2 UNITS</a:t>
            </a:r>
          </a:p>
          <a:p>
            <a:pPr>
              <a:buFont typeface="Wingdings" pitchFamily="2" charset="2"/>
              <a:buChar char="ü"/>
            </a:pPr>
            <a:r>
              <a:rPr lang="en-US" altLang="en-US" dirty="0"/>
              <a:t>FAMILY &amp; </a:t>
            </a:r>
            <a:r>
              <a:rPr lang="en-US" altLang="en-US" dirty="0" smtClean="0"/>
              <a:t>CONSUMER SCIENCE </a:t>
            </a:r>
            <a:r>
              <a:rPr lang="en-US" altLang="en-US" dirty="0"/>
              <a:t>= 1 </a:t>
            </a:r>
            <a:r>
              <a:rPr lang="en-US" altLang="en-US" dirty="0" smtClean="0"/>
              <a:t>UNIT</a:t>
            </a:r>
          </a:p>
          <a:p>
            <a:pPr>
              <a:buFont typeface="Wingdings" pitchFamily="2" charset="2"/>
              <a:buChar char="ü"/>
            </a:pPr>
            <a:r>
              <a:rPr lang="en-US" altLang="en-US" dirty="0" smtClean="0"/>
              <a:t>FINE ARTS = 1 UNIT</a:t>
            </a:r>
            <a:endParaRPr lang="en-US" altLang="en-US" dirty="0"/>
          </a:p>
          <a:p>
            <a:pPr>
              <a:buFont typeface="Wingdings" pitchFamily="2" charset="2"/>
              <a:buChar char="ü"/>
            </a:pPr>
            <a:r>
              <a:rPr lang="en-US" altLang="en-US" dirty="0" smtClean="0"/>
              <a:t>ELECTIVES </a:t>
            </a:r>
            <a:r>
              <a:rPr lang="en-US" altLang="en-US" dirty="0"/>
              <a:t>= </a:t>
            </a:r>
            <a:r>
              <a:rPr lang="en-US" altLang="en-US" dirty="0" smtClean="0"/>
              <a:t>18 </a:t>
            </a:r>
            <a:r>
              <a:rPr lang="en-US" altLang="en-US" dirty="0"/>
              <a:t>UNITS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04800"/>
            <a:ext cx="2889250" cy="262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WordArt 4"/>
          <p:cNvSpPr>
            <a:spLocks noChangeArrowheads="1" noChangeShapeType="1" noTextEdit="1"/>
          </p:cNvSpPr>
          <p:nvPr/>
        </p:nvSpPr>
        <p:spPr bwMode="auto">
          <a:xfrm>
            <a:off x="3581400" y="533400"/>
            <a:ext cx="4648200" cy="1752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GRADUATION</a:t>
            </a:r>
          </a:p>
          <a:p>
            <a:pPr algn="ctr"/>
            <a:r>
              <a:rPr lang="en-US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REQUIREMENTS: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1600200" y="2895600"/>
            <a:ext cx="6553200" cy="356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/>
              <a:t>OTHER IMPORTANT INFO:</a:t>
            </a:r>
          </a:p>
          <a:p>
            <a:pPr>
              <a:spcBef>
                <a:spcPct val="50000"/>
              </a:spcBef>
            </a:pPr>
            <a:r>
              <a:rPr lang="en-US" altLang="en-US" dirty="0"/>
              <a:t>To be advanced to the next level you must earn credits-</a:t>
            </a:r>
          </a:p>
          <a:p>
            <a:pPr>
              <a:spcBef>
                <a:spcPct val="50000"/>
              </a:spcBef>
            </a:pPr>
            <a:r>
              <a:rPr lang="en-US" altLang="en-US" dirty="0"/>
              <a:t>From freshman to sophomore = 12 units</a:t>
            </a:r>
          </a:p>
          <a:p>
            <a:pPr>
              <a:spcBef>
                <a:spcPct val="50000"/>
              </a:spcBef>
            </a:pPr>
            <a:r>
              <a:rPr lang="en-US" altLang="en-US" dirty="0"/>
              <a:t>From sophomore to junior = 26 units</a:t>
            </a:r>
          </a:p>
          <a:p>
            <a:pPr>
              <a:spcBef>
                <a:spcPct val="50000"/>
              </a:spcBef>
            </a:pPr>
            <a:r>
              <a:rPr lang="en-US" altLang="en-US" dirty="0"/>
              <a:t>From junior to senior = 37 units</a:t>
            </a:r>
          </a:p>
          <a:p>
            <a:pPr>
              <a:spcBef>
                <a:spcPct val="50000"/>
              </a:spcBef>
            </a:pPr>
            <a:r>
              <a:rPr lang="en-US" altLang="en-US" dirty="0"/>
              <a:t>To walk across the stage = 53 units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WordArt 4"/>
          <p:cNvSpPr>
            <a:spLocks noChangeArrowheads="1" noChangeShapeType="1" noTextEdit="1"/>
          </p:cNvSpPr>
          <p:nvPr/>
        </p:nvSpPr>
        <p:spPr bwMode="auto">
          <a:xfrm>
            <a:off x="457200" y="228600"/>
            <a:ext cx="69342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Important Tests</a:t>
            </a:r>
          </a:p>
        </p:txBody>
      </p:sp>
      <p:sp>
        <p:nvSpPr>
          <p:cNvPr id="7171" name="WordArt 5"/>
          <p:cNvSpPr>
            <a:spLocks noChangeArrowheads="1" noChangeShapeType="1" noTextEdit="1"/>
          </p:cNvSpPr>
          <p:nvPr/>
        </p:nvSpPr>
        <p:spPr bwMode="auto">
          <a:xfrm>
            <a:off x="685800" y="1752600"/>
            <a:ext cx="5562600" cy="4876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Keystones</a:t>
            </a:r>
            <a:endParaRPr lang="en-US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Arial Black"/>
            </a:endParaRPr>
          </a:p>
          <a:p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PSAT</a:t>
            </a:r>
          </a:p>
          <a:p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SAT</a:t>
            </a:r>
          </a:p>
          <a:p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ACT</a:t>
            </a:r>
          </a:p>
        </p:txBody>
      </p:sp>
      <p:pic>
        <p:nvPicPr>
          <p:cNvPr id="7172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3124200"/>
            <a:ext cx="2484438" cy="334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WordArt 2"/>
          <p:cNvSpPr>
            <a:spLocks noChangeArrowheads="1" noChangeShapeType="1" noTextEdit="1"/>
          </p:cNvSpPr>
          <p:nvPr/>
        </p:nvSpPr>
        <p:spPr bwMode="auto">
          <a:xfrm>
            <a:off x="457200" y="228600"/>
            <a:ext cx="69342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Important Tests</a:t>
            </a:r>
          </a:p>
        </p:txBody>
      </p:sp>
      <p:sp>
        <p:nvSpPr>
          <p:cNvPr id="8195" name="WordArt 3"/>
          <p:cNvSpPr>
            <a:spLocks noChangeArrowheads="1" noChangeShapeType="1" noTextEdit="1"/>
          </p:cNvSpPr>
          <p:nvPr/>
        </p:nvSpPr>
        <p:spPr bwMode="auto">
          <a:xfrm>
            <a:off x="685800" y="1752600"/>
            <a:ext cx="5562600" cy="3124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KEYSTONE</a:t>
            </a:r>
          </a:p>
          <a:p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EXAMS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1600200"/>
            <a:ext cx="2484438" cy="334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Text Box 7"/>
          <p:cNvSpPr txBox="1">
            <a:spLocks noChangeArrowheads="1"/>
          </p:cNvSpPr>
          <p:nvPr/>
        </p:nvSpPr>
        <p:spPr bwMode="auto">
          <a:xfrm>
            <a:off x="746125" y="5221288"/>
            <a:ext cx="778827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dirty="0" smtClean="0"/>
              <a:t>Are given </a:t>
            </a:r>
            <a:r>
              <a:rPr lang="en-US" altLang="en-US" dirty="0"/>
              <a:t>in several subject areas – English*, Math*, Biology* </a:t>
            </a:r>
            <a:r>
              <a:rPr lang="en-US" altLang="en-US" dirty="0" smtClean="0"/>
              <a:t>       </a:t>
            </a:r>
            <a:r>
              <a:rPr lang="en-US" altLang="en-US" i="1" dirty="0" smtClean="0"/>
              <a:t>*Proficiency required for GRADUATION.</a:t>
            </a:r>
          </a:p>
          <a:p>
            <a:endParaRPr lang="en-US" altLang="en-US" i="1" dirty="0" smtClean="0"/>
          </a:p>
          <a:p>
            <a:pPr algn="r"/>
            <a:r>
              <a:rPr lang="en-US" altLang="en-US" sz="1800" smtClean="0"/>
              <a:t>(American History </a:t>
            </a:r>
            <a:r>
              <a:rPr lang="en-US" altLang="en-US" sz="1800" dirty="0" smtClean="0"/>
              <a:t>may be in the future)</a:t>
            </a:r>
            <a:endParaRPr lang="en-US" altLang="en-US" sz="18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WordArt 2"/>
          <p:cNvSpPr>
            <a:spLocks noChangeArrowheads="1" noChangeShapeType="1" noTextEdit="1"/>
          </p:cNvSpPr>
          <p:nvPr/>
        </p:nvSpPr>
        <p:spPr bwMode="auto">
          <a:xfrm>
            <a:off x="457200" y="228600"/>
            <a:ext cx="69342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Important Tests</a:t>
            </a:r>
          </a:p>
        </p:txBody>
      </p:sp>
      <p:sp>
        <p:nvSpPr>
          <p:cNvPr id="10243" name="WordArt 3"/>
          <p:cNvSpPr>
            <a:spLocks noChangeArrowheads="1" noChangeShapeType="1" noTextEdit="1"/>
          </p:cNvSpPr>
          <p:nvPr/>
        </p:nvSpPr>
        <p:spPr bwMode="auto">
          <a:xfrm>
            <a:off x="685800" y="1752600"/>
            <a:ext cx="5029200" cy="1752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PSAT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1600200"/>
            <a:ext cx="2484438" cy="334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381000" y="4267200"/>
            <a:ext cx="7010400" cy="167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3200" u="sng"/>
              <a:t>Preliminary Scholastic Aptitude Test</a:t>
            </a:r>
          </a:p>
          <a:p>
            <a:pPr>
              <a:buFontTx/>
              <a:buChar char="•"/>
            </a:pPr>
            <a:r>
              <a:rPr lang="en-US" altLang="en-US"/>
              <a:t>Practice test for SAT</a:t>
            </a:r>
          </a:p>
          <a:p>
            <a:pPr>
              <a:buFontTx/>
              <a:buChar char="•"/>
            </a:pPr>
            <a:r>
              <a:rPr lang="en-US" altLang="en-US"/>
              <a:t>Usually taken Fall of sophomore year</a:t>
            </a:r>
          </a:p>
          <a:p>
            <a:pPr>
              <a:buFontTx/>
              <a:buChar char="•"/>
            </a:pPr>
            <a:r>
              <a:rPr lang="en-US" altLang="en-US"/>
              <a:t>Can qualify for National Merit Scholar Award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228600" y="5943600"/>
            <a:ext cx="8534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en-US" sz="1800" b="1" i="1" dirty="0">
                <a:solidFill>
                  <a:schemeClr val="bg2"/>
                </a:solidFill>
              </a:rPr>
              <a:t>PSAT will be given here on October </a:t>
            </a:r>
            <a:r>
              <a:rPr lang="en-US" altLang="en-US" sz="1800" b="1" i="1" dirty="0" smtClean="0">
                <a:solidFill>
                  <a:schemeClr val="bg2"/>
                </a:solidFill>
              </a:rPr>
              <a:t>11 – to all 10</a:t>
            </a:r>
            <a:r>
              <a:rPr lang="en-US" altLang="en-US" sz="1800" b="1" i="1" baseline="30000" dirty="0" smtClean="0">
                <a:solidFill>
                  <a:schemeClr val="bg2"/>
                </a:solidFill>
              </a:rPr>
              <a:t>th</a:t>
            </a:r>
            <a:r>
              <a:rPr lang="en-US" altLang="en-US" sz="1800" b="1" i="1" dirty="0" smtClean="0">
                <a:solidFill>
                  <a:schemeClr val="bg2"/>
                </a:solidFill>
              </a:rPr>
              <a:t> grade </a:t>
            </a:r>
            <a:r>
              <a:rPr lang="en-US" altLang="en-US" sz="1800" b="1" i="1" dirty="0" smtClean="0">
                <a:solidFill>
                  <a:schemeClr val="bg2"/>
                </a:solidFill>
              </a:rPr>
              <a:t>students</a:t>
            </a:r>
          </a:p>
          <a:p>
            <a:pPr algn="ctr"/>
            <a:r>
              <a:rPr lang="en-US" altLang="en-US" sz="1800" b="1" i="1" dirty="0" smtClean="0">
                <a:solidFill>
                  <a:schemeClr val="bg2"/>
                </a:solidFill>
              </a:rPr>
              <a:t>$16…SIGN UP IN GUIDANCE OFFICE</a:t>
            </a:r>
            <a:r>
              <a:rPr lang="en-US" altLang="en-US" sz="1800" b="1" i="1" dirty="0" smtClean="0">
                <a:solidFill>
                  <a:schemeClr val="bg2"/>
                </a:solidFill>
              </a:rPr>
              <a:t> </a:t>
            </a:r>
            <a:endParaRPr lang="en-US" altLang="en-US" sz="1800" b="1" i="1" dirty="0">
              <a:solidFill>
                <a:schemeClr val="bg2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WordArt 2"/>
          <p:cNvSpPr>
            <a:spLocks noChangeArrowheads="1" noChangeShapeType="1" noTextEdit="1"/>
          </p:cNvSpPr>
          <p:nvPr/>
        </p:nvSpPr>
        <p:spPr bwMode="auto">
          <a:xfrm>
            <a:off x="457200" y="228600"/>
            <a:ext cx="69342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Important Tests</a:t>
            </a:r>
          </a:p>
        </p:txBody>
      </p:sp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685800" y="1676400"/>
            <a:ext cx="5029200" cy="3048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SAT</a:t>
            </a:r>
          </a:p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ACT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3124200"/>
            <a:ext cx="2484438" cy="334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457200" y="5029200"/>
            <a:ext cx="505618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3200"/>
              <a:t>College Entrance Exams</a:t>
            </a:r>
          </a:p>
          <a:p>
            <a:pPr algn="ctr"/>
            <a:r>
              <a:rPr lang="en-US" altLang="en-US" sz="3200"/>
              <a:t>Usually taken Junior Year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2895600" y="2895600"/>
            <a:ext cx="4556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3200"/>
              <a:t>&amp;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ordArt 4"/>
          <p:cNvSpPr>
            <a:spLocks noChangeArrowheads="1" noChangeShapeType="1" noTextEdit="1"/>
          </p:cNvSpPr>
          <p:nvPr/>
        </p:nvSpPr>
        <p:spPr bwMode="auto">
          <a:xfrm>
            <a:off x="685800" y="1066800"/>
            <a:ext cx="7620000" cy="1524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Marker Felt"/>
              </a:rPr>
              <a:t>The next 4 years:</a:t>
            </a:r>
            <a:endParaRPr lang="en-US" sz="3600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/>
                </a:outerShdw>
              </a:effectLst>
              <a:latin typeface="Marker Felt"/>
            </a:endParaRPr>
          </a:p>
        </p:txBody>
      </p:sp>
      <p:sp>
        <p:nvSpPr>
          <p:cNvPr id="14339" name="Text Box 13"/>
          <p:cNvSpPr txBox="1">
            <a:spLocks noChangeArrowheads="1"/>
          </p:cNvSpPr>
          <p:nvPr/>
        </p:nvSpPr>
        <p:spPr bwMode="auto">
          <a:xfrm>
            <a:off x="228600" y="2438400"/>
            <a:ext cx="86106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altLang="en-US" sz="2800" dirty="0" smtClean="0"/>
              <a:t>Take a variety of electives – you may find a hidden passion for something you never knew</a:t>
            </a:r>
          </a:p>
          <a:p>
            <a:pPr>
              <a:buFont typeface="Wingdings" pitchFamily="2" charset="2"/>
              <a:buChar char="q"/>
            </a:pPr>
            <a:r>
              <a:rPr lang="en-US" altLang="en-US" sz="2800" dirty="0" smtClean="0"/>
              <a:t>Join clubs, sports &amp;/or activities --- things in &amp; out of school.  Don’t say I don’t know how to__________</a:t>
            </a:r>
          </a:p>
          <a:p>
            <a:pPr lvl="1">
              <a:buFont typeface="Wingdings" pitchFamily="2" charset="2"/>
              <a:buChar char="q"/>
            </a:pPr>
            <a:r>
              <a:rPr lang="en-US" altLang="en-US" i="1" dirty="0" smtClean="0"/>
              <a:t>Part time job? Summer Camp?</a:t>
            </a:r>
          </a:p>
          <a:p>
            <a:pPr lvl="1">
              <a:buFont typeface="Wingdings" pitchFamily="2" charset="2"/>
              <a:buChar char="q"/>
            </a:pPr>
            <a:r>
              <a:rPr lang="en-US" altLang="en-US" i="1" dirty="0" smtClean="0"/>
              <a:t>Meet new people and talk to teachers, coaches, etc</a:t>
            </a:r>
          </a:p>
          <a:p>
            <a:pPr>
              <a:buFont typeface="Wingdings" pitchFamily="2" charset="2"/>
              <a:buChar char="q"/>
            </a:pPr>
            <a:r>
              <a:rPr lang="en-US" altLang="en-US" sz="2800" dirty="0" smtClean="0"/>
              <a:t>Be serious about the </a:t>
            </a:r>
            <a:r>
              <a:rPr lang="en-US" altLang="en-US" sz="2800" dirty="0" smtClean="0">
                <a:solidFill>
                  <a:srgbClr val="FF0000"/>
                </a:solidFill>
              </a:rPr>
              <a:t>AAA</a:t>
            </a:r>
            <a:r>
              <a:rPr lang="en-US" altLang="en-US" sz="2800" dirty="0" smtClean="0"/>
              <a:t>’s:  your </a:t>
            </a:r>
            <a:r>
              <a:rPr lang="en-US" alt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Academics</a:t>
            </a:r>
            <a:r>
              <a:rPr lang="en-US" altLang="en-US" sz="2800" dirty="0" smtClean="0"/>
              <a:t>, your </a:t>
            </a:r>
            <a:r>
              <a:rPr lang="en-US" alt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Attendance</a:t>
            </a:r>
            <a:r>
              <a:rPr lang="en-US" altLang="en-US" sz="2800" dirty="0" smtClean="0"/>
              <a:t> and your </a:t>
            </a:r>
            <a:r>
              <a:rPr lang="en-US" alt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Attitude</a:t>
            </a:r>
          </a:p>
          <a:p>
            <a:pPr>
              <a:buFont typeface="Wingdings" pitchFamily="2" charset="2"/>
              <a:buChar char="q"/>
            </a:pPr>
            <a:r>
              <a:rPr lang="en-US" altLang="en-US" sz="2800" dirty="0" smtClean="0"/>
              <a:t>Enjoy your High School Life – it will go fast</a:t>
            </a:r>
          </a:p>
          <a:p>
            <a:pPr>
              <a:buFont typeface="Wingdings" pitchFamily="2" charset="2"/>
              <a:buChar char="q"/>
            </a:pPr>
            <a:r>
              <a:rPr lang="en-US" altLang="en-US" sz="2800" dirty="0" smtClean="0"/>
              <a:t>Visit some post secondary schools, talk to workers</a:t>
            </a:r>
          </a:p>
          <a:p>
            <a:pPr>
              <a:buFont typeface="Wingdings" pitchFamily="2" charset="2"/>
              <a:buChar char="q"/>
            </a:pPr>
            <a:endParaRPr lang="en-US" altLang="en-US" sz="2800" dirty="0"/>
          </a:p>
        </p:txBody>
      </p:sp>
      <p:sp>
        <p:nvSpPr>
          <p:cNvPr id="14341" name="Text Box 15"/>
          <p:cNvSpPr txBox="1">
            <a:spLocks noChangeArrowheads="1"/>
          </p:cNvSpPr>
          <p:nvPr/>
        </p:nvSpPr>
        <p:spPr bwMode="auto">
          <a:xfrm>
            <a:off x="457200" y="381000"/>
            <a:ext cx="7239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 b="1" i="1" dirty="0"/>
              <a:t>Future plans – something to think about: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ordArt 4"/>
          <p:cNvSpPr>
            <a:spLocks noChangeArrowheads="1" noChangeShapeType="1" noTextEdit="1"/>
          </p:cNvSpPr>
          <p:nvPr/>
        </p:nvSpPr>
        <p:spPr bwMode="auto">
          <a:xfrm>
            <a:off x="762000" y="1143000"/>
            <a:ext cx="7620000" cy="1524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Marker Felt"/>
              </a:rPr>
              <a:t>Post-Secondary Options :</a:t>
            </a:r>
            <a:endParaRPr lang="en-US" sz="3600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/>
                </a:outerShdw>
              </a:effectLst>
              <a:latin typeface="Marker Felt"/>
            </a:endParaRPr>
          </a:p>
        </p:txBody>
      </p:sp>
      <p:sp>
        <p:nvSpPr>
          <p:cNvPr id="14341" name="Text Box 15"/>
          <p:cNvSpPr txBox="1">
            <a:spLocks noChangeArrowheads="1"/>
          </p:cNvSpPr>
          <p:nvPr/>
        </p:nvSpPr>
        <p:spPr bwMode="auto">
          <a:xfrm>
            <a:off x="533400" y="609600"/>
            <a:ext cx="7239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 b="1" i="1"/>
              <a:t>Future plans – something to think about: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33600" y="32766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2743200"/>
            <a:ext cx="831830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On the Job Training/ Apprenticeships - electrician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Community College - CCAC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Technical/Specialty School - PTC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4</a:t>
            </a:r>
            <a:r>
              <a:rPr lang="en-US" dirty="0" smtClean="0"/>
              <a:t> year College or University – Slippery Rock, Duquesne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Post-Graduate/ Professional Program – Pitt Medical School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828800" y="5105400"/>
            <a:ext cx="456253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OCTOBER 11 --- CAREER DAY</a:t>
            </a:r>
          </a:p>
          <a:p>
            <a:pPr algn="ctr">
              <a:buFont typeface="Arial" pitchFamily="34" charset="0"/>
              <a:buChar char="•"/>
            </a:pPr>
            <a:r>
              <a:rPr lang="en-US" dirty="0" smtClean="0"/>
              <a:t>Entrepreneur/Tradesman Panel</a:t>
            </a:r>
          </a:p>
          <a:p>
            <a:pPr algn="ctr">
              <a:buFont typeface="Arial" pitchFamily="34" charset="0"/>
              <a:buChar char="•"/>
            </a:pPr>
            <a:r>
              <a:rPr lang="en-US" dirty="0" smtClean="0"/>
              <a:t>CCBC Aviation</a:t>
            </a:r>
          </a:p>
          <a:p>
            <a:pPr algn="ctr">
              <a:buFont typeface="Arial" pitchFamily="34" charset="0"/>
              <a:buChar char="•"/>
            </a:pPr>
            <a:r>
              <a:rPr lang="en-US" dirty="0" smtClean="0"/>
              <a:t>Range Resources</a:t>
            </a:r>
            <a:endParaRPr lang="en-US" dirty="0" smtClean="0"/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ordArt 4"/>
          <p:cNvSpPr>
            <a:spLocks noChangeArrowheads="1" noChangeShapeType="1" noTextEdit="1"/>
          </p:cNvSpPr>
          <p:nvPr/>
        </p:nvSpPr>
        <p:spPr bwMode="auto">
          <a:xfrm>
            <a:off x="762000" y="1143000"/>
            <a:ext cx="7620000" cy="1524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Marker Felt"/>
              </a:rPr>
              <a:t>Explore</a:t>
            </a:r>
            <a:r>
              <a:rPr lang="en-US" sz="3600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Marker Felt"/>
              </a:rPr>
              <a:t>:</a:t>
            </a:r>
            <a:endParaRPr lang="en-US" sz="3600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/>
                </a:outerShdw>
              </a:effectLst>
              <a:latin typeface="Marker Felt"/>
            </a:endParaRPr>
          </a:p>
        </p:txBody>
      </p:sp>
      <p:sp>
        <p:nvSpPr>
          <p:cNvPr id="14339" name="Text Box 13"/>
          <p:cNvSpPr txBox="1">
            <a:spLocks noChangeArrowheads="1"/>
          </p:cNvSpPr>
          <p:nvPr/>
        </p:nvSpPr>
        <p:spPr bwMode="auto">
          <a:xfrm>
            <a:off x="533400" y="2819400"/>
            <a:ext cx="8001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dirty="0"/>
              <a:t>A good GOAL – visit </a:t>
            </a:r>
            <a:r>
              <a:rPr lang="en-US" altLang="en-US" sz="2800" dirty="0" smtClean="0"/>
              <a:t>5 schools, volunteer/work, job shadow </a:t>
            </a:r>
            <a:r>
              <a:rPr lang="en-US" altLang="en-US" sz="2800" dirty="0"/>
              <a:t>before </a:t>
            </a:r>
            <a:r>
              <a:rPr lang="en-US" altLang="en-US" sz="2800" dirty="0" smtClean="0"/>
              <a:t>the start of your </a:t>
            </a:r>
            <a:r>
              <a:rPr lang="en-US" altLang="en-US" sz="2800" dirty="0" smtClean="0"/>
              <a:t>senior year:</a:t>
            </a:r>
            <a:endParaRPr lang="en-US" altLang="en-US" sz="2800" dirty="0"/>
          </a:p>
          <a:p>
            <a:r>
              <a:rPr lang="en-US" altLang="en-US" sz="2800" dirty="0"/>
              <a:t>	</a:t>
            </a:r>
            <a:r>
              <a:rPr lang="en-US" altLang="en-US" sz="2800" dirty="0" smtClean="0"/>
              <a:t>-one </a:t>
            </a:r>
            <a:r>
              <a:rPr lang="en-US" altLang="en-US" sz="2800" dirty="0"/>
              <a:t>this summer </a:t>
            </a:r>
            <a:r>
              <a:rPr lang="en-US" altLang="en-US" sz="1600" dirty="0"/>
              <a:t>(between grades 9-10)</a:t>
            </a:r>
          </a:p>
          <a:p>
            <a:r>
              <a:rPr lang="en-US" altLang="en-US" sz="2800" dirty="0"/>
              <a:t>	</a:t>
            </a:r>
            <a:r>
              <a:rPr lang="en-US" altLang="en-US" sz="2800" dirty="0" smtClean="0"/>
              <a:t>-two </a:t>
            </a:r>
            <a:r>
              <a:rPr lang="en-US" altLang="en-US" sz="2800" dirty="0"/>
              <a:t>next summer </a:t>
            </a:r>
            <a:r>
              <a:rPr lang="en-US" altLang="en-US" sz="1600" dirty="0"/>
              <a:t>(between grades 10-11)</a:t>
            </a:r>
            <a:endParaRPr lang="en-US" altLang="en-US" sz="2800" dirty="0"/>
          </a:p>
          <a:p>
            <a:r>
              <a:rPr lang="en-US" altLang="en-US" sz="2800" dirty="0"/>
              <a:t>	</a:t>
            </a:r>
            <a:r>
              <a:rPr lang="en-US" altLang="en-US" sz="2800" dirty="0" smtClean="0"/>
              <a:t>-three </a:t>
            </a:r>
            <a:r>
              <a:rPr lang="en-US" altLang="en-US" sz="2800" dirty="0"/>
              <a:t>the summer before senior year</a:t>
            </a:r>
          </a:p>
        </p:txBody>
      </p:sp>
      <p:sp>
        <p:nvSpPr>
          <p:cNvPr id="14341" name="Text Box 15"/>
          <p:cNvSpPr txBox="1">
            <a:spLocks noChangeArrowheads="1"/>
          </p:cNvSpPr>
          <p:nvPr/>
        </p:nvSpPr>
        <p:spPr bwMode="auto">
          <a:xfrm>
            <a:off x="533400" y="609600"/>
            <a:ext cx="7239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 b="1" i="1"/>
              <a:t>Future plans – something to think about: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WordArt 4"/>
          <p:cNvSpPr>
            <a:spLocks noChangeArrowheads="1" noChangeShapeType="1" noTextEdit="1"/>
          </p:cNvSpPr>
          <p:nvPr/>
        </p:nvSpPr>
        <p:spPr bwMode="auto">
          <a:xfrm rot="1010708">
            <a:off x="838200" y="-381000"/>
            <a:ext cx="4648200" cy="35814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WACTC</a:t>
            </a:r>
          </a:p>
        </p:txBody>
      </p:sp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2057400" y="2362200"/>
            <a:ext cx="6321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/>
              <a:t>Western Area Career and Technology Center</a:t>
            </a:r>
          </a:p>
        </p:txBody>
      </p:sp>
      <p:sp>
        <p:nvSpPr>
          <p:cNvPr id="15364" name="Text Box 6"/>
          <p:cNvSpPr txBox="1">
            <a:spLocks noChangeArrowheads="1"/>
          </p:cNvSpPr>
          <p:nvPr/>
        </p:nvSpPr>
        <p:spPr bwMode="auto">
          <a:xfrm>
            <a:off x="838200" y="3429000"/>
            <a:ext cx="7620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dirty="0">
                <a:solidFill>
                  <a:schemeClr val="accent2"/>
                </a:solidFill>
                <a:latin typeface="Verdana" pitchFamily="34" charset="0"/>
              </a:rPr>
              <a:t>All 9</a:t>
            </a:r>
            <a:r>
              <a:rPr lang="en-US" altLang="en-US" baseline="30000" dirty="0">
                <a:solidFill>
                  <a:schemeClr val="accent2"/>
                </a:solidFill>
                <a:latin typeface="Verdana" pitchFamily="34" charset="0"/>
              </a:rPr>
              <a:t>th</a:t>
            </a:r>
            <a:r>
              <a:rPr lang="en-US" altLang="en-US" dirty="0">
                <a:solidFill>
                  <a:schemeClr val="accent2"/>
                </a:solidFill>
                <a:latin typeface="Verdana" pitchFamily="34" charset="0"/>
              </a:rPr>
              <a:t> grade students are invited to visit WACTC:</a:t>
            </a:r>
          </a:p>
          <a:p>
            <a:pPr>
              <a:buFontTx/>
              <a:buChar char="•"/>
            </a:pPr>
            <a:r>
              <a:rPr lang="en-US" altLang="en-US" sz="1800" dirty="0">
                <a:solidFill>
                  <a:schemeClr val="accent2"/>
                </a:solidFill>
                <a:latin typeface="Verdana" pitchFamily="34" charset="0"/>
              </a:rPr>
              <a:t>January </a:t>
            </a:r>
            <a:r>
              <a:rPr lang="en-US" altLang="en-US" sz="1800" dirty="0" smtClean="0">
                <a:solidFill>
                  <a:schemeClr val="accent2"/>
                </a:solidFill>
                <a:latin typeface="Verdana" pitchFamily="34" charset="0"/>
              </a:rPr>
              <a:t>2017</a:t>
            </a:r>
            <a:endParaRPr lang="en-US" altLang="en-US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buFontTx/>
              <a:buChar char="•"/>
            </a:pPr>
            <a:r>
              <a:rPr lang="en-US" altLang="en-US" sz="1800" dirty="0">
                <a:solidFill>
                  <a:schemeClr val="accent2"/>
                </a:solidFill>
                <a:latin typeface="Verdana" pitchFamily="34" charset="0"/>
              </a:rPr>
              <a:t>See “shops” in action – welding, auto mechanics, health assistant, cosmetology, culinary arts, etc.</a:t>
            </a:r>
          </a:p>
          <a:p>
            <a:pPr>
              <a:buFontTx/>
              <a:buChar char="•"/>
            </a:pPr>
            <a:r>
              <a:rPr lang="en-US" altLang="en-US" sz="1800" dirty="0">
                <a:solidFill>
                  <a:schemeClr val="accent2"/>
                </a:solidFill>
                <a:latin typeface="Verdana" pitchFamily="34" charset="0"/>
              </a:rPr>
              <a:t>Meet and talk with instructors</a:t>
            </a:r>
          </a:p>
          <a:p>
            <a:pPr>
              <a:buFontTx/>
              <a:buChar char="•"/>
            </a:pPr>
            <a:r>
              <a:rPr lang="en-US" altLang="en-US" sz="1800" dirty="0">
                <a:solidFill>
                  <a:srgbClr val="FF0000"/>
                </a:solidFill>
                <a:latin typeface="Verdana" pitchFamily="34" charset="0"/>
              </a:rPr>
              <a:t>Must have completed permission slip turned in by the deadline- you will get more info in homeroom</a:t>
            </a:r>
          </a:p>
          <a:p>
            <a:pPr>
              <a:buFontTx/>
              <a:buChar char="•"/>
            </a:pPr>
            <a:r>
              <a:rPr lang="en-US" altLang="en-US" sz="1800" dirty="0">
                <a:solidFill>
                  <a:schemeClr val="accent2"/>
                </a:solidFill>
                <a:latin typeface="Verdana" pitchFamily="34" charset="0"/>
              </a:rPr>
              <a:t>WACTC is your elective – no room in your schedule for more</a:t>
            </a:r>
          </a:p>
          <a:p>
            <a:endParaRPr lang="en-US" altLang="en-US" sz="1800" dirty="0">
              <a:solidFill>
                <a:schemeClr val="accent2"/>
              </a:solidFill>
              <a:latin typeface="Verdana" pitchFamily="34" charset="0"/>
            </a:endParaRPr>
          </a:p>
        </p:txBody>
      </p:sp>
      <p:pic>
        <p:nvPicPr>
          <p:cNvPr id="15365" name="Picture 7" descr="j01997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381000"/>
            <a:ext cx="1770063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icon_blan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1100" y="3155950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7"/>
          <p:cNvSpPr>
            <a:spLocks noChangeArrowheads="1"/>
          </p:cNvSpPr>
          <p:nvPr/>
        </p:nvSpPr>
        <p:spPr bwMode="auto">
          <a:xfrm>
            <a:off x="685800" y="2514600"/>
            <a:ext cx="8001000" cy="411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altLang="en-US" sz="4800">
                <a:solidFill>
                  <a:schemeClr val="bg2"/>
                </a:solidFill>
              </a:rPr>
              <a:t>“The consequences of our actions are so complicated…that predicting the future is a very difficult business indeed.”</a:t>
            </a:r>
          </a:p>
          <a:p>
            <a:pPr algn="ctr"/>
            <a:r>
              <a:rPr lang="en-US" altLang="en-US">
                <a:solidFill>
                  <a:schemeClr val="bg2"/>
                </a:solidFill>
              </a:rPr>
              <a:t>J.K. Rowling, </a:t>
            </a:r>
            <a:r>
              <a:rPr lang="en-US" altLang="en-US" i="1">
                <a:solidFill>
                  <a:schemeClr val="bg2"/>
                </a:solidFill>
              </a:rPr>
              <a:t>Harry Potter and the Prisoner of Azkaban</a:t>
            </a:r>
          </a:p>
        </p:txBody>
      </p:sp>
      <p:pic>
        <p:nvPicPr>
          <p:cNvPr id="1638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0400" y="152400"/>
            <a:ext cx="2590800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lank Presentation 8">
    <a:dk1>
      <a:srgbClr val="003366"/>
    </a:dk1>
    <a:lt1>
      <a:srgbClr val="FFFFFF"/>
    </a:lt1>
    <a:dk2>
      <a:srgbClr val="000099"/>
    </a:dk2>
    <a:lt2>
      <a:srgbClr val="CCFFFF"/>
    </a:lt2>
    <a:accent1>
      <a:srgbClr val="3366CC"/>
    </a:accent1>
    <a:accent2>
      <a:srgbClr val="00B000"/>
    </a:accent2>
    <a:accent3>
      <a:srgbClr val="AAAACA"/>
    </a:accent3>
    <a:accent4>
      <a:srgbClr val="DADADA"/>
    </a:accent4>
    <a:accent5>
      <a:srgbClr val="ADB8E2"/>
    </a:accent5>
    <a:accent6>
      <a:srgbClr val="009F00"/>
    </a:accent6>
    <a:hlink>
      <a:srgbClr val="66CCFF"/>
    </a:hlink>
    <a:folHlink>
      <a:srgbClr val="FFE701"/>
    </a:folHlink>
  </a:clrScheme>
</a:themeOverride>
</file>

<file path=ppt/theme/themeOverride2.xml><?xml version="1.0" encoding="utf-8"?>
<a:themeOverride xmlns:a="http://schemas.openxmlformats.org/drawingml/2006/main">
  <a:clrScheme name="Blank Presentation 8">
    <a:dk1>
      <a:srgbClr val="003366"/>
    </a:dk1>
    <a:lt1>
      <a:srgbClr val="FFFFFF"/>
    </a:lt1>
    <a:dk2>
      <a:srgbClr val="000099"/>
    </a:dk2>
    <a:lt2>
      <a:srgbClr val="CCFFFF"/>
    </a:lt2>
    <a:accent1>
      <a:srgbClr val="3366CC"/>
    </a:accent1>
    <a:accent2>
      <a:srgbClr val="00B000"/>
    </a:accent2>
    <a:accent3>
      <a:srgbClr val="AAAACA"/>
    </a:accent3>
    <a:accent4>
      <a:srgbClr val="DADADA"/>
    </a:accent4>
    <a:accent5>
      <a:srgbClr val="ADB8E2"/>
    </a:accent5>
    <a:accent6>
      <a:srgbClr val="009F00"/>
    </a:accent6>
    <a:hlink>
      <a:srgbClr val="66CCFF"/>
    </a:hlink>
    <a:folHlink>
      <a:srgbClr val="FFE701"/>
    </a:folHlink>
  </a:clrScheme>
</a:themeOverride>
</file>

<file path=ppt/theme/themeOverride3.xml><?xml version="1.0" encoding="utf-8"?>
<a:themeOverride xmlns:a="http://schemas.openxmlformats.org/drawingml/2006/main">
  <a:clrScheme name="Blank Presentation 8">
    <a:dk1>
      <a:srgbClr val="003366"/>
    </a:dk1>
    <a:lt1>
      <a:srgbClr val="FFFFFF"/>
    </a:lt1>
    <a:dk2>
      <a:srgbClr val="000099"/>
    </a:dk2>
    <a:lt2>
      <a:srgbClr val="CCFFFF"/>
    </a:lt2>
    <a:accent1>
      <a:srgbClr val="3366CC"/>
    </a:accent1>
    <a:accent2>
      <a:srgbClr val="00B000"/>
    </a:accent2>
    <a:accent3>
      <a:srgbClr val="AAAACA"/>
    </a:accent3>
    <a:accent4>
      <a:srgbClr val="DADADA"/>
    </a:accent4>
    <a:accent5>
      <a:srgbClr val="ADB8E2"/>
    </a:accent5>
    <a:accent6>
      <a:srgbClr val="009F00"/>
    </a:accent6>
    <a:hlink>
      <a:srgbClr val="66CCFF"/>
    </a:hlink>
    <a:folHlink>
      <a:srgbClr val="FFE701"/>
    </a:folHlink>
  </a:clrScheme>
</a:themeOverride>
</file>

<file path=ppt/theme/themeOverride4.xml><?xml version="1.0" encoding="utf-8"?>
<a:themeOverride xmlns:a="http://schemas.openxmlformats.org/drawingml/2006/main">
  <a:clrScheme name="Blank Presentation 8">
    <a:dk1>
      <a:srgbClr val="003366"/>
    </a:dk1>
    <a:lt1>
      <a:srgbClr val="FFFFFF"/>
    </a:lt1>
    <a:dk2>
      <a:srgbClr val="000099"/>
    </a:dk2>
    <a:lt2>
      <a:srgbClr val="CCFFFF"/>
    </a:lt2>
    <a:accent1>
      <a:srgbClr val="3366CC"/>
    </a:accent1>
    <a:accent2>
      <a:srgbClr val="00B000"/>
    </a:accent2>
    <a:accent3>
      <a:srgbClr val="AAAACA"/>
    </a:accent3>
    <a:accent4>
      <a:srgbClr val="DADADA"/>
    </a:accent4>
    <a:accent5>
      <a:srgbClr val="ADB8E2"/>
    </a:accent5>
    <a:accent6>
      <a:srgbClr val="009F00"/>
    </a:accent6>
    <a:hlink>
      <a:srgbClr val="66CCFF"/>
    </a:hlink>
    <a:folHlink>
      <a:srgbClr val="FFE701"/>
    </a:folHlink>
  </a:clrScheme>
</a:themeOverride>
</file>

<file path=ppt/theme/themeOverride5.xml><?xml version="1.0" encoding="utf-8"?>
<a:themeOverride xmlns:a="http://schemas.openxmlformats.org/drawingml/2006/main">
  <a:clrScheme name="Blank Presentation 8">
    <a:dk1>
      <a:srgbClr val="003366"/>
    </a:dk1>
    <a:lt1>
      <a:srgbClr val="FFFFFF"/>
    </a:lt1>
    <a:dk2>
      <a:srgbClr val="000099"/>
    </a:dk2>
    <a:lt2>
      <a:srgbClr val="CCFFFF"/>
    </a:lt2>
    <a:accent1>
      <a:srgbClr val="3366CC"/>
    </a:accent1>
    <a:accent2>
      <a:srgbClr val="00B000"/>
    </a:accent2>
    <a:accent3>
      <a:srgbClr val="AAAACA"/>
    </a:accent3>
    <a:accent4>
      <a:srgbClr val="DADADA"/>
    </a:accent4>
    <a:accent5>
      <a:srgbClr val="ADB8E2"/>
    </a:accent5>
    <a:accent6>
      <a:srgbClr val="009F00"/>
    </a:accent6>
    <a:hlink>
      <a:srgbClr val="66CCFF"/>
    </a:hlink>
    <a:folHlink>
      <a:srgbClr val="FFE701"/>
    </a:folHlink>
  </a:clrScheme>
</a:themeOverride>
</file>

<file path=ppt/theme/themeOverride6.xml><?xml version="1.0" encoding="utf-8"?>
<a:themeOverride xmlns:a="http://schemas.openxmlformats.org/drawingml/2006/main">
  <a:clrScheme name="Blank Presentation 8">
    <a:dk1>
      <a:srgbClr val="003366"/>
    </a:dk1>
    <a:lt1>
      <a:srgbClr val="FFFFFF"/>
    </a:lt1>
    <a:dk2>
      <a:srgbClr val="000099"/>
    </a:dk2>
    <a:lt2>
      <a:srgbClr val="CCFFFF"/>
    </a:lt2>
    <a:accent1>
      <a:srgbClr val="3366CC"/>
    </a:accent1>
    <a:accent2>
      <a:srgbClr val="00B000"/>
    </a:accent2>
    <a:accent3>
      <a:srgbClr val="AAAACA"/>
    </a:accent3>
    <a:accent4>
      <a:srgbClr val="DADADA"/>
    </a:accent4>
    <a:accent5>
      <a:srgbClr val="ADB8E2"/>
    </a:accent5>
    <a:accent6>
      <a:srgbClr val="009F00"/>
    </a:accent6>
    <a:hlink>
      <a:srgbClr val="66CCFF"/>
    </a:hlink>
    <a:folHlink>
      <a:srgbClr val="FFE701"/>
    </a:folHlink>
  </a:clrScheme>
</a:themeOverride>
</file>

<file path=ppt/theme/themeOverride7.xml><?xml version="1.0" encoding="utf-8"?>
<a:themeOverride xmlns:a="http://schemas.openxmlformats.org/drawingml/2006/main">
  <a:clrScheme name="Blank Presentation 8">
    <a:dk1>
      <a:srgbClr val="003366"/>
    </a:dk1>
    <a:lt1>
      <a:srgbClr val="FFFFFF"/>
    </a:lt1>
    <a:dk2>
      <a:srgbClr val="000099"/>
    </a:dk2>
    <a:lt2>
      <a:srgbClr val="CCFFFF"/>
    </a:lt2>
    <a:accent1>
      <a:srgbClr val="3366CC"/>
    </a:accent1>
    <a:accent2>
      <a:srgbClr val="00B000"/>
    </a:accent2>
    <a:accent3>
      <a:srgbClr val="AAAACA"/>
    </a:accent3>
    <a:accent4>
      <a:srgbClr val="DADADA"/>
    </a:accent4>
    <a:accent5>
      <a:srgbClr val="ADB8E2"/>
    </a:accent5>
    <a:accent6>
      <a:srgbClr val="009F00"/>
    </a:accent6>
    <a:hlink>
      <a:srgbClr val="66CCFF"/>
    </a:hlink>
    <a:folHlink>
      <a:srgbClr val="FFE701"/>
    </a:folHlink>
  </a:clrScheme>
</a:themeOverride>
</file>

<file path=ppt/theme/themeOverride8.xml><?xml version="1.0" encoding="utf-8"?>
<a:themeOverride xmlns:a="http://schemas.openxmlformats.org/drawingml/2006/main">
  <a:clrScheme name="Blank Presentation 3">
    <a:dk1>
      <a:srgbClr val="000000"/>
    </a:dk1>
    <a:lt1>
      <a:srgbClr val="FFFFFF"/>
    </a:lt1>
    <a:dk2>
      <a:srgbClr val="000000"/>
    </a:dk2>
    <a:lt2>
      <a:srgbClr val="808080"/>
    </a:lt2>
    <a:accent1>
      <a:srgbClr val="99CCFF"/>
    </a:accent1>
    <a:accent2>
      <a:srgbClr val="CCCCFF"/>
    </a:accent2>
    <a:accent3>
      <a:srgbClr val="FFFFFF"/>
    </a:accent3>
    <a:accent4>
      <a:srgbClr val="000000"/>
    </a:accent4>
    <a:accent5>
      <a:srgbClr val="CAE2FF"/>
    </a:accent5>
    <a:accent6>
      <a:srgbClr val="B9B9E7"/>
    </a:accent6>
    <a:hlink>
      <a:srgbClr val="3333CC"/>
    </a:hlink>
    <a:folHlink>
      <a:srgbClr val="AF67FF"/>
    </a:folHlink>
  </a:clrScheme>
</a:themeOverride>
</file>

<file path=ppt/theme/themeOverride9.xml><?xml version="1.0" encoding="utf-8"?>
<a:themeOverride xmlns:a="http://schemas.openxmlformats.org/drawingml/2006/main">
  <a:clrScheme name="Blank Presentation 3">
    <a:dk1>
      <a:srgbClr val="000000"/>
    </a:dk1>
    <a:lt1>
      <a:srgbClr val="FFFFFF"/>
    </a:lt1>
    <a:dk2>
      <a:srgbClr val="000000"/>
    </a:dk2>
    <a:lt2>
      <a:srgbClr val="808080"/>
    </a:lt2>
    <a:accent1>
      <a:srgbClr val="99CCFF"/>
    </a:accent1>
    <a:accent2>
      <a:srgbClr val="CCCCFF"/>
    </a:accent2>
    <a:accent3>
      <a:srgbClr val="FFFFFF"/>
    </a:accent3>
    <a:accent4>
      <a:srgbClr val="000000"/>
    </a:accent4>
    <a:accent5>
      <a:srgbClr val="CAE2FF"/>
    </a:accent5>
    <a:accent6>
      <a:srgbClr val="B9B9E7"/>
    </a:accent6>
    <a:hlink>
      <a:srgbClr val="3333CC"/>
    </a:hlink>
    <a:folHlink>
      <a:srgbClr val="AF67FF"/>
    </a:folHlink>
  </a:clrScheme>
</a:themeOverride>
</file>

<file path=ppt/theme/themeOverride10.xml><?xml version="1.0" encoding="utf-8"?>
<a:themeOverride xmlns:a="http://schemas.openxmlformats.org/drawingml/2006/main">
  <a:clrScheme name="Blank Presentation 3">
    <a:dk1>
      <a:srgbClr val="000000"/>
    </a:dk1>
    <a:lt1>
      <a:srgbClr val="FFFFFF"/>
    </a:lt1>
    <a:dk2>
      <a:srgbClr val="000000"/>
    </a:dk2>
    <a:lt2>
      <a:srgbClr val="808080"/>
    </a:lt2>
    <a:accent1>
      <a:srgbClr val="99CCFF"/>
    </a:accent1>
    <a:accent2>
      <a:srgbClr val="CCCCFF"/>
    </a:accent2>
    <a:accent3>
      <a:srgbClr val="FFFFFF"/>
    </a:accent3>
    <a:accent4>
      <a:srgbClr val="000000"/>
    </a:accent4>
    <a:accent5>
      <a:srgbClr val="CAE2FF"/>
    </a:accent5>
    <a:accent6>
      <a:srgbClr val="B9B9E7"/>
    </a:accent6>
    <a:hlink>
      <a:srgbClr val="3333CC"/>
    </a:hlink>
    <a:folHlink>
      <a:srgbClr val="AF67FF"/>
    </a:folHlink>
  </a:clrScheme>
</a:themeOverride>
</file>

<file path=ppt/theme/themeOverride11.xml><?xml version="1.0" encoding="utf-8"?>
<a:themeOverride xmlns:a="http://schemas.openxmlformats.org/drawingml/2006/main">
  <a:clrScheme name="Blank Presentation 3">
    <a:dk1>
      <a:srgbClr val="000000"/>
    </a:dk1>
    <a:lt1>
      <a:srgbClr val="FFFFFF"/>
    </a:lt1>
    <a:dk2>
      <a:srgbClr val="000000"/>
    </a:dk2>
    <a:lt2>
      <a:srgbClr val="808080"/>
    </a:lt2>
    <a:accent1>
      <a:srgbClr val="99CCFF"/>
    </a:accent1>
    <a:accent2>
      <a:srgbClr val="CCCCFF"/>
    </a:accent2>
    <a:accent3>
      <a:srgbClr val="FFFFFF"/>
    </a:accent3>
    <a:accent4>
      <a:srgbClr val="000000"/>
    </a:accent4>
    <a:accent5>
      <a:srgbClr val="CAE2FF"/>
    </a:accent5>
    <a:accent6>
      <a:srgbClr val="B9B9E7"/>
    </a:accent6>
    <a:hlink>
      <a:srgbClr val="3333CC"/>
    </a:hlink>
    <a:folHlink>
      <a:srgbClr val="AF67FF"/>
    </a:folHlink>
  </a:clrScheme>
</a:themeOverride>
</file>

<file path=ppt/theme/themeOverride12.xml><?xml version="1.0" encoding="utf-8"?>
<a:themeOverride xmlns:a="http://schemas.openxmlformats.org/drawingml/2006/main">
  <a:clrScheme name="Blank Presentation 5">
    <a:dk1>
      <a:srgbClr val="000000"/>
    </a:dk1>
    <a:lt1>
      <a:srgbClr val="FFFFD9"/>
    </a:lt1>
    <a:dk2>
      <a:srgbClr val="000000"/>
    </a:dk2>
    <a:lt2>
      <a:srgbClr val="777777"/>
    </a:lt2>
    <a:accent1>
      <a:srgbClr val="FFFFF7"/>
    </a:accent1>
    <a:accent2>
      <a:srgbClr val="33CCCC"/>
    </a:accent2>
    <a:accent3>
      <a:srgbClr val="FFFFE9"/>
    </a:accent3>
    <a:accent4>
      <a:srgbClr val="000000"/>
    </a:accent4>
    <a:accent5>
      <a:srgbClr val="FFFFFA"/>
    </a:accent5>
    <a:accent6>
      <a:srgbClr val="2DB9B9"/>
    </a:accent6>
    <a:hlink>
      <a:srgbClr val="FF5050"/>
    </a:hlink>
    <a:folHlink>
      <a:srgbClr val="FF9900"/>
    </a:folHlink>
  </a:clrScheme>
</a:themeOverride>
</file>

<file path=ppt/theme/themeOverride13.xml><?xml version="1.0" encoding="utf-8"?>
<a:themeOverride xmlns:a="http://schemas.openxmlformats.org/drawingml/2006/main">
  <a:clrScheme name="Blank Presentation 5">
    <a:dk1>
      <a:srgbClr val="000000"/>
    </a:dk1>
    <a:lt1>
      <a:srgbClr val="FFFFD9"/>
    </a:lt1>
    <a:dk2>
      <a:srgbClr val="000000"/>
    </a:dk2>
    <a:lt2>
      <a:srgbClr val="777777"/>
    </a:lt2>
    <a:accent1>
      <a:srgbClr val="FFFFF7"/>
    </a:accent1>
    <a:accent2>
      <a:srgbClr val="33CCCC"/>
    </a:accent2>
    <a:accent3>
      <a:srgbClr val="FFFFE9"/>
    </a:accent3>
    <a:accent4>
      <a:srgbClr val="000000"/>
    </a:accent4>
    <a:accent5>
      <a:srgbClr val="FFFFFA"/>
    </a:accent5>
    <a:accent6>
      <a:srgbClr val="2DB9B9"/>
    </a:accent6>
    <a:hlink>
      <a:srgbClr val="FF5050"/>
    </a:hlink>
    <a:folHlink>
      <a:srgbClr val="FF9900"/>
    </a:folHlink>
  </a:clrScheme>
</a:themeOverride>
</file>

<file path=ppt/theme/themeOverride14.xml><?xml version="1.0" encoding="utf-8"?>
<a:themeOverride xmlns:a="http://schemas.openxmlformats.org/drawingml/2006/main">
  <a:clrScheme name="Blank Presentation 5">
    <a:dk1>
      <a:srgbClr val="000000"/>
    </a:dk1>
    <a:lt1>
      <a:srgbClr val="FFFFD9"/>
    </a:lt1>
    <a:dk2>
      <a:srgbClr val="000000"/>
    </a:dk2>
    <a:lt2>
      <a:srgbClr val="777777"/>
    </a:lt2>
    <a:accent1>
      <a:srgbClr val="FFFFF7"/>
    </a:accent1>
    <a:accent2>
      <a:srgbClr val="33CCCC"/>
    </a:accent2>
    <a:accent3>
      <a:srgbClr val="FFFFE9"/>
    </a:accent3>
    <a:accent4>
      <a:srgbClr val="000000"/>
    </a:accent4>
    <a:accent5>
      <a:srgbClr val="FFFFFA"/>
    </a:accent5>
    <a:accent6>
      <a:srgbClr val="2DB9B9"/>
    </a:accent6>
    <a:hlink>
      <a:srgbClr val="FF5050"/>
    </a:hlink>
    <a:folHlink>
      <a:srgbClr val="FF9900"/>
    </a:folHlink>
  </a:clrScheme>
</a:themeOverride>
</file>

<file path=ppt/theme/themeOverride15.xml><?xml version="1.0" encoding="utf-8"?>
<a:themeOverride xmlns:a="http://schemas.openxmlformats.org/drawingml/2006/main">
  <a:clrScheme name="Blank Presentation 5">
    <a:dk1>
      <a:srgbClr val="000000"/>
    </a:dk1>
    <a:lt1>
      <a:srgbClr val="FFFFD9"/>
    </a:lt1>
    <a:dk2>
      <a:srgbClr val="000000"/>
    </a:dk2>
    <a:lt2>
      <a:srgbClr val="777777"/>
    </a:lt2>
    <a:accent1>
      <a:srgbClr val="FFFFF7"/>
    </a:accent1>
    <a:accent2>
      <a:srgbClr val="33CCCC"/>
    </a:accent2>
    <a:accent3>
      <a:srgbClr val="FFFFE9"/>
    </a:accent3>
    <a:accent4>
      <a:srgbClr val="000000"/>
    </a:accent4>
    <a:accent5>
      <a:srgbClr val="FFFFFA"/>
    </a:accent5>
    <a:accent6>
      <a:srgbClr val="2DB9B9"/>
    </a:accent6>
    <a:hlink>
      <a:srgbClr val="FF5050"/>
    </a:hlink>
    <a:folHlink>
      <a:srgbClr val="FF9900"/>
    </a:folHlink>
  </a:clrScheme>
</a:themeOverride>
</file>

<file path=ppt/theme/themeOverride16.xml><?xml version="1.0" encoding="utf-8"?>
<a:themeOverride xmlns:a="http://schemas.openxmlformats.org/drawingml/2006/main">
  <a:clrScheme name="Blank Presentation 8">
    <a:dk1>
      <a:srgbClr val="003366"/>
    </a:dk1>
    <a:lt1>
      <a:srgbClr val="FFFFFF"/>
    </a:lt1>
    <a:dk2>
      <a:srgbClr val="000099"/>
    </a:dk2>
    <a:lt2>
      <a:srgbClr val="CCFFFF"/>
    </a:lt2>
    <a:accent1>
      <a:srgbClr val="3366CC"/>
    </a:accent1>
    <a:accent2>
      <a:srgbClr val="00B000"/>
    </a:accent2>
    <a:accent3>
      <a:srgbClr val="AAAACA"/>
    </a:accent3>
    <a:accent4>
      <a:srgbClr val="DADADA"/>
    </a:accent4>
    <a:accent5>
      <a:srgbClr val="ADB8E2"/>
    </a:accent5>
    <a:accent6>
      <a:srgbClr val="009F00"/>
    </a:accent6>
    <a:hlink>
      <a:srgbClr val="66CCFF"/>
    </a:hlink>
    <a:folHlink>
      <a:srgbClr val="FFE70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1272</TotalTime>
  <Words>684</Words>
  <Application>Microsoft Office PowerPoint</Application>
  <PresentationFormat>On-screen Show (4:3)</PresentationFormat>
  <Paragraphs>147</Paragraphs>
  <Slides>22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Blank Presentation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Amy Froats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Froats</dc:creator>
  <cp:lastModifiedBy>FROATS AMY</cp:lastModifiedBy>
  <cp:revision>58</cp:revision>
  <dcterms:created xsi:type="dcterms:W3CDTF">2007-09-18T01:43:39Z</dcterms:created>
  <dcterms:modified xsi:type="dcterms:W3CDTF">2017-09-15T17:38:04Z</dcterms:modified>
</cp:coreProperties>
</file>