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s/slide10.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3.xml" ContentType="application/vnd.openxmlformats-officedocument.presentationml.slide+xml"/>
  <Override PartName="/ppt/slides/slide11.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9.xml" ContentType="application/vnd.openxmlformats-officedocument.presentationml.slide+xml"/>
  <Override PartName="/ppt/slides/slide17.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notesSlides/notesSlide11.xml" ContentType="application/vnd.openxmlformats-officedocument.presentationml.notesSlide+xml"/>
  <Override PartName="/ppt/notesSlides/notesSlide3.xml" ContentType="application/vnd.openxmlformats-officedocument.presentationml.notesSlide+xml"/>
  <Override PartName="/ppt/notesSlides/notesSlide7.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notesSlides/notesSlide8.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notesSlides/notesSlide9.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notesSlides/notesSlide10.xml" ContentType="application/vnd.openxmlformats-officedocument.presentationml.notesSlid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ppt/tags/tag2.xml" ContentType="application/vnd.openxmlformats-officedocument.presentationml.tags+xml"/>
  <Override PartName="/ppt/tags/tag1.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364" r:id="rId2"/>
    <p:sldId id="426" r:id="rId3"/>
    <p:sldId id="456" r:id="rId4"/>
    <p:sldId id="442" r:id="rId5"/>
    <p:sldId id="428" r:id="rId6"/>
    <p:sldId id="438" r:id="rId7"/>
    <p:sldId id="431" r:id="rId8"/>
    <p:sldId id="436" r:id="rId9"/>
    <p:sldId id="440" r:id="rId10"/>
    <p:sldId id="474" r:id="rId11"/>
    <p:sldId id="459" r:id="rId12"/>
    <p:sldId id="445" r:id="rId13"/>
    <p:sldId id="466" r:id="rId14"/>
    <p:sldId id="423" r:id="rId15"/>
    <p:sldId id="425" r:id="rId16"/>
    <p:sldId id="444" r:id="rId17"/>
    <p:sldId id="443" r:id="rId18"/>
    <p:sldId id="473" r:id="rId19"/>
    <p:sldId id="468" r:id="rId20"/>
    <p:sldId id="451" r:id="rId21"/>
    <p:sldId id="452" r:id="rId22"/>
    <p:sldId id="470" r:id="rId23"/>
    <p:sldId id="453" r:id="rId2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6179" autoAdjust="0"/>
  </p:normalViewPr>
  <p:slideViewPr>
    <p:cSldViewPr>
      <p:cViewPr>
        <p:scale>
          <a:sx n="95" d="100"/>
          <a:sy n="95" d="100"/>
        </p:scale>
        <p:origin x="-1356" y="-480"/>
      </p:cViewPr>
      <p:guideLst>
        <p:guide orient="horz" pos="2160"/>
        <p:guide pos="2880"/>
      </p:guideLst>
    </p:cSldViewPr>
  </p:slideViewPr>
  <p:outlineViewPr>
    <p:cViewPr>
      <p:scale>
        <a:sx n="33" d="100"/>
        <a:sy n="33" d="100"/>
      </p:scale>
      <p:origin x="0" y="276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Rate</c:v>
                </c:pt>
              </c:strCache>
            </c:strRef>
          </c:tx>
          <c:spPr>
            <a:solidFill>
              <a:schemeClr val="accent6"/>
            </a:solidFill>
          </c:spPr>
          <c:invertIfNegative val="0"/>
          <c:dPt>
            <c:idx val="5"/>
            <c:invertIfNegative val="0"/>
            <c:bubble3D val="0"/>
            <c:spPr>
              <a:solidFill>
                <a:srgbClr val="00B050"/>
              </a:solidFill>
            </c:spPr>
            <c:extLst xmlns:c16r2="http://schemas.microsoft.com/office/drawing/2015/06/chart">
              <c:ext xmlns:c16="http://schemas.microsoft.com/office/drawing/2014/chart" uri="{C3380CC4-5D6E-409C-BE32-E72D297353CC}">
                <c16:uniqueId val="{00000001-6866-4E03-9F86-0A30ED8C4C2D}"/>
              </c:ext>
            </c:extLst>
          </c:dPt>
          <c:dLbls>
            <c:spPr>
              <a:noFill/>
              <a:ln>
                <a:noFill/>
              </a:ln>
              <a:effectLst/>
            </c:spPr>
            <c:txPr>
              <a:bodyPr/>
              <a:lstStyle/>
              <a:p>
                <a:pPr>
                  <a:defRPr sz="1100" b="1">
                    <a:solidFill>
                      <a:schemeClr val="bg1"/>
                    </a:solidFill>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Sheet1!$A$2:$A$7</c:f>
              <c:numCache>
                <c:formatCode>General</c:formatCode>
                <c:ptCount val="6"/>
                <c:pt idx="0">
                  <c:v>2011</c:v>
                </c:pt>
                <c:pt idx="1">
                  <c:v>2012</c:v>
                </c:pt>
                <c:pt idx="2">
                  <c:v>2013</c:v>
                </c:pt>
                <c:pt idx="3">
                  <c:v>2014</c:v>
                </c:pt>
                <c:pt idx="4">
                  <c:v>2015</c:v>
                </c:pt>
                <c:pt idx="5">
                  <c:v>2016</c:v>
                </c:pt>
              </c:numCache>
            </c:numRef>
          </c:cat>
          <c:val>
            <c:numRef>
              <c:f>Sheet1!$B$2:$B$7</c:f>
              <c:numCache>
                <c:formatCode>0.0%</c:formatCode>
                <c:ptCount val="6"/>
                <c:pt idx="0">
                  <c:v>0.63</c:v>
                </c:pt>
                <c:pt idx="1">
                  <c:v>0.70399999999999996</c:v>
                </c:pt>
                <c:pt idx="2">
                  <c:v>0.70299999999999996</c:v>
                </c:pt>
                <c:pt idx="3">
                  <c:v>0.69299999999999995</c:v>
                </c:pt>
                <c:pt idx="4">
                  <c:v>0.68600000000000005</c:v>
                </c:pt>
                <c:pt idx="5">
                  <c:v>0.71</c:v>
                </c:pt>
              </c:numCache>
            </c:numRef>
          </c:val>
          <c:extLst xmlns:c16r2="http://schemas.microsoft.com/office/drawing/2015/06/chart">
            <c:ext xmlns:c16="http://schemas.microsoft.com/office/drawing/2014/chart" uri="{C3380CC4-5D6E-409C-BE32-E72D297353CC}">
              <c16:uniqueId val="{00000002-6866-4E03-9F86-0A30ED8C4C2D}"/>
            </c:ext>
          </c:extLst>
        </c:ser>
        <c:dLbls>
          <c:showLegendKey val="0"/>
          <c:showVal val="0"/>
          <c:showCatName val="0"/>
          <c:showSerName val="0"/>
          <c:showPercent val="0"/>
          <c:showBubbleSize val="0"/>
        </c:dLbls>
        <c:gapWidth val="150"/>
        <c:axId val="44702336"/>
        <c:axId val="44712320"/>
      </c:barChart>
      <c:catAx>
        <c:axId val="44702336"/>
        <c:scaling>
          <c:orientation val="minMax"/>
        </c:scaling>
        <c:delete val="0"/>
        <c:axPos val="b"/>
        <c:numFmt formatCode="General" sourceLinked="1"/>
        <c:majorTickMark val="out"/>
        <c:minorTickMark val="none"/>
        <c:tickLblPos val="nextTo"/>
        <c:crossAx val="44712320"/>
        <c:crosses val="autoZero"/>
        <c:auto val="1"/>
        <c:lblAlgn val="ctr"/>
        <c:lblOffset val="100"/>
        <c:noMultiLvlLbl val="0"/>
      </c:catAx>
      <c:valAx>
        <c:axId val="44712320"/>
        <c:scaling>
          <c:orientation val="minMax"/>
          <c:max val="0.71000000000000008"/>
          <c:min val="0.62000000000000011"/>
        </c:scaling>
        <c:delete val="0"/>
        <c:axPos val="l"/>
        <c:majorGridlines/>
        <c:numFmt formatCode="0.0%" sourceLinked="1"/>
        <c:majorTickMark val="out"/>
        <c:minorTickMark val="none"/>
        <c:tickLblPos val="nextTo"/>
        <c:crossAx val="4470233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School Grades Growth</c:v>
                </c:pt>
              </c:strCache>
            </c:strRef>
          </c:tx>
          <c:spPr>
            <a:solidFill>
              <a:schemeClr val="accent6"/>
            </a:solidFill>
          </c:spPr>
          <c:invertIfNegative val="0"/>
          <c:dPt>
            <c:idx val="0"/>
            <c:invertIfNegative val="0"/>
            <c:bubble3D val="0"/>
            <c:spPr>
              <a:solidFill>
                <a:schemeClr val="accent6">
                  <a:lumMod val="75000"/>
                </a:schemeClr>
              </a:solidFill>
            </c:spPr>
            <c:extLst xmlns:c16r2="http://schemas.microsoft.com/office/drawing/2015/06/chart">
              <c:ext xmlns:c16="http://schemas.microsoft.com/office/drawing/2014/chart" uri="{C3380CC4-5D6E-409C-BE32-E72D297353CC}">
                <c16:uniqueId val="{00000001-4B58-40E6-8223-F009349C0ED2}"/>
              </c:ext>
            </c:extLst>
          </c:dPt>
          <c:dPt>
            <c:idx val="1"/>
            <c:invertIfNegative val="0"/>
            <c:bubble3D val="0"/>
            <c:spPr>
              <a:solidFill>
                <a:schemeClr val="accent5">
                  <a:lumMod val="75000"/>
                </a:schemeClr>
              </a:solidFill>
            </c:spPr>
            <c:extLst xmlns:c16r2="http://schemas.microsoft.com/office/drawing/2015/06/chart">
              <c:ext xmlns:c16="http://schemas.microsoft.com/office/drawing/2014/chart" uri="{C3380CC4-5D6E-409C-BE32-E72D297353CC}">
                <c16:uniqueId val="{00000003-4B58-40E6-8223-F009349C0ED2}"/>
              </c:ext>
            </c:extLst>
          </c:dPt>
          <c:dLbls>
            <c:spPr>
              <a:noFill/>
              <a:ln>
                <a:noFill/>
              </a:ln>
              <a:effectLst/>
            </c:spPr>
            <c:txPr>
              <a:bodyPr/>
              <a:lstStyle/>
              <a:p>
                <a:pPr>
                  <a:defRPr b="1">
                    <a:solidFill>
                      <a:schemeClr val="bg1"/>
                    </a:solidFill>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Statewide</c:v>
                </c:pt>
                <c:pt idx="1">
                  <c:v>PPE</c:v>
                </c:pt>
              </c:strCache>
            </c:strRef>
          </c:cat>
          <c:val>
            <c:numRef>
              <c:f>Sheet1!$B$2:$B$3</c:f>
              <c:numCache>
                <c:formatCode>0%</c:formatCode>
                <c:ptCount val="2"/>
                <c:pt idx="0">
                  <c:v>0.33</c:v>
                </c:pt>
                <c:pt idx="1">
                  <c:v>0.7</c:v>
                </c:pt>
              </c:numCache>
            </c:numRef>
          </c:val>
          <c:extLst xmlns:c16r2="http://schemas.microsoft.com/office/drawing/2015/06/chart">
            <c:ext xmlns:c16="http://schemas.microsoft.com/office/drawing/2014/chart" uri="{C3380CC4-5D6E-409C-BE32-E72D297353CC}">
              <c16:uniqueId val="{00000004-4B58-40E6-8223-F009349C0ED2}"/>
            </c:ext>
          </c:extLst>
        </c:ser>
        <c:dLbls>
          <c:showLegendKey val="0"/>
          <c:showVal val="0"/>
          <c:showCatName val="0"/>
          <c:showSerName val="0"/>
          <c:showPercent val="0"/>
          <c:showBubbleSize val="0"/>
        </c:dLbls>
        <c:gapWidth val="150"/>
        <c:axId val="45071744"/>
        <c:axId val="45077632"/>
      </c:barChart>
      <c:catAx>
        <c:axId val="45071744"/>
        <c:scaling>
          <c:orientation val="minMax"/>
        </c:scaling>
        <c:delete val="0"/>
        <c:axPos val="l"/>
        <c:numFmt formatCode="General" sourceLinked="0"/>
        <c:majorTickMark val="out"/>
        <c:minorTickMark val="none"/>
        <c:tickLblPos val="nextTo"/>
        <c:crossAx val="45077632"/>
        <c:crosses val="autoZero"/>
        <c:auto val="1"/>
        <c:lblAlgn val="ctr"/>
        <c:lblOffset val="100"/>
        <c:noMultiLvlLbl val="0"/>
      </c:catAx>
      <c:valAx>
        <c:axId val="45077632"/>
        <c:scaling>
          <c:orientation val="minMax"/>
        </c:scaling>
        <c:delete val="0"/>
        <c:axPos val="b"/>
        <c:majorGridlines/>
        <c:numFmt formatCode="0%" sourceLinked="1"/>
        <c:majorTickMark val="out"/>
        <c:minorTickMark val="none"/>
        <c:tickLblPos val="nextTo"/>
        <c:crossAx val="4507174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2014</c:v>
                </c:pt>
              </c:strCache>
            </c:strRef>
          </c:tx>
          <c:spPr>
            <a:solidFill>
              <a:schemeClr val="accent3">
                <a:lumMod val="75000"/>
              </a:schemeClr>
            </a:solidFill>
          </c:spPr>
          <c:invertIfNegative val="0"/>
          <c:dPt>
            <c:idx val="0"/>
            <c:invertIfNegative val="0"/>
            <c:bubble3D val="0"/>
            <c:extLst xmlns:c16r2="http://schemas.microsoft.com/office/drawing/2015/06/chart">
              <c:ext xmlns:c16="http://schemas.microsoft.com/office/drawing/2014/chart" uri="{C3380CC4-5D6E-409C-BE32-E72D297353CC}">
                <c16:uniqueId val="{00000000-0486-43B2-BAC6-8884F5CFB2B6}"/>
              </c:ext>
            </c:extLst>
          </c:dPt>
          <c:dPt>
            <c:idx val="1"/>
            <c:invertIfNegative val="0"/>
            <c:bubble3D val="0"/>
            <c:extLst xmlns:c16r2="http://schemas.microsoft.com/office/drawing/2015/06/chart">
              <c:ext xmlns:c16="http://schemas.microsoft.com/office/drawing/2014/chart" uri="{C3380CC4-5D6E-409C-BE32-E72D297353CC}">
                <c16:uniqueId val="{00000001-0486-43B2-BAC6-8884F5CFB2B6}"/>
              </c:ext>
            </c:extLst>
          </c:dPt>
          <c:dPt>
            <c:idx val="2"/>
            <c:invertIfNegative val="0"/>
            <c:bubble3D val="0"/>
            <c:extLst xmlns:c16r2="http://schemas.microsoft.com/office/drawing/2015/06/chart">
              <c:ext xmlns:c16="http://schemas.microsoft.com/office/drawing/2014/chart" uri="{C3380CC4-5D6E-409C-BE32-E72D297353CC}">
                <c16:uniqueId val="{00000002-0486-43B2-BAC6-8884F5CFB2B6}"/>
              </c:ext>
            </c:extLst>
          </c:dPt>
          <c:dPt>
            <c:idx val="3"/>
            <c:invertIfNegative val="0"/>
            <c:bubble3D val="0"/>
            <c:extLst xmlns:c16r2="http://schemas.microsoft.com/office/drawing/2015/06/chart">
              <c:ext xmlns:c16="http://schemas.microsoft.com/office/drawing/2014/chart" uri="{C3380CC4-5D6E-409C-BE32-E72D297353CC}">
                <c16:uniqueId val="{00000003-0486-43B2-BAC6-8884F5CFB2B6}"/>
              </c:ext>
            </c:extLst>
          </c:dPt>
          <c:dPt>
            <c:idx val="4"/>
            <c:invertIfNegative val="0"/>
            <c:bubble3D val="0"/>
            <c:extLst xmlns:c16r2="http://schemas.microsoft.com/office/drawing/2015/06/chart">
              <c:ext xmlns:c16="http://schemas.microsoft.com/office/drawing/2014/chart" uri="{C3380CC4-5D6E-409C-BE32-E72D297353CC}">
                <c16:uniqueId val="{00000004-0486-43B2-BAC6-8884F5CFB2B6}"/>
              </c:ext>
            </c:extLst>
          </c:dPt>
          <c:cat>
            <c:strRef>
              <c:f>Sheet1!$A$2:$A$6</c:f>
              <c:strCache>
                <c:ptCount val="5"/>
                <c:pt idx="0">
                  <c:v>Ineffective</c:v>
                </c:pt>
                <c:pt idx="1">
                  <c:v>Minimally Effective</c:v>
                </c:pt>
                <c:pt idx="2">
                  <c:v>Effective</c:v>
                </c:pt>
                <c:pt idx="3">
                  <c:v>Highly Effective</c:v>
                </c:pt>
                <c:pt idx="4">
                  <c:v>Exemplary</c:v>
                </c:pt>
              </c:strCache>
            </c:strRef>
          </c:cat>
          <c:val>
            <c:numRef>
              <c:f>Sheet1!$B$2:$B$6</c:f>
              <c:numCache>
                <c:formatCode>0.0%</c:formatCode>
                <c:ptCount val="5"/>
                <c:pt idx="0">
                  <c:v>2.1999999999999999E-2</c:v>
                </c:pt>
                <c:pt idx="1">
                  <c:v>0.19500000000000001</c:v>
                </c:pt>
                <c:pt idx="2">
                  <c:v>0.56499999999999995</c:v>
                </c:pt>
                <c:pt idx="3">
                  <c:v>0.20200000000000001</c:v>
                </c:pt>
                <c:pt idx="4">
                  <c:v>1.4999999999999999E-2</c:v>
                </c:pt>
              </c:numCache>
            </c:numRef>
          </c:val>
          <c:extLst xmlns:c16r2="http://schemas.microsoft.com/office/drawing/2015/06/chart">
            <c:ext xmlns:c16="http://schemas.microsoft.com/office/drawing/2014/chart" uri="{C3380CC4-5D6E-409C-BE32-E72D297353CC}">
              <c16:uniqueId val="{00000005-0486-43B2-BAC6-8884F5CFB2B6}"/>
            </c:ext>
          </c:extLst>
        </c:ser>
        <c:ser>
          <c:idx val="1"/>
          <c:order val="1"/>
          <c:tx>
            <c:strRef>
              <c:f>Sheet1!$C$1</c:f>
              <c:strCache>
                <c:ptCount val="1"/>
                <c:pt idx="0">
                  <c:v>2015</c:v>
                </c:pt>
              </c:strCache>
            </c:strRef>
          </c:tx>
          <c:spPr>
            <a:solidFill>
              <a:schemeClr val="accent2">
                <a:lumMod val="75000"/>
              </a:schemeClr>
            </a:solidFill>
          </c:spPr>
          <c:invertIfNegative val="0"/>
          <c:cat>
            <c:strRef>
              <c:f>Sheet1!$A$2:$A$6</c:f>
              <c:strCache>
                <c:ptCount val="5"/>
                <c:pt idx="0">
                  <c:v>Ineffective</c:v>
                </c:pt>
                <c:pt idx="1">
                  <c:v>Minimally Effective</c:v>
                </c:pt>
                <c:pt idx="2">
                  <c:v>Effective</c:v>
                </c:pt>
                <c:pt idx="3">
                  <c:v>Highly Effective</c:v>
                </c:pt>
                <c:pt idx="4">
                  <c:v>Exemplary</c:v>
                </c:pt>
              </c:strCache>
            </c:strRef>
          </c:cat>
          <c:val>
            <c:numRef>
              <c:f>Sheet1!$C$2:$C$6</c:f>
              <c:numCache>
                <c:formatCode>0.0%</c:formatCode>
                <c:ptCount val="5"/>
                <c:pt idx="0">
                  <c:v>3.5999999999999997E-2</c:v>
                </c:pt>
                <c:pt idx="1">
                  <c:v>0.22600000000000001</c:v>
                </c:pt>
                <c:pt idx="2">
                  <c:v>0.47099999999999997</c:v>
                </c:pt>
                <c:pt idx="3">
                  <c:v>0.24199999999999999</c:v>
                </c:pt>
                <c:pt idx="4">
                  <c:v>2.5000000000000001E-2</c:v>
                </c:pt>
              </c:numCache>
            </c:numRef>
          </c:val>
          <c:extLst xmlns:c16r2="http://schemas.microsoft.com/office/drawing/2015/06/chart">
            <c:ext xmlns:c16="http://schemas.microsoft.com/office/drawing/2014/chart" uri="{C3380CC4-5D6E-409C-BE32-E72D297353CC}">
              <c16:uniqueId val="{00000006-0486-43B2-BAC6-8884F5CFB2B6}"/>
            </c:ext>
          </c:extLst>
        </c:ser>
        <c:ser>
          <c:idx val="2"/>
          <c:order val="2"/>
          <c:tx>
            <c:strRef>
              <c:f>Sheet1!$D$1</c:f>
              <c:strCache>
                <c:ptCount val="1"/>
                <c:pt idx="0">
                  <c:v>2016</c:v>
                </c:pt>
              </c:strCache>
            </c:strRef>
          </c:tx>
          <c:spPr>
            <a:solidFill>
              <a:schemeClr val="accent5">
                <a:lumMod val="75000"/>
              </a:schemeClr>
            </a:solidFill>
          </c:spPr>
          <c:invertIfNegative val="0"/>
          <c:cat>
            <c:strRef>
              <c:f>Sheet1!$A$2:$A$6</c:f>
              <c:strCache>
                <c:ptCount val="5"/>
                <c:pt idx="0">
                  <c:v>Ineffective</c:v>
                </c:pt>
                <c:pt idx="1">
                  <c:v>Minimally Effective</c:v>
                </c:pt>
                <c:pt idx="2">
                  <c:v>Effective</c:v>
                </c:pt>
                <c:pt idx="3">
                  <c:v>Highly Effective</c:v>
                </c:pt>
                <c:pt idx="4">
                  <c:v>Exemplary</c:v>
                </c:pt>
              </c:strCache>
            </c:strRef>
          </c:cat>
          <c:val>
            <c:numRef>
              <c:f>Sheet1!$D$2:$D$6</c:f>
              <c:numCache>
                <c:formatCode>0.0%</c:formatCode>
                <c:ptCount val="5"/>
                <c:pt idx="0">
                  <c:v>5.3999999999999999E-2</c:v>
                </c:pt>
                <c:pt idx="1">
                  <c:v>0.23300000000000001</c:v>
                </c:pt>
                <c:pt idx="2">
                  <c:v>0.42699999999999999</c:v>
                </c:pt>
                <c:pt idx="3">
                  <c:v>0.248</c:v>
                </c:pt>
                <c:pt idx="4">
                  <c:v>3.7999999999999999E-2</c:v>
                </c:pt>
              </c:numCache>
            </c:numRef>
          </c:val>
          <c:extLst xmlns:c16r2="http://schemas.microsoft.com/office/drawing/2015/06/chart">
            <c:ext xmlns:c16="http://schemas.microsoft.com/office/drawing/2014/chart" uri="{C3380CC4-5D6E-409C-BE32-E72D297353CC}">
              <c16:uniqueId val="{00000007-0486-43B2-BAC6-8884F5CFB2B6}"/>
            </c:ext>
          </c:extLst>
        </c:ser>
        <c:dLbls>
          <c:showLegendKey val="0"/>
          <c:showVal val="0"/>
          <c:showCatName val="0"/>
          <c:showSerName val="0"/>
          <c:showPercent val="0"/>
          <c:showBubbleSize val="0"/>
        </c:dLbls>
        <c:gapWidth val="150"/>
        <c:overlap val="-15"/>
        <c:axId val="177366912"/>
        <c:axId val="177368448"/>
      </c:barChart>
      <c:catAx>
        <c:axId val="177366912"/>
        <c:scaling>
          <c:orientation val="minMax"/>
        </c:scaling>
        <c:delete val="0"/>
        <c:axPos val="b"/>
        <c:numFmt formatCode="General" sourceLinked="0"/>
        <c:majorTickMark val="out"/>
        <c:minorTickMark val="none"/>
        <c:tickLblPos val="nextTo"/>
        <c:crossAx val="177368448"/>
        <c:crosses val="autoZero"/>
        <c:auto val="1"/>
        <c:lblAlgn val="ctr"/>
        <c:lblOffset val="100"/>
        <c:noMultiLvlLbl val="0"/>
      </c:catAx>
      <c:valAx>
        <c:axId val="177368448"/>
        <c:scaling>
          <c:orientation val="minMax"/>
        </c:scaling>
        <c:delete val="0"/>
        <c:axPos val="l"/>
        <c:majorGridlines/>
        <c:numFmt formatCode="0.0%" sourceLinked="1"/>
        <c:majorTickMark val="out"/>
        <c:minorTickMark val="out"/>
        <c:tickLblPos val="nextTo"/>
        <c:crossAx val="177366912"/>
        <c:crosses val="autoZero"/>
        <c:crossBetween val="between"/>
      </c:valAx>
      <c:dTable>
        <c:showHorzBorder val="1"/>
        <c:showVertBorder val="1"/>
        <c:showOutline val="1"/>
        <c:showKeys val="0"/>
      </c:dTable>
    </c:plotArea>
    <c:legend>
      <c:legendPos val="r"/>
      <c:layout/>
      <c:overlay val="0"/>
    </c:legend>
    <c:plotVisOnly val="1"/>
    <c:dispBlanksAs val="gap"/>
    <c:showDLblsOverMax val="0"/>
  </c:chart>
  <c:txPr>
    <a:bodyPr/>
    <a:lstStyle/>
    <a:p>
      <a:pPr>
        <a:defRPr sz="16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37840" cy="464820"/>
          </a:xfrm>
          <a:prstGeom prst="rect">
            <a:avLst/>
          </a:prstGeom>
        </p:spPr>
        <p:txBody>
          <a:bodyPr vert="horz" lIns="93154" tIns="46576" rIns="93154" bIns="46576" rtlCol="0"/>
          <a:lstStyle>
            <a:lvl1pPr algn="l">
              <a:defRPr sz="1200"/>
            </a:lvl1pPr>
          </a:lstStyle>
          <a:p>
            <a:endParaRPr lang="en-US" dirty="0"/>
          </a:p>
        </p:txBody>
      </p:sp>
      <p:sp>
        <p:nvSpPr>
          <p:cNvPr id="3" name="Date Placeholder 2"/>
          <p:cNvSpPr>
            <a:spLocks noGrp="1"/>
          </p:cNvSpPr>
          <p:nvPr>
            <p:ph type="dt" idx="1"/>
          </p:nvPr>
        </p:nvSpPr>
        <p:spPr>
          <a:xfrm>
            <a:off x="3970942" y="2"/>
            <a:ext cx="3037840" cy="464820"/>
          </a:xfrm>
          <a:prstGeom prst="rect">
            <a:avLst/>
          </a:prstGeom>
        </p:spPr>
        <p:txBody>
          <a:bodyPr vert="horz" lIns="93154" tIns="46576" rIns="93154" bIns="46576" rtlCol="0"/>
          <a:lstStyle>
            <a:lvl1pPr algn="r">
              <a:defRPr sz="1200"/>
            </a:lvl1pPr>
          </a:lstStyle>
          <a:p>
            <a:fld id="{9C6A7F8C-F734-4E75-BDAD-4ECAB9C3BC8F}" type="datetimeFigureOut">
              <a:rPr lang="en-US" smtClean="0"/>
              <a:t>5/3/2017</a:t>
            </a:fld>
            <a:endParaRPr lang="en-US" dirty="0"/>
          </a:p>
        </p:txBody>
      </p:sp>
      <p:sp>
        <p:nvSpPr>
          <p:cNvPr id="4" name="Slide Image Placeholder 3"/>
          <p:cNvSpPr>
            <a:spLocks noGrp="1" noRot="1" noChangeAspect="1"/>
          </p:cNvSpPr>
          <p:nvPr>
            <p:ph type="sldImg" idx="2"/>
          </p:nvPr>
        </p:nvSpPr>
        <p:spPr>
          <a:xfrm>
            <a:off x="1181100" y="695325"/>
            <a:ext cx="4648200" cy="3486150"/>
          </a:xfrm>
          <a:prstGeom prst="rect">
            <a:avLst/>
          </a:prstGeom>
          <a:noFill/>
          <a:ln w="12700">
            <a:solidFill>
              <a:prstClr val="black"/>
            </a:solidFill>
          </a:ln>
        </p:spPr>
        <p:txBody>
          <a:bodyPr vert="horz" lIns="93154" tIns="46576" rIns="93154" bIns="46576" rtlCol="0" anchor="ctr"/>
          <a:lstStyle/>
          <a:p>
            <a:endParaRPr lang="en-US" dirty="0"/>
          </a:p>
        </p:txBody>
      </p:sp>
      <p:sp>
        <p:nvSpPr>
          <p:cNvPr id="5" name="Notes Placeholder 4"/>
          <p:cNvSpPr>
            <a:spLocks noGrp="1"/>
          </p:cNvSpPr>
          <p:nvPr>
            <p:ph type="body" sz="quarter" idx="3"/>
          </p:nvPr>
        </p:nvSpPr>
        <p:spPr>
          <a:xfrm>
            <a:off x="701040" y="4415792"/>
            <a:ext cx="5608320" cy="4183380"/>
          </a:xfrm>
          <a:prstGeom prst="rect">
            <a:avLst/>
          </a:prstGeom>
        </p:spPr>
        <p:txBody>
          <a:bodyPr vert="horz" lIns="93154" tIns="46576" rIns="93154" bIns="4657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8"/>
            <a:ext cx="3037840" cy="464820"/>
          </a:xfrm>
          <a:prstGeom prst="rect">
            <a:avLst/>
          </a:prstGeom>
        </p:spPr>
        <p:txBody>
          <a:bodyPr vert="horz" lIns="93154" tIns="46576" rIns="93154" bIns="4657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42" y="8829968"/>
            <a:ext cx="3037840" cy="464820"/>
          </a:xfrm>
          <a:prstGeom prst="rect">
            <a:avLst/>
          </a:prstGeom>
        </p:spPr>
        <p:txBody>
          <a:bodyPr vert="horz" lIns="93154" tIns="46576" rIns="93154" bIns="46576" rtlCol="0" anchor="b"/>
          <a:lstStyle>
            <a:lvl1pPr algn="r">
              <a:defRPr sz="1200"/>
            </a:lvl1pPr>
          </a:lstStyle>
          <a:p>
            <a:fld id="{C4A97E24-27BB-4B9C-BDD6-92B68F5B3E89}" type="slidenum">
              <a:rPr lang="en-US" smtClean="0"/>
              <a:t>‹#›</a:t>
            </a:fld>
            <a:endParaRPr lang="en-US" dirty="0"/>
          </a:p>
        </p:txBody>
      </p:sp>
    </p:spTree>
    <p:extLst>
      <p:ext uri="{BB962C8B-B14F-4D97-AF65-F5344CB8AC3E}">
        <p14:creationId xmlns:p14="http://schemas.microsoft.com/office/powerpoint/2010/main" val="3019653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A97E24-27BB-4B9C-BDD6-92B68F5B3E89}" type="slidenum">
              <a:rPr lang="en-US" smtClean="0"/>
              <a:t>1</a:t>
            </a:fld>
            <a:endParaRPr lang="en-US" dirty="0"/>
          </a:p>
        </p:txBody>
      </p:sp>
    </p:spTree>
    <p:extLst>
      <p:ext uri="{BB962C8B-B14F-4D97-AF65-F5344CB8AC3E}">
        <p14:creationId xmlns:p14="http://schemas.microsoft.com/office/powerpoint/2010/main" val="3421910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A97E24-27BB-4B9C-BDD6-92B68F5B3E89}" type="slidenum">
              <a:rPr lang="en-US" smtClean="0"/>
              <a:t>4</a:t>
            </a:fld>
            <a:endParaRPr lang="en-US" dirty="0"/>
          </a:p>
        </p:txBody>
      </p:sp>
    </p:spTree>
    <p:extLst>
      <p:ext uri="{BB962C8B-B14F-4D97-AF65-F5344CB8AC3E}">
        <p14:creationId xmlns:p14="http://schemas.microsoft.com/office/powerpoint/2010/main" val="3421910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A97E24-27BB-4B9C-BDD6-92B68F5B3E89}"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421910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A97E24-27BB-4B9C-BDD6-92B68F5B3E89}" type="slidenum">
              <a:rPr lang="en-US" smtClean="0"/>
              <a:t>6</a:t>
            </a:fld>
            <a:endParaRPr lang="en-US" dirty="0"/>
          </a:p>
        </p:txBody>
      </p:sp>
    </p:spTree>
    <p:extLst>
      <p:ext uri="{BB962C8B-B14F-4D97-AF65-F5344CB8AC3E}">
        <p14:creationId xmlns:p14="http://schemas.microsoft.com/office/powerpoint/2010/main" val="3421910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A97E24-27BB-4B9C-BDD6-92B68F5B3E89}" type="slidenum">
              <a:rPr lang="en-US" smtClean="0"/>
              <a:t>7</a:t>
            </a:fld>
            <a:endParaRPr lang="en-US" dirty="0"/>
          </a:p>
        </p:txBody>
      </p:sp>
    </p:spTree>
    <p:extLst>
      <p:ext uri="{BB962C8B-B14F-4D97-AF65-F5344CB8AC3E}">
        <p14:creationId xmlns:p14="http://schemas.microsoft.com/office/powerpoint/2010/main" val="3421910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A97E24-27BB-4B9C-BDD6-92B68F5B3E89}" type="slidenum">
              <a:rPr lang="en-US" smtClean="0"/>
              <a:t>8</a:t>
            </a:fld>
            <a:endParaRPr lang="en-US" dirty="0"/>
          </a:p>
        </p:txBody>
      </p:sp>
    </p:spTree>
    <p:extLst>
      <p:ext uri="{BB962C8B-B14F-4D97-AF65-F5344CB8AC3E}">
        <p14:creationId xmlns:p14="http://schemas.microsoft.com/office/powerpoint/2010/main" val="3421910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A97E24-27BB-4B9C-BDD6-92B68F5B3E89}" type="slidenum">
              <a:rPr lang="en-US" smtClean="0"/>
              <a:t>9</a:t>
            </a:fld>
            <a:endParaRPr lang="en-US" dirty="0"/>
          </a:p>
        </p:txBody>
      </p:sp>
    </p:spTree>
    <p:extLst>
      <p:ext uri="{BB962C8B-B14F-4D97-AF65-F5344CB8AC3E}">
        <p14:creationId xmlns:p14="http://schemas.microsoft.com/office/powerpoint/2010/main" val="3421910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A97E24-27BB-4B9C-BDD6-92B68F5B3E89}" type="slidenum">
              <a:rPr lang="en-US" smtClean="0"/>
              <a:t>12</a:t>
            </a:fld>
            <a:endParaRPr lang="en-US" dirty="0"/>
          </a:p>
        </p:txBody>
      </p:sp>
    </p:spTree>
    <p:extLst>
      <p:ext uri="{BB962C8B-B14F-4D97-AF65-F5344CB8AC3E}">
        <p14:creationId xmlns:p14="http://schemas.microsoft.com/office/powerpoint/2010/main" val="3421910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A97E24-27BB-4B9C-BDD6-92B68F5B3E89}" type="slidenum">
              <a:rPr lang="en-US" smtClean="0"/>
              <a:t>16</a:t>
            </a:fld>
            <a:endParaRPr lang="en-US" dirty="0"/>
          </a:p>
        </p:txBody>
      </p:sp>
    </p:spTree>
    <p:extLst>
      <p:ext uri="{BB962C8B-B14F-4D97-AF65-F5344CB8AC3E}">
        <p14:creationId xmlns:p14="http://schemas.microsoft.com/office/powerpoint/2010/main" val="3421910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BBA22B-962F-4496-A944-8467EF358DD3}" type="slidenum">
              <a:rPr lang="en-US">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055199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A97E24-27BB-4B9C-BDD6-92B68F5B3E89}" type="slidenum">
              <a:rPr lang="en-US" smtClean="0"/>
              <a:t>23</a:t>
            </a:fld>
            <a:endParaRPr lang="en-US" dirty="0"/>
          </a:p>
        </p:txBody>
      </p:sp>
    </p:spTree>
    <p:extLst>
      <p:ext uri="{BB962C8B-B14F-4D97-AF65-F5344CB8AC3E}">
        <p14:creationId xmlns:p14="http://schemas.microsoft.com/office/powerpoint/2010/main" val="34219108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74303"/>
            <a:ext cx="9144000" cy="70052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48425" y="6174303"/>
            <a:ext cx="714375" cy="683697"/>
          </a:xfrm>
          <a:prstGeom prst="rect">
            <a:avLst/>
          </a:prstGeom>
          <a:effectLst/>
        </p:spPr>
      </p:pic>
      <p:sp>
        <p:nvSpPr>
          <p:cNvPr id="6" name="Slide Number Placeholder 5"/>
          <p:cNvSpPr>
            <a:spLocks noGrp="1"/>
          </p:cNvSpPr>
          <p:nvPr>
            <p:ph type="sldNum" sz="quarter" idx="12"/>
          </p:nvPr>
        </p:nvSpPr>
        <p:spPr>
          <a:xfrm>
            <a:off x="152400" y="6333588"/>
            <a:ext cx="2133600" cy="365125"/>
          </a:xfrm>
        </p:spPr>
        <p:txBody>
          <a:bodyPr/>
          <a:lstStyle>
            <a:lvl1pPr algn="l">
              <a:defRPr/>
            </a:lvl1pPr>
          </a:lstStyle>
          <a:p>
            <a:fld id="{B2F14267-A0EC-42F9-9E8C-475046085F9E}" type="slidenum">
              <a:rPr lang="en-US" smtClean="0">
                <a:solidFill>
                  <a:prstClr val="black">
                    <a:tint val="75000"/>
                  </a:prstClr>
                </a:solidFill>
              </a:rPr>
              <a:pPr/>
              <a:t>‹#›</a:t>
            </a:fld>
            <a:endParaRPr lang="en-US" dirty="0">
              <a:solidFill>
                <a:prstClr val="black">
                  <a:tint val="75000"/>
                </a:prstClr>
              </a:solidFill>
            </a:endParaRPr>
          </a:p>
        </p:txBody>
      </p:sp>
      <p:sp>
        <p:nvSpPr>
          <p:cNvPr id="10" name="TextBox 9"/>
          <p:cNvSpPr txBox="1"/>
          <p:nvPr userDrawn="1"/>
        </p:nvSpPr>
        <p:spPr>
          <a:xfrm>
            <a:off x="6553200" y="6239470"/>
            <a:ext cx="2514600" cy="738664"/>
          </a:xfrm>
          <a:prstGeom prst="rect">
            <a:avLst/>
          </a:prstGeom>
          <a:noFill/>
        </p:spPr>
        <p:txBody>
          <a:bodyPr wrap="square" rtlCol="0">
            <a:spAutoFit/>
          </a:bodyPr>
          <a:lstStyle/>
          <a:p>
            <a:pPr algn="r"/>
            <a:r>
              <a:rPr lang="en-US" sz="1400" b="1" dirty="0">
                <a:solidFill>
                  <a:srgbClr val="4F81BD">
                    <a:lumMod val="50000"/>
                  </a:srgbClr>
                </a:solidFill>
                <a:effectLst>
                  <a:outerShdw blurRad="38100" dist="38100" dir="2700000" algn="tl">
                    <a:srgbClr val="000000">
                      <a:alpha val="43137"/>
                    </a:srgbClr>
                  </a:outerShdw>
                </a:effectLst>
              </a:rPr>
              <a:t>Hanna Skandera</a:t>
            </a:r>
          </a:p>
          <a:p>
            <a:pPr algn="r"/>
            <a:r>
              <a:rPr lang="en-US" sz="1400" b="1" dirty="0">
                <a:solidFill>
                  <a:srgbClr val="4F81BD">
                    <a:lumMod val="50000"/>
                  </a:srgbClr>
                </a:solidFill>
                <a:effectLst>
                  <a:outerShdw blurRad="38100" dist="38100" dir="2700000" algn="tl">
                    <a:srgbClr val="000000">
                      <a:alpha val="43137"/>
                    </a:srgbClr>
                  </a:outerShdw>
                </a:effectLst>
              </a:rPr>
              <a:t>Secretary of Education</a:t>
            </a:r>
          </a:p>
          <a:p>
            <a:endParaRPr lang="en-US" sz="1400" dirty="0">
              <a:solidFill>
                <a:prstClr val="black"/>
              </a:solidFill>
            </a:endParaRPr>
          </a:p>
        </p:txBody>
      </p:sp>
    </p:spTree>
    <p:extLst>
      <p:ext uri="{BB962C8B-B14F-4D97-AF65-F5344CB8AC3E}">
        <p14:creationId xmlns:p14="http://schemas.microsoft.com/office/powerpoint/2010/main" val="2077666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228600" y="6324600"/>
            <a:ext cx="2133600" cy="365125"/>
          </a:xfrm>
        </p:spPr>
        <p:txBody>
          <a:bodyPr/>
          <a:lstStyle/>
          <a:p>
            <a:fld id="{B2F14267-A0EC-42F9-9E8C-475046085F9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00373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a:xfrm>
            <a:off x="152400" y="6324600"/>
            <a:ext cx="2133600" cy="365125"/>
          </a:xfrm>
        </p:spPr>
        <p:txBody>
          <a:bodyPr/>
          <a:lstStyle>
            <a:lvl1pPr algn="l">
              <a:defRPr/>
            </a:lvl1pPr>
          </a:lstStyle>
          <a:p>
            <a:fld id="{B2F14267-A0EC-42F9-9E8C-475046085F9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35653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B2F14267-A0EC-42F9-9E8C-475046085F9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05073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B2F14267-A0EC-42F9-9E8C-475046085F9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54185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dirty="0">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B2F14267-A0EC-42F9-9E8C-475046085F9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08644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B2F14267-A0EC-42F9-9E8C-475046085F9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72614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B2F14267-A0EC-42F9-9E8C-475046085F9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72388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B2F14267-A0EC-42F9-9E8C-475046085F9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65405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B2F14267-A0EC-42F9-9E8C-475046085F9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24328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B2F14267-A0EC-42F9-9E8C-475046085F9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90491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6172200"/>
            <a:ext cx="9144000" cy="700520"/>
          </a:xfrm>
          <a:prstGeom prst="rect">
            <a:avLst/>
          </a:prstGeom>
        </p:spPr>
      </p:pic>
      <p:sp>
        <p:nvSpPr>
          <p:cNvPr id="8" name="TextBox 7"/>
          <p:cNvSpPr txBox="1"/>
          <p:nvPr userDrawn="1"/>
        </p:nvSpPr>
        <p:spPr>
          <a:xfrm>
            <a:off x="6629400" y="6271736"/>
            <a:ext cx="2514600" cy="738664"/>
          </a:xfrm>
          <a:prstGeom prst="rect">
            <a:avLst/>
          </a:prstGeom>
          <a:noFill/>
        </p:spPr>
        <p:txBody>
          <a:bodyPr wrap="square" rtlCol="0">
            <a:spAutoFit/>
          </a:bodyPr>
          <a:lstStyle/>
          <a:p>
            <a:pPr algn="r"/>
            <a:r>
              <a:rPr lang="en-US" sz="1400" b="1" dirty="0">
                <a:solidFill>
                  <a:srgbClr val="4F81BD">
                    <a:lumMod val="50000"/>
                  </a:srgbClr>
                </a:solidFill>
                <a:effectLst>
                  <a:outerShdw blurRad="38100" dist="38100" dir="2700000" algn="tl">
                    <a:srgbClr val="000000">
                      <a:alpha val="43137"/>
                    </a:srgbClr>
                  </a:outerShdw>
                </a:effectLst>
              </a:rPr>
              <a:t>Hanna Skandera</a:t>
            </a:r>
          </a:p>
          <a:p>
            <a:pPr algn="r"/>
            <a:r>
              <a:rPr lang="en-US" sz="1400" b="1" dirty="0">
                <a:solidFill>
                  <a:srgbClr val="4F81BD">
                    <a:lumMod val="50000"/>
                  </a:srgbClr>
                </a:solidFill>
                <a:effectLst>
                  <a:outerShdw blurRad="38100" dist="38100" dir="2700000" algn="tl">
                    <a:srgbClr val="000000">
                      <a:alpha val="43137"/>
                    </a:srgbClr>
                  </a:outerShdw>
                </a:effectLst>
              </a:rPr>
              <a:t>Secretary of Education</a:t>
            </a:r>
          </a:p>
          <a:p>
            <a:endParaRPr lang="en-US" sz="1400" dirty="0">
              <a:solidFill>
                <a:prstClr val="black"/>
              </a:solidFill>
            </a:endParaRPr>
          </a:p>
        </p:txBody>
      </p:sp>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448425" y="6174303"/>
            <a:ext cx="714375" cy="683697"/>
          </a:xfrm>
          <a:prstGeom prst="rect">
            <a:avLst/>
          </a:prstGeom>
          <a:effectLst/>
        </p:spPr>
      </p:pic>
      <p:sp>
        <p:nvSpPr>
          <p:cNvPr id="6" name="Slide Number Placeholder 5"/>
          <p:cNvSpPr>
            <a:spLocks noGrp="1"/>
          </p:cNvSpPr>
          <p:nvPr>
            <p:ph type="sldNum" sz="quarter" idx="4"/>
          </p:nvPr>
        </p:nvSpPr>
        <p:spPr>
          <a:xfrm>
            <a:off x="152400" y="6333588"/>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B2F14267-A0EC-42F9-9E8C-475046085F9E}" type="slidenum">
              <a:rPr lang="en-US" smtClean="0">
                <a:solidFill>
                  <a:prstClr val="black">
                    <a:tint val="75000"/>
                  </a:prstClr>
                </a:solidFill>
              </a:rPr>
              <a:pPr algn="l"/>
              <a:t>‹#›</a:t>
            </a:fld>
            <a:endParaRPr lang="en-US" dirty="0">
              <a:solidFill>
                <a:prstClr val="black">
                  <a:tint val="75000"/>
                </a:prstClr>
              </a:solidFill>
            </a:endParaRPr>
          </a:p>
        </p:txBody>
      </p:sp>
    </p:spTree>
    <p:extLst>
      <p:ext uri="{BB962C8B-B14F-4D97-AF65-F5344CB8AC3E}">
        <p14:creationId xmlns:p14="http://schemas.microsoft.com/office/powerpoint/2010/main" val="40285370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10.xml"/><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3886200"/>
            <a:ext cx="6934200" cy="2133600"/>
          </a:xfrm>
        </p:spPr>
        <p:txBody>
          <a:bodyPr>
            <a:normAutofit/>
          </a:bodyPr>
          <a:lstStyle/>
          <a:p>
            <a:r>
              <a:rPr lang="en-US" b="1" dirty="0">
                <a:solidFill>
                  <a:schemeClr val="tx2"/>
                </a:solidFill>
                <a:effectLst>
                  <a:outerShdw blurRad="38100" dist="38100" dir="2700000" algn="tl">
                    <a:srgbClr val="000000">
                      <a:alpha val="43137"/>
                    </a:srgbClr>
                  </a:outerShdw>
                </a:effectLst>
              </a:rPr>
              <a:t>NM-Rising: </a:t>
            </a:r>
          </a:p>
          <a:p>
            <a:r>
              <a:rPr lang="en-US" sz="2400" b="1" dirty="0">
                <a:solidFill>
                  <a:srgbClr val="002060"/>
                </a:solidFill>
                <a:effectLst>
                  <a:outerShdw blurRad="38100" dist="38100" dir="2700000" algn="tl">
                    <a:srgbClr val="000000">
                      <a:alpha val="43137"/>
                    </a:srgbClr>
                  </a:outerShdw>
                </a:effectLst>
              </a:rPr>
              <a:t>Developing New Mexico’s Vision for Supporting Student Success</a:t>
            </a:r>
          </a:p>
          <a:p>
            <a:endParaRPr lang="en-US" b="1" dirty="0">
              <a:solidFill>
                <a:schemeClr val="tx2"/>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8650" y="762000"/>
            <a:ext cx="2857500" cy="2857500"/>
          </a:xfrm>
          <a:prstGeom prst="rect">
            <a:avLst/>
          </a:prstGeom>
        </p:spPr>
      </p:pic>
    </p:spTree>
    <p:extLst>
      <p:ext uri="{BB962C8B-B14F-4D97-AF65-F5344CB8AC3E}">
        <p14:creationId xmlns:p14="http://schemas.microsoft.com/office/powerpoint/2010/main" val="3013279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15"/>
          <p:cNvSpPr/>
          <p:nvPr/>
        </p:nvSpPr>
        <p:spPr>
          <a:xfrm>
            <a:off x="7152481" y="2541906"/>
            <a:ext cx="1381919" cy="3554094"/>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5516760" y="2541906"/>
            <a:ext cx="1381919" cy="3554094"/>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3881040" y="2541906"/>
            <a:ext cx="1381919" cy="3554094"/>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2245320" y="2541906"/>
            <a:ext cx="1381919" cy="3554094"/>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p:cNvSpPr/>
          <p:nvPr/>
        </p:nvSpPr>
        <p:spPr>
          <a:xfrm>
            <a:off x="609600" y="2541906"/>
            <a:ext cx="1381919" cy="3554094"/>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39826271"/>
              </p:ext>
            </p:extLst>
          </p:nvPr>
        </p:nvGraphicFramePr>
        <p:xfrm>
          <a:off x="457200" y="2667000"/>
          <a:ext cx="8229600" cy="374904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xmlns="" val="20000"/>
                    </a:ext>
                  </a:extLst>
                </a:gridCol>
                <a:gridCol w="1645920">
                  <a:extLst>
                    <a:ext uri="{9D8B030D-6E8A-4147-A177-3AD203B41FA5}">
                      <a16:colId xmlns:a16="http://schemas.microsoft.com/office/drawing/2014/main" xmlns="" val="20001"/>
                    </a:ext>
                  </a:extLst>
                </a:gridCol>
                <a:gridCol w="1645920">
                  <a:extLst>
                    <a:ext uri="{9D8B030D-6E8A-4147-A177-3AD203B41FA5}">
                      <a16:colId xmlns:a16="http://schemas.microsoft.com/office/drawing/2014/main" xmlns="" val="20002"/>
                    </a:ext>
                  </a:extLst>
                </a:gridCol>
                <a:gridCol w="1645920">
                  <a:extLst>
                    <a:ext uri="{9D8B030D-6E8A-4147-A177-3AD203B41FA5}">
                      <a16:colId xmlns:a16="http://schemas.microsoft.com/office/drawing/2014/main" xmlns="" val="20003"/>
                    </a:ext>
                  </a:extLst>
                </a:gridCol>
                <a:gridCol w="1645920">
                  <a:extLst>
                    <a:ext uri="{9D8B030D-6E8A-4147-A177-3AD203B41FA5}">
                      <a16:colId xmlns:a16="http://schemas.microsoft.com/office/drawing/2014/main" xmlns="" val="20004"/>
                    </a:ext>
                  </a:extLst>
                </a:gridCol>
              </a:tblGrid>
              <a:tr h="1188720">
                <a:tc>
                  <a:txBody>
                    <a:bodyPr/>
                    <a:lstStyle/>
                    <a:p>
                      <a:pPr algn="ctr"/>
                      <a:r>
                        <a:rPr lang="en-US" sz="1600" dirty="0">
                          <a:solidFill>
                            <a:schemeClr val="bg1"/>
                          </a:solidFill>
                        </a:rPr>
                        <a:t>Smarter Return on Investment</a:t>
                      </a:r>
                    </a:p>
                  </a:txBody>
                  <a:tcPr marL="182880" marR="18288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Real Accountability for Real Results</a:t>
                      </a:r>
                    </a:p>
                  </a:txBody>
                  <a:tcPr marL="182880" marR="18288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Ready for Success</a:t>
                      </a:r>
                    </a:p>
                  </a:txBody>
                  <a:tcPr marL="182880" marR="18288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Effective Teachers</a:t>
                      </a:r>
                      <a:r>
                        <a:rPr lang="en-US" sz="1600" baseline="0" dirty="0">
                          <a:solidFill>
                            <a:schemeClr val="bg1"/>
                          </a:solidFill>
                        </a:rPr>
                        <a:t> and School Leaders</a:t>
                      </a:r>
                      <a:endParaRPr lang="en-US" sz="1600" dirty="0">
                        <a:solidFill>
                          <a:schemeClr val="bg1"/>
                        </a:solidFill>
                      </a:endParaRPr>
                    </a:p>
                  </a:txBody>
                  <a:tcPr marL="182880" marR="18288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Options for Parents</a:t>
                      </a:r>
                    </a:p>
                  </a:txBody>
                  <a:tcPr marL="182880" marR="18288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560320">
                <a:tc>
                  <a:txBody>
                    <a:bodyPr/>
                    <a:lstStyle/>
                    <a:p>
                      <a:pPr algn="ctr"/>
                      <a:endParaRPr lang="en-US" sz="1600" b="0" dirty="0">
                        <a:solidFill>
                          <a:schemeClr val="bg1"/>
                        </a:solidFill>
                      </a:endParaRPr>
                    </a:p>
                    <a:p>
                      <a:pPr algn="ctr"/>
                      <a:r>
                        <a:rPr lang="en-US" sz="1600" b="0" kern="1200" dirty="0">
                          <a:solidFill>
                            <a:schemeClr val="bg1"/>
                          </a:solidFill>
                          <a:effectLst/>
                          <a:latin typeface="+mn-lt"/>
                          <a:ea typeface="+mn-ea"/>
                          <a:cs typeface="+mn-cs"/>
                        </a:rPr>
                        <a:t>Prioritize and maximize resources for better student outcomes</a:t>
                      </a:r>
                      <a:endParaRPr lang="en-US" sz="1600" b="0" dirty="0">
                        <a:solidFill>
                          <a:schemeClr val="bg1"/>
                        </a:solidFill>
                      </a:endParaRPr>
                    </a:p>
                  </a:txBody>
                  <a:tcPr marL="182880" marR="18288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1600" b="0" dirty="0">
                        <a:solidFill>
                          <a:schemeClr val="bg1"/>
                        </a:solidFill>
                      </a:endParaRPr>
                    </a:p>
                    <a:p>
                      <a:pPr algn="ctr"/>
                      <a:r>
                        <a:rPr lang="en-US" sz="1600" b="0" kern="1200" dirty="0">
                          <a:solidFill>
                            <a:schemeClr val="bg1"/>
                          </a:solidFill>
                          <a:effectLst/>
                          <a:latin typeface="+mn-lt"/>
                          <a:ea typeface="+mn-ea"/>
                          <a:cs typeface="+mn-cs"/>
                        </a:rPr>
                        <a:t>Become a transparent education system that is defined by academic excellence</a:t>
                      </a:r>
                      <a:endParaRPr lang="en-US" sz="1600" b="0" dirty="0">
                        <a:solidFill>
                          <a:schemeClr val="bg1"/>
                        </a:solidFill>
                      </a:endParaRPr>
                    </a:p>
                  </a:txBody>
                  <a:tcPr marL="182880" marR="18288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1600" b="0" dirty="0">
                        <a:solidFill>
                          <a:schemeClr val="bg1"/>
                        </a:solidFill>
                      </a:endParaRPr>
                    </a:p>
                    <a:p>
                      <a:pPr algn="ctr"/>
                      <a:r>
                        <a:rPr lang="en-US" sz="1600" b="0" kern="1200" dirty="0">
                          <a:solidFill>
                            <a:schemeClr val="bg1"/>
                          </a:solidFill>
                          <a:effectLst/>
                          <a:latin typeface="+mn-lt"/>
                          <a:ea typeface="+mn-ea"/>
                          <a:cs typeface="+mn-cs"/>
                        </a:rPr>
                        <a:t>Every New Mexico student graduates high school ready for college or career</a:t>
                      </a:r>
                      <a:endParaRPr lang="en-US" sz="1600" b="0" dirty="0">
                        <a:solidFill>
                          <a:schemeClr val="bg1"/>
                        </a:solidFill>
                      </a:endParaRPr>
                    </a:p>
                  </a:txBody>
                  <a:tcPr marL="182880" marR="18288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1600" b="0" dirty="0">
                        <a:solidFill>
                          <a:schemeClr val="bg1"/>
                        </a:solidFill>
                      </a:endParaRPr>
                    </a:p>
                    <a:p>
                      <a:pPr algn="ctr"/>
                      <a:r>
                        <a:rPr lang="en-US" sz="1600" b="0" kern="1200" dirty="0">
                          <a:solidFill>
                            <a:schemeClr val="bg1"/>
                          </a:solidFill>
                          <a:effectLst/>
                          <a:latin typeface="+mn-lt"/>
                          <a:ea typeface="+mn-ea"/>
                          <a:cs typeface="+mn-cs"/>
                        </a:rPr>
                        <a:t>An effective principal leading every school and an effective teacher in every classroom </a:t>
                      </a:r>
                      <a:endParaRPr lang="en-US" sz="1600" b="0" dirty="0">
                        <a:solidFill>
                          <a:schemeClr val="bg1"/>
                        </a:solidFill>
                      </a:endParaRPr>
                    </a:p>
                  </a:txBody>
                  <a:tcPr marL="182880" marR="18288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1600" b="0" dirty="0">
                        <a:solidFill>
                          <a:schemeClr val="bg1"/>
                        </a:solidFill>
                      </a:endParaRPr>
                    </a:p>
                    <a:p>
                      <a:pPr algn="ctr"/>
                      <a:r>
                        <a:rPr lang="en-US" sz="1600" b="0" kern="1200" dirty="0">
                          <a:solidFill>
                            <a:schemeClr val="bg1"/>
                          </a:solidFill>
                          <a:effectLst/>
                          <a:latin typeface="+mn-lt"/>
                          <a:ea typeface="+mn-ea"/>
                          <a:cs typeface="+mn-cs"/>
                        </a:rPr>
                        <a:t>Ensure every parent has access to high-quality options for their child</a:t>
                      </a:r>
                      <a:endParaRPr lang="en-US" sz="1600" b="0" dirty="0">
                        <a:solidFill>
                          <a:schemeClr val="bg1"/>
                        </a:solidFill>
                      </a:endParaRPr>
                    </a:p>
                  </a:txBody>
                  <a:tcPr marL="182880" marR="18288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4" name="Slide Number Placeholder 3"/>
          <p:cNvSpPr>
            <a:spLocks noGrp="1"/>
          </p:cNvSpPr>
          <p:nvPr>
            <p:ph type="sldNum" sz="quarter" idx="12"/>
          </p:nvPr>
        </p:nvSpPr>
        <p:spPr>
          <a:xfrm>
            <a:off x="152400" y="6324600"/>
            <a:ext cx="2133600" cy="365125"/>
          </a:xfrm>
        </p:spPr>
        <p:txBody>
          <a:bodyPr/>
          <a:lstStyle/>
          <a:p>
            <a:pPr algn="l"/>
            <a:fld id="{B2F14267-A0EC-42F9-9E8C-475046085F9E}" type="slidenum">
              <a:rPr lang="en-US" smtClean="0">
                <a:solidFill>
                  <a:prstClr val="black">
                    <a:tint val="75000"/>
                  </a:prstClr>
                </a:solidFill>
              </a:rPr>
              <a:pPr algn="l"/>
              <a:t>2</a:t>
            </a:fld>
            <a:endParaRPr lang="en-US" dirty="0">
              <a:solidFill>
                <a:prstClr val="black">
                  <a:tint val="75000"/>
                </a:prstClr>
              </a:solidFill>
            </a:endParaRPr>
          </a:p>
        </p:txBody>
      </p:sp>
      <p:pic>
        <p:nvPicPr>
          <p:cNvPr id="7" name="Picture 6"/>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18277" y="1526223"/>
            <a:ext cx="914400" cy="914400"/>
          </a:xfrm>
          <a:prstGeom prst="rect">
            <a:avLst/>
          </a:prstGeom>
        </p:spPr>
      </p:pic>
      <p:pic>
        <p:nvPicPr>
          <p:cNvPr id="8" name="Picture 7"/>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448719" y="1478915"/>
            <a:ext cx="914400" cy="914400"/>
          </a:xfrm>
          <a:prstGeom prst="rect">
            <a:avLst/>
          </a:prstGeom>
        </p:spPr>
      </p:pic>
      <p:pic>
        <p:nvPicPr>
          <p:cNvPr id="9" name="Picture 8"/>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079161" y="1447800"/>
            <a:ext cx="914400" cy="914400"/>
          </a:xfrm>
          <a:prstGeom prst="rect">
            <a:avLst/>
          </a:prstGeom>
        </p:spPr>
      </p:pic>
      <p:pic>
        <p:nvPicPr>
          <p:cNvPr id="10" name="Picture 9"/>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709603" y="1478915"/>
            <a:ext cx="914400" cy="914400"/>
          </a:xfrm>
          <a:prstGeom prst="rect">
            <a:avLst/>
          </a:prstGeom>
        </p:spPr>
      </p:pic>
      <p:pic>
        <p:nvPicPr>
          <p:cNvPr id="11" name="Picture 10"/>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40045" y="1447800"/>
            <a:ext cx="914400" cy="914400"/>
          </a:xfrm>
          <a:prstGeom prst="rect">
            <a:avLst/>
          </a:prstGeom>
        </p:spPr>
      </p:pic>
      <p:sp>
        <p:nvSpPr>
          <p:cNvPr id="17" name="Content Placeholder 3"/>
          <p:cNvSpPr txBox="1">
            <a:spLocks/>
          </p:cNvSpPr>
          <p:nvPr/>
        </p:nvSpPr>
        <p:spPr>
          <a:xfrm>
            <a:off x="457200" y="838200"/>
            <a:ext cx="8229600" cy="452596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Tx/>
              <a:buNone/>
              <a:defRPr/>
            </a:pPr>
            <a:r>
              <a:rPr lang="en-US" sz="3400" b="1" dirty="0">
                <a:solidFill>
                  <a:schemeClr val="accent6">
                    <a:lumMod val="75000"/>
                  </a:schemeClr>
                </a:solidFill>
                <a:effectLst>
                  <a:outerShdw blurRad="38100" dist="38100" dir="2700000" algn="tl">
                    <a:srgbClr val="000000">
                      <a:alpha val="43137"/>
                    </a:srgbClr>
                  </a:outerShdw>
                </a:effectLst>
              </a:rPr>
              <a:t>STRATEGIC LEVERS</a:t>
            </a:r>
          </a:p>
        </p:txBody>
      </p:sp>
      <p:sp>
        <p:nvSpPr>
          <p:cNvPr id="19" name="Title 1"/>
          <p:cNvSpPr txBox="1">
            <a:spLocks/>
          </p:cNvSpPr>
          <p:nvPr/>
        </p:nvSpPr>
        <p:spPr>
          <a:xfrm>
            <a:off x="457200" y="0"/>
            <a:ext cx="82296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en-US" sz="2400" b="1" dirty="0">
              <a:solidFill>
                <a:schemeClr val="accent1">
                  <a:lumMod val="75000"/>
                </a:schemeClr>
              </a:solidFill>
            </a:endParaRPr>
          </a:p>
        </p:txBody>
      </p:sp>
    </p:spTree>
    <p:extLst>
      <p:ext uri="{BB962C8B-B14F-4D97-AF65-F5344CB8AC3E}">
        <p14:creationId xmlns:p14="http://schemas.microsoft.com/office/powerpoint/2010/main" val="3449489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1143000"/>
          </a:xfrm>
        </p:spPr>
        <p:txBody>
          <a:bodyPr>
            <a:noAutofit/>
          </a:bodyPr>
          <a:lstStyle/>
          <a:p>
            <a:pPr algn="l"/>
            <a:r>
              <a:rPr lang="en-US" sz="3400" b="1" dirty="0">
                <a:solidFill>
                  <a:schemeClr val="accent6">
                    <a:lumMod val="75000"/>
                  </a:schemeClr>
                </a:solidFill>
              </a:rPr>
              <a:t>INVESTING IN OUR SCHOOLS</a:t>
            </a:r>
          </a:p>
        </p:txBody>
      </p:sp>
      <p:sp>
        <p:nvSpPr>
          <p:cNvPr id="3" name="Content Placeholder 2"/>
          <p:cNvSpPr>
            <a:spLocks noGrp="1"/>
          </p:cNvSpPr>
          <p:nvPr>
            <p:ph idx="1"/>
          </p:nvPr>
        </p:nvSpPr>
        <p:spPr>
          <a:xfrm>
            <a:off x="431321" y="1417638"/>
            <a:ext cx="8229600" cy="4525963"/>
          </a:xfrm>
        </p:spPr>
        <p:txBody>
          <a:bodyPr>
            <a:normAutofit/>
          </a:bodyPr>
          <a:lstStyle/>
          <a:p>
            <a:pPr marL="0" indent="0">
              <a:buNone/>
            </a:pPr>
            <a:r>
              <a:rPr lang="en-US" sz="3600" dirty="0">
                <a:solidFill>
                  <a:srgbClr val="002060"/>
                </a:solidFill>
              </a:rPr>
              <a:t>Over the past 6 years New Mexico made unprecedented investments in:</a:t>
            </a:r>
          </a:p>
          <a:p>
            <a:pPr lvl="1"/>
            <a:r>
              <a:rPr lang="en-US" sz="3200" dirty="0">
                <a:solidFill>
                  <a:srgbClr val="002060"/>
                </a:solidFill>
              </a:rPr>
              <a:t>Early childhood education</a:t>
            </a:r>
          </a:p>
          <a:p>
            <a:pPr lvl="1"/>
            <a:r>
              <a:rPr lang="en-US" sz="3200" dirty="0">
                <a:solidFill>
                  <a:srgbClr val="002060"/>
                </a:solidFill>
              </a:rPr>
              <a:t>Historically low-performing schools</a:t>
            </a:r>
          </a:p>
          <a:p>
            <a:pPr lvl="1"/>
            <a:r>
              <a:rPr lang="en-US" sz="3200" dirty="0">
                <a:solidFill>
                  <a:srgbClr val="002060"/>
                </a:solidFill>
              </a:rPr>
              <a:t>Interventions that produce results</a:t>
            </a:r>
          </a:p>
          <a:p>
            <a:pPr lvl="1"/>
            <a:endParaRPr lang="en-US" sz="3200" dirty="0">
              <a:solidFill>
                <a:srgbClr val="002060"/>
              </a:solidFill>
            </a:endParaRPr>
          </a:p>
        </p:txBody>
      </p:sp>
      <p:sp>
        <p:nvSpPr>
          <p:cNvPr id="4" name="Slide Number Placeholder 3"/>
          <p:cNvSpPr>
            <a:spLocks noGrp="1"/>
          </p:cNvSpPr>
          <p:nvPr>
            <p:ph type="sldNum" sz="quarter" idx="12"/>
          </p:nvPr>
        </p:nvSpPr>
        <p:spPr/>
        <p:txBody>
          <a:bodyPr/>
          <a:lstStyle/>
          <a:p>
            <a:fld id="{B2F14267-A0EC-42F9-9E8C-475046085F9E}" type="slidenum">
              <a:rPr lang="en-US" smtClean="0">
                <a:solidFill>
                  <a:prstClr val="black">
                    <a:tint val="75000"/>
                  </a:prstClr>
                </a:solidFill>
              </a:rPr>
              <a:pPr/>
              <a:t>3</a:t>
            </a:fld>
            <a:endParaRPr lang="en-US" dirty="0">
              <a:solidFill>
                <a:prstClr val="black">
                  <a:tint val="75000"/>
                </a:prstClr>
              </a:solidFill>
            </a:endParaRPr>
          </a:p>
        </p:txBody>
      </p:sp>
      <p:sp>
        <p:nvSpPr>
          <p:cNvPr id="7" name="Rounded Rectangle 6"/>
          <p:cNvSpPr txBox="1">
            <a:spLocks/>
          </p:cNvSpPr>
          <p:nvPr/>
        </p:nvSpPr>
        <p:spPr>
          <a:xfrm>
            <a:off x="244415" y="4648200"/>
            <a:ext cx="8686800" cy="1096963"/>
          </a:xfrm>
          <a:prstGeom prst="roundRect">
            <a:avLst/>
          </a:prstGeom>
          <a:solidFill>
            <a:schemeClr val="tx2"/>
          </a:solidFill>
          <a:ln w="9525" cap="flat" cmpd="sng" algn="ctr">
            <a:noFill/>
            <a:prstDash val="solid"/>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lt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lt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lt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9pPr>
          </a:lstStyle>
          <a:p>
            <a:pPr marL="0" indent="0" algn="ctr">
              <a:buFont typeface="Arial" panose="020B0604020202020204" pitchFamily="34" charset="0"/>
              <a:buNone/>
            </a:pPr>
            <a:r>
              <a:rPr lang="en-US" sz="3400" dirty="0"/>
              <a:t>New Mexico’s students are making huge gains</a:t>
            </a:r>
          </a:p>
        </p:txBody>
      </p:sp>
    </p:spTree>
    <p:extLst>
      <p:ext uri="{BB962C8B-B14F-4D97-AF65-F5344CB8AC3E}">
        <p14:creationId xmlns:p14="http://schemas.microsoft.com/office/powerpoint/2010/main" val="2658327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2F14267-A0EC-42F9-9E8C-475046085F9E}" type="slidenum">
              <a:rPr lang="en-US" smtClean="0">
                <a:solidFill>
                  <a:prstClr val="black">
                    <a:tint val="75000"/>
                  </a:prstClr>
                </a:solidFill>
              </a:rPr>
              <a:pPr/>
              <a:t>4</a:t>
            </a:fld>
            <a:endParaRPr lang="en-US" dirty="0">
              <a:solidFill>
                <a:prstClr val="black">
                  <a:tint val="75000"/>
                </a:prstClr>
              </a:solidFill>
            </a:endParaRPr>
          </a:p>
        </p:txBody>
      </p:sp>
      <p:sp>
        <p:nvSpPr>
          <p:cNvPr id="4" name="Subtitle 3"/>
          <p:cNvSpPr>
            <a:spLocks noGrp="1"/>
          </p:cNvSpPr>
          <p:nvPr>
            <p:ph type="subTitle" idx="1"/>
          </p:nvPr>
        </p:nvSpPr>
        <p:spPr>
          <a:xfrm>
            <a:off x="228600" y="1066800"/>
            <a:ext cx="8686800" cy="5029200"/>
          </a:xfrm>
        </p:spPr>
        <p:txBody>
          <a:bodyPr>
            <a:normAutofit/>
          </a:bodyPr>
          <a:lstStyle/>
          <a:p>
            <a:pPr algn="l"/>
            <a:endParaRPr lang="en-US" dirty="0"/>
          </a:p>
          <a:p>
            <a:pPr marL="457200" indent="-457200" algn="l">
              <a:buFont typeface="Arial" panose="020B0604020202020204" pitchFamily="34" charset="0"/>
              <a:buChar char="•"/>
            </a:pPr>
            <a:endParaRPr lang="en-US" dirty="0"/>
          </a:p>
        </p:txBody>
      </p:sp>
      <p:sp>
        <p:nvSpPr>
          <p:cNvPr id="6" name="Subtitle 3"/>
          <p:cNvSpPr txBox="1">
            <a:spLocks/>
          </p:cNvSpPr>
          <p:nvPr/>
        </p:nvSpPr>
        <p:spPr>
          <a:xfrm>
            <a:off x="228600" y="685800"/>
            <a:ext cx="8686800" cy="5410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600" b="1" dirty="0">
              <a:solidFill>
                <a:schemeClr val="accent6"/>
              </a:solidFill>
            </a:endParaRPr>
          </a:p>
          <a:p>
            <a:pPr marL="1257300" lvl="2" indent="-342900" algn="l">
              <a:buFont typeface="Arial" panose="020B0604020202020204" pitchFamily="34" charset="0"/>
              <a:buChar char="•"/>
            </a:pPr>
            <a:endParaRPr lang="en-US" dirty="0"/>
          </a:p>
          <a:p>
            <a:pPr marL="457200" indent="-457200" algn="l">
              <a:buFont typeface="Arial" panose="020B0604020202020204" pitchFamily="34" charset="0"/>
              <a:buChar char="•"/>
            </a:pPr>
            <a:endParaRPr lang="en-US" dirty="0"/>
          </a:p>
          <a:p>
            <a:pPr marL="457200" indent="-457200" algn="l">
              <a:buFont typeface="Arial" panose="020B0604020202020204" pitchFamily="34" charset="0"/>
              <a:buChar char="•"/>
            </a:pPr>
            <a:endParaRPr lang="en-US" dirty="0"/>
          </a:p>
        </p:txBody>
      </p:sp>
      <p:sp>
        <p:nvSpPr>
          <p:cNvPr id="11" name="Freeform 10"/>
          <p:cNvSpPr>
            <a:spLocks noChangeAspect="1"/>
          </p:cNvSpPr>
          <p:nvPr/>
        </p:nvSpPr>
        <p:spPr>
          <a:xfrm>
            <a:off x="349326" y="840910"/>
            <a:ext cx="5040789" cy="5647894"/>
          </a:xfrm>
          <a:custGeom>
            <a:avLst/>
            <a:gdLst>
              <a:gd name="connsiteX0" fmla="*/ 138546 w 3796146"/>
              <a:gd name="connsiteY0" fmla="*/ 0 h 4253346"/>
              <a:gd name="connsiteX1" fmla="*/ 0 w 3796146"/>
              <a:gd name="connsiteY1" fmla="*/ 4239491 h 4253346"/>
              <a:gd name="connsiteX2" fmla="*/ 540328 w 3796146"/>
              <a:gd name="connsiteY2" fmla="*/ 4253346 h 4253346"/>
              <a:gd name="connsiteX3" fmla="*/ 554182 w 3796146"/>
              <a:gd name="connsiteY3" fmla="*/ 3962400 h 4253346"/>
              <a:gd name="connsiteX4" fmla="*/ 1593273 w 3796146"/>
              <a:gd name="connsiteY4" fmla="*/ 3948546 h 4253346"/>
              <a:gd name="connsiteX5" fmla="*/ 1537855 w 3796146"/>
              <a:gd name="connsiteY5" fmla="*/ 3796146 h 4253346"/>
              <a:gd name="connsiteX6" fmla="*/ 3796146 w 3796146"/>
              <a:gd name="connsiteY6" fmla="*/ 3754582 h 4253346"/>
              <a:gd name="connsiteX7" fmla="*/ 3713019 w 3796146"/>
              <a:gd name="connsiteY7" fmla="*/ 387928 h 4253346"/>
              <a:gd name="connsiteX8" fmla="*/ 3740728 w 3796146"/>
              <a:gd name="connsiteY8" fmla="*/ 374073 h 4253346"/>
              <a:gd name="connsiteX9" fmla="*/ 3713019 w 3796146"/>
              <a:gd name="connsiteY9" fmla="*/ 55419 h 4253346"/>
              <a:gd name="connsiteX10" fmla="*/ 138546 w 3796146"/>
              <a:gd name="connsiteY10" fmla="*/ 0 h 425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6146" h="4253346">
                <a:moveTo>
                  <a:pt x="138546" y="0"/>
                </a:moveTo>
                <a:lnTo>
                  <a:pt x="0" y="4239491"/>
                </a:lnTo>
                <a:lnTo>
                  <a:pt x="540328" y="4253346"/>
                </a:lnTo>
                <a:lnTo>
                  <a:pt x="554182" y="3962400"/>
                </a:lnTo>
                <a:lnTo>
                  <a:pt x="1593273" y="3948546"/>
                </a:lnTo>
                <a:lnTo>
                  <a:pt x="1537855" y="3796146"/>
                </a:lnTo>
                <a:lnTo>
                  <a:pt x="3796146" y="3754582"/>
                </a:lnTo>
                <a:lnTo>
                  <a:pt x="3713019" y="387928"/>
                </a:lnTo>
                <a:lnTo>
                  <a:pt x="3740728" y="374073"/>
                </a:lnTo>
                <a:lnTo>
                  <a:pt x="3713019" y="55419"/>
                </a:lnTo>
                <a:lnTo>
                  <a:pt x="138546" y="0"/>
                </a:lnTo>
                <a:close/>
              </a:path>
            </a:pathLst>
          </a:custGeom>
          <a:solidFill>
            <a:srgbClr val="FFC000"/>
          </a:solidFill>
          <a:ln>
            <a:solidFill>
              <a:schemeClr val="tx1">
                <a:lumMod val="50000"/>
                <a:lumOff val="5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sp>
        <p:nvSpPr>
          <p:cNvPr id="3" name="Striped Right Arrow 2"/>
          <p:cNvSpPr/>
          <p:nvPr/>
        </p:nvSpPr>
        <p:spPr>
          <a:xfrm rot="16200000">
            <a:off x="5396924" y="1902297"/>
            <a:ext cx="3647761" cy="2554406"/>
          </a:xfrm>
          <a:prstGeom prst="stripedRightArrow">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457200" y="0"/>
            <a:ext cx="8229600" cy="8382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b="1" dirty="0">
                <a:solidFill>
                  <a:schemeClr val="accent6">
                    <a:lumMod val="75000"/>
                  </a:schemeClr>
                </a:solidFill>
              </a:rPr>
              <a:t>NEW MEXICO STUDENTS ARE MAKING GAINS</a:t>
            </a:r>
          </a:p>
        </p:txBody>
      </p:sp>
      <p:sp>
        <p:nvSpPr>
          <p:cNvPr id="5" name="Rectangle 4"/>
          <p:cNvSpPr/>
          <p:nvPr/>
        </p:nvSpPr>
        <p:spPr>
          <a:xfrm>
            <a:off x="818115" y="1075788"/>
            <a:ext cx="4572000" cy="4832092"/>
          </a:xfrm>
          <a:prstGeom prst="rect">
            <a:avLst/>
          </a:prstGeom>
        </p:spPr>
        <p:txBody>
          <a:bodyPr>
            <a:spAutoFit/>
          </a:bodyPr>
          <a:lstStyle/>
          <a:p>
            <a:pPr algn="ctr"/>
            <a:r>
              <a:rPr lang="en-US" sz="2800" b="1" u="sng" dirty="0">
                <a:solidFill>
                  <a:srgbClr val="002060"/>
                </a:solidFill>
              </a:rPr>
              <a:t>Last year: </a:t>
            </a:r>
          </a:p>
          <a:p>
            <a:r>
              <a:rPr lang="en-US" sz="2800" dirty="0">
                <a:solidFill>
                  <a:srgbClr val="002060"/>
                </a:solidFill>
              </a:rPr>
              <a:t>77 of our 89 districts made gains in Mathematics</a:t>
            </a:r>
          </a:p>
          <a:p>
            <a:endParaRPr lang="en-US" sz="2800" dirty="0">
              <a:solidFill>
                <a:srgbClr val="002060"/>
              </a:solidFill>
            </a:endParaRPr>
          </a:p>
          <a:p>
            <a:r>
              <a:rPr lang="en-US" sz="2800" dirty="0">
                <a:solidFill>
                  <a:srgbClr val="002060"/>
                </a:solidFill>
              </a:rPr>
              <a:t>5,000 more students were proficient in reading</a:t>
            </a:r>
          </a:p>
          <a:p>
            <a:endParaRPr lang="en-US" sz="2800" b="1" i="1" dirty="0">
              <a:solidFill>
                <a:srgbClr val="002060"/>
              </a:solidFill>
            </a:endParaRPr>
          </a:p>
          <a:p>
            <a:r>
              <a:rPr lang="en-US" sz="2800" i="1" dirty="0">
                <a:solidFill>
                  <a:srgbClr val="002060"/>
                </a:solidFill>
              </a:rPr>
              <a:t>NM Students made  unprecedented</a:t>
            </a:r>
            <a:r>
              <a:rPr lang="en-US" sz="2800" dirty="0">
                <a:solidFill>
                  <a:srgbClr val="002060"/>
                </a:solidFill>
              </a:rPr>
              <a:t> gains in </a:t>
            </a:r>
            <a:r>
              <a:rPr lang="en-US" sz="2800" u="sng" dirty="0">
                <a:solidFill>
                  <a:srgbClr val="002060"/>
                </a:solidFill>
              </a:rPr>
              <a:t>19 of 21</a:t>
            </a:r>
            <a:r>
              <a:rPr lang="en-US" sz="2800" dirty="0">
                <a:solidFill>
                  <a:srgbClr val="002060"/>
                </a:solidFill>
              </a:rPr>
              <a:t> measures in Math, ELA, and Science </a:t>
            </a:r>
            <a:endParaRPr lang="en-US" sz="2800" dirty="0">
              <a:ln>
                <a:solidFill>
                  <a:schemeClr val="bg1"/>
                </a:solidFill>
              </a:ln>
              <a:solidFill>
                <a:srgbClr val="002060"/>
              </a:solidFill>
            </a:endParaRPr>
          </a:p>
        </p:txBody>
      </p:sp>
    </p:spTree>
    <p:extLst>
      <p:ext uri="{BB962C8B-B14F-4D97-AF65-F5344CB8AC3E}">
        <p14:creationId xmlns:p14="http://schemas.microsoft.com/office/powerpoint/2010/main" val="56962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2F14267-A0EC-42F9-9E8C-475046085F9E}" type="slidenum">
              <a:rPr lang="en-US" smtClean="0">
                <a:solidFill>
                  <a:prstClr val="black">
                    <a:tint val="75000"/>
                  </a:prstClr>
                </a:solidFill>
              </a:rPr>
              <a:pPr/>
              <a:t>5</a:t>
            </a:fld>
            <a:endParaRPr lang="en-US" dirty="0">
              <a:solidFill>
                <a:prstClr val="black">
                  <a:tint val="75000"/>
                </a:prstClr>
              </a:solidFill>
            </a:endParaRPr>
          </a:p>
        </p:txBody>
      </p:sp>
      <p:sp>
        <p:nvSpPr>
          <p:cNvPr id="5" name="Title 1"/>
          <p:cNvSpPr txBox="1">
            <a:spLocks/>
          </p:cNvSpPr>
          <p:nvPr/>
        </p:nvSpPr>
        <p:spPr>
          <a:xfrm>
            <a:off x="457200" y="0"/>
            <a:ext cx="82296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en-US" sz="2400" b="1" dirty="0">
              <a:solidFill>
                <a:schemeClr val="tx2"/>
              </a:solidFill>
            </a:endParaRPr>
          </a:p>
        </p:txBody>
      </p:sp>
      <p:sp>
        <p:nvSpPr>
          <p:cNvPr id="12" name="Subtitle 3"/>
          <p:cNvSpPr txBox="1">
            <a:spLocks/>
          </p:cNvSpPr>
          <p:nvPr/>
        </p:nvSpPr>
        <p:spPr>
          <a:xfrm>
            <a:off x="228600" y="533400"/>
            <a:ext cx="8686800" cy="5791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defRPr/>
            </a:pPr>
            <a:r>
              <a:rPr lang="en-US" sz="3400" b="1" dirty="0">
                <a:solidFill>
                  <a:schemeClr val="accent6">
                    <a:lumMod val="75000"/>
                  </a:schemeClr>
                </a:solidFill>
                <a:effectLst>
                  <a:outerShdw blurRad="38100" dist="38100" dir="2700000" algn="tl">
                    <a:srgbClr val="000000">
                      <a:alpha val="43137"/>
                    </a:srgbClr>
                  </a:outerShdw>
                </a:effectLst>
              </a:rPr>
              <a:t>NM GRADUATION RATE HITS ALL-TIME HIGH</a:t>
            </a:r>
          </a:p>
        </p:txBody>
      </p:sp>
      <p:graphicFrame>
        <p:nvGraphicFramePr>
          <p:cNvPr id="4" name="Chart 3"/>
          <p:cNvGraphicFramePr/>
          <p:nvPr>
            <p:extLst>
              <p:ext uri="{D42A27DB-BD31-4B8C-83A1-F6EECF244321}">
                <p14:modId xmlns:p14="http://schemas.microsoft.com/office/powerpoint/2010/main" val="4280668557"/>
              </p:ext>
            </p:extLst>
          </p:nvPr>
        </p:nvGraphicFramePr>
        <p:xfrm>
          <a:off x="381000" y="1295400"/>
          <a:ext cx="7620000" cy="39878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481885" y="5265746"/>
            <a:ext cx="8153400" cy="817070"/>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prstClr val="white"/>
              </a:solidFill>
            </a:endParaRPr>
          </a:p>
        </p:txBody>
      </p:sp>
      <p:sp>
        <p:nvSpPr>
          <p:cNvPr id="8" name="TextBox 7"/>
          <p:cNvSpPr txBox="1"/>
          <p:nvPr/>
        </p:nvSpPr>
        <p:spPr>
          <a:xfrm>
            <a:off x="444322" y="5333986"/>
            <a:ext cx="8217794" cy="707886"/>
          </a:xfrm>
          <a:prstGeom prst="rect">
            <a:avLst/>
          </a:prstGeom>
          <a:noFill/>
        </p:spPr>
        <p:txBody>
          <a:bodyPr wrap="square" rtlCol="0">
            <a:spAutoFit/>
          </a:bodyPr>
          <a:lstStyle/>
          <a:p>
            <a:pPr algn="ctr"/>
            <a:r>
              <a:rPr lang="en-US" sz="2000" b="1" i="1" dirty="0">
                <a:solidFill>
                  <a:prstClr val="white"/>
                </a:solidFill>
              </a:rPr>
              <a:t>Since 2011, graduation rates have increased by 8 percentage points, and up 2.4 percentage points since last year.</a:t>
            </a:r>
          </a:p>
        </p:txBody>
      </p:sp>
      <p:sp>
        <p:nvSpPr>
          <p:cNvPr id="6" name="Right Arrow 5"/>
          <p:cNvSpPr/>
          <p:nvPr/>
        </p:nvSpPr>
        <p:spPr>
          <a:xfrm rot="19886082">
            <a:off x="1543824" y="2818003"/>
            <a:ext cx="5943600" cy="381000"/>
          </a:xfrm>
          <a:prstGeom prst="rightArrow">
            <a:avLst>
              <a:gd name="adj1" fmla="val 44748"/>
              <a:gd name="adj2" fmla="val 712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242672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2F14267-A0EC-42F9-9E8C-475046085F9E}" type="slidenum">
              <a:rPr lang="en-US" smtClean="0">
                <a:solidFill>
                  <a:prstClr val="black">
                    <a:tint val="75000"/>
                  </a:prstClr>
                </a:solidFill>
              </a:rPr>
              <a:pPr/>
              <a:t>6</a:t>
            </a:fld>
            <a:endParaRPr lang="en-US" dirty="0">
              <a:solidFill>
                <a:prstClr val="black">
                  <a:tint val="75000"/>
                </a:prstClr>
              </a:solidFill>
            </a:endParaRPr>
          </a:p>
        </p:txBody>
      </p:sp>
      <p:sp>
        <p:nvSpPr>
          <p:cNvPr id="5" name="Title 1"/>
          <p:cNvSpPr txBox="1">
            <a:spLocks/>
          </p:cNvSpPr>
          <p:nvPr/>
        </p:nvSpPr>
        <p:spPr>
          <a:xfrm>
            <a:off x="457200" y="0"/>
            <a:ext cx="82296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en-US" sz="2400" b="1" dirty="0">
              <a:solidFill>
                <a:schemeClr val="accent1">
                  <a:lumMod val="75000"/>
                </a:schemeClr>
              </a:solidFill>
            </a:endParaRPr>
          </a:p>
        </p:txBody>
      </p:sp>
      <p:sp>
        <p:nvSpPr>
          <p:cNvPr id="3" name="Rectangle 2"/>
          <p:cNvSpPr/>
          <p:nvPr/>
        </p:nvSpPr>
        <p:spPr>
          <a:xfrm>
            <a:off x="609600" y="1295400"/>
            <a:ext cx="7619999" cy="2003631"/>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t>National Accolades</a:t>
            </a:r>
          </a:p>
          <a:p>
            <a:r>
              <a:rPr lang="en-US" sz="2800" b="1" dirty="0"/>
              <a:t>#2</a:t>
            </a:r>
            <a:r>
              <a:rPr lang="en-US" dirty="0"/>
              <a:t> Nationally for percent growth in students taking exams</a:t>
            </a:r>
          </a:p>
          <a:p>
            <a:r>
              <a:rPr lang="en-US" sz="2800" b="1" dirty="0"/>
              <a:t>#2</a:t>
            </a:r>
            <a:r>
              <a:rPr lang="en-US" dirty="0"/>
              <a:t> Nationally for percent growth in exams taken</a:t>
            </a:r>
          </a:p>
          <a:p>
            <a:r>
              <a:rPr lang="en-US" sz="2800" b="1" dirty="0"/>
              <a:t>#4</a:t>
            </a:r>
            <a:r>
              <a:rPr lang="en-US" dirty="0"/>
              <a:t> Nationally for providing access to students of low-income backgrounds</a:t>
            </a:r>
          </a:p>
        </p:txBody>
      </p:sp>
      <p:sp>
        <p:nvSpPr>
          <p:cNvPr id="12" name="Subtitle 3"/>
          <p:cNvSpPr txBox="1">
            <a:spLocks/>
          </p:cNvSpPr>
          <p:nvPr/>
        </p:nvSpPr>
        <p:spPr>
          <a:xfrm>
            <a:off x="228600" y="685800"/>
            <a:ext cx="8686800" cy="56388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3400" b="1" dirty="0">
                <a:solidFill>
                  <a:schemeClr val="accent6">
                    <a:lumMod val="75000"/>
                  </a:schemeClr>
                </a:solidFill>
                <a:effectLst>
                  <a:outerShdw blurRad="38100" dist="38100" dir="2700000" algn="tl">
                    <a:srgbClr val="000000">
                      <a:alpha val="43137"/>
                    </a:srgbClr>
                  </a:outerShdw>
                </a:effectLst>
              </a:rPr>
              <a:t>RECORD HIGH YEAR FOR AP IN NEW MEXICO</a:t>
            </a:r>
            <a:endParaRPr lang="en-US" sz="3400" dirty="0">
              <a:solidFill>
                <a:schemeClr val="accent6">
                  <a:lumMod val="75000"/>
                </a:schemeClr>
              </a:solidFill>
              <a:effectLst>
                <a:outerShdw blurRad="38100" dist="38100" dir="2700000" algn="tl">
                  <a:srgbClr val="000000">
                    <a:alpha val="43137"/>
                  </a:srgbClr>
                </a:outerShdw>
              </a:effectLst>
            </a:endParaRPr>
          </a:p>
          <a:p>
            <a:pPr marL="457200" indent="-457200" algn="l">
              <a:buFont typeface="Arial" panose="020B0604020202020204" pitchFamily="34" charset="0"/>
              <a:buChar char="•"/>
            </a:pPr>
            <a:endParaRPr lang="en-US" sz="2400" dirty="0"/>
          </a:p>
          <a:p>
            <a:pPr marL="457200" indent="-457200" algn="l">
              <a:buFont typeface="Arial" panose="020B0604020202020204" pitchFamily="34" charset="0"/>
              <a:buChar char="•"/>
            </a:pPr>
            <a:endParaRPr lang="en-US" sz="2400" dirty="0"/>
          </a:p>
          <a:p>
            <a:pPr marL="457200" indent="-457200" algn="l">
              <a:buFont typeface="Arial" panose="020B0604020202020204" pitchFamily="34" charset="0"/>
              <a:buChar char="•"/>
            </a:pPr>
            <a:endParaRPr lang="en-US" sz="2400" dirty="0"/>
          </a:p>
          <a:p>
            <a:pPr marL="457200" indent="-457200" algn="l">
              <a:buFont typeface="Arial" panose="020B0604020202020204" pitchFamily="34" charset="0"/>
              <a:buChar char="•"/>
            </a:pPr>
            <a:endParaRPr lang="en-US" sz="2400" dirty="0"/>
          </a:p>
          <a:p>
            <a:pPr marL="457200" indent="-457200" algn="l">
              <a:buFont typeface="Arial" panose="020B0604020202020204" pitchFamily="34" charset="0"/>
              <a:buChar char="•"/>
            </a:pPr>
            <a:endParaRPr lang="en-US" sz="2400" b="1" dirty="0">
              <a:solidFill>
                <a:srgbClr val="00B050"/>
              </a:solidFill>
            </a:endParaRPr>
          </a:p>
          <a:p>
            <a:pPr algn="l"/>
            <a:r>
              <a:rPr lang="en-US" sz="2400" b="1" dirty="0">
                <a:solidFill>
                  <a:srgbClr val="00B050"/>
                </a:solidFill>
              </a:rPr>
              <a:t>     +50% </a:t>
            </a:r>
            <a:r>
              <a:rPr lang="en-US" sz="2400" dirty="0">
                <a:solidFill>
                  <a:schemeClr val="tx1">
                    <a:lumMod val="75000"/>
                    <a:lumOff val="25000"/>
                  </a:schemeClr>
                </a:solidFill>
              </a:rPr>
              <a:t>increase in AP exams taken since 2010</a:t>
            </a:r>
          </a:p>
          <a:p>
            <a:pPr algn="l"/>
            <a:r>
              <a:rPr lang="en-US" sz="2400" b="1" dirty="0">
                <a:solidFill>
                  <a:srgbClr val="00B050"/>
                </a:solidFill>
              </a:rPr>
              <a:t>     +48% </a:t>
            </a:r>
            <a:r>
              <a:rPr lang="en-US" sz="2400" dirty="0">
                <a:solidFill>
                  <a:schemeClr val="tx1">
                    <a:lumMod val="75000"/>
                    <a:lumOff val="25000"/>
                  </a:schemeClr>
                </a:solidFill>
              </a:rPr>
              <a:t>increase in students taking an AP exam since 2010</a:t>
            </a:r>
          </a:p>
          <a:p>
            <a:pPr algn="l"/>
            <a:r>
              <a:rPr lang="en-US" sz="2400" b="1" dirty="0">
                <a:solidFill>
                  <a:srgbClr val="00B050"/>
                </a:solidFill>
              </a:rPr>
              <a:t>     +27%</a:t>
            </a:r>
            <a:r>
              <a:rPr lang="en-US" sz="2400" dirty="0"/>
              <a:t> </a:t>
            </a:r>
            <a:r>
              <a:rPr lang="en-US" sz="2400" dirty="0">
                <a:solidFill>
                  <a:schemeClr val="tx1">
                    <a:lumMod val="75000"/>
                    <a:lumOff val="25000"/>
                  </a:schemeClr>
                </a:solidFill>
              </a:rPr>
              <a:t>increase in exams earning a passing grade since 2010</a:t>
            </a:r>
          </a:p>
          <a:p>
            <a:pPr algn="l"/>
            <a:r>
              <a:rPr lang="en-US" sz="2400" b="1" dirty="0">
                <a:solidFill>
                  <a:srgbClr val="00B050"/>
                </a:solidFill>
              </a:rPr>
              <a:t>     +90% </a:t>
            </a:r>
            <a:r>
              <a:rPr lang="en-US" sz="2400" dirty="0">
                <a:solidFill>
                  <a:schemeClr val="tx1">
                    <a:lumMod val="75000"/>
                    <a:lumOff val="25000"/>
                  </a:schemeClr>
                </a:solidFill>
              </a:rPr>
              <a:t>increase in students taking an AP class since 2010</a:t>
            </a:r>
          </a:p>
          <a:p>
            <a:r>
              <a:rPr lang="en-US" sz="2400" b="1" dirty="0">
                <a:solidFill>
                  <a:schemeClr val="tx1">
                    <a:lumMod val="75000"/>
                    <a:lumOff val="25000"/>
                  </a:schemeClr>
                </a:solidFill>
              </a:rPr>
              <a:t>$3.55 million potential tuition savings for New Mexico ‘s        students and families </a:t>
            </a:r>
            <a:endParaRPr lang="en-US" b="1" dirty="0">
              <a:solidFill>
                <a:schemeClr val="tx1">
                  <a:lumMod val="75000"/>
                  <a:lumOff val="25000"/>
                </a:schemeClr>
              </a:solidFill>
            </a:endParaRPr>
          </a:p>
        </p:txBody>
      </p:sp>
    </p:spTree>
    <p:extLst>
      <p:ext uri="{BB962C8B-B14F-4D97-AF65-F5344CB8AC3E}">
        <p14:creationId xmlns:p14="http://schemas.microsoft.com/office/powerpoint/2010/main" val="1998101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2F14267-A0EC-42F9-9E8C-475046085F9E}" type="slidenum">
              <a:rPr lang="en-US" smtClean="0">
                <a:solidFill>
                  <a:prstClr val="black">
                    <a:tint val="75000"/>
                  </a:prstClr>
                </a:solidFill>
              </a:rPr>
              <a:pPr/>
              <a:t>7</a:t>
            </a:fld>
            <a:endParaRPr lang="en-US" dirty="0">
              <a:solidFill>
                <a:prstClr val="black">
                  <a:tint val="75000"/>
                </a:prstClr>
              </a:solidFill>
            </a:endParaRPr>
          </a:p>
        </p:txBody>
      </p:sp>
      <p:sp>
        <p:nvSpPr>
          <p:cNvPr id="4" name="Subtitle 3"/>
          <p:cNvSpPr>
            <a:spLocks noGrp="1"/>
          </p:cNvSpPr>
          <p:nvPr>
            <p:ph type="subTitle" idx="1"/>
          </p:nvPr>
        </p:nvSpPr>
        <p:spPr>
          <a:xfrm>
            <a:off x="228600" y="1066800"/>
            <a:ext cx="8686800" cy="5029200"/>
          </a:xfrm>
        </p:spPr>
        <p:txBody>
          <a:bodyPr>
            <a:normAutofit/>
          </a:bodyPr>
          <a:lstStyle/>
          <a:p>
            <a:pPr algn="l"/>
            <a:endParaRPr lang="en-US" dirty="0"/>
          </a:p>
          <a:p>
            <a:pPr marL="457200" indent="-457200" algn="l">
              <a:buFont typeface="Arial" panose="020B0604020202020204" pitchFamily="34" charset="0"/>
              <a:buChar char="•"/>
            </a:pPr>
            <a:endParaRPr lang="en-US" dirty="0"/>
          </a:p>
        </p:txBody>
      </p:sp>
      <p:sp>
        <p:nvSpPr>
          <p:cNvPr id="11" name="Rectangle 10"/>
          <p:cNvSpPr/>
          <p:nvPr/>
        </p:nvSpPr>
        <p:spPr>
          <a:xfrm>
            <a:off x="482958" y="990600"/>
            <a:ext cx="8153400" cy="1371600"/>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6" name="Subtitle 3"/>
          <p:cNvSpPr txBox="1">
            <a:spLocks/>
          </p:cNvSpPr>
          <p:nvPr/>
        </p:nvSpPr>
        <p:spPr>
          <a:xfrm>
            <a:off x="228600" y="685800"/>
            <a:ext cx="8686800" cy="5410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600" b="1" dirty="0">
              <a:solidFill>
                <a:schemeClr val="accent6"/>
              </a:solidFill>
            </a:endParaRPr>
          </a:p>
          <a:p>
            <a:pPr marL="1257300" lvl="2" indent="-342900" algn="l">
              <a:buFont typeface="Arial" panose="020B0604020202020204" pitchFamily="34" charset="0"/>
              <a:buChar char="•"/>
            </a:pPr>
            <a:endParaRPr lang="en-US" dirty="0"/>
          </a:p>
          <a:p>
            <a:pPr marL="457200" indent="-457200" algn="l">
              <a:buFont typeface="Arial" panose="020B0604020202020204" pitchFamily="34" charset="0"/>
              <a:buChar char="•"/>
            </a:pPr>
            <a:endParaRPr lang="en-US" dirty="0"/>
          </a:p>
          <a:p>
            <a:pPr marL="457200" indent="-457200" algn="l">
              <a:buFont typeface="Arial" panose="020B0604020202020204" pitchFamily="34" charset="0"/>
              <a:buChar char="•"/>
            </a:pPr>
            <a:endParaRPr lang="en-US" dirty="0"/>
          </a:p>
        </p:txBody>
      </p:sp>
      <p:sp>
        <p:nvSpPr>
          <p:cNvPr id="7" name="Subtitle 3"/>
          <p:cNvSpPr txBox="1">
            <a:spLocks/>
          </p:cNvSpPr>
          <p:nvPr/>
        </p:nvSpPr>
        <p:spPr>
          <a:xfrm>
            <a:off x="228600" y="685800"/>
            <a:ext cx="8686800" cy="5410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457200" indent="-457200" algn="l">
              <a:buFont typeface="Arial" panose="020B0604020202020204" pitchFamily="34" charset="0"/>
              <a:buChar char="•"/>
            </a:pPr>
            <a:endParaRPr lang="en-US" dirty="0"/>
          </a:p>
        </p:txBody>
      </p:sp>
      <p:sp>
        <p:nvSpPr>
          <p:cNvPr id="9" name="Content Placeholder 2"/>
          <p:cNvSpPr txBox="1">
            <a:spLocks/>
          </p:cNvSpPr>
          <p:nvPr/>
        </p:nvSpPr>
        <p:spPr>
          <a:xfrm>
            <a:off x="440702" y="1143000"/>
            <a:ext cx="8229600" cy="44958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2400" b="1" u="sng" dirty="0">
                <a:solidFill>
                  <a:schemeClr val="bg1"/>
                </a:solidFill>
              </a:rPr>
              <a:t>New Mexico ranks 3</a:t>
            </a:r>
            <a:r>
              <a:rPr lang="en-US" sz="2400" b="1" u="sng" baseline="30000" dirty="0">
                <a:solidFill>
                  <a:schemeClr val="bg1"/>
                </a:solidFill>
              </a:rPr>
              <a:t>rd</a:t>
            </a:r>
            <a:r>
              <a:rPr lang="en-US" sz="2400" b="1" u="sng" dirty="0">
                <a:solidFill>
                  <a:schemeClr val="bg1"/>
                </a:solidFill>
              </a:rPr>
              <a:t> </a:t>
            </a:r>
            <a:r>
              <a:rPr lang="en-US" sz="2400" b="1" dirty="0">
                <a:solidFill>
                  <a:schemeClr val="bg1"/>
                </a:solidFill>
              </a:rPr>
              <a:t>among PARCC states for average growth, and ranks in the </a:t>
            </a:r>
            <a:r>
              <a:rPr lang="en-US" sz="2400" b="1" u="sng" dirty="0">
                <a:solidFill>
                  <a:schemeClr val="bg1"/>
                </a:solidFill>
              </a:rPr>
              <a:t>top half </a:t>
            </a:r>
            <a:r>
              <a:rPr lang="en-US" sz="2400" b="1" dirty="0">
                <a:solidFill>
                  <a:schemeClr val="bg1"/>
                </a:solidFill>
              </a:rPr>
              <a:t>of PARCC states for growth in 10 out of 12 areas in elementary and middle school.</a:t>
            </a:r>
            <a:endParaRPr lang="en-US" sz="2400" dirty="0">
              <a:solidFill>
                <a:schemeClr val="bg1"/>
              </a:solidFill>
            </a:endParaRPr>
          </a:p>
          <a:p>
            <a:endParaRPr lang="en-US" sz="7200" dirty="0">
              <a:solidFill>
                <a:srgbClr val="002060"/>
              </a:solidFill>
            </a:endParaRPr>
          </a:p>
        </p:txBody>
      </p:sp>
      <p:sp>
        <p:nvSpPr>
          <p:cNvPr id="13" name="Rectangle 12"/>
          <p:cNvSpPr/>
          <p:nvPr/>
        </p:nvSpPr>
        <p:spPr>
          <a:xfrm>
            <a:off x="1234440" y="5400130"/>
            <a:ext cx="6675120" cy="640080"/>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4212699678"/>
              </p:ext>
            </p:extLst>
          </p:nvPr>
        </p:nvGraphicFramePr>
        <p:xfrm>
          <a:off x="757652" y="2576847"/>
          <a:ext cx="7700548" cy="2560320"/>
        </p:xfrm>
        <a:graphic>
          <a:graphicData uri="http://schemas.openxmlformats.org/drawingml/2006/table">
            <a:tbl>
              <a:tblPr firstRow="1" bandRow="1">
                <a:tableStyleId>{5C22544A-7EE6-4342-B048-85BDC9FD1C3A}</a:tableStyleId>
              </a:tblPr>
              <a:tblGrid>
                <a:gridCol w="1393121">
                  <a:extLst>
                    <a:ext uri="{9D8B030D-6E8A-4147-A177-3AD203B41FA5}">
                      <a16:colId xmlns:a16="http://schemas.microsoft.com/office/drawing/2014/main" xmlns="" val="20000"/>
                    </a:ext>
                  </a:extLst>
                </a:gridCol>
                <a:gridCol w="2009747">
                  <a:extLst>
                    <a:ext uri="{9D8B030D-6E8A-4147-A177-3AD203B41FA5}">
                      <a16:colId xmlns:a16="http://schemas.microsoft.com/office/drawing/2014/main" xmlns="" val="20001"/>
                    </a:ext>
                  </a:extLst>
                </a:gridCol>
                <a:gridCol w="640080">
                  <a:extLst>
                    <a:ext uri="{9D8B030D-6E8A-4147-A177-3AD203B41FA5}">
                      <a16:colId xmlns:a16="http://schemas.microsoft.com/office/drawing/2014/main" xmlns="" val="20002"/>
                    </a:ext>
                  </a:extLst>
                </a:gridCol>
                <a:gridCol w="1647853">
                  <a:extLst>
                    <a:ext uri="{9D8B030D-6E8A-4147-A177-3AD203B41FA5}">
                      <a16:colId xmlns:a16="http://schemas.microsoft.com/office/drawing/2014/main" xmlns="" val="20003"/>
                    </a:ext>
                  </a:extLst>
                </a:gridCol>
                <a:gridCol w="2009747">
                  <a:extLst>
                    <a:ext uri="{9D8B030D-6E8A-4147-A177-3AD203B41FA5}">
                      <a16:colId xmlns:a16="http://schemas.microsoft.com/office/drawing/2014/main" xmlns="" val="20004"/>
                    </a:ext>
                  </a:extLst>
                </a:gridCol>
              </a:tblGrid>
              <a:tr h="365760">
                <a:tc>
                  <a:txBody>
                    <a:bodyPr/>
                    <a:lstStyle/>
                    <a:p>
                      <a:pPr algn="ctr" fontAlgn="b"/>
                      <a:r>
                        <a:rPr lang="en-US" sz="2000" u="none" strike="noStrike" dirty="0">
                          <a:effectLst/>
                        </a:rPr>
                        <a:t>Assessment</a:t>
                      </a:r>
                      <a:endParaRPr lang="en-US" sz="2000" b="1" i="0" u="none" strike="noStrike" dirty="0">
                        <a:solidFill>
                          <a:srgbClr val="000000"/>
                        </a:solidFill>
                        <a:effectLst/>
                        <a:latin typeface="Calibri"/>
                      </a:endParaRPr>
                    </a:p>
                  </a:txBody>
                  <a:tcPr marL="9525" marR="9525" marT="9525" marB="0" anchor="b"/>
                </a:tc>
                <a:tc>
                  <a:txBody>
                    <a:bodyPr/>
                    <a:lstStyle/>
                    <a:p>
                      <a:pPr algn="ctr" fontAlgn="b"/>
                      <a:r>
                        <a:rPr lang="en-US" sz="2000" u="none" strike="noStrike" dirty="0">
                          <a:effectLst/>
                        </a:rPr>
                        <a:t>PARCC Rank</a:t>
                      </a:r>
                      <a:endParaRPr lang="en-US" sz="2000" b="1" i="0" u="none" strike="noStrike" dirty="0">
                        <a:solidFill>
                          <a:srgbClr val="000000"/>
                        </a:solidFill>
                        <a:effectLst/>
                        <a:latin typeface="Calibri"/>
                      </a:endParaRPr>
                    </a:p>
                  </a:txBody>
                  <a:tcPr marL="9525" marR="9525" marT="9525" marB="0" anchor="b"/>
                </a:tc>
                <a:tc>
                  <a:txBody>
                    <a:bodyPr/>
                    <a:lstStyle/>
                    <a:p>
                      <a:pPr algn="ctr" fontAlgn="b"/>
                      <a:endParaRPr lang="en-US" sz="2000" b="1" i="0" u="none" strike="noStrike" dirty="0">
                        <a:solidFill>
                          <a:srgbClr val="000000"/>
                        </a:solidFill>
                        <a:effectLst/>
                        <a:latin typeface="Calibri"/>
                      </a:endParaRPr>
                    </a:p>
                  </a:txBody>
                  <a:tcPr marL="9525" marR="9525" marT="9525" marB="0" anchor="b">
                    <a:solidFill>
                      <a:schemeClr val="bg1"/>
                    </a:solidFill>
                  </a:tcPr>
                </a:tc>
                <a:tc>
                  <a:txBody>
                    <a:bodyPr/>
                    <a:lstStyle/>
                    <a:p>
                      <a:pPr algn="ctr" fontAlgn="b"/>
                      <a:r>
                        <a:rPr lang="en-US" sz="2000" u="none" strike="noStrike">
                          <a:effectLst/>
                        </a:rPr>
                        <a:t>Assessment</a:t>
                      </a:r>
                      <a:endParaRPr lang="en-US" sz="2000" b="1" i="0" u="none" strike="noStrike">
                        <a:solidFill>
                          <a:srgbClr val="000000"/>
                        </a:solidFill>
                        <a:effectLst/>
                        <a:latin typeface="Calibri"/>
                      </a:endParaRPr>
                    </a:p>
                  </a:txBody>
                  <a:tcPr marL="9525" marR="9525" marT="9525" marB="0" anchor="b"/>
                </a:tc>
                <a:tc>
                  <a:txBody>
                    <a:bodyPr/>
                    <a:lstStyle/>
                    <a:p>
                      <a:pPr algn="ctr" fontAlgn="b"/>
                      <a:r>
                        <a:rPr lang="en-US" sz="2000" u="none" strike="noStrike" dirty="0">
                          <a:effectLst/>
                        </a:rPr>
                        <a:t>PARCC Rank</a:t>
                      </a:r>
                      <a:endParaRPr lang="en-US" sz="2000" b="1"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xmlns="" val="10000"/>
                  </a:ext>
                </a:extLst>
              </a:tr>
              <a:tr h="365760">
                <a:tc>
                  <a:txBody>
                    <a:bodyPr/>
                    <a:lstStyle/>
                    <a:p>
                      <a:pPr algn="l" fontAlgn="ctr"/>
                      <a:r>
                        <a:rPr lang="en-US" sz="2000" u="none" strike="noStrike" dirty="0">
                          <a:effectLst/>
                        </a:rPr>
                        <a:t>ELA Grade 3</a:t>
                      </a:r>
                      <a:endParaRPr lang="en-US" sz="2000" b="0" i="0" u="none" strike="noStrike" dirty="0">
                        <a:solidFill>
                          <a:srgbClr val="000000"/>
                        </a:solidFill>
                        <a:effectLst/>
                        <a:latin typeface="Calibri"/>
                      </a:endParaRPr>
                    </a:p>
                  </a:txBody>
                  <a:tcPr marL="9525" marR="9525" marT="9525" marB="0" anchor="ctr"/>
                </a:tc>
                <a:tc>
                  <a:txBody>
                    <a:bodyPr/>
                    <a:lstStyle/>
                    <a:p>
                      <a:pPr algn="ctr" fontAlgn="ctr"/>
                      <a:r>
                        <a:rPr lang="en-US" sz="2000" u="none" strike="noStrike" dirty="0">
                          <a:effectLst/>
                        </a:rPr>
                        <a:t>7</a:t>
                      </a:r>
                      <a:endParaRPr lang="en-US" sz="2000" b="0" i="0" u="none" strike="noStrike" dirty="0">
                        <a:solidFill>
                          <a:srgbClr val="000000"/>
                        </a:solidFill>
                        <a:effectLst/>
                        <a:latin typeface="Calibri"/>
                      </a:endParaRPr>
                    </a:p>
                  </a:txBody>
                  <a:tcPr marL="9525" marR="9525" marT="9525" marB="0" anchor="ctr"/>
                </a:tc>
                <a:tc>
                  <a:txBody>
                    <a:bodyPr/>
                    <a:lstStyle/>
                    <a:p>
                      <a:pPr algn="l" fontAlgn="b"/>
                      <a:endParaRPr lang="en-US" sz="20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ctr"/>
                      <a:r>
                        <a:rPr lang="en-US" sz="2000" u="none" strike="noStrike" dirty="0">
                          <a:effectLst/>
                        </a:rPr>
                        <a:t>Math Grade 3</a:t>
                      </a:r>
                      <a:endParaRPr lang="en-US" sz="2000" b="0" i="0" u="none" strike="noStrike" dirty="0">
                        <a:solidFill>
                          <a:srgbClr val="000000"/>
                        </a:solidFill>
                        <a:effectLst/>
                        <a:latin typeface="Calibri"/>
                      </a:endParaRPr>
                    </a:p>
                  </a:txBody>
                  <a:tcPr marL="9525" marR="9525" marT="9525" marB="0" anchor="ctr"/>
                </a:tc>
                <a:tc>
                  <a:txBody>
                    <a:bodyPr/>
                    <a:lstStyle/>
                    <a:p>
                      <a:pPr algn="ctr" fontAlgn="ctr"/>
                      <a:r>
                        <a:rPr lang="en-US" sz="2000" u="none" strike="noStrike">
                          <a:effectLst/>
                        </a:rPr>
                        <a:t>3</a:t>
                      </a:r>
                      <a:endParaRPr lang="en-US" sz="2000" b="0" i="0" u="none" strike="noStrike">
                        <a:solidFill>
                          <a:srgbClr val="000000"/>
                        </a:solidFill>
                        <a:effectLst/>
                        <a:latin typeface="Calibri"/>
                      </a:endParaRPr>
                    </a:p>
                  </a:txBody>
                  <a:tcPr marL="9525" marR="9525" marT="9525" marB="0" anchor="ctr"/>
                </a:tc>
                <a:extLst>
                  <a:ext uri="{0D108BD9-81ED-4DB2-BD59-A6C34878D82A}">
                    <a16:rowId xmlns:a16="http://schemas.microsoft.com/office/drawing/2014/main" xmlns="" val="10001"/>
                  </a:ext>
                </a:extLst>
              </a:tr>
              <a:tr h="365760">
                <a:tc>
                  <a:txBody>
                    <a:bodyPr/>
                    <a:lstStyle/>
                    <a:p>
                      <a:pPr algn="l" fontAlgn="ctr"/>
                      <a:r>
                        <a:rPr lang="en-US" sz="2000" u="none" strike="noStrike" dirty="0">
                          <a:effectLst/>
                        </a:rPr>
                        <a:t>ELA Grade 4</a:t>
                      </a:r>
                      <a:endParaRPr lang="en-US" sz="2000" b="0" i="0" u="none" strike="noStrike" dirty="0">
                        <a:solidFill>
                          <a:srgbClr val="000000"/>
                        </a:solidFill>
                        <a:effectLst/>
                        <a:latin typeface="Calibri"/>
                      </a:endParaRPr>
                    </a:p>
                  </a:txBody>
                  <a:tcPr marL="9525" marR="9525" marT="9525" marB="0" anchor="ctr"/>
                </a:tc>
                <a:tc>
                  <a:txBody>
                    <a:bodyPr/>
                    <a:lstStyle/>
                    <a:p>
                      <a:pPr algn="ctr" fontAlgn="ctr"/>
                      <a:r>
                        <a:rPr lang="en-US" sz="2000" u="none" strike="noStrike" dirty="0">
                          <a:effectLst/>
                        </a:rPr>
                        <a:t>3</a:t>
                      </a:r>
                      <a:endParaRPr lang="en-US" sz="2000" b="0" i="0" u="none" strike="noStrike" dirty="0">
                        <a:solidFill>
                          <a:srgbClr val="000000"/>
                        </a:solidFill>
                        <a:effectLst/>
                        <a:latin typeface="Calibri"/>
                      </a:endParaRPr>
                    </a:p>
                  </a:txBody>
                  <a:tcPr marL="9525" marR="9525" marT="9525" marB="0" anchor="ctr"/>
                </a:tc>
                <a:tc>
                  <a:txBody>
                    <a:bodyPr/>
                    <a:lstStyle/>
                    <a:p>
                      <a:pPr algn="l" fontAlgn="b"/>
                      <a:endParaRPr lang="en-US" sz="20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ctr"/>
                      <a:r>
                        <a:rPr lang="en-US" sz="2000" u="none" strike="noStrike">
                          <a:effectLst/>
                        </a:rPr>
                        <a:t>Math Grade 4</a:t>
                      </a:r>
                      <a:endParaRPr lang="en-US" sz="2000" b="0" i="0" u="none" strike="noStrike">
                        <a:solidFill>
                          <a:srgbClr val="000000"/>
                        </a:solidFill>
                        <a:effectLst/>
                        <a:latin typeface="Calibri"/>
                      </a:endParaRPr>
                    </a:p>
                  </a:txBody>
                  <a:tcPr marL="9525" marR="9525" marT="9525" marB="0" anchor="ctr"/>
                </a:tc>
                <a:tc>
                  <a:txBody>
                    <a:bodyPr/>
                    <a:lstStyle/>
                    <a:p>
                      <a:pPr algn="ctr" fontAlgn="ctr"/>
                      <a:r>
                        <a:rPr lang="en-US" sz="2000" u="none" strike="noStrike" dirty="0">
                          <a:effectLst/>
                        </a:rPr>
                        <a:t>2</a:t>
                      </a:r>
                      <a:endParaRPr lang="en-US" sz="2000" b="0"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xmlns="" val="10002"/>
                  </a:ext>
                </a:extLst>
              </a:tr>
              <a:tr h="365760">
                <a:tc>
                  <a:txBody>
                    <a:bodyPr/>
                    <a:lstStyle/>
                    <a:p>
                      <a:pPr algn="l" fontAlgn="ctr"/>
                      <a:r>
                        <a:rPr lang="en-US" sz="2000" u="none" strike="noStrike">
                          <a:effectLst/>
                        </a:rPr>
                        <a:t>ELA Grade 5</a:t>
                      </a:r>
                      <a:endParaRPr lang="en-US" sz="2000" b="0" i="0" u="none" strike="noStrike">
                        <a:solidFill>
                          <a:srgbClr val="000000"/>
                        </a:solidFill>
                        <a:effectLst/>
                        <a:latin typeface="Calibri"/>
                      </a:endParaRPr>
                    </a:p>
                  </a:txBody>
                  <a:tcPr marL="9525" marR="9525" marT="9525" marB="0" anchor="ctr"/>
                </a:tc>
                <a:tc>
                  <a:txBody>
                    <a:bodyPr/>
                    <a:lstStyle/>
                    <a:p>
                      <a:pPr algn="ctr" fontAlgn="ctr"/>
                      <a:r>
                        <a:rPr lang="en-US" sz="2000" u="none" strike="noStrike" dirty="0">
                          <a:effectLst/>
                        </a:rPr>
                        <a:t>3</a:t>
                      </a:r>
                      <a:endParaRPr lang="en-US" sz="2000" b="0" i="0" u="none" strike="noStrike" dirty="0">
                        <a:solidFill>
                          <a:srgbClr val="000000"/>
                        </a:solidFill>
                        <a:effectLst/>
                        <a:latin typeface="Calibri"/>
                      </a:endParaRPr>
                    </a:p>
                  </a:txBody>
                  <a:tcPr marL="9525" marR="9525" marT="9525" marB="0" anchor="ctr"/>
                </a:tc>
                <a:tc>
                  <a:txBody>
                    <a:bodyPr/>
                    <a:lstStyle/>
                    <a:p>
                      <a:pPr algn="l" fontAlgn="b"/>
                      <a:endParaRPr lang="en-US" sz="20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ctr"/>
                      <a:r>
                        <a:rPr lang="en-US" sz="2000" u="none" strike="noStrike">
                          <a:effectLst/>
                        </a:rPr>
                        <a:t>Math Grade 5</a:t>
                      </a:r>
                      <a:endParaRPr lang="en-US" sz="2000" b="0" i="0" u="none" strike="noStrike">
                        <a:solidFill>
                          <a:srgbClr val="000000"/>
                        </a:solidFill>
                        <a:effectLst/>
                        <a:latin typeface="Calibri"/>
                      </a:endParaRPr>
                    </a:p>
                  </a:txBody>
                  <a:tcPr marL="9525" marR="9525" marT="9525" marB="0" anchor="ctr"/>
                </a:tc>
                <a:tc>
                  <a:txBody>
                    <a:bodyPr/>
                    <a:lstStyle/>
                    <a:p>
                      <a:pPr algn="ctr" fontAlgn="ctr"/>
                      <a:r>
                        <a:rPr lang="en-US" sz="2000" u="none" strike="noStrike" dirty="0">
                          <a:effectLst/>
                        </a:rPr>
                        <a:t>2</a:t>
                      </a:r>
                      <a:endParaRPr lang="en-US" sz="2000" b="0"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xmlns="" val="10003"/>
                  </a:ext>
                </a:extLst>
              </a:tr>
              <a:tr h="365760">
                <a:tc>
                  <a:txBody>
                    <a:bodyPr/>
                    <a:lstStyle/>
                    <a:p>
                      <a:pPr algn="l" fontAlgn="ctr"/>
                      <a:r>
                        <a:rPr lang="en-US" sz="2000" u="none" strike="noStrike">
                          <a:effectLst/>
                        </a:rPr>
                        <a:t>ELA Grade 6</a:t>
                      </a:r>
                      <a:endParaRPr lang="en-US" sz="2000" b="0" i="0" u="none" strike="noStrike">
                        <a:solidFill>
                          <a:srgbClr val="000000"/>
                        </a:solidFill>
                        <a:effectLst/>
                        <a:latin typeface="Calibri"/>
                      </a:endParaRPr>
                    </a:p>
                  </a:txBody>
                  <a:tcPr marL="9525" marR="9525" marT="9525" marB="0" anchor="ctr"/>
                </a:tc>
                <a:tc>
                  <a:txBody>
                    <a:bodyPr/>
                    <a:lstStyle/>
                    <a:p>
                      <a:pPr algn="ctr" fontAlgn="ctr"/>
                      <a:r>
                        <a:rPr lang="en-US" sz="2000" u="none" strike="noStrike" dirty="0">
                          <a:effectLst/>
                        </a:rPr>
                        <a:t>2</a:t>
                      </a:r>
                      <a:endParaRPr lang="en-US" sz="2000" b="0" i="0" u="none" strike="noStrike" dirty="0">
                        <a:solidFill>
                          <a:srgbClr val="000000"/>
                        </a:solidFill>
                        <a:effectLst/>
                        <a:latin typeface="Calibri"/>
                      </a:endParaRPr>
                    </a:p>
                  </a:txBody>
                  <a:tcPr marL="9525" marR="9525" marT="9525" marB="0" anchor="ctr"/>
                </a:tc>
                <a:tc>
                  <a:txBody>
                    <a:bodyPr/>
                    <a:lstStyle/>
                    <a:p>
                      <a:pPr algn="l" fontAlgn="b"/>
                      <a:endParaRPr lang="en-US" sz="20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ctr"/>
                      <a:r>
                        <a:rPr lang="en-US" sz="2000" u="none" strike="noStrike" dirty="0">
                          <a:effectLst/>
                        </a:rPr>
                        <a:t>Math Grade 6</a:t>
                      </a:r>
                      <a:endParaRPr lang="en-US" sz="2000" b="0" i="0" u="none" strike="noStrike" dirty="0">
                        <a:solidFill>
                          <a:srgbClr val="000000"/>
                        </a:solidFill>
                        <a:effectLst/>
                        <a:latin typeface="Calibri"/>
                      </a:endParaRPr>
                    </a:p>
                  </a:txBody>
                  <a:tcPr marL="9525" marR="9525" marT="9525" marB="0" anchor="ctr"/>
                </a:tc>
                <a:tc>
                  <a:txBody>
                    <a:bodyPr/>
                    <a:lstStyle/>
                    <a:p>
                      <a:pPr algn="ctr" fontAlgn="ctr"/>
                      <a:r>
                        <a:rPr lang="en-US" sz="2000" u="none" strike="noStrike">
                          <a:effectLst/>
                        </a:rPr>
                        <a:t>4</a:t>
                      </a:r>
                      <a:endParaRPr lang="en-US" sz="2000" b="0" i="0" u="none" strike="noStrike">
                        <a:solidFill>
                          <a:srgbClr val="000000"/>
                        </a:solidFill>
                        <a:effectLst/>
                        <a:latin typeface="Calibri"/>
                      </a:endParaRPr>
                    </a:p>
                  </a:txBody>
                  <a:tcPr marL="9525" marR="9525" marT="9525" marB="0" anchor="ctr"/>
                </a:tc>
                <a:extLst>
                  <a:ext uri="{0D108BD9-81ED-4DB2-BD59-A6C34878D82A}">
                    <a16:rowId xmlns:a16="http://schemas.microsoft.com/office/drawing/2014/main" xmlns="" val="10004"/>
                  </a:ext>
                </a:extLst>
              </a:tr>
              <a:tr h="365760">
                <a:tc>
                  <a:txBody>
                    <a:bodyPr/>
                    <a:lstStyle/>
                    <a:p>
                      <a:pPr algn="l" fontAlgn="ctr"/>
                      <a:r>
                        <a:rPr lang="en-US" sz="2000" u="none" strike="noStrike">
                          <a:effectLst/>
                        </a:rPr>
                        <a:t>ELA Grade 7</a:t>
                      </a:r>
                      <a:endParaRPr lang="en-US" sz="2000" b="0" i="0" u="none" strike="noStrike">
                        <a:solidFill>
                          <a:srgbClr val="000000"/>
                        </a:solidFill>
                        <a:effectLst/>
                        <a:latin typeface="Calibri"/>
                      </a:endParaRPr>
                    </a:p>
                  </a:txBody>
                  <a:tcPr marL="9525" marR="9525" marT="9525" marB="0" anchor="ctr"/>
                </a:tc>
                <a:tc>
                  <a:txBody>
                    <a:bodyPr/>
                    <a:lstStyle/>
                    <a:p>
                      <a:pPr algn="ctr" fontAlgn="ctr"/>
                      <a:r>
                        <a:rPr lang="en-US" sz="2000" u="none" strike="noStrike" dirty="0">
                          <a:effectLst/>
                        </a:rPr>
                        <a:t>2</a:t>
                      </a:r>
                      <a:endParaRPr lang="en-US" sz="2000" b="0" i="0" u="none" strike="noStrike" dirty="0">
                        <a:solidFill>
                          <a:srgbClr val="000000"/>
                        </a:solidFill>
                        <a:effectLst/>
                        <a:latin typeface="Calibri"/>
                      </a:endParaRPr>
                    </a:p>
                  </a:txBody>
                  <a:tcPr marL="9525" marR="9525" marT="9525" marB="0" anchor="ctr"/>
                </a:tc>
                <a:tc>
                  <a:txBody>
                    <a:bodyPr/>
                    <a:lstStyle/>
                    <a:p>
                      <a:pPr algn="l" fontAlgn="b"/>
                      <a:endParaRPr lang="en-US" sz="20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ctr"/>
                      <a:r>
                        <a:rPr lang="en-US" sz="2000" u="none" strike="noStrike" dirty="0">
                          <a:effectLst/>
                        </a:rPr>
                        <a:t>Math Grade 7</a:t>
                      </a:r>
                      <a:endParaRPr lang="en-US" sz="2000" b="0" i="0" u="none" strike="noStrike" dirty="0">
                        <a:solidFill>
                          <a:srgbClr val="000000"/>
                        </a:solidFill>
                        <a:effectLst/>
                        <a:latin typeface="Calibri"/>
                      </a:endParaRPr>
                    </a:p>
                  </a:txBody>
                  <a:tcPr marL="9525" marR="9525" marT="9525" marB="0" anchor="ctr"/>
                </a:tc>
                <a:tc>
                  <a:txBody>
                    <a:bodyPr/>
                    <a:lstStyle/>
                    <a:p>
                      <a:pPr algn="ctr" fontAlgn="ctr"/>
                      <a:r>
                        <a:rPr lang="en-US" sz="2000" u="none" strike="noStrike" dirty="0">
                          <a:effectLst/>
                        </a:rPr>
                        <a:t>3</a:t>
                      </a:r>
                      <a:endParaRPr lang="en-US" sz="2000" b="0"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xmlns="" val="10005"/>
                  </a:ext>
                </a:extLst>
              </a:tr>
              <a:tr h="365760">
                <a:tc>
                  <a:txBody>
                    <a:bodyPr/>
                    <a:lstStyle/>
                    <a:p>
                      <a:pPr algn="l" fontAlgn="ctr"/>
                      <a:r>
                        <a:rPr lang="en-US" sz="2000" u="none" strike="noStrike" dirty="0">
                          <a:effectLst/>
                        </a:rPr>
                        <a:t>ELA Grade 8</a:t>
                      </a:r>
                      <a:endParaRPr lang="en-US" sz="2000" b="0" i="0" u="none" strike="noStrike" dirty="0">
                        <a:solidFill>
                          <a:srgbClr val="000000"/>
                        </a:solidFill>
                        <a:effectLst/>
                        <a:latin typeface="Calibri"/>
                      </a:endParaRPr>
                    </a:p>
                  </a:txBody>
                  <a:tcPr marL="9525" marR="9525" marT="9525" marB="0" anchor="ctr"/>
                </a:tc>
                <a:tc>
                  <a:txBody>
                    <a:bodyPr/>
                    <a:lstStyle/>
                    <a:p>
                      <a:pPr algn="ctr" fontAlgn="ctr"/>
                      <a:r>
                        <a:rPr lang="en-US" sz="2000" u="none" strike="noStrike" dirty="0">
                          <a:effectLst/>
                        </a:rPr>
                        <a:t>3</a:t>
                      </a:r>
                      <a:endParaRPr lang="en-US" sz="2000" b="0" i="0" u="none" strike="noStrike" dirty="0">
                        <a:solidFill>
                          <a:srgbClr val="000000"/>
                        </a:solidFill>
                        <a:effectLst/>
                        <a:latin typeface="Calibri"/>
                      </a:endParaRPr>
                    </a:p>
                  </a:txBody>
                  <a:tcPr marL="9525" marR="9525" marT="9525" marB="0" anchor="ctr"/>
                </a:tc>
                <a:tc>
                  <a:txBody>
                    <a:bodyPr/>
                    <a:lstStyle/>
                    <a:p>
                      <a:pPr algn="l" fontAlgn="b"/>
                      <a:endParaRPr lang="en-US" sz="20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ctr"/>
                      <a:r>
                        <a:rPr lang="en-US" sz="2000" u="none" strike="noStrike">
                          <a:effectLst/>
                        </a:rPr>
                        <a:t>Math Grade 8</a:t>
                      </a:r>
                      <a:endParaRPr lang="en-US" sz="2000" b="0" i="0" u="none" strike="noStrike">
                        <a:solidFill>
                          <a:srgbClr val="000000"/>
                        </a:solidFill>
                        <a:effectLst/>
                        <a:latin typeface="Calibri"/>
                      </a:endParaRPr>
                    </a:p>
                  </a:txBody>
                  <a:tcPr marL="9525" marR="9525" marT="9525" marB="0" anchor="ctr"/>
                </a:tc>
                <a:tc>
                  <a:txBody>
                    <a:bodyPr/>
                    <a:lstStyle/>
                    <a:p>
                      <a:pPr algn="ctr" fontAlgn="ctr"/>
                      <a:r>
                        <a:rPr lang="en-US" sz="2000" u="none" strike="noStrike" dirty="0">
                          <a:effectLst/>
                        </a:rPr>
                        <a:t>2</a:t>
                      </a:r>
                      <a:endParaRPr lang="en-US" sz="2000" b="0"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xmlns="" val="10006"/>
                  </a:ext>
                </a:extLst>
              </a:tr>
            </a:tbl>
          </a:graphicData>
        </a:graphic>
      </p:graphicFrame>
      <p:sp>
        <p:nvSpPr>
          <p:cNvPr id="8" name="TextBox 7"/>
          <p:cNvSpPr txBox="1"/>
          <p:nvPr/>
        </p:nvSpPr>
        <p:spPr>
          <a:xfrm>
            <a:off x="1485900" y="5374373"/>
            <a:ext cx="6172200" cy="584775"/>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lang="en-US" sz="3200" b="1" dirty="0">
                <a:solidFill>
                  <a:schemeClr val="bg1"/>
                </a:solidFill>
              </a:rPr>
              <a:t>#1 </a:t>
            </a:r>
            <a:r>
              <a:rPr lang="en-US" sz="2000" b="1" dirty="0">
                <a:solidFill>
                  <a:schemeClr val="bg1"/>
                </a:solidFill>
              </a:rPr>
              <a:t>among PARCC states in 11</a:t>
            </a:r>
            <a:r>
              <a:rPr lang="en-US" sz="2000" b="1" baseline="30000" dirty="0">
                <a:solidFill>
                  <a:schemeClr val="bg1"/>
                </a:solidFill>
              </a:rPr>
              <a:t>th</a:t>
            </a:r>
            <a:r>
              <a:rPr lang="en-US" sz="2000" b="1" dirty="0">
                <a:solidFill>
                  <a:schemeClr val="bg1"/>
                </a:solidFill>
              </a:rPr>
              <a:t> Grade ELA Proficiency</a:t>
            </a:r>
          </a:p>
        </p:txBody>
      </p:sp>
      <p:sp>
        <p:nvSpPr>
          <p:cNvPr id="12" name="Title 1"/>
          <p:cNvSpPr txBox="1">
            <a:spLocks/>
          </p:cNvSpPr>
          <p:nvPr/>
        </p:nvSpPr>
        <p:spPr>
          <a:xfrm>
            <a:off x="457200" y="0"/>
            <a:ext cx="82296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en-US" sz="2400" b="1" dirty="0">
              <a:solidFill>
                <a:schemeClr val="accent1">
                  <a:lumMod val="75000"/>
                </a:schemeClr>
              </a:solidFill>
            </a:endParaRPr>
          </a:p>
        </p:txBody>
      </p:sp>
    </p:spTree>
    <p:extLst>
      <p:ext uri="{BB962C8B-B14F-4D97-AF65-F5344CB8AC3E}">
        <p14:creationId xmlns:p14="http://schemas.microsoft.com/office/powerpoint/2010/main" val="1420489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2F14267-A0EC-42F9-9E8C-475046085F9E}" type="slidenum">
              <a:rPr lang="en-US" smtClean="0">
                <a:solidFill>
                  <a:prstClr val="black">
                    <a:tint val="75000"/>
                  </a:prstClr>
                </a:solidFill>
              </a:rPr>
              <a:pPr/>
              <a:t>8</a:t>
            </a:fld>
            <a:endParaRPr lang="en-US" dirty="0">
              <a:solidFill>
                <a:prstClr val="black">
                  <a:tint val="75000"/>
                </a:prstClr>
              </a:solidFill>
            </a:endParaRPr>
          </a:p>
        </p:txBody>
      </p:sp>
      <p:sp>
        <p:nvSpPr>
          <p:cNvPr id="5" name="Title 1"/>
          <p:cNvSpPr txBox="1">
            <a:spLocks/>
          </p:cNvSpPr>
          <p:nvPr/>
        </p:nvSpPr>
        <p:spPr>
          <a:xfrm>
            <a:off x="457200" y="0"/>
            <a:ext cx="82296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en-US" sz="2400" b="1" dirty="0">
              <a:solidFill>
                <a:schemeClr val="accent1">
                  <a:lumMod val="75000"/>
                </a:schemeClr>
              </a:solidFill>
            </a:endParaRPr>
          </a:p>
        </p:txBody>
      </p:sp>
      <p:sp>
        <p:nvSpPr>
          <p:cNvPr id="6" name="Subtitle 3"/>
          <p:cNvSpPr txBox="1">
            <a:spLocks/>
          </p:cNvSpPr>
          <p:nvPr/>
        </p:nvSpPr>
        <p:spPr>
          <a:xfrm>
            <a:off x="228600" y="533400"/>
            <a:ext cx="8686800" cy="43434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600" b="1" dirty="0">
              <a:solidFill>
                <a:schemeClr val="accent6"/>
              </a:solidFill>
            </a:endParaRPr>
          </a:p>
          <a:p>
            <a:pPr algn="l"/>
            <a:endParaRPr lang="en-US" sz="2600" b="1" dirty="0">
              <a:solidFill>
                <a:schemeClr val="accent6"/>
              </a:solidFill>
            </a:endParaRPr>
          </a:p>
          <a:p>
            <a:pPr algn="l"/>
            <a:endParaRPr lang="en-US" sz="2600" b="1" dirty="0">
              <a:solidFill>
                <a:schemeClr val="accent6"/>
              </a:solidFill>
            </a:endParaRPr>
          </a:p>
          <a:p>
            <a:pPr algn="l"/>
            <a:endParaRPr lang="en-US" sz="2600" b="1" dirty="0">
              <a:solidFill>
                <a:schemeClr val="accent6"/>
              </a:solidFill>
            </a:endParaRPr>
          </a:p>
          <a:p>
            <a:pPr algn="l"/>
            <a:endParaRPr lang="en-US" sz="2600" b="1" dirty="0">
              <a:solidFill>
                <a:schemeClr val="accent6"/>
              </a:solidFill>
            </a:endParaRPr>
          </a:p>
          <a:p>
            <a:pPr algn="l"/>
            <a:endParaRPr lang="en-US" sz="2600" b="1" dirty="0">
              <a:solidFill>
                <a:schemeClr val="accent6"/>
              </a:solidFill>
            </a:endParaRPr>
          </a:p>
          <a:p>
            <a:pPr algn="l"/>
            <a:endParaRPr lang="en-US" sz="2600" b="1" dirty="0">
              <a:solidFill>
                <a:schemeClr val="accent6"/>
              </a:solidFill>
            </a:endParaRPr>
          </a:p>
          <a:p>
            <a:pPr algn="l"/>
            <a:endParaRPr lang="en-US" sz="2600" b="1" dirty="0">
              <a:solidFill>
                <a:schemeClr val="accent6"/>
              </a:solidFill>
            </a:endParaRPr>
          </a:p>
          <a:p>
            <a:pPr algn="l"/>
            <a:endParaRPr lang="en-US" sz="2600" b="1" dirty="0">
              <a:solidFill>
                <a:schemeClr val="accent6"/>
              </a:solidFill>
            </a:endParaRPr>
          </a:p>
          <a:p>
            <a:pPr algn="l"/>
            <a:endParaRPr lang="en-US" sz="2600" b="1" dirty="0">
              <a:solidFill>
                <a:schemeClr val="accent6"/>
              </a:solidFill>
            </a:endParaRPr>
          </a:p>
          <a:p>
            <a:pPr marL="457200" indent="-457200" algn="l">
              <a:buFont typeface="Arial" panose="020B0604020202020204" pitchFamily="34" charset="0"/>
              <a:buChar char="•"/>
            </a:pPr>
            <a:endParaRPr lang="en-US" sz="2600" dirty="0">
              <a:solidFill>
                <a:schemeClr val="tx1">
                  <a:lumMod val="75000"/>
                  <a:lumOff val="25000"/>
                </a:schemeClr>
              </a:solidFill>
            </a:endParaRPr>
          </a:p>
          <a:p>
            <a:pPr marL="1257300" lvl="2" indent="-342900" algn="l">
              <a:buFont typeface="Arial" panose="020B0604020202020204" pitchFamily="34" charset="0"/>
              <a:buChar char="•"/>
            </a:pPr>
            <a:endParaRPr lang="en-US" dirty="0"/>
          </a:p>
          <a:p>
            <a:pPr marL="457200" indent="-457200" algn="l">
              <a:buFont typeface="Arial" panose="020B0604020202020204" pitchFamily="34" charset="0"/>
              <a:buChar char="•"/>
            </a:pPr>
            <a:endParaRPr lang="en-US" dirty="0"/>
          </a:p>
          <a:p>
            <a:pPr marL="457200" indent="-457200" algn="l">
              <a:buFont typeface="Arial" panose="020B0604020202020204" pitchFamily="34" charset="0"/>
              <a:buChar char="•"/>
            </a:pPr>
            <a:endParaRPr lang="en-US" dirty="0"/>
          </a:p>
        </p:txBody>
      </p:sp>
      <p:sp>
        <p:nvSpPr>
          <p:cNvPr id="10" name="Rectangle 9"/>
          <p:cNvSpPr/>
          <p:nvPr/>
        </p:nvSpPr>
        <p:spPr>
          <a:xfrm>
            <a:off x="456896" y="5029200"/>
            <a:ext cx="8153400" cy="838200"/>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 name="TextBox 2"/>
          <p:cNvSpPr txBox="1"/>
          <p:nvPr/>
        </p:nvSpPr>
        <p:spPr>
          <a:xfrm>
            <a:off x="457970" y="5107998"/>
            <a:ext cx="8217794" cy="707886"/>
          </a:xfrm>
          <a:prstGeom prst="rect">
            <a:avLst/>
          </a:prstGeom>
          <a:noFill/>
        </p:spPr>
        <p:txBody>
          <a:bodyPr wrap="square" rtlCol="0">
            <a:spAutoFit/>
          </a:bodyPr>
          <a:lstStyle/>
          <a:p>
            <a:pPr algn="ctr"/>
            <a:r>
              <a:rPr lang="en-US" sz="2000" b="1" i="1" dirty="0">
                <a:solidFill>
                  <a:schemeClr val="bg1"/>
                </a:solidFill>
              </a:rPr>
              <a:t>PPE schools, historically earning D or F grades are now taking advantage of opportunities to improve, </a:t>
            </a:r>
            <a:r>
              <a:rPr lang="en-US" sz="2000" b="1" i="1" u="sng" dirty="0">
                <a:solidFill>
                  <a:schemeClr val="bg1"/>
                </a:solidFill>
              </a:rPr>
              <a:t>more than double statewide growth</a:t>
            </a:r>
            <a:r>
              <a:rPr lang="en-US" sz="2000" b="1" i="1" dirty="0">
                <a:solidFill>
                  <a:schemeClr val="bg1"/>
                </a:solidFill>
              </a:rPr>
              <a:t>.</a:t>
            </a:r>
          </a:p>
        </p:txBody>
      </p:sp>
      <p:graphicFrame>
        <p:nvGraphicFramePr>
          <p:cNvPr id="7" name="Chart 6"/>
          <p:cNvGraphicFramePr/>
          <p:nvPr>
            <p:extLst>
              <p:ext uri="{D42A27DB-BD31-4B8C-83A1-F6EECF244321}">
                <p14:modId xmlns:p14="http://schemas.microsoft.com/office/powerpoint/2010/main" val="2165496919"/>
              </p:ext>
            </p:extLst>
          </p:nvPr>
        </p:nvGraphicFramePr>
        <p:xfrm>
          <a:off x="914400" y="1143000"/>
          <a:ext cx="7315200" cy="3733800"/>
        </p:xfrm>
        <a:graphic>
          <a:graphicData uri="http://schemas.openxmlformats.org/drawingml/2006/chart">
            <c:chart xmlns:c="http://schemas.openxmlformats.org/drawingml/2006/chart" xmlns:r="http://schemas.openxmlformats.org/officeDocument/2006/relationships" r:id="rId3"/>
          </a:graphicData>
        </a:graphic>
      </p:graphicFrame>
      <p:sp>
        <p:nvSpPr>
          <p:cNvPr id="11" name="Subtitle 3"/>
          <p:cNvSpPr txBox="1">
            <a:spLocks/>
          </p:cNvSpPr>
          <p:nvPr/>
        </p:nvSpPr>
        <p:spPr>
          <a:xfrm>
            <a:off x="228600" y="685800"/>
            <a:ext cx="8686800" cy="12954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3400" b="1" dirty="0">
                <a:solidFill>
                  <a:schemeClr val="accent6">
                    <a:lumMod val="75000"/>
                  </a:schemeClr>
                </a:solidFill>
                <a:effectLst>
                  <a:outerShdw blurRad="38100" dist="38100" dir="2700000" algn="tl">
                    <a:srgbClr val="000000">
                      <a:alpha val="43137"/>
                    </a:srgbClr>
                  </a:outerShdw>
                </a:effectLst>
              </a:rPr>
              <a:t>SCHOOL GRADES INCREASE COMPARISON</a:t>
            </a:r>
            <a:r>
              <a:rPr lang="en-US" sz="3400" b="1" dirty="0">
                <a:solidFill>
                  <a:schemeClr val="accent6"/>
                </a:solidFill>
              </a:rPr>
              <a:t/>
            </a:r>
            <a:br>
              <a:rPr lang="en-US" sz="3400" b="1" dirty="0">
                <a:solidFill>
                  <a:schemeClr val="accent6"/>
                </a:solidFill>
              </a:rPr>
            </a:br>
            <a:endParaRPr lang="en-US" sz="3400" b="1" dirty="0"/>
          </a:p>
        </p:txBody>
      </p:sp>
    </p:spTree>
    <p:extLst>
      <p:ext uri="{BB962C8B-B14F-4D97-AF65-F5344CB8AC3E}">
        <p14:creationId xmlns:p14="http://schemas.microsoft.com/office/powerpoint/2010/main" val="127010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2F14267-A0EC-42F9-9E8C-475046085F9E}" type="slidenum">
              <a:rPr lang="en-US" smtClean="0">
                <a:solidFill>
                  <a:prstClr val="black">
                    <a:tint val="75000"/>
                  </a:prstClr>
                </a:solidFill>
              </a:rPr>
              <a:pPr/>
              <a:t>9</a:t>
            </a:fld>
            <a:endParaRPr lang="en-US" dirty="0">
              <a:solidFill>
                <a:prstClr val="black">
                  <a:tint val="75000"/>
                </a:prstClr>
              </a:solidFill>
            </a:endParaRPr>
          </a:p>
        </p:txBody>
      </p:sp>
      <p:sp>
        <p:nvSpPr>
          <p:cNvPr id="4" name="Subtitle 3"/>
          <p:cNvSpPr>
            <a:spLocks noGrp="1"/>
          </p:cNvSpPr>
          <p:nvPr>
            <p:ph type="subTitle" idx="1"/>
          </p:nvPr>
        </p:nvSpPr>
        <p:spPr>
          <a:xfrm>
            <a:off x="228600" y="1066800"/>
            <a:ext cx="8686800" cy="5334000"/>
          </a:xfrm>
        </p:spPr>
        <p:txBody>
          <a:bodyPr>
            <a:normAutofit/>
          </a:bodyPr>
          <a:lstStyle/>
          <a:p>
            <a:pPr algn="l"/>
            <a:endParaRPr lang="en-US" dirty="0"/>
          </a:p>
          <a:p>
            <a:pPr marL="457200" indent="-457200" algn="l">
              <a:buFont typeface="Arial" panose="020B0604020202020204" pitchFamily="34" charset="0"/>
              <a:buChar char="•"/>
            </a:pPr>
            <a:endParaRPr lang="en-US" dirty="0"/>
          </a:p>
        </p:txBody>
      </p:sp>
      <p:sp>
        <p:nvSpPr>
          <p:cNvPr id="5" name="Title 1"/>
          <p:cNvSpPr txBox="1">
            <a:spLocks/>
          </p:cNvSpPr>
          <p:nvPr/>
        </p:nvSpPr>
        <p:spPr>
          <a:xfrm>
            <a:off x="457200" y="0"/>
            <a:ext cx="82296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en-US" sz="2400" b="1" dirty="0">
              <a:solidFill>
                <a:schemeClr val="accent1">
                  <a:lumMod val="75000"/>
                </a:schemeClr>
              </a:solidFill>
            </a:endParaRPr>
          </a:p>
        </p:txBody>
      </p:sp>
      <p:sp>
        <p:nvSpPr>
          <p:cNvPr id="11" name="Rectangle 10"/>
          <p:cNvSpPr/>
          <p:nvPr/>
        </p:nvSpPr>
        <p:spPr>
          <a:xfrm>
            <a:off x="481885" y="5054958"/>
            <a:ext cx="8153400" cy="838200"/>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6" name="Subtitle 3"/>
          <p:cNvSpPr txBox="1">
            <a:spLocks/>
          </p:cNvSpPr>
          <p:nvPr/>
        </p:nvSpPr>
        <p:spPr>
          <a:xfrm>
            <a:off x="228600" y="533400"/>
            <a:ext cx="8686800" cy="43434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3400" b="1" dirty="0">
                <a:solidFill>
                  <a:schemeClr val="accent6">
                    <a:lumMod val="75000"/>
                  </a:schemeClr>
                </a:solidFill>
                <a:effectLst>
                  <a:outerShdw blurRad="38100" dist="38100" dir="2700000" algn="tl">
                    <a:srgbClr val="000000">
                      <a:alpha val="43137"/>
                    </a:srgbClr>
                  </a:outerShdw>
                </a:effectLst>
              </a:rPr>
              <a:t>NMTEACH SUMMATIVE STATEWIDE RATINGS</a:t>
            </a:r>
            <a:endParaRPr lang="en-US" sz="3400" dirty="0">
              <a:solidFill>
                <a:schemeClr val="accent6">
                  <a:lumMod val="75000"/>
                </a:schemeClr>
              </a:solidFill>
              <a:effectLst>
                <a:outerShdw blurRad="38100" dist="38100" dir="2700000" algn="tl">
                  <a:srgbClr val="000000">
                    <a:alpha val="43137"/>
                  </a:srgbClr>
                </a:outerShdw>
              </a:effectLst>
            </a:endParaRPr>
          </a:p>
          <a:p>
            <a:pPr algn="l"/>
            <a:endParaRPr lang="en-US" sz="2600" b="1" dirty="0">
              <a:solidFill>
                <a:schemeClr val="accent6"/>
              </a:solidFill>
            </a:endParaRPr>
          </a:p>
          <a:p>
            <a:pPr algn="l"/>
            <a:endParaRPr lang="en-US" sz="2600" b="1" dirty="0">
              <a:solidFill>
                <a:schemeClr val="accent6"/>
              </a:solidFill>
            </a:endParaRPr>
          </a:p>
          <a:p>
            <a:pPr algn="l"/>
            <a:endParaRPr lang="en-US" sz="2600" b="1" dirty="0">
              <a:solidFill>
                <a:schemeClr val="accent6"/>
              </a:solidFill>
            </a:endParaRPr>
          </a:p>
          <a:p>
            <a:pPr algn="l"/>
            <a:endParaRPr lang="en-US" sz="2600" b="1" dirty="0">
              <a:solidFill>
                <a:schemeClr val="accent6"/>
              </a:solidFill>
            </a:endParaRPr>
          </a:p>
          <a:p>
            <a:pPr algn="l"/>
            <a:endParaRPr lang="en-US" sz="2600" b="1" dirty="0">
              <a:solidFill>
                <a:schemeClr val="accent6"/>
              </a:solidFill>
            </a:endParaRPr>
          </a:p>
          <a:p>
            <a:pPr algn="l"/>
            <a:endParaRPr lang="en-US" sz="2600" b="1" dirty="0">
              <a:solidFill>
                <a:schemeClr val="accent6"/>
              </a:solidFill>
            </a:endParaRPr>
          </a:p>
          <a:p>
            <a:pPr algn="l"/>
            <a:endParaRPr lang="en-US" sz="2600" b="1" dirty="0">
              <a:solidFill>
                <a:schemeClr val="accent6"/>
              </a:solidFill>
            </a:endParaRPr>
          </a:p>
          <a:p>
            <a:pPr algn="l"/>
            <a:endParaRPr lang="en-US" sz="2600" b="1" dirty="0">
              <a:solidFill>
                <a:schemeClr val="accent6"/>
              </a:solidFill>
            </a:endParaRPr>
          </a:p>
          <a:p>
            <a:pPr algn="l"/>
            <a:endParaRPr lang="en-US" sz="2600" b="1" dirty="0">
              <a:solidFill>
                <a:schemeClr val="accent6"/>
              </a:solidFill>
            </a:endParaRPr>
          </a:p>
          <a:p>
            <a:pPr algn="l"/>
            <a:endParaRPr lang="en-US" sz="2600" b="1" dirty="0">
              <a:solidFill>
                <a:schemeClr val="accent6"/>
              </a:solidFill>
            </a:endParaRPr>
          </a:p>
          <a:p>
            <a:pPr marL="457200" indent="-457200" algn="l">
              <a:buFont typeface="Arial" panose="020B0604020202020204" pitchFamily="34" charset="0"/>
              <a:buChar char="•"/>
            </a:pPr>
            <a:endParaRPr lang="en-US" sz="2600" dirty="0">
              <a:solidFill>
                <a:schemeClr val="tx1">
                  <a:lumMod val="75000"/>
                  <a:lumOff val="25000"/>
                </a:schemeClr>
              </a:solidFill>
            </a:endParaRPr>
          </a:p>
          <a:p>
            <a:pPr marL="1257300" lvl="2" indent="-342900" algn="l">
              <a:buFont typeface="Arial" panose="020B0604020202020204" pitchFamily="34" charset="0"/>
              <a:buChar char="•"/>
            </a:pPr>
            <a:endParaRPr lang="en-US" dirty="0"/>
          </a:p>
          <a:p>
            <a:pPr marL="457200" indent="-457200" algn="l">
              <a:buFont typeface="Arial" panose="020B0604020202020204" pitchFamily="34" charset="0"/>
              <a:buChar char="•"/>
            </a:pPr>
            <a:endParaRPr lang="en-US" dirty="0"/>
          </a:p>
          <a:p>
            <a:pPr marL="457200" indent="-457200" algn="l">
              <a:buFont typeface="Arial" panose="020B0604020202020204" pitchFamily="34" charset="0"/>
              <a:buChar char="•"/>
            </a:pPr>
            <a:endParaRPr lang="en-US" dirty="0"/>
          </a:p>
        </p:txBody>
      </p:sp>
      <p:sp>
        <p:nvSpPr>
          <p:cNvPr id="3" name="TextBox 2"/>
          <p:cNvSpPr txBox="1"/>
          <p:nvPr/>
        </p:nvSpPr>
        <p:spPr>
          <a:xfrm>
            <a:off x="444322" y="5158440"/>
            <a:ext cx="8217794" cy="707886"/>
          </a:xfrm>
          <a:prstGeom prst="rect">
            <a:avLst/>
          </a:prstGeom>
          <a:noFill/>
        </p:spPr>
        <p:txBody>
          <a:bodyPr wrap="square" rtlCol="0">
            <a:spAutoFit/>
          </a:bodyPr>
          <a:lstStyle/>
          <a:p>
            <a:pPr algn="ctr"/>
            <a:r>
              <a:rPr lang="en-US" sz="2000" b="1" i="1" dirty="0">
                <a:solidFill>
                  <a:schemeClr val="bg1"/>
                </a:solidFill>
              </a:rPr>
              <a:t>Since the first year of teacher evaluation, the number of teachers earning Highly Effective and Exemplary ratings has </a:t>
            </a:r>
            <a:r>
              <a:rPr lang="en-US" sz="2000" b="1" i="1" u="sng" dirty="0">
                <a:solidFill>
                  <a:schemeClr val="bg1"/>
                </a:solidFill>
              </a:rPr>
              <a:t>increased by 30%</a:t>
            </a:r>
            <a:r>
              <a:rPr lang="en-US" sz="2000" b="1" i="1" dirty="0">
                <a:solidFill>
                  <a:schemeClr val="bg1"/>
                </a:solidFill>
              </a:rPr>
              <a:t>.</a:t>
            </a:r>
          </a:p>
        </p:txBody>
      </p:sp>
      <p:graphicFrame>
        <p:nvGraphicFramePr>
          <p:cNvPr id="10" name="Chart 9"/>
          <p:cNvGraphicFramePr/>
          <p:nvPr>
            <p:extLst>
              <p:ext uri="{D42A27DB-BD31-4B8C-83A1-F6EECF244321}">
                <p14:modId xmlns:p14="http://schemas.microsoft.com/office/powerpoint/2010/main" val="1862956871"/>
              </p:ext>
            </p:extLst>
          </p:nvPr>
        </p:nvGraphicFramePr>
        <p:xfrm>
          <a:off x="519985" y="1028164"/>
          <a:ext cx="8153400" cy="402679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03771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6">
                    <a:lumMod val="75000"/>
                  </a:schemeClr>
                </a:solidFill>
                <a:effectLst>
                  <a:outerShdw blurRad="38100" dist="38100" dir="2700000" algn="tl">
                    <a:srgbClr val="000000">
                      <a:alpha val="43137"/>
                    </a:srgbClr>
                  </a:outerShdw>
                </a:effectLst>
              </a:rPr>
              <a:t>New Mexico Rising Together </a:t>
            </a:r>
            <a:br>
              <a:rPr lang="en-US" b="1" dirty="0" smtClean="0">
                <a:solidFill>
                  <a:schemeClr val="accent6">
                    <a:lumMod val="75000"/>
                  </a:schemeClr>
                </a:solidFill>
                <a:effectLst>
                  <a:outerShdw blurRad="38100" dist="38100" dir="2700000" algn="tl">
                    <a:srgbClr val="000000">
                      <a:alpha val="43137"/>
                    </a:srgbClr>
                  </a:outerShdw>
                </a:effectLst>
              </a:rPr>
            </a:br>
            <a:endParaRPr lang="en-US" sz="3600" i="1" u="sng" dirty="0"/>
          </a:p>
        </p:txBody>
      </p:sp>
      <p:sp>
        <p:nvSpPr>
          <p:cNvPr id="3" name="Content Placeholder 2"/>
          <p:cNvSpPr>
            <a:spLocks noGrp="1"/>
          </p:cNvSpPr>
          <p:nvPr>
            <p:ph idx="1"/>
          </p:nvPr>
        </p:nvSpPr>
        <p:spPr>
          <a:xfrm>
            <a:off x="457200" y="838200"/>
            <a:ext cx="8229600" cy="5287963"/>
          </a:xfrm>
        </p:spPr>
        <p:txBody>
          <a:bodyPr>
            <a:normAutofit fontScale="92500" lnSpcReduction="20000"/>
          </a:bodyPr>
          <a:lstStyle/>
          <a:p>
            <a:pPr marL="0" indent="0" algn="ctr">
              <a:buNone/>
            </a:pPr>
            <a:r>
              <a:rPr lang="en-US" b="1" i="1" u="sng" dirty="0">
                <a:solidFill>
                  <a:schemeClr val="accent6">
                    <a:lumMod val="75000"/>
                  </a:schemeClr>
                </a:solidFill>
                <a:effectLst>
                  <a:outerShdw blurRad="38100" dist="38100" dir="2700000" algn="tl">
                    <a:srgbClr val="000000">
                      <a:alpha val="43137"/>
                    </a:srgbClr>
                  </a:outerShdw>
                </a:effectLst>
              </a:rPr>
              <a:t>Return Tour</a:t>
            </a:r>
            <a:endParaRPr lang="en-US" dirty="0" smtClean="0"/>
          </a:p>
          <a:p>
            <a:pPr marL="0" indent="0" algn="ctr">
              <a:buNone/>
            </a:pPr>
            <a:endParaRPr lang="en-US" dirty="0" smtClean="0"/>
          </a:p>
          <a:p>
            <a:pPr marL="0" indent="0" algn="ctr">
              <a:buNone/>
            </a:pPr>
            <a:r>
              <a:rPr lang="en-US" dirty="0" smtClean="0"/>
              <a:t>Revisiting our communities to share our response to feedback</a:t>
            </a:r>
          </a:p>
          <a:p>
            <a:pPr marL="0" indent="0" algn="ctr">
              <a:buNone/>
            </a:pPr>
            <a:endParaRPr lang="en-US" sz="2600" dirty="0"/>
          </a:p>
          <a:p>
            <a:pPr>
              <a:lnSpc>
                <a:spcPts val="2760"/>
              </a:lnSpc>
              <a:buClr>
                <a:srgbClr val="E56E2A"/>
              </a:buClr>
            </a:pPr>
            <a:r>
              <a:rPr lang="en-US" sz="3000" dirty="0">
                <a:solidFill>
                  <a:prstClr val="white">
                    <a:lumMod val="50000"/>
                  </a:prstClr>
                </a:solidFill>
                <a:latin typeface="Lato" charset="0"/>
                <a:ea typeface="Lato" charset="0"/>
                <a:cs typeface="Lato" charset="0"/>
              </a:rPr>
              <a:t>Farmington – April 17</a:t>
            </a:r>
          </a:p>
          <a:p>
            <a:pPr>
              <a:lnSpc>
                <a:spcPts val="2760"/>
              </a:lnSpc>
              <a:buClr>
                <a:srgbClr val="E56E2A"/>
              </a:buClr>
            </a:pPr>
            <a:r>
              <a:rPr lang="en-US" sz="3000" dirty="0">
                <a:solidFill>
                  <a:prstClr val="white">
                    <a:lumMod val="50000"/>
                  </a:prstClr>
                </a:solidFill>
                <a:latin typeface="Lato" charset="0"/>
                <a:ea typeface="Lato" charset="0"/>
                <a:cs typeface="Lato" charset="0"/>
              </a:rPr>
              <a:t>Albuquerque – April 18 </a:t>
            </a:r>
          </a:p>
          <a:p>
            <a:pPr>
              <a:lnSpc>
                <a:spcPts val="2760"/>
              </a:lnSpc>
              <a:buClr>
                <a:srgbClr val="E56E2A"/>
              </a:buClr>
            </a:pPr>
            <a:r>
              <a:rPr lang="en-US" sz="3000" dirty="0">
                <a:solidFill>
                  <a:prstClr val="white">
                    <a:lumMod val="50000"/>
                  </a:prstClr>
                </a:solidFill>
                <a:latin typeface="Lato" charset="0"/>
                <a:ea typeface="Lato" charset="0"/>
                <a:cs typeface="Lato" charset="0"/>
              </a:rPr>
              <a:t>Roswell – May 8</a:t>
            </a:r>
          </a:p>
          <a:p>
            <a:pPr>
              <a:lnSpc>
                <a:spcPts val="2760"/>
              </a:lnSpc>
              <a:buClr>
                <a:srgbClr val="E56E2A"/>
              </a:buClr>
            </a:pPr>
            <a:r>
              <a:rPr lang="en-US" sz="3000" dirty="0">
                <a:solidFill>
                  <a:prstClr val="white">
                    <a:lumMod val="50000"/>
                  </a:prstClr>
                </a:solidFill>
                <a:latin typeface="Lato" charset="0"/>
                <a:ea typeface="Lato" charset="0"/>
                <a:cs typeface="Lato" charset="0"/>
              </a:rPr>
              <a:t>Las Cruces &amp; Alamogordo – May 9 </a:t>
            </a:r>
          </a:p>
          <a:p>
            <a:pPr>
              <a:lnSpc>
                <a:spcPts val="2760"/>
              </a:lnSpc>
              <a:buClr>
                <a:srgbClr val="E56E2A"/>
              </a:buClr>
            </a:pPr>
            <a:r>
              <a:rPr lang="en-US" sz="3000" dirty="0">
                <a:solidFill>
                  <a:prstClr val="white">
                    <a:lumMod val="50000"/>
                  </a:prstClr>
                </a:solidFill>
                <a:latin typeface="Lato" charset="0"/>
                <a:ea typeface="Lato" charset="0"/>
                <a:cs typeface="Lato" charset="0"/>
              </a:rPr>
              <a:t>Santa Fe – May 10 </a:t>
            </a:r>
          </a:p>
          <a:p>
            <a:pPr>
              <a:lnSpc>
                <a:spcPts val="2760"/>
              </a:lnSpc>
              <a:buClr>
                <a:srgbClr val="E56E2A"/>
              </a:buClr>
            </a:pPr>
            <a:r>
              <a:rPr lang="en-US" sz="3000" dirty="0">
                <a:solidFill>
                  <a:prstClr val="white">
                    <a:lumMod val="50000"/>
                  </a:prstClr>
                </a:solidFill>
                <a:latin typeface="Lato" charset="0"/>
                <a:ea typeface="Lato" charset="0"/>
                <a:cs typeface="Lato" charset="0"/>
              </a:rPr>
              <a:t>Santa Rosa – May 15</a:t>
            </a:r>
          </a:p>
          <a:p>
            <a:pPr>
              <a:lnSpc>
                <a:spcPts val="2760"/>
              </a:lnSpc>
              <a:buClr>
                <a:srgbClr val="E56E2A"/>
              </a:buClr>
            </a:pPr>
            <a:r>
              <a:rPr lang="en-US" sz="3000" dirty="0">
                <a:solidFill>
                  <a:prstClr val="white">
                    <a:lumMod val="50000"/>
                  </a:prstClr>
                </a:solidFill>
                <a:latin typeface="Lato" charset="0"/>
                <a:ea typeface="Lato" charset="0"/>
                <a:cs typeface="Lato" charset="0"/>
              </a:rPr>
              <a:t>Gallup – May 25 </a:t>
            </a:r>
          </a:p>
        </p:txBody>
      </p:sp>
      <p:sp>
        <p:nvSpPr>
          <p:cNvPr id="4" name="Slide Number Placeholder 3"/>
          <p:cNvSpPr>
            <a:spLocks noGrp="1"/>
          </p:cNvSpPr>
          <p:nvPr>
            <p:ph type="sldNum" sz="quarter" idx="12"/>
          </p:nvPr>
        </p:nvSpPr>
        <p:spPr/>
        <p:txBody>
          <a:bodyPr/>
          <a:lstStyle/>
          <a:p>
            <a:fld id="{B2F14267-A0EC-42F9-9E8C-475046085F9E}" type="slidenum">
              <a:rPr lang="en-US" smtClean="0">
                <a:solidFill>
                  <a:prstClr val="black">
                    <a:tint val="75000"/>
                  </a:prstClr>
                </a:solidFill>
              </a:rPr>
              <a:pPr/>
              <a:t>10</a:t>
            </a:fld>
            <a:endParaRPr lang="en-US" dirty="0">
              <a:solidFill>
                <a:prstClr val="black">
                  <a:tint val="75000"/>
                </a:prstClr>
              </a:solidFill>
            </a:endParaRPr>
          </a:p>
        </p:txBody>
      </p:sp>
    </p:spTree>
    <p:extLst>
      <p:ext uri="{BB962C8B-B14F-4D97-AF65-F5344CB8AC3E}">
        <p14:creationId xmlns:p14="http://schemas.microsoft.com/office/powerpoint/2010/main" val="3394287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chemeClr val="accent6">
                    <a:lumMod val="75000"/>
                  </a:schemeClr>
                </a:solidFill>
              </a:rPr>
              <a:t>WE KNOW WHAT WORKS</a:t>
            </a:r>
          </a:p>
        </p:txBody>
      </p:sp>
      <p:sp>
        <p:nvSpPr>
          <p:cNvPr id="4" name="Slide Number Placeholder 3"/>
          <p:cNvSpPr>
            <a:spLocks noGrp="1"/>
          </p:cNvSpPr>
          <p:nvPr>
            <p:ph type="sldNum" sz="quarter" idx="12"/>
          </p:nvPr>
        </p:nvSpPr>
        <p:spPr/>
        <p:txBody>
          <a:bodyPr/>
          <a:lstStyle/>
          <a:p>
            <a:fld id="{B2F14267-A0EC-42F9-9E8C-475046085F9E}" type="slidenum">
              <a:rPr lang="en-US" smtClean="0">
                <a:solidFill>
                  <a:prstClr val="black">
                    <a:tint val="75000"/>
                  </a:prstClr>
                </a:solidFill>
              </a:rPr>
              <a:pPr/>
              <a:t>11</a:t>
            </a:fld>
            <a:endParaRPr lang="en-US" dirty="0">
              <a:solidFill>
                <a:prstClr val="black">
                  <a:tint val="75000"/>
                </a:prstClr>
              </a:solidFill>
            </a:endParaRPr>
          </a:p>
        </p:txBody>
      </p:sp>
      <p:sp>
        <p:nvSpPr>
          <p:cNvPr id="7" name="Rectangle 6"/>
          <p:cNvSpPr/>
          <p:nvPr/>
        </p:nvSpPr>
        <p:spPr>
          <a:xfrm>
            <a:off x="647700" y="1506808"/>
            <a:ext cx="7848600" cy="39163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t>New Mexico is building on the strong foundation we’ve set and focusing on supporting our students on their journey to success.</a:t>
            </a:r>
            <a:endParaRPr lang="en-US" sz="3600" dirty="0"/>
          </a:p>
        </p:txBody>
      </p:sp>
    </p:spTree>
    <p:extLst>
      <p:ext uri="{BB962C8B-B14F-4D97-AF65-F5344CB8AC3E}">
        <p14:creationId xmlns:p14="http://schemas.microsoft.com/office/powerpoint/2010/main" val="1768242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257800"/>
            <a:ext cx="6934200" cy="762000"/>
          </a:xfrm>
        </p:spPr>
        <p:txBody>
          <a:bodyPr>
            <a:normAutofit/>
          </a:bodyPr>
          <a:lstStyle/>
          <a:p>
            <a:endParaRPr lang="en-US" b="1" dirty="0">
              <a:solidFill>
                <a:srgbClr val="002060"/>
              </a:solidFill>
              <a:effectLst>
                <a:outerShdw blurRad="38100" dist="38100" dir="2700000" algn="tl">
                  <a:srgbClr val="000000">
                    <a:alpha val="43137"/>
                  </a:srgbClr>
                </a:outerShdw>
              </a:effectLst>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146" y="990600"/>
            <a:ext cx="7747907" cy="3657600"/>
          </a:xfrm>
          <a:prstGeom prst="rect">
            <a:avLst/>
          </a:prstGeom>
        </p:spPr>
      </p:pic>
    </p:spTree>
    <p:extLst>
      <p:ext uri="{BB962C8B-B14F-4D97-AF65-F5344CB8AC3E}">
        <p14:creationId xmlns:p14="http://schemas.microsoft.com/office/powerpoint/2010/main" val="3768412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chemeClr val="accent6">
                    <a:lumMod val="75000"/>
                  </a:schemeClr>
                </a:solidFill>
              </a:rPr>
              <a:t>FUNDAMENTAL BELIEFS</a:t>
            </a:r>
          </a:p>
        </p:txBody>
      </p:sp>
      <p:sp>
        <p:nvSpPr>
          <p:cNvPr id="5" name="Rectangle 4"/>
          <p:cNvSpPr/>
          <p:nvPr/>
        </p:nvSpPr>
        <p:spPr>
          <a:xfrm>
            <a:off x="257354" y="1417638"/>
            <a:ext cx="8581845" cy="19351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solidFill>
                  <a:srgbClr val="002060"/>
                </a:solidFill>
              </a:rPr>
              <a:t>Every child regardless of background or zip code is capable of achieving at the highest levels when exposed to great instruction and school leadership.</a:t>
            </a:r>
          </a:p>
        </p:txBody>
      </p:sp>
      <p:sp>
        <p:nvSpPr>
          <p:cNvPr id="4" name="Slide Number Placeholder 3"/>
          <p:cNvSpPr>
            <a:spLocks noGrp="1"/>
          </p:cNvSpPr>
          <p:nvPr>
            <p:ph type="sldNum" sz="quarter" idx="12"/>
          </p:nvPr>
        </p:nvSpPr>
        <p:spPr/>
        <p:txBody>
          <a:bodyPr/>
          <a:lstStyle/>
          <a:p>
            <a:fld id="{B2F14267-A0EC-42F9-9E8C-475046085F9E}" type="slidenum">
              <a:rPr lang="en-US" smtClean="0">
                <a:solidFill>
                  <a:prstClr val="black">
                    <a:tint val="75000"/>
                  </a:prstClr>
                </a:solidFill>
              </a:rPr>
              <a:pPr/>
              <a:t>13</a:t>
            </a:fld>
            <a:endParaRPr lang="en-US" dirty="0">
              <a:solidFill>
                <a:prstClr val="black">
                  <a:tint val="75000"/>
                </a:prstClr>
              </a:solidFill>
            </a:endParaRPr>
          </a:p>
        </p:txBody>
      </p:sp>
      <p:sp>
        <p:nvSpPr>
          <p:cNvPr id="8" name="Rectangle 7"/>
          <p:cNvSpPr/>
          <p:nvPr/>
        </p:nvSpPr>
        <p:spPr>
          <a:xfrm>
            <a:off x="257355" y="3657600"/>
            <a:ext cx="8581844" cy="2133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solidFill>
                  <a:srgbClr val="002060"/>
                </a:solidFill>
              </a:rPr>
              <a:t>There is a moral imperative to hold all students to the highest expectations and we know that all students will rise to the academic challenges put before them. </a:t>
            </a:r>
          </a:p>
        </p:txBody>
      </p:sp>
    </p:spTree>
    <p:extLst>
      <p:ext uri="{BB962C8B-B14F-4D97-AF65-F5344CB8AC3E}">
        <p14:creationId xmlns:p14="http://schemas.microsoft.com/office/powerpoint/2010/main" val="1353464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
          <p:cNvSpPr>
            <a:spLocks noGrp="1"/>
          </p:cNvSpPr>
          <p:nvPr>
            <p:ph type="sldNum" sz="quarter" idx="12"/>
          </p:nvPr>
        </p:nvSpPr>
        <p:spPr>
          <a:xfrm>
            <a:off x="152400" y="6333588"/>
            <a:ext cx="2133600" cy="365125"/>
          </a:xfrm>
        </p:spPr>
        <p:txBody>
          <a:bodyPr/>
          <a:lstStyle/>
          <a:p>
            <a:pPr algn="l"/>
            <a:fld id="{B2F14267-A0EC-42F9-9E8C-475046085F9E}" type="slidenum">
              <a:rPr lang="en-US" smtClean="0">
                <a:solidFill>
                  <a:prstClr val="black">
                    <a:tint val="75000"/>
                  </a:prstClr>
                </a:solidFill>
              </a:rPr>
              <a:pPr algn="l"/>
              <a:t>14</a:t>
            </a:fld>
            <a:endParaRPr lang="en-US" dirty="0">
              <a:solidFill>
                <a:prstClr val="black">
                  <a:tint val="75000"/>
                </a:prstClr>
              </a:solidFill>
            </a:endParaRPr>
          </a:p>
        </p:txBody>
      </p:sp>
      <p:sp>
        <p:nvSpPr>
          <p:cNvPr id="9" name="Content Placeholder 3"/>
          <p:cNvSpPr txBox="1">
            <a:spLocks/>
          </p:cNvSpPr>
          <p:nvPr/>
        </p:nvSpPr>
        <p:spPr>
          <a:xfrm>
            <a:off x="457200" y="838200"/>
            <a:ext cx="8229600" cy="452596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Tx/>
              <a:buNone/>
              <a:defRPr/>
            </a:pPr>
            <a:endParaRPr lang="en-US" sz="3400" b="1" dirty="0">
              <a:solidFill>
                <a:schemeClr val="accent6">
                  <a:lumMod val="75000"/>
                </a:schemeClr>
              </a:solidFill>
              <a:effectLst>
                <a:outerShdw blurRad="38100" dist="38100" dir="2700000" algn="tl">
                  <a:srgbClr val="000000">
                    <a:alpha val="43137"/>
                  </a:srgbClr>
                </a:outerShdw>
              </a:effectLst>
            </a:endParaRPr>
          </a:p>
        </p:txBody>
      </p:sp>
      <p:sp>
        <p:nvSpPr>
          <p:cNvPr id="19" name="Title 1"/>
          <p:cNvSpPr>
            <a:spLocks noGrp="1"/>
          </p:cNvSpPr>
          <p:nvPr>
            <p:ph type="title"/>
          </p:nvPr>
        </p:nvSpPr>
        <p:spPr>
          <a:xfrm>
            <a:off x="440702" y="1143000"/>
            <a:ext cx="8229600" cy="1143000"/>
          </a:xfr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a:normAutofit/>
          </a:bodyPr>
          <a:lstStyle/>
          <a:p>
            <a:r>
              <a:rPr lang="en-US" sz="4800" b="1" dirty="0">
                <a:solidFill>
                  <a:schemeClr val="bg1"/>
                </a:solidFill>
                <a:effectLst>
                  <a:outerShdw blurRad="38100" dist="38100" dir="2700000" algn="tl">
                    <a:srgbClr val="000000">
                      <a:alpha val="43137"/>
                    </a:srgbClr>
                  </a:outerShdw>
                </a:effectLst>
              </a:rPr>
              <a:t>OUR PLEDGE</a:t>
            </a:r>
            <a:endParaRPr lang="en-US" sz="2400" i="1" u="sng" dirty="0">
              <a:solidFill>
                <a:schemeClr val="bg1"/>
              </a:solidFill>
            </a:endParaRPr>
          </a:p>
        </p:txBody>
      </p:sp>
      <p:sp>
        <p:nvSpPr>
          <p:cNvPr id="21" name="Content Placeholder 2"/>
          <p:cNvSpPr txBox="1">
            <a:spLocks/>
          </p:cNvSpPr>
          <p:nvPr/>
        </p:nvSpPr>
        <p:spPr>
          <a:xfrm>
            <a:off x="440702" y="2514601"/>
            <a:ext cx="8229600" cy="2971799"/>
          </a:xfrm>
          <a:prstGeom prst="rect">
            <a:avLst/>
          </a:prstGeom>
          <a:noFill/>
          <a:ln w="9525" cap="flat" cmpd="sng" algn="ctr">
            <a:noFill/>
            <a:prstDash val="solid"/>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lt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lt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lt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9pPr>
          </a:lstStyle>
          <a:p>
            <a:pPr marL="0" indent="0" algn="ctr">
              <a:buNone/>
            </a:pPr>
            <a:r>
              <a:rPr lang="en-US" sz="4800" b="1" dirty="0">
                <a:solidFill>
                  <a:schemeClr val="tx1">
                    <a:lumMod val="75000"/>
                    <a:lumOff val="25000"/>
                  </a:schemeClr>
                </a:solidFill>
              </a:rPr>
              <a:t>By 2020, New Mexico will be the fastest growing state in the nation when it comes to student outcomes</a:t>
            </a:r>
          </a:p>
          <a:p>
            <a:pPr marL="0" indent="0" algn="ctr">
              <a:buFont typeface="Arial" panose="020B0604020202020204" pitchFamily="34" charset="0"/>
              <a:buNone/>
            </a:pPr>
            <a:endParaRPr lang="en-US" sz="3600" b="1" i="1" dirty="0">
              <a:solidFill>
                <a:schemeClr val="tx1">
                  <a:lumMod val="75000"/>
                  <a:lumOff val="25000"/>
                </a:schemeClr>
              </a:solidFill>
            </a:endParaRPr>
          </a:p>
        </p:txBody>
      </p:sp>
      <p:sp>
        <p:nvSpPr>
          <p:cNvPr id="22" name="Title 1"/>
          <p:cNvSpPr txBox="1">
            <a:spLocks/>
          </p:cNvSpPr>
          <p:nvPr/>
        </p:nvSpPr>
        <p:spPr>
          <a:xfrm>
            <a:off x="457200" y="0"/>
            <a:ext cx="82296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en-US" sz="2400" b="1" dirty="0">
              <a:solidFill>
                <a:schemeClr val="accent1">
                  <a:lumMod val="75000"/>
                </a:schemeClr>
              </a:solidFill>
            </a:endParaRPr>
          </a:p>
        </p:txBody>
      </p:sp>
    </p:spTree>
    <p:extLst>
      <p:ext uri="{BB962C8B-B14F-4D97-AF65-F5344CB8AC3E}">
        <p14:creationId xmlns:p14="http://schemas.microsoft.com/office/powerpoint/2010/main" val="723981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
          <p:cNvSpPr>
            <a:spLocks noGrp="1"/>
          </p:cNvSpPr>
          <p:nvPr>
            <p:ph type="sldNum" sz="quarter" idx="12"/>
          </p:nvPr>
        </p:nvSpPr>
        <p:spPr>
          <a:xfrm>
            <a:off x="152400" y="6333588"/>
            <a:ext cx="2133600" cy="365125"/>
          </a:xfrm>
        </p:spPr>
        <p:txBody>
          <a:bodyPr/>
          <a:lstStyle/>
          <a:p>
            <a:pPr algn="l"/>
            <a:fld id="{B2F14267-A0EC-42F9-9E8C-475046085F9E}" type="slidenum">
              <a:rPr lang="en-US" smtClean="0">
                <a:solidFill>
                  <a:prstClr val="black">
                    <a:tint val="75000"/>
                  </a:prstClr>
                </a:solidFill>
              </a:rPr>
              <a:pPr algn="l"/>
              <a:t>15</a:t>
            </a:fld>
            <a:endParaRPr lang="en-US" dirty="0">
              <a:solidFill>
                <a:prstClr val="black">
                  <a:tint val="75000"/>
                </a:prstClr>
              </a:solidFill>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535817889"/>
              </p:ext>
            </p:extLst>
          </p:nvPr>
        </p:nvGraphicFramePr>
        <p:xfrm>
          <a:off x="1143000" y="1524000"/>
          <a:ext cx="7467600" cy="2834640"/>
        </p:xfrm>
        <a:graphic>
          <a:graphicData uri="http://schemas.openxmlformats.org/drawingml/2006/table">
            <a:tbl>
              <a:tblPr firstRow="1" bandRow="1">
                <a:tableStyleId>{5C22544A-7EE6-4342-B048-85BDC9FD1C3A}</a:tableStyleId>
              </a:tblPr>
              <a:tblGrid>
                <a:gridCol w="7467600">
                  <a:extLst>
                    <a:ext uri="{9D8B030D-6E8A-4147-A177-3AD203B41FA5}">
                      <a16:colId xmlns:a16="http://schemas.microsoft.com/office/drawing/2014/main" xmlns="" val="20000"/>
                    </a:ext>
                  </a:extLst>
                </a:gridCol>
              </a:tblGrid>
              <a:tr h="370840">
                <a:tc>
                  <a:txBody>
                    <a:bodyPr/>
                    <a:lstStyle/>
                    <a:p>
                      <a:pPr marL="0" marR="914400">
                        <a:lnSpc>
                          <a:spcPct val="115000"/>
                        </a:lnSpc>
                        <a:spcBef>
                          <a:spcPts val="0"/>
                        </a:spcBef>
                        <a:spcAft>
                          <a:spcPts val="0"/>
                        </a:spcAft>
                      </a:pPr>
                      <a:r>
                        <a:rPr lang="en-US" sz="2000" b="1" dirty="0">
                          <a:solidFill>
                            <a:schemeClr val="bg1"/>
                          </a:solidFill>
                          <a:effectLst/>
                          <a:latin typeface="Calibri"/>
                          <a:ea typeface="Calibri"/>
                          <a:cs typeface="Calibri"/>
                        </a:rPr>
                        <a:t>More than 50 percent of New Mexico students will be proficient on PARCC by 2020</a:t>
                      </a:r>
                      <a:endParaRPr lang="en-US" sz="2000" b="1" dirty="0">
                        <a:solidFill>
                          <a:schemeClr val="bg1"/>
                        </a:solidFill>
                        <a:effectLst/>
                        <a:latin typeface="Calibri"/>
                        <a:ea typeface="Calibri"/>
                        <a:cs typeface="Times New Roman"/>
                      </a:endParaRPr>
                    </a:p>
                  </a:txBody>
                  <a:tcPr marL="68580" marR="68580" marT="0" marB="0">
                    <a:solidFill>
                      <a:schemeClr val="tx2"/>
                    </a:solidFill>
                  </a:tcPr>
                </a:tc>
                <a:extLst>
                  <a:ext uri="{0D108BD9-81ED-4DB2-BD59-A6C34878D82A}">
                    <a16:rowId xmlns:a16="http://schemas.microsoft.com/office/drawing/2014/main" xmlns="" val="10000"/>
                  </a:ext>
                </a:extLst>
              </a:tr>
              <a:tr h="365760">
                <a:tc>
                  <a:txBody>
                    <a:bodyPr/>
                    <a:lstStyle/>
                    <a:p>
                      <a:pPr marL="0" marR="914400">
                        <a:lnSpc>
                          <a:spcPct val="115000"/>
                        </a:lnSpc>
                        <a:spcBef>
                          <a:spcPts val="0"/>
                        </a:spcBef>
                        <a:spcAft>
                          <a:spcPts val="0"/>
                        </a:spcAft>
                      </a:pPr>
                      <a:r>
                        <a:rPr lang="en-US" sz="2000" b="1" dirty="0">
                          <a:solidFill>
                            <a:schemeClr val="bg1"/>
                          </a:solidFill>
                          <a:effectLst/>
                          <a:latin typeface="Calibri"/>
                          <a:ea typeface="Calibri"/>
                          <a:cs typeface="Calibri"/>
                        </a:rPr>
                        <a:t> </a:t>
                      </a:r>
                      <a:endParaRPr lang="en-US" sz="2000" b="1" dirty="0">
                        <a:solidFill>
                          <a:schemeClr val="bg1"/>
                        </a:solidFill>
                        <a:effectLst/>
                        <a:latin typeface="Calibri"/>
                        <a:ea typeface="Calibri"/>
                        <a:cs typeface="Times New Roman"/>
                      </a:endParaRPr>
                    </a:p>
                  </a:txBody>
                  <a:tcPr marL="68580" marR="68580" marT="0" marB="0">
                    <a:noFill/>
                  </a:tcPr>
                </a:tc>
                <a:extLst>
                  <a:ext uri="{0D108BD9-81ED-4DB2-BD59-A6C34878D82A}">
                    <a16:rowId xmlns:a16="http://schemas.microsoft.com/office/drawing/2014/main" xmlns="" val="10001"/>
                  </a:ext>
                </a:extLst>
              </a:tr>
              <a:tr h="370840">
                <a:tc>
                  <a:txBody>
                    <a:bodyPr/>
                    <a:lstStyle/>
                    <a:p>
                      <a:pPr marL="0" marR="914400">
                        <a:lnSpc>
                          <a:spcPct val="115000"/>
                        </a:lnSpc>
                        <a:spcBef>
                          <a:spcPts val="0"/>
                        </a:spcBef>
                        <a:spcAft>
                          <a:spcPts val="0"/>
                        </a:spcAft>
                      </a:pPr>
                      <a:r>
                        <a:rPr lang="en-US" sz="2000" b="1" dirty="0">
                          <a:solidFill>
                            <a:schemeClr val="bg1"/>
                          </a:solidFill>
                          <a:effectLst/>
                          <a:latin typeface="Calibri"/>
                          <a:ea typeface="Calibri"/>
                          <a:cs typeface="Calibri"/>
                        </a:rPr>
                        <a:t>More than 80 percent of students in the class of 2020 will</a:t>
                      </a:r>
                      <a:r>
                        <a:rPr lang="en-US" sz="2000" b="1" baseline="0" dirty="0">
                          <a:solidFill>
                            <a:schemeClr val="bg1"/>
                          </a:solidFill>
                          <a:effectLst/>
                          <a:latin typeface="Calibri"/>
                          <a:ea typeface="Calibri"/>
                          <a:cs typeface="Calibri"/>
                        </a:rPr>
                        <a:t> </a:t>
                      </a:r>
                      <a:r>
                        <a:rPr lang="en-US" sz="2000" b="1" dirty="0">
                          <a:solidFill>
                            <a:schemeClr val="bg1"/>
                          </a:solidFill>
                          <a:effectLst/>
                          <a:latin typeface="Calibri"/>
                          <a:ea typeface="Calibri"/>
                          <a:cs typeface="Calibri"/>
                        </a:rPr>
                        <a:t>graduate high school  </a:t>
                      </a:r>
                      <a:endParaRPr lang="en-US" sz="2000" b="1" dirty="0">
                        <a:solidFill>
                          <a:schemeClr val="bg1"/>
                        </a:solidFill>
                        <a:effectLst/>
                        <a:latin typeface="Calibri"/>
                        <a:ea typeface="Calibri"/>
                        <a:cs typeface="Times New Roman"/>
                      </a:endParaRPr>
                    </a:p>
                  </a:txBody>
                  <a:tcPr marL="68580" marR="68580" marT="0" marB="0">
                    <a:solidFill>
                      <a:schemeClr val="tx2"/>
                    </a:solidFill>
                  </a:tcPr>
                </a:tc>
                <a:extLst>
                  <a:ext uri="{0D108BD9-81ED-4DB2-BD59-A6C34878D82A}">
                    <a16:rowId xmlns:a16="http://schemas.microsoft.com/office/drawing/2014/main" xmlns="" val="10002"/>
                  </a:ext>
                </a:extLst>
              </a:tr>
              <a:tr h="365760">
                <a:tc>
                  <a:txBody>
                    <a:bodyPr/>
                    <a:lstStyle/>
                    <a:p>
                      <a:pPr marL="0" marR="914400">
                        <a:lnSpc>
                          <a:spcPct val="115000"/>
                        </a:lnSpc>
                        <a:spcBef>
                          <a:spcPts val="0"/>
                        </a:spcBef>
                        <a:spcAft>
                          <a:spcPts val="0"/>
                        </a:spcAft>
                      </a:pPr>
                      <a:r>
                        <a:rPr lang="en-US" sz="2000" b="1" dirty="0">
                          <a:solidFill>
                            <a:schemeClr val="bg1"/>
                          </a:solidFill>
                          <a:effectLst/>
                          <a:latin typeface="Calibri"/>
                          <a:ea typeface="Calibri"/>
                          <a:cs typeface="Calibri"/>
                        </a:rPr>
                        <a:t> </a:t>
                      </a:r>
                      <a:endParaRPr lang="en-US" sz="2000" b="1" dirty="0">
                        <a:solidFill>
                          <a:schemeClr val="bg1"/>
                        </a:solidFill>
                        <a:effectLst/>
                        <a:latin typeface="Calibri"/>
                        <a:ea typeface="Calibri"/>
                        <a:cs typeface="Times New Roman"/>
                      </a:endParaRPr>
                    </a:p>
                  </a:txBody>
                  <a:tcPr marL="68580" marR="68580" marT="0" marB="0">
                    <a:noFill/>
                  </a:tcPr>
                </a:tc>
                <a:extLst>
                  <a:ext uri="{0D108BD9-81ED-4DB2-BD59-A6C34878D82A}">
                    <a16:rowId xmlns:a16="http://schemas.microsoft.com/office/drawing/2014/main" xmlns="" val="10003"/>
                  </a:ext>
                </a:extLst>
              </a:tr>
              <a:tr h="370840">
                <a:tc>
                  <a:txBody>
                    <a:bodyPr/>
                    <a:lstStyle/>
                    <a:p>
                      <a:pPr marL="0" marR="0">
                        <a:lnSpc>
                          <a:spcPct val="115000"/>
                        </a:lnSpc>
                        <a:spcBef>
                          <a:spcPts val="0"/>
                        </a:spcBef>
                        <a:spcAft>
                          <a:spcPts val="0"/>
                        </a:spcAft>
                      </a:pPr>
                      <a:r>
                        <a:rPr lang="en-US" sz="2000" b="1" dirty="0">
                          <a:solidFill>
                            <a:schemeClr val="bg1"/>
                          </a:solidFill>
                          <a:effectLst/>
                          <a:latin typeface="Calibri"/>
                          <a:ea typeface="Calibri"/>
                          <a:cs typeface="Calibri"/>
                        </a:rPr>
                        <a:t>75 percent</a:t>
                      </a:r>
                      <a:r>
                        <a:rPr lang="en-US" sz="2000" b="1" baseline="0" dirty="0">
                          <a:solidFill>
                            <a:schemeClr val="bg1"/>
                          </a:solidFill>
                          <a:effectLst/>
                          <a:latin typeface="Calibri"/>
                          <a:ea typeface="Calibri"/>
                          <a:cs typeface="Calibri"/>
                        </a:rPr>
                        <a:t> of </a:t>
                      </a:r>
                      <a:r>
                        <a:rPr lang="en-US" sz="2000" b="1" dirty="0">
                          <a:solidFill>
                            <a:schemeClr val="bg1"/>
                          </a:solidFill>
                          <a:effectLst/>
                          <a:latin typeface="Calibri"/>
                          <a:ea typeface="Calibri"/>
                          <a:cs typeface="Calibri"/>
                        </a:rPr>
                        <a:t>New Mexico graduates that enroll in a higher education institution will be prepared and</a:t>
                      </a:r>
                      <a:r>
                        <a:rPr lang="en-US" sz="2000" b="1" baseline="0" dirty="0">
                          <a:solidFill>
                            <a:schemeClr val="bg1"/>
                          </a:solidFill>
                          <a:effectLst/>
                          <a:latin typeface="Calibri"/>
                          <a:ea typeface="Calibri"/>
                          <a:cs typeface="Calibri"/>
                        </a:rPr>
                        <a:t> </a:t>
                      </a:r>
                      <a:r>
                        <a:rPr lang="en-US" sz="2000" b="1" dirty="0">
                          <a:solidFill>
                            <a:schemeClr val="bg1"/>
                          </a:solidFill>
                          <a:effectLst/>
                          <a:latin typeface="Calibri"/>
                          <a:ea typeface="Calibri"/>
                          <a:cs typeface="Calibri"/>
                        </a:rPr>
                        <a:t>not require remediation</a:t>
                      </a:r>
                      <a:endParaRPr lang="en-US" sz="2000" b="1" dirty="0">
                        <a:solidFill>
                          <a:schemeClr val="bg1"/>
                        </a:solidFill>
                        <a:effectLst/>
                        <a:latin typeface="Calibri"/>
                        <a:ea typeface="Calibri"/>
                        <a:cs typeface="Times New Roman"/>
                      </a:endParaRPr>
                    </a:p>
                  </a:txBody>
                  <a:tcPr marL="68580" marR="68580" marT="0" marB="0">
                    <a:solidFill>
                      <a:schemeClr val="tx2"/>
                    </a:solidFill>
                  </a:tcPr>
                </a:tc>
                <a:extLst>
                  <a:ext uri="{0D108BD9-81ED-4DB2-BD59-A6C34878D82A}">
                    <a16:rowId xmlns:a16="http://schemas.microsoft.com/office/drawing/2014/main" xmlns="" val="10004"/>
                  </a:ext>
                </a:extLst>
              </a:tr>
            </a:tbl>
          </a:graphicData>
        </a:graphic>
      </p:graphicFrame>
      <p:sp>
        <p:nvSpPr>
          <p:cNvPr id="7" name="Rounded Rectangle 6"/>
          <p:cNvSpPr/>
          <p:nvPr/>
        </p:nvSpPr>
        <p:spPr>
          <a:xfrm>
            <a:off x="457200" y="4876800"/>
            <a:ext cx="8420100" cy="1219200"/>
          </a:xfrm>
          <a:prstGeom prst="round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2400" b="1" dirty="0">
                <a:effectLst/>
                <a:ea typeface="Calibri"/>
                <a:cs typeface="Times New Roman"/>
              </a:rPr>
              <a:t>New Mexico will be on track to meet the ambitious “Route to 66” goal of 66 percent of working-age New Mexicans having a degree or post-high-school credential by 2030</a:t>
            </a:r>
            <a:endParaRPr lang="en-US" sz="1200" b="1" dirty="0">
              <a:effectLst/>
              <a:ea typeface="Calibri"/>
              <a:cs typeface="Times New Roman"/>
            </a:endParaRPr>
          </a:p>
        </p:txBody>
      </p:sp>
      <p:sp>
        <p:nvSpPr>
          <p:cNvPr id="9" name="Content Placeholder 3"/>
          <p:cNvSpPr txBox="1">
            <a:spLocks/>
          </p:cNvSpPr>
          <p:nvPr/>
        </p:nvSpPr>
        <p:spPr>
          <a:xfrm>
            <a:off x="356472" y="594519"/>
            <a:ext cx="8229600" cy="452596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Tx/>
              <a:buNone/>
              <a:defRPr/>
            </a:pPr>
            <a:r>
              <a:rPr lang="en-US" sz="3400" b="1" dirty="0">
                <a:solidFill>
                  <a:schemeClr val="accent6">
                    <a:lumMod val="75000"/>
                  </a:schemeClr>
                </a:solidFill>
                <a:effectLst>
                  <a:outerShdw blurRad="38100" dist="38100" dir="2700000" algn="tl">
                    <a:srgbClr val="000000">
                      <a:alpha val="43137"/>
                    </a:srgbClr>
                  </a:outerShdw>
                </a:effectLst>
              </a:rPr>
              <a:t>BOLD GOALS</a:t>
            </a:r>
          </a:p>
        </p:txBody>
      </p:sp>
      <p:sp>
        <p:nvSpPr>
          <p:cNvPr id="3" name="Chevron 2"/>
          <p:cNvSpPr/>
          <p:nvPr/>
        </p:nvSpPr>
        <p:spPr>
          <a:xfrm>
            <a:off x="693760" y="1537648"/>
            <a:ext cx="457200" cy="640080"/>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Chevron 9"/>
          <p:cNvSpPr/>
          <p:nvPr/>
        </p:nvSpPr>
        <p:spPr>
          <a:xfrm>
            <a:off x="693760" y="3679892"/>
            <a:ext cx="457200" cy="640080"/>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Chevron 10"/>
          <p:cNvSpPr/>
          <p:nvPr/>
        </p:nvSpPr>
        <p:spPr>
          <a:xfrm>
            <a:off x="693760" y="2639704"/>
            <a:ext cx="457200" cy="640080"/>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Chevron 11"/>
          <p:cNvSpPr/>
          <p:nvPr/>
        </p:nvSpPr>
        <p:spPr>
          <a:xfrm>
            <a:off x="337781" y="1537648"/>
            <a:ext cx="457200" cy="640080"/>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Chevron 12"/>
          <p:cNvSpPr/>
          <p:nvPr/>
        </p:nvSpPr>
        <p:spPr>
          <a:xfrm>
            <a:off x="337781" y="2639704"/>
            <a:ext cx="457200" cy="640080"/>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Chevron 13"/>
          <p:cNvSpPr/>
          <p:nvPr/>
        </p:nvSpPr>
        <p:spPr>
          <a:xfrm>
            <a:off x="337781" y="3679892"/>
            <a:ext cx="457200" cy="640080"/>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hevron 14"/>
          <p:cNvSpPr/>
          <p:nvPr/>
        </p:nvSpPr>
        <p:spPr>
          <a:xfrm rot="5400000">
            <a:off x="2027740" y="4276106"/>
            <a:ext cx="457200" cy="640080"/>
          </a:xfrm>
          <a:prstGeom prst="chevro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hevron 15"/>
          <p:cNvSpPr/>
          <p:nvPr/>
        </p:nvSpPr>
        <p:spPr>
          <a:xfrm rot="5400000">
            <a:off x="3777109" y="4276106"/>
            <a:ext cx="457200" cy="640080"/>
          </a:xfrm>
          <a:prstGeom prst="chevro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Chevron 16"/>
          <p:cNvSpPr/>
          <p:nvPr/>
        </p:nvSpPr>
        <p:spPr>
          <a:xfrm rot="5400000">
            <a:off x="5526478" y="4276106"/>
            <a:ext cx="457200" cy="640080"/>
          </a:xfrm>
          <a:prstGeom prst="chevro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Chevron 17"/>
          <p:cNvSpPr/>
          <p:nvPr/>
        </p:nvSpPr>
        <p:spPr>
          <a:xfrm rot="5400000">
            <a:off x="7275848" y="4276106"/>
            <a:ext cx="457200" cy="640080"/>
          </a:xfrm>
          <a:prstGeom prst="chevro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itle 1"/>
          <p:cNvSpPr txBox="1">
            <a:spLocks/>
          </p:cNvSpPr>
          <p:nvPr/>
        </p:nvSpPr>
        <p:spPr>
          <a:xfrm>
            <a:off x="457200" y="0"/>
            <a:ext cx="82296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en-US" sz="2400" b="1" dirty="0">
              <a:solidFill>
                <a:schemeClr val="accent1">
                  <a:lumMod val="75000"/>
                </a:schemeClr>
              </a:solidFill>
            </a:endParaRPr>
          </a:p>
        </p:txBody>
      </p:sp>
    </p:spTree>
    <p:extLst>
      <p:ext uri="{BB962C8B-B14F-4D97-AF65-F5344CB8AC3E}">
        <p14:creationId xmlns:p14="http://schemas.microsoft.com/office/powerpoint/2010/main" val="242023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2F14267-A0EC-42F9-9E8C-475046085F9E}" type="slidenum">
              <a:rPr lang="en-US" smtClean="0">
                <a:solidFill>
                  <a:prstClr val="black">
                    <a:tint val="75000"/>
                  </a:prstClr>
                </a:solidFill>
              </a:rPr>
              <a:pPr/>
              <a:t>16</a:t>
            </a:fld>
            <a:endParaRPr lang="en-US" dirty="0">
              <a:solidFill>
                <a:prstClr val="black">
                  <a:tint val="75000"/>
                </a:prstClr>
              </a:solidFill>
            </a:endParaRPr>
          </a:p>
        </p:txBody>
      </p:sp>
      <p:sp>
        <p:nvSpPr>
          <p:cNvPr id="4" name="Subtitle 3"/>
          <p:cNvSpPr>
            <a:spLocks noGrp="1"/>
          </p:cNvSpPr>
          <p:nvPr>
            <p:ph type="subTitle" idx="1"/>
          </p:nvPr>
        </p:nvSpPr>
        <p:spPr>
          <a:xfrm>
            <a:off x="228600" y="1066800"/>
            <a:ext cx="8686800" cy="5029200"/>
          </a:xfrm>
        </p:spPr>
        <p:txBody>
          <a:bodyPr>
            <a:normAutofit/>
          </a:bodyPr>
          <a:lstStyle/>
          <a:p>
            <a:pPr algn="l"/>
            <a:endParaRPr lang="en-US" dirty="0"/>
          </a:p>
          <a:p>
            <a:pPr marL="457200" indent="-457200" algn="l">
              <a:buFont typeface="Arial" panose="020B0604020202020204" pitchFamily="34" charset="0"/>
              <a:buChar char="•"/>
            </a:pPr>
            <a:endParaRPr lang="en-US" dirty="0"/>
          </a:p>
          <a:p>
            <a:pPr marL="457200" indent="-457200" algn="l">
              <a:buFont typeface="Arial" panose="020B0604020202020204" pitchFamily="34" charset="0"/>
              <a:buChar char="•"/>
            </a:pPr>
            <a:endParaRPr lang="en-US" dirty="0"/>
          </a:p>
        </p:txBody>
      </p:sp>
      <p:sp>
        <p:nvSpPr>
          <p:cNvPr id="5" name="Title 1"/>
          <p:cNvSpPr txBox="1">
            <a:spLocks/>
          </p:cNvSpPr>
          <p:nvPr/>
        </p:nvSpPr>
        <p:spPr>
          <a:xfrm>
            <a:off x="457200" y="0"/>
            <a:ext cx="82296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en-US" sz="2400" b="1" dirty="0">
              <a:solidFill>
                <a:srgbClr val="0070C0"/>
              </a:solidFill>
            </a:endParaRPr>
          </a:p>
        </p:txBody>
      </p:sp>
      <p:sp>
        <p:nvSpPr>
          <p:cNvPr id="6" name="Subtitle 3"/>
          <p:cNvSpPr txBox="1">
            <a:spLocks/>
          </p:cNvSpPr>
          <p:nvPr/>
        </p:nvSpPr>
        <p:spPr>
          <a:xfrm>
            <a:off x="228600" y="685800"/>
            <a:ext cx="8686800" cy="24384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000" b="1" dirty="0">
                <a:solidFill>
                  <a:schemeClr val="accent6">
                    <a:lumMod val="75000"/>
                  </a:schemeClr>
                </a:solidFill>
              </a:rPr>
              <a:t>NEW MEXICO RISING</a:t>
            </a:r>
          </a:p>
          <a:p>
            <a:pPr algn="l">
              <a:spcBef>
                <a:spcPts val="0"/>
              </a:spcBef>
            </a:pPr>
            <a:r>
              <a:rPr lang="en-US" sz="3000" i="1" dirty="0"/>
              <a:t>Engaging our Communities for Excellence in Education</a:t>
            </a:r>
          </a:p>
          <a:p>
            <a:pPr algn="l"/>
            <a:endParaRPr lang="en-US" sz="1100" dirty="0"/>
          </a:p>
          <a:p>
            <a:pPr algn="l"/>
            <a:r>
              <a:rPr lang="en-US" sz="2400" b="1" dirty="0">
                <a:solidFill>
                  <a:schemeClr val="accent6"/>
                </a:solidFill>
              </a:rPr>
              <a:t>The PED partnered with New Mexico First to reach new levels of stakeholder engagement . Here’s what was accomplished: </a:t>
            </a:r>
          </a:p>
          <a:p>
            <a:endParaRPr lang="en-US" sz="2600" b="1" dirty="0">
              <a:solidFill>
                <a:schemeClr val="accent6"/>
              </a:solidFill>
            </a:endParaRPr>
          </a:p>
          <a:p>
            <a:pPr marL="1257300" lvl="2" indent="-342900" algn="l">
              <a:buFont typeface="Arial" panose="020B0604020202020204" pitchFamily="34" charset="0"/>
              <a:buChar char="•"/>
            </a:pPr>
            <a:endParaRPr lang="en-US" dirty="0"/>
          </a:p>
          <a:p>
            <a:pPr marL="457200" indent="-457200" algn="l">
              <a:buFont typeface="Arial" panose="020B0604020202020204" pitchFamily="34" charset="0"/>
              <a:buChar char="•"/>
            </a:pPr>
            <a:endParaRPr lang="en-US" dirty="0"/>
          </a:p>
          <a:p>
            <a:pPr marL="457200" indent="-457200" algn="l">
              <a:buFont typeface="Arial" panose="020B0604020202020204" pitchFamily="34" charset="0"/>
              <a:buChar char="•"/>
            </a:pPr>
            <a:endParaRPr lang="en-US" dirty="0"/>
          </a:p>
        </p:txBody>
      </p:sp>
      <p:sp>
        <p:nvSpPr>
          <p:cNvPr id="3" name="TextBox 2"/>
          <p:cNvSpPr txBox="1"/>
          <p:nvPr/>
        </p:nvSpPr>
        <p:spPr>
          <a:xfrm>
            <a:off x="228600" y="2996148"/>
            <a:ext cx="8458200" cy="3785652"/>
          </a:xfrm>
          <a:prstGeom prst="rect">
            <a:avLst/>
          </a:prstGeom>
          <a:noFill/>
        </p:spPr>
        <p:txBody>
          <a:bodyPr wrap="square" numCol="2" rtlCol="0">
            <a:spAutoFit/>
          </a:bodyPr>
          <a:lstStyle/>
          <a:p>
            <a:pPr marL="342900" indent="-342900" algn="just">
              <a:buFont typeface="Arial" panose="020B0604020202020204" pitchFamily="34" charset="0"/>
              <a:buChar char="•"/>
            </a:pPr>
            <a:r>
              <a:rPr lang="en-US" sz="2400" dirty="0">
                <a:solidFill>
                  <a:schemeClr val="bg1">
                    <a:lumMod val="50000"/>
                  </a:schemeClr>
                </a:solidFill>
              </a:rPr>
              <a:t>1827 people engaged </a:t>
            </a:r>
          </a:p>
          <a:p>
            <a:pPr marL="342900" indent="-342900" algn="just">
              <a:buFont typeface="Arial" panose="020B0604020202020204" pitchFamily="34" charset="0"/>
              <a:buChar char="•"/>
            </a:pPr>
            <a:r>
              <a:rPr lang="en-US" sz="2400" dirty="0">
                <a:solidFill>
                  <a:schemeClr val="bg1">
                    <a:lumMod val="50000"/>
                  </a:schemeClr>
                </a:solidFill>
              </a:rPr>
              <a:t>25 community events hosted </a:t>
            </a:r>
          </a:p>
          <a:p>
            <a:pPr marL="342900" indent="-342900" algn="just">
              <a:buFont typeface="Arial" panose="020B0604020202020204" pitchFamily="34" charset="0"/>
              <a:buChar char="•"/>
            </a:pPr>
            <a:r>
              <a:rPr lang="en-US" sz="2400" dirty="0">
                <a:solidFill>
                  <a:schemeClr val="bg1">
                    <a:lumMod val="50000"/>
                  </a:schemeClr>
                </a:solidFill>
              </a:rPr>
              <a:t>21 schools visited </a:t>
            </a:r>
          </a:p>
          <a:p>
            <a:pPr marL="342900" indent="-342900" algn="just">
              <a:buFont typeface="Arial" panose="020B0604020202020204" pitchFamily="34" charset="0"/>
              <a:buChar char="•"/>
            </a:pPr>
            <a:r>
              <a:rPr lang="en-US" sz="2400" dirty="0">
                <a:solidFill>
                  <a:schemeClr val="bg1">
                    <a:lumMod val="50000"/>
                  </a:schemeClr>
                </a:solidFill>
              </a:rPr>
              <a:t>50 Tribal Leaders engaged</a:t>
            </a:r>
          </a:p>
          <a:p>
            <a:pPr marL="342900" indent="-342900" algn="just">
              <a:buFont typeface="Arial" panose="020B0604020202020204" pitchFamily="34" charset="0"/>
              <a:buChar char="•"/>
            </a:pPr>
            <a:r>
              <a:rPr lang="en-US" sz="2400" dirty="0">
                <a:solidFill>
                  <a:schemeClr val="bg1">
                    <a:lumMod val="50000"/>
                  </a:schemeClr>
                </a:solidFill>
              </a:rPr>
              <a:t>4 working groups completed </a:t>
            </a:r>
          </a:p>
          <a:p>
            <a:pPr marL="342900" indent="-342900" algn="just">
              <a:buFont typeface="Arial" panose="020B0604020202020204" pitchFamily="34" charset="0"/>
              <a:buChar char="•"/>
            </a:pPr>
            <a:endParaRPr lang="en-US" sz="2400" dirty="0">
              <a:solidFill>
                <a:schemeClr val="bg1">
                  <a:lumMod val="50000"/>
                </a:schemeClr>
              </a:solidFill>
            </a:endParaRPr>
          </a:p>
          <a:p>
            <a:pPr marL="342900" indent="-342900" algn="just">
              <a:buFont typeface="Arial" panose="020B0604020202020204" pitchFamily="34" charset="0"/>
              <a:buChar char="•"/>
            </a:pPr>
            <a:endParaRPr lang="en-US" sz="2400" dirty="0">
              <a:solidFill>
                <a:schemeClr val="bg1">
                  <a:lumMod val="50000"/>
                </a:schemeClr>
              </a:solidFill>
            </a:endParaRPr>
          </a:p>
          <a:p>
            <a:pPr marL="342900" indent="-342900" algn="just">
              <a:buFont typeface="Arial" panose="020B0604020202020204" pitchFamily="34" charset="0"/>
              <a:buChar char="•"/>
            </a:pPr>
            <a:endParaRPr lang="en-US" sz="2400" dirty="0">
              <a:solidFill>
                <a:schemeClr val="bg1">
                  <a:lumMod val="50000"/>
                </a:schemeClr>
              </a:solidFill>
            </a:endParaRPr>
          </a:p>
          <a:p>
            <a:pPr marL="342900" indent="-342900" algn="just">
              <a:buFont typeface="Arial" panose="020B0604020202020204" pitchFamily="34" charset="0"/>
              <a:buChar char="•"/>
            </a:pPr>
            <a:endParaRPr lang="en-US" sz="2400" dirty="0">
              <a:solidFill>
                <a:schemeClr val="bg1">
                  <a:lumMod val="50000"/>
                </a:schemeClr>
              </a:solidFill>
            </a:endParaRPr>
          </a:p>
          <a:p>
            <a:pPr marL="342900" indent="-342900" algn="just">
              <a:buFont typeface="Arial" panose="020B0604020202020204" pitchFamily="34" charset="0"/>
              <a:buChar char="•"/>
            </a:pPr>
            <a:endParaRPr lang="en-US" sz="2400" dirty="0">
              <a:solidFill>
                <a:schemeClr val="bg1">
                  <a:lumMod val="50000"/>
                </a:schemeClr>
              </a:solidFill>
            </a:endParaRPr>
          </a:p>
          <a:p>
            <a:pPr marL="342900" indent="-342900" algn="just">
              <a:buFont typeface="Arial" panose="020B0604020202020204" pitchFamily="34" charset="0"/>
              <a:buChar char="•"/>
            </a:pPr>
            <a:r>
              <a:rPr lang="en-US" sz="2400" dirty="0">
                <a:solidFill>
                  <a:schemeClr val="bg1">
                    <a:lumMod val="50000"/>
                  </a:schemeClr>
                </a:solidFill>
              </a:rPr>
              <a:t>414 completed surveys</a:t>
            </a:r>
          </a:p>
          <a:p>
            <a:pPr marL="342900" indent="-342900" algn="just">
              <a:buFont typeface="Arial" panose="020B0604020202020204" pitchFamily="34" charset="0"/>
              <a:buChar char="•"/>
            </a:pPr>
            <a:r>
              <a:rPr lang="en-US" sz="2400" dirty="0">
                <a:solidFill>
                  <a:schemeClr val="bg1">
                    <a:lumMod val="50000"/>
                  </a:schemeClr>
                </a:solidFill>
              </a:rPr>
              <a:t>10 cities visited</a:t>
            </a:r>
          </a:p>
          <a:p>
            <a:pPr marL="342900" indent="-342900" algn="just">
              <a:buFont typeface="Arial" panose="020B0604020202020204" pitchFamily="34" charset="0"/>
              <a:buChar char="•"/>
            </a:pPr>
            <a:r>
              <a:rPr lang="en-US" sz="2400" dirty="0">
                <a:solidFill>
                  <a:schemeClr val="bg1">
                    <a:lumMod val="50000"/>
                  </a:schemeClr>
                </a:solidFill>
              </a:rPr>
              <a:t>1,681 miles covered</a:t>
            </a:r>
          </a:p>
          <a:p>
            <a:pPr marL="342900" indent="-342900" algn="just">
              <a:buFont typeface="Arial" panose="020B0604020202020204" pitchFamily="34" charset="0"/>
              <a:buChar char="•"/>
            </a:pPr>
            <a:r>
              <a:rPr lang="en-US" sz="2400" dirty="0">
                <a:solidFill>
                  <a:schemeClr val="bg1">
                    <a:lumMod val="50000"/>
                  </a:schemeClr>
                </a:solidFill>
              </a:rPr>
              <a:t>8 reports written</a:t>
            </a:r>
          </a:p>
          <a:p>
            <a:pPr marL="342900" indent="-342900" algn="just">
              <a:buFont typeface="Arial" panose="020B0604020202020204" pitchFamily="34" charset="0"/>
              <a:buChar char="•"/>
            </a:pPr>
            <a:r>
              <a:rPr lang="en-US" sz="2400" dirty="0">
                <a:solidFill>
                  <a:schemeClr val="bg1">
                    <a:lumMod val="50000"/>
                  </a:schemeClr>
                </a:solidFill>
              </a:rPr>
              <a:t>1 State Plan </a:t>
            </a:r>
          </a:p>
        </p:txBody>
      </p:sp>
    </p:spTree>
    <p:extLst>
      <p:ext uri="{BB962C8B-B14F-4D97-AF65-F5344CB8AC3E}">
        <p14:creationId xmlns:p14="http://schemas.microsoft.com/office/powerpoint/2010/main" val="198281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630362"/>
          </a:xfrm>
        </p:spPr>
        <p:txBody>
          <a:bodyPr>
            <a:normAutofit/>
          </a:bodyPr>
          <a:lstStyle/>
          <a:p>
            <a:r>
              <a:rPr lang="en-US" b="1" dirty="0">
                <a:solidFill>
                  <a:schemeClr val="tx2"/>
                </a:solidFill>
                <a:effectLst>
                  <a:outerShdw blurRad="38100" dist="38100" dir="2700000" algn="tl">
                    <a:srgbClr val="000000">
                      <a:alpha val="43137"/>
                    </a:srgbClr>
                  </a:outerShdw>
                </a:effectLst>
              </a:rPr>
              <a:t>ESSA Update</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5943600" cy="162433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0056" y="3490451"/>
            <a:ext cx="2903544" cy="1614949"/>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43600" y="3643174"/>
            <a:ext cx="3230556" cy="3262777"/>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48000" y="1524000"/>
            <a:ext cx="2895600" cy="1966773"/>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 y="3288468"/>
            <a:ext cx="3040057" cy="1893132"/>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5105400"/>
            <a:ext cx="5943600" cy="1800551"/>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43600" y="1"/>
            <a:ext cx="3230556" cy="3643174"/>
          </a:xfrm>
          <a:prstGeom prst="rect">
            <a:avLst/>
          </a:prstGeom>
        </p:spPr>
      </p:pic>
      <p:pic>
        <p:nvPicPr>
          <p:cNvPr id="4" name="Picture 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524000"/>
            <a:ext cx="3048000" cy="1752600"/>
          </a:xfrm>
          <a:prstGeom prst="rect">
            <a:avLst/>
          </a:prstGeom>
        </p:spPr>
      </p:pic>
    </p:spTree>
    <p:custDataLst>
      <p:tags r:id="rId1"/>
    </p:custDataLst>
    <p:extLst>
      <p:ext uri="{BB962C8B-B14F-4D97-AF65-F5344CB8AC3E}">
        <p14:creationId xmlns:p14="http://schemas.microsoft.com/office/powerpoint/2010/main" val="2690628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b="1" dirty="0">
                <a:solidFill>
                  <a:schemeClr val="accent6">
                    <a:lumMod val="75000"/>
                  </a:schemeClr>
                </a:solidFill>
              </a:rPr>
              <a:t>NM PLAN: EMPOWERING OUR EDUCATORS</a:t>
            </a:r>
          </a:p>
        </p:txBody>
      </p:sp>
      <p:sp>
        <p:nvSpPr>
          <p:cNvPr id="3" name="Content Placeholder 2"/>
          <p:cNvSpPr>
            <a:spLocks noGrp="1"/>
          </p:cNvSpPr>
          <p:nvPr>
            <p:ph idx="1"/>
          </p:nvPr>
        </p:nvSpPr>
        <p:spPr>
          <a:xfrm>
            <a:off x="457200" y="1447800"/>
            <a:ext cx="8229600" cy="4678363"/>
          </a:xfrm>
        </p:spPr>
        <p:txBody>
          <a:bodyPr>
            <a:normAutofit fontScale="92500" lnSpcReduction="10000"/>
          </a:bodyPr>
          <a:lstStyle/>
          <a:p>
            <a:pPr marL="0" indent="0">
              <a:buNone/>
            </a:pPr>
            <a:r>
              <a:rPr lang="en-US" sz="2400" b="1" dirty="0">
                <a:solidFill>
                  <a:srgbClr val="002060"/>
                </a:solidFill>
              </a:rPr>
              <a:t>WE HEARD: </a:t>
            </a:r>
            <a:r>
              <a:rPr lang="en-US" sz="2400" dirty="0" smtClean="0">
                <a:solidFill>
                  <a:srgbClr val="002060"/>
                </a:solidFill>
              </a:rPr>
              <a:t>Let’s celebrate our educators and elevate and champion the teaching profession.</a:t>
            </a:r>
          </a:p>
          <a:p>
            <a:pPr marL="0" lvl="0" indent="0">
              <a:buNone/>
            </a:pPr>
            <a:endParaRPr lang="en-US" sz="2400" b="1" cap="all" dirty="0" smtClean="0">
              <a:solidFill>
                <a:srgbClr val="002060"/>
              </a:solidFill>
            </a:endParaRPr>
          </a:p>
          <a:p>
            <a:pPr marL="0" lvl="0" indent="0">
              <a:buNone/>
            </a:pPr>
            <a:r>
              <a:rPr lang="en-US" sz="2400" b="1" cap="all" dirty="0" smtClean="0">
                <a:solidFill>
                  <a:srgbClr val="002060"/>
                </a:solidFill>
              </a:rPr>
              <a:t>NM </a:t>
            </a:r>
            <a:r>
              <a:rPr lang="en-US" sz="2400" b="1" cap="all" dirty="0">
                <a:solidFill>
                  <a:srgbClr val="002060"/>
                </a:solidFill>
              </a:rPr>
              <a:t>plan: </a:t>
            </a:r>
            <a:endParaRPr lang="en-US" sz="2400" dirty="0" smtClean="0">
              <a:solidFill>
                <a:srgbClr val="002060"/>
              </a:solidFill>
            </a:endParaRPr>
          </a:p>
          <a:p>
            <a:pPr marL="0" indent="0">
              <a:buNone/>
            </a:pPr>
            <a:r>
              <a:rPr lang="en-US" sz="2400" dirty="0" smtClean="0">
                <a:solidFill>
                  <a:srgbClr val="002060"/>
                </a:solidFill>
              </a:rPr>
              <a:t>With </a:t>
            </a:r>
            <a:r>
              <a:rPr lang="en-US" sz="2400" dirty="0">
                <a:solidFill>
                  <a:srgbClr val="002060"/>
                </a:solidFill>
              </a:rPr>
              <a:t>NMTEACH as the foundation, the PED is committed to ensuring that all students have equal access to highly-effective &amp; exemplary educators throughout the course of their academic careers by:  </a:t>
            </a:r>
          </a:p>
          <a:p>
            <a:pPr lvl="1">
              <a:buFont typeface="Wingdings" panose="05000000000000000000" pitchFamily="2" charset="2"/>
              <a:buChar char="ü"/>
            </a:pPr>
            <a:r>
              <a:rPr lang="en-US" sz="2400" dirty="0">
                <a:solidFill>
                  <a:srgbClr val="002060"/>
                </a:solidFill>
              </a:rPr>
              <a:t>Creating more transparency around preparation programs</a:t>
            </a:r>
          </a:p>
          <a:p>
            <a:pPr lvl="1">
              <a:buFont typeface="Wingdings" panose="05000000000000000000" pitchFamily="2" charset="2"/>
              <a:buChar char="ü"/>
            </a:pPr>
            <a:r>
              <a:rPr lang="en-US" sz="2400" dirty="0">
                <a:solidFill>
                  <a:srgbClr val="002060"/>
                </a:solidFill>
              </a:rPr>
              <a:t>Developing cultural competency programs </a:t>
            </a:r>
          </a:p>
          <a:p>
            <a:pPr lvl="1">
              <a:buFont typeface="Wingdings" panose="05000000000000000000" pitchFamily="2" charset="2"/>
              <a:buChar char="ü"/>
            </a:pPr>
            <a:r>
              <a:rPr lang="en-US" sz="2400" dirty="0">
                <a:solidFill>
                  <a:srgbClr val="002060"/>
                </a:solidFill>
              </a:rPr>
              <a:t>Enhancing recruitment practices</a:t>
            </a:r>
          </a:p>
          <a:p>
            <a:pPr lvl="1">
              <a:buFont typeface="Wingdings" panose="05000000000000000000" pitchFamily="2" charset="2"/>
              <a:buChar char="ü"/>
            </a:pPr>
            <a:r>
              <a:rPr lang="en-US" sz="2400" dirty="0">
                <a:solidFill>
                  <a:srgbClr val="002060"/>
                </a:solidFill>
              </a:rPr>
              <a:t>Strengthening induction methods for new teachers</a:t>
            </a:r>
          </a:p>
          <a:p>
            <a:pPr lvl="1">
              <a:buFont typeface="Wingdings" panose="05000000000000000000" pitchFamily="2" charset="2"/>
              <a:buChar char="ü"/>
            </a:pPr>
            <a:r>
              <a:rPr lang="en-US" sz="2400" dirty="0">
                <a:solidFill>
                  <a:srgbClr val="002060"/>
                </a:solidFill>
              </a:rPr>
              <a:t>Expanding mentorship and professional development options for teachers</a:t>
            </a:r>
          </a:p>
        </p:txBody>
      </p:sp>
      <p:sp>
        <p:nvSpPr>
          <p:cNvPr id="4" name="Slide Number Placeholder 3"/>
          <p:cNvSpPr>
            <a:spLocks noGrp="1"/>
          </p:cNvSpPr>
          <p:nvPr>
            <p:ph type="sldNum" sz="quarter" idx="12"/>
          </p:nvPr>
        </p:nvSpPr>
        <p:spPr/>
        <p:txBody>
          <a:bodyPr/>
          <a:lstStyle/>
          <a:p>
            <a:fld id="{B2F14267-A0EC-42F9-9E8C-475046085F9E}" type="slidenum">
              <a:rPr lang="en-US" smtClean="0">
                <a:solidFill>
                  <a:prstClr val="black">
                    <a:tint val="75000"/>
                  </a:prstClr>
                </a:solidFill>
              </a:rPr>
              <a:pPr/>
              <a:t>18</a:t>
            </a:fld>
            <a:endParaRPr lang="en-US" dirty="0">
              <a:solidFill>
                <a:prstClr val="black">
                  <a:tint val="75000"/>
                </a:prstClr>
              </a:solidFill>
            </a:endParaRPr>
          </a:p>
        </p:txBody>
      </p:sp>
    </p:spTree>
    <p:extLst>
      <p:ext uri="{BB962C8B-B14F-4D97-AF65-F5344CB8AC3E}">
        <p14:creationId xmlns:p14="http://schemas.microsoft.com/office/powerpoint/2010/main" val="3303904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400" b="1" dirty="0">
                <a:solidFill>
                  <a:schemeClr val="accent6">
                    <a:lumMod val="75000"/>
                  </a:schemeClr>
                </a:solidFill>
              </a:rPr>
              <a:t>NM PLAN: ACADEMIC ASSESSMENTS</a:t>
            </a:r>
          </a:p>
        </p:txBody>
      </p:sp>
      <p:sp>
        <p:nvSpPr>
          <p:cNvPr id="3" name="Content Placeholder 2"/>
          <p:cNvSpPr>
            <a:spLocks noGrp="1"/>
          </p:cNvSpPr>
          <p:nvPr>
            <p:ph idx="1"/>
          </p:nvPr>
        </p:nvSpPr>
        <p:spPr>
          <a:xfrm>
            <a:off x="457200" y="1299775"/>
            <a:ext cx="8249728" cy="3958026"/>
          </a:xfrm>
        </p:spPr>
        <p:txBody>
          <a:bodyPr>
            <a:normAutofit lnSpcReduction="10000"/>
          </a:bodyPr>
          <a:lstStyle/>
          <a:p>
            <a:pPr marL="0" indent="0">
              <a:buNone/>
            </a:pPr>
            <a:r>
              <a:rPr lang="en-US" sz="2000" b="1" cap="all" dirty="0">
                <a:solidFill>
                  <a:srgbClr val="002060"/>
                </a:solidFill>
              </a:rPr>
              <a:t>We heard: </a:t>
            </a:r>
            <a:r>
              <a:rPr lang="en-US" sz="2000" dirty="0">
                <a:solidFill>
                  <a:srgbClr val="002060"/>
                </a:solidFill>
              </a:rPr>
              <a:t>Reduce the time students spend taking tests so that teachers have more instructional time. Boost supports for students English learners and tribal communities. </a:t>
            </a:r>
          </a:p>
          <a:p>
            <a:pPr marL="0" lvl="0" indent="0">
              <a:buNone/>
            </a:pPr>
            <a:endParaRPr lang="en-US" sz="2000" b="1" cap="all" dirty="0">
              <a:solidFill>
                <a:srgbClr val="002060"/>
              </a:solidFill>
            </a:endParaRPr>
          </a:p>
          <a:p>
            <a:pPr marL="0" lvl="0" indent="0">
              <a:buNone/>
            </a:pPr>
            <a:r>
              <a:rPr lang="en-US" sz="2000" b="1" cap="all" dirty="0">
                <a:solidFill>
                  <a:srgbClr val="002060"/>
                </a:solidFill>
              </a:rPr>
              <a:t>NM plan: </a:t>
            </a:r>
          </a:p>
          <a:p>
            <a:pPr lvl="1">
              <a:buFont typeface="Wingdings" panose="05000000000000000000" pitchFamily="2" charset="2"/>
              <a:buChar char="ü"/>
            </a:pPr>
            <a:r>
              <a:rPr lang="en-US" sz="2000" cap="all" dirty="0">
                <a:solidFill>
                  <a:srgbClr val="002060"/>
                </a:solidFill>
              </a:rPr>
              <a:t>T</a:t>
            </a:r>
            <a:r>
              <a:rPr lang="en-US" sz="2000" dirty="0">
                <a:solidFill>
                  <a:srgbClr val="002060"/>
                </a:solidFill>
              </a:rPr>
              <a:t>esting time was reduced by 90 minutes</a:t>
            </a:r>
          </a:p>
          <a:p>
            <a:pPr lvl="1">
              <a:buFont typeface="Wingdings" panose="05000000000000000000" pitchFamily="2" charset="2"/>
              <a:buChar char="ü"/>
            </a:pPr>
            <a:r>
              <a:rPr lang="en-US" sz="2000" dirty="0">
                <a:solidFill>
                  <a:srgbClr val="002060"/>
                </a:solidFill>
              </a:rPr>
              <a:t>New Mexico will continue to administer rigorous assessments that provide transparent information to teachers and parents allowing them to make informed decisions for students. </a:t>
            </a:r>
          </a:p>
          <a:p>
            <a:pPr lvl="1">
              <a:buFont typeface="Wingdings" panose="05000000000000000000" pitchFamily="2" charset="2"/>
              <a:buChar char="ü"/>
            </a:pPr>
            <a:r>
              <a:rPr lang="en-US" sz="2000" dirty="0">
                <a:solidFill>
                  <a:srgbClr val="002060"/>
                </a:solidFill>
              </a:rPr>
              <a:t>NM is seeking opportunities for tribal communities to develop assessment in heritage languages—through both state and federal competitive funding</a:t>
            </a:r>
          </a:p>
          <a:p>
            <a:pPr marL="0" lvl="0" indent="0">
              <a:buNone/>
            </a:pPr>
            <a:endParaRPr lang="en-US" sz="2000" dirty="0">
              <a:solidFill>
                <a:srgbClr val="002060"/>
              </a:solidFill>
            </a:endParaRPr>
          </a:p>
          <a:p>
            <a:pPr marL="0" indent="0">
              <a:buNone/>
            </a:pPr>
            <a:endParaRPr lang="en-US" sz="2000" b="1" cap="all" dirty="0">
              <a:solidFill>
                <a:srgbClr val="002060"/>
              </a:solidFill>
            </a:endParaRPr>
          </a:p>
          <a:p>
            <a:pPr marL="0" indent="0">
              <a:buNone/>
            </a:pPr>
            <a:endParaRPr lang="en-US" sz="2000" dirty="0">
              <a:solidFill>
                <a:srgbClr val="002060"/>
              </a:solidFill>
            </a:endParaRPr>
          </a:p>
        </p:txBody>
      </p:sp>
      <p:sp>
        <p:nvSpPr>
          <p:cNvPr id="4" name="Slide Number Placeholder 3"/>
          <p:cNvSpPr>
            <a:spLocks noGrp="1"/>
          </p:cNvSpPr>
          <p:nvPr>
            <p:ph type="sldNum" sz="quarter" idx="12"/>
          </p:nvPr>
        </p:nvSpPr>
        <p:spPr/>
        <p:txBody>
          <a:bodyPr/>
          <a:lstStyle/>
          <a:p>
            <a:fld id="{B2F14267-A0EC-42F9-9E8C-475046085F9E}" type="slidenum">
              <a:rPr lang="en-US" smtClean="0">
                <a:solidFill>
                  <a:prstClr val="black">
                    <a:tint val="75000"/>
                  </a:prstClr>
                </a:solidFill>
              </a:rPr>
              <a:pPr/>
              <a:t>19</a:t>
            </a:fld>
            <a:endParaRPr lang="en-US" dirty="0">
              <a:solidFill>
                <a:prstClr val="black">
                  <a:tint val="75000"/>
                </a:prstClr>
              </a:solidFill>
            </a:endParaRPr>
          </a:p>
        </p:txBody>
      </p:sp>
    </p:spTree>
    <p:extLst>
      <p:ext uri="{BB962C8B-B14F-4D97-AF65-F5344CB8AC3E}">
        <p14:creationId xmlns:p14="http://schemas.microsoft.com/office/powerpoint/2010/main" val="3102375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3600" b="1" dirty="0">
                <a:solidFill>
                  <a:schemeClr val="accent6">
                    <a:lumMod val="75000"/>
                  </a:schemeClr>
                </a:solidFill>
              </a:rPr>
              <a:t>NM PLAN: SCHOOL GRADES </a:t>
            </a:r>
            <a:endParaRPr lang="en-US" sz="3600" b="1" dirty="0">
              <a:solidFill>
                <a:schemeClr val="accent1"/>
              </a:solidFill>
            </a:endParaRPr>
          </a:p>
        </p:txBody>
      </p:sp>
      <p:sp>
        <p:nvSpPr>
          <p:cNvPr id="5" name="Content Placeholder 4"/>
          <p:cNvSpPr>
            <a:spLocks noGrp="1"/>
          </p:cNvSpPr>
          <p:nvPr>
            <p:ph idx="1"/>
          </p:nvPr>
        </p:nvSpPr>
        <p:spPr>
          <a:xfrm>
            <a:off x="457200" y="1295400"/>
            <a:ext cx="8686800" cy="4830763"/>
          </a:xfrm>
        </p:spPr>
        <p:txBody>
          <a:bodyPr>
            <a:normAutofit/>
          </a:bodyPr>
          <a:lstStyle/>
          <a:p>
            <a:pPr marL="0" indent="0">
              <a:buNone/>
            </a:pPr>
            <a:r>
              <a:rPr lang="en-US" sz="2000" b="1" dirty="0">
                <a:solidFill>
                  <a:srgbClr val="002060"/>
                </a:solidFill>
                <a:latin typeface="+mj-lt"/>
              </a:rPr>
              <a:t>WE HEARD: </a:t>
            </a:r>
            <a:r>
              <a:rPr lang="en-US" sz="2000" dirty="0">
                <a:solidFill>
                  <a:srgbClr val="002060"/>
                </a:solidFill>
                <a:latin typeface="+mj-lt"/>
              </a:rPr>
              <a:t>The vast majority of stakeholders advocated for stability and continuity for as many years as possible under the current school grades system as well as sufficient time to respond to new federal requirements as it pertains to school and district accountability. </a:t>
            </a:r>
          </a:p>
          <a:p>
            <a:pPr marL="0" indent="0">
              <a:buNone/>
            </a:pPr>
            <a:endParaRPr lang="en-US" sz="2000" b="1" dirty="0">
              <a:solidFill>
                <a:srgbClr val="002060"/>
              </a:solidFill>
              <a:latin typeface="+mj-lt"/>
            </a:endParaRPr>
          </a:p>
          <a:p>
            <a:pPr marL="0" indent="0">
              <a:buNone/>
            </a:pPr>
            <a:r>
              <a:rPr lang="en-US" sz="2000" b="1" dirty="0">
                <a:solidFill>
                  <a:srgbClr val="002060"/>
                </a:solidFill>
                <a:latin typeface="+mj-lt"/>
              </a:rPr>
              <a:t>NM PLAN: </a:t>
            </a:r>
          </a:p>
          <a:p>
            <a:pPr>
              <a:buFont typeface="Wingdings" panose="05000000000000000000" pitchFamily="2" charset="2"/>
              <a:buChar char="ü"/>
            </a:pPr>
            <a:r>
              <a:rPr lang="en-US" sz="2000" dirty="0">
                <a:solidFill>
                  <a:srgbClr val="002060"/>
                </a:solidFill>
                <a:latin typeface="+mj-lt"/>
              </a:rPr>
              <a:t>Gives districts until the 2018-19 school year to transition to the new system. </a:t>
            </a:r>
          </a:p>
          <a:p>
            <a:pPr>
              <a:buFont typeface="Wingdings" panose="05000000000000000000" pitchFamily="2" charset="2"/>
              <a:buChar char="ü"/>
            </a:pPr>
            <a:r>
              <a:rPr lang="en-US" sz="2000" dirty="0">
                <a:solidFill>
                  <a:srgbClr val="002060"/>
                </a:solidFill>
                <a:latin typeface="+mj-lt"/>
              </a:rPr>
              <a:t>Beginning in 2018-19 the grading system will include new OTL instruments, and greater weight on student academic proficiency including science</a:t>
            </a:r>
          </a:p>
          <a:p>
            <a:pPr>
              <a:buFont typeface="Wingdings" panose="05000000000000000000" pitchFamily="2" charset="2"/>
              <a:buChar char="ü"/>
            </a:pPr>
            <a:r>
              <a:rPr lang="en-US" sz="2000" dirty="0">
                <a:solidFill>
                  <a:srgbClr val="002060"/>
                </a:solidFill>
                <a:latin typeface="+mj-lt"/>
              </a:rPr>
              <a:t>A redesigned school grade report card developed with input from parents and communities. </a:t>
            </a:r>
          </a:p>
          <a:p>
            <a:pPr>
              <a:buFont typeface="Wingdings" panose="05000000000000000000" pitchFamily="2" charset="2"/>
              <a:buChar char="ü"/>
            </a:pPr>
            <a:r>
              <a:rPr lang="en-US" sz="2000" dirty="0">
                <a:solidFill>
                  <a:srgbClr val="002060"/>
                </a:solidFill>
                <a:latin typeface="+mj-lt"/>
              </a:rPr>
              <a:t>Emphasizes growth across the spectrum so that all students are held to a high expectation of learning. </a:t>
            </a:r>
          </a:p>
          <a:p>
            <a:pPr marL="0" indent="0">
              <a:buNone/>
            </a:pPr>
            <a:endParaRPr lang="en-US" sz="2000" dirty="0">
              <a:latin typeface="+mj-lt"/>
            </a:endParaRPr>
          </a:p>
          <a:p>
            <a:pPr marL="0" indent="0">
              <a:buNone/>
            </a:pPr>
            <a:endParaRPr lang="en-US" sz="2000" b="1" dirty="0">
              <a:latin typeface="+mj-lt"/>
            </a:endParaRPr>
          </a:p>
        </p:txBody>
      </p:sp>
      <p:sp>
        <p:nvSpPr>
          <p:cNvPr id="2" name="Slide Number Placeholder 1"/>
          <p:cNvSpPr>
            <a:spLocks noGrp="1"/>
          </p:cNvSpPr>
          <p:nvPr>
            <p:ph type="sldNum" sz="quarter" idx="12"/>
          </p:nvPr>
        </p:nvSpPr>
        <p:spPr/>
        <p:txBody>
          <a:bodyPr/>
          <a:lstStyle/>
          <a:p>
            <a:fld id="{B2F14267-A0EC-42F9-9E8C-475046085F9E}" type="slidenum">
              <a:rPr lang="en-US" smtClean="0">
                <a:solidFill>
                  <a:prstClr val="black">
                    <a:tint val="75000"/>
                  </a:prstClr>
                </a:solidFill>
              </a:rPr>
              <a:pPr/>
              <a:t>20</a:t>
            </a:fld>
            <a:endParaRPr lang="en-US" dirty="0">
              <a:solidFill>
                <a:prstClr val="black">
                  <a:tint val="75000"/>
                </a:prstClr>
              </a:solidFill>
            </a:endParaRPr>
          </a:p>
        </p:txBody>
      </p:sp>
    </p:spTree>
    <p:extLst>
      <p:ext uri="{BB962C8B-B14F-4D97-AF65-F5344CB8AC3E}">
        <p14:creationId xmlns:p14="http://schemas.microsoft.com/office/powerpoint/2010/main" val="103702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5">
                                            <p:txEl>
                                              <p:pRg st="0" end="0"/>
                                            </p:txEl>
                                          </p:spTgt>
                                        </p:tgtEl>
                                      </p:cBhvr>
                                    </p:animEffect>
                                    <p:animScale>
                                      <p:cBhvr>
                                        <p:cTn id="7" dur="250" autoRev="1" fill="hold"/>
                                        <p:tgtEl>
                                          <p:spTgt spid="5">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534400" cy="1143000"/>
          </a:xfrm>
        </p:spPr>
        <p:txBody>
          <a:bodyPr>
            <a:normAutofit/>
          </a:bodyPr>
          <a:lstStyle/>
          <a:p>
            <a:pPr algn="l"/>
            <a:r>
              <a:rPr lang="en-US" sz="3200" b="1" dirty="0">
                <a:solidFill>
                  <a:schemeClr val="accent6">
                    <a:lumMod val="75000"/>
                  </a:schemeClr>
                </a:solidFill>
              </a:rPr>
              <a:t>NM PLAN: SUPPORTING OUR SCHOOLS </a:t>
            </a:r>
            <a:endParaRPr lang="en-US" sz="3200" b="1" dirty="0">
              <a:solidFill>
                <a:schemeClr val="accent1"/>
              </a:solidFill>
            </a:endParaRPr>
          </a:p>
        </p:txBody>
      </p:sp>
      <p:sp>
        <p:nvSpPr>
          <p:cNvPr id="5" name="Content Placeholder 4"/>
          <p:cNvSpPr>
            <a:spLocks noGrp="1"/>
          </p:cNvSpPr>
          <p:nvPr>
            <p:ph idx="1"/>
          </p:nvPr>
        </p:nvSpPr>
        <p:spPr>
          <a:xfrm>
            <a:off x="457200" y="1295400"/>
            <a:ext cx="8686800" cy="4830763"/>
          </a:xfrm>
        </p:spPr>
        <p:txBody>
          <a:bodyPr>
            <a:normAutofit/>
          </a:bodyPr>
          <a:lstStyle/>
          <a:p>
            <a:pPr marL="0" indent="0">
              <a:buNone/>
            </a:pPr>
            <a:r>
              <a:rPr lang="en-US" sz="2000" b="1" dirty="0">
                <a:solidFill>
                  <a:srgbClr val="002060"/>
                </a:solidFill>
                <a:latin typeface="+mj-lt"/>
              </a:rPr>
              <a:t>WE HEARD: </a:t>
            </a:r>
            <a:r>
              <a:rPr lang="en-US" sz="2000" dirty="0">
                <a:solidFill>
                  <a:srgbClr val="002060"/>
                </a:solidFill>
                <a:latin typeface="+mj-lt"/>
              </a:rPr>
              <a:t>Our communities have different needs and unique challenges. We must have the flexibility to intervene with the right strategies. </a:t>
            </a:r>
          </a:p>
          <a:p>
            <a:pPr marL="0" indent="0">
              <a:buNone/>
            </a:pPr>
            <a:endParaRPr lang="en-US" sz="2000" b="1" dirty="0">
              <a:solidFill>
                <a:srgbClr val="002060"/>
              </a:solidFill>
              <a:latin typeface="+mj-lt"/>
            </a:endParaRPr>
          </a:p>
          <a:p>
            <a:pPr marL="0" indent="0">
              <a:buNone/>
            </a:pPr>
            <a:r>
              <a:rPr lang="en-US" sz="2000" b="1" dirty="0">
                <a:solidFill>
                  <a:srgbClr val="002060"/>
                </a:solidFill>
                <a:latin typeface="+mj-lt"/>
              </a:rPr>
              <a:t>NM Plan: </a:t>
            </a:r>
            <a:r>
              <a:rPr lang="en-US" sz="2000" dirty="0">
                <a:solidFill>
                  <a:srgbClr val="002060"/>
                </a:solidFill>
                <a:latin typeface="+mj-lt"/>
              </a:rPr>
              <a:t>The PED is committed to support the lowest-performing schools, and increasing opportunities for students across the state to have a well-rounded high quality education. </a:t>
            </a:r>
          </a:p>
          <a:p>
            <a:pPr>
              <a:buFont typeface="Wingdings" panose="05000000000000000000" pitchFamily="2" charset="2"/>
              <a:buChar char="ü"/>
            </a:pPr>
            <a:r>
              <a:rPr lang="en-US" sz="2000" dirty="0">
                <a:solidFill>
                  <a:srgbClr val="002060"/>
                </a:solidFill>
              </a:rPr>
              <a:t>Identify the bottom 5% and those below 67% graduation rate (CSI)</a:t>
            </a:r>
          </a:p>
          <a:p>
            <a:pPr>
              <a:buFont typeface="Wingdings" panose="05000000000000000000" pitchFamily="2" charset="2"/>
              <a:buChar char="ü"/>
            </a:pPr>
            <a:r>
              <a:rPr lang="en-US" sz="2000" dirty="0">
                <a:solidFill>
                  <a:srgbClr val="002060"/>
                </a:solidFill>
              </a:rPr>
              <a:t>Target schools where specific populations are not making significant gains when compared to their peers. </a:t>
            </a:r>
          </a:p>
          <a:p>
            <a:pPr>
              <a:buFont typeface="Wingdings" panose="05000000000000000000" pitchFamily="2" charset="2"/>
              <a:buChar char="ü"/>
            </a:pPr>
            <a:r>
              <a:rPr lang="en-US" sz="2000" dirty="0">
                <a:solidFill>
                  <a:srgbClr val="002060"/>
                </a:solidFill>
              </a:rPr>
              <a:t>Create set of more rigorous interventions for schools that don’t exit</a:t>
            </a:r>
          </a:p>
          <a:p>
            <a:pPr>
              <a:buFont typeface="Wingdings" panose="05000000000000000000" pitchFamily="2" charset="2"/>
              <a:buChar char="ü"/>
            </a:pPr>
            <a:r>
              <a:rPr lang="en-US" sz="2000" dirty="0">
                <a:solidFill>
                  <a:srgbClr val="002060"/>
                </a:solidFill>
              </a:rPr>
              <a:t>Invest in parental and family engagement opportunities and networks</a:t>
            </a:r>
          </a:p>
          <a:p>
            <a:pPr>
              <a:buFont typeface="Wingdings" panose="05000000000000000000" pitchFamily="2" charset="2"/>
              <a:buChar char="ü"/>
            </a:pPr>
            <a:r>
              <a:rPr lang="en-US" sz="2000" dirty="0">
                <a:solidFill>
                  <a:srgbClr val="002060"/>
                </a:solidFill>
              </a:rPr>
              <a:t>Deep investments in 21</a:t>
            </a:r>
            <a:r>
              <a:rPr lang="en-US" sz="2000" baseline="30000" dirty="0">
                <a:solidFill>
                  <a:srgbClr val="002060"/>
                </a:solidFill>
              </a:rPr>
              <a:t>st</a:t>
            </a:r>
            <a:r>
              <a:rPr lang="en-US" sz="2000" dirty="0">
                <a:solidFill>
                  <a:srgbClr val="002060"/>
                </a:solidFill>
              </a:rPr>
              <a:t> century community learning centers</a:t>
            </a:r>
          </a:p>
          <a:p>
            <a:pPr>
              <a:buFont typeface="Wingdings" panose="05000000000000000000" pitchFamily="2" charset="2"/>
              <a:buChar char="ü"/>
            </a:pPr>
            <a:r>
              <a:rPr lang="en-US" sz="2000" dirty="0">
                <a:solidFill>
                  <a:srgbClr val="002060"/>
                </a:solidFill>
              </a:rPr>
              <a:t>Opportunities to expand broadband and technology access for schools </a:t>
            </a:r>
          </a:p>
          <a:p>
            <a:pPr marL="0" indent="0">
              <a:buNone/>
            </a:pPr>
            <a:endParaRPr lang="en-US" sz="2000" dirty="0">
              <a:solidFill>
                <a:srgbClr val="002060"/>
              </a:solidFill>
            </a:endParaRPr>
          </a:p>
          <a:p>
            <a:pPr>
              <a:buFont typeface="Wingdings" panose="05000000000000000000" pitchFamily="2" charset="2"/>
              <a:buChar char="ü"/>
            </a:pPr>
            <a:endParaRPr lang="en-US" sz="2000" b="1" dirty="0">
              <a:solidFill>
                <a:srgbClr val="002060"/>
              </a:solidFill>
            </a:endParaRPr>
          </a:p>
          <a:p>
            <a:pPr marL="0" indent="0">
              <a:buNone/>
            </a:pPr>
            <a:endParaRPr lang="en-US" sz="2000" dirty="0">
              <a:solidFill>
                <a:srgbClr val="002060"/>
              </a:solidFill>
            </a:endParaRPr>
          </a:p>
          <a:p>
            <a:pPr marL="0" indent="0">
              <a:buNone/>
            </a:pPr>
            <a:endParaRPr lang="en-US" sz="2000" b="1" dirty="0">
              <a:solidFill>
                <a:srgbClr val="002060"/>
              </a:solidFill>
            </a:endParaRPr>
          </a:p>
        </p:txBody>
      </p:sp>
      <p:sp>
        <p:nvSpPr>
          <p:cNvPr id="2" name="Slide Number Placeholder 1"/>
          <p:cNvSpPr>
            <a:spLocks noGrp="1"/>
          </p:cNvSpPr>
          <p:nvPr>
            <p:ph type="sldNum" sz="quarter" idx="12"/>
          </p:nvPr>
        </p:nvSpPr>
        <p:spPr/>
        <p:txBody>
          <a:bodyPr/>
          <a:lstStyle/>
          <a:p>
            <a:fld id="{B2F14267-A0EC-42F9-9E8C-475046085F9E}" type="slidenum">
              <a:rPr lang="en-US" smtClean="0">
                <a:solidFill>
                  <a:prstClr val="black">
                    <a:tint val="75000"/>
                  </a:prstClr>
                </a:solidFill>
              </a:rPr>
              <a:pPr/>
              <a:t>21</a:t>
            </a:fld>
            <a:endParaRPr lang="en-US" dirty="0">
              <a:solidFill>
                <a:prstClr val="black">
                  <a:tint val="75000"/>
                </a:prstClr>
              </a:solidFill>
            </a:endParaRPr>
          </a:p>
        </p:txBody>
      </p:sp>
    </p:spTree>
    <p:extLst>
      <p:ext uri="{BB962C8B-B14F-4D97-AF65-F5344CB8AC3E}">
        <p14:creationId xmlns:p14="http://schemas.microsoft.com/office/powerpoint/2010/main" val="393047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5">
                                            <p:txEl>
                                              <p:pRg st="2" end="2"/>
                                            </p:txEl>
                                          </p:spTgt>
                                        </p:tgtEl>
                                      </p:cBhvr>
                                    </p:animEffect>
                                    <p:animScale>
                                      <p:cBhvr>
                                        <p:cTn id="7" dur="250" autoRev="1" fill="hold"/>
                                        <p:tgtEl>
                                          <p:spTgt spid="5">
                                            <p:txEl>
                                              <p:pRg st="2" end="2"/>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5">
                                            <p:txEl>
                                              <p:pRg st="0" end="0"/>
                                            </p:txEl>
                                          </p:spTgt>
                                        </p:tgtEl>
                                      </p:cBhvr>
                                    </p:animEffect>
                                    <p:animScale>
                                      <p:cBhvr>
                                        <p:cTn id="12" dur="250" autoRev="1" fill="hold"/>
                                        <p:tgtEl>
                                          <p:spTgt spid="5">
                                            <p:txEl>
                                              <p:pRg st="0" end="0"/>
                                            </p:txEl>
                                          </p:spTgt>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5">
                                            <p:txEl>
                                              <p:pRg st="3" end="3"/>
                                            </p:txEl>
                                          </p:spTgt>
                                        </p:tgtEl>
                                      </p:cBhvr>
                                    </p:animEffect>
                                    <p:animScale>
                                      <p:cBhvr>
                                        <p:cTn id="17" dur="250" autoRev="1" fill="hold"/>
                                        <p:tgtEl>
                                          <p:spTgt spid="5">
                                            <p:txEl>
                                              <p:pRg st="3" end="3"/>
                                            </p:txEl>
                                          </p:spTgt>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5">
                                            <p:txEl>
                                              <p:pRg st="4" end="4"/>
                                            </p:txEl>
                                          </p:spTgt>
                                        </p:tgtEl>
                                      </p:cBhvr>
                                    </p:animEffect>
                                    <p:animScale>
                                      <p:cBhvr>
                                        <p:cTn id="22" dur="250" autoRev="1" fill="hold"/>
                                        <p:tgtEl>
                                          <p:spTgt spid="5">
                                            <p:txEl>
                                              <p:pRg st="4" end="4"/>
                                            </p:txEl>
                                          </p:spTgt>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nodeType="clickEffect">
                                  <p:stCondLst>
                                    <p:cond delay="0"/>
                                  </p:stCondLst>
                                  <p:childTnLst>
                                    <p:animEffect transition="out" filter="fade">
                                      <p:cBhvr>
                                        <p:cTn id="26" dur="500" tmFilter="0, 0; .2, .5; .8, .5; 1, 0"/>
                                        <p:tgtEl>
                                          <p:spTgt spid="5">
                                            <p:txEl>
                                              <p:pRg st="5" end="5"/>
                                            </p:txEl>
                                          </p:spTgt>
                                        </p:tgtEl>
                                      </p:cBhvr>
                                    </p:animEffect>
                                    <p:animScale>
                                      <p:cBhvr>
                                        <p:cTn id="27" dur="250" autoRev="1" fill="hold"/>
                                        <p:tgtEl>
                                          <p:spTgt spid="5">
                                            <p:txEl>
                                              <p:pRg st="5" end="5"/>
                                            </p:txEl>
                                          </p:spTgt>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nodeType="clickEffect">
                                  <p:stCondLst>
                                    <p:cond delay="0"/>
                                  </p:stCondLst>
                                  <p:childTnLst>
                                    <p:animEffect transition="out" filter="fade">
                                      <p:cBhvr>
                                        <p:cTn id="31" dur="500" tmFilter="0, 0; .2, .5; .8, .5; 1, 0"/>
                                        <p:tgtEl>
                                          <p:spTgt spid="5">
                                            <p:txEl>
                                              <p:pRg st="6" end="6"/>
                                            </p:txEl>
                                          </p:spTgt>
                                        </p:tgtEl>
                                      </p:cBhvr>
                                    </p:animEffect>
                                    <p:animScale>
                                      <p:cBhvr>
                                        <p:cTn id="32" dur="250" autoRev="1" fill="hold"/>
                                        <p:tgtEl>
                                          <p:spTgt spid="5">
                                            <p:txEl>
                                              <p:pRg st="6" end="6"/>
                                            </p:txEl>
                                          </p:spTgt>
                                        </p:tgtEl>
                                      </p:cBhvr>
                                      <p:by x="105000" y="105000"/>
                                    </p:animScale>
                                  </p:childTnLst>
                                </p:cTn>
                              </p:par>
                            </p:childTnLst>
                          </p:cTn>
                        </p:par>
                      </p:childTnLst>
                    </p:cTn>
                  </p:par>
                  <p:par>
                    <p:cTn id="33" fill="hold">
                      <p:stCondLst>
                        <p:cond delay="indefinite"/>
                      </p:stCondLst>
                      <p:childTnLst>
                        <p:par>
                          <p:cTn id="34" fill="hold">
                            <p:stCondLst>
                              <p:cond delay="0"/>
                            </p:stCondLst>
                            <p:childTnLst>
                              <p:par>
                                <p:cTn id="35" presetID="26" presetClass="emph" presetSubtype="0" fill="hold" nodeType="clickEffect">
                                  <p:stCondLst>
                                    <p:cond delay="0"/>
                                  </p:stCondLst>
                                  <p:childTnLst>
                                    <p:animEffect transition="out" filter="fade">
                                      <p:cBhvr>
                                        <p:cTn id="36" dur="500" tmFilter="0, 0; .2, .5; .8, .5; 1, 0"/>
                                        <p:tgtEl>
                                          <p:spTgt spid="5">
                                            <p:txEl>
                                              <p:pRg st="7" end="7"/>
                                            </p:txEl>
                                          </p:spTgt>
                                        </p:tgtEl>
                                      </p:cBhvr>
                                    </p:animEffect>
                                    <p:animScale>
                                      <p:cBhvr>
                                        <p:cTn id="37" dur="250" autoRev="1" fill="hold"/>
                                        <p:tgtEl>
                                          <p:spTgt spid="5">
                                            <p:txEl>
                                              <p:pRg st="7" end="7"/>
                                            </p:txEl>
                                          </p:spTgt>
                                        </p:tgtEl>
                                      </p:cBhvr>
                                      <p:by x="105000" y="105000"/>
                                    </p:animScale>
                                  </p:childTnLst>
                                </p:cTn>
                              </p:par>
                            </p:childTnLst>
                          </p:cTn>
                        </p:par>
                      </p:childTnLst>
                    </p:cTn>
                  </p:par>
                  <p:par>
                    <p:cTn id="38" fill="hold">
                      <p:stCondLst>
                        <p:cond delay="indefinite"/>
                      </p:stCondLst>
                      <p:childTnLst>
                        <p:par>
                          <p:cTn id="39" fill="hold">
                            <p:stCondLst>
                              <p:cond delay="0"/>
                            </p:stCondLst>
                            <p:childTnLst>
                              <p:par>
                                <p:cTn id="40" presetID="26" presetClass="emph" presetSubtype="0" fill="hold" nodeType="clickEffect">
                                  <p:stCondLst>
                                    <p:cond delay="0"/>
                                  </p:stCondLst>
                                  <p:childTnLst>
                                    <p:animEffect transition="out" filter="fade">
                                      <p:cBhvr>
                                        <p:cTn id="41" dur="500" tmFilter="0, 0; .2, .5; .8, .5; 1, 0"/>
                                        <p:tgtEl>
                                          <p:spTgt spid="5">
                                            <p:txEl>
                                              <p:pRg st="8" end="8"/>
                                            </p:txEl>
                                          </p:spTgt>
                                        </p:tgtEl>
                                      </p:cBhvr>
                                    </p:animEffect>
                                    <p:animScale>
                                      <p:cBhvr>
                                        <p:cTn id="42" dur="250" autoRev="1" fill="hold"/>
                                        <p:tgtEl>
                                          <p:spTgt spid="5">
                                            <p:txEl>
                                              <p:pRg st="8" end="8"/>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chemeClr val="accent6">
                    <a:lumMod val="75000"/>
                  </a:schemeClr>
                </a:solidFill>
              </a:rPr>
              <a:t>Our Commitment </a:t>
            </a:r>
          </a:p>
        </p:txBody>
      </p:sp>
      <p:sp>
        <p:nvSpPr>
          <p:cNvPr id="4" name="Slide Number Placeholder 3"/>
          <p:cNvSpPr>
            <a:spLocks noGrp="1"/>
          </p:cNvSpPr>
          <p:nvPr>
            <p:ph type="sldNum" sz="quarter" idx="12"/>
          </p:nvPr>
        </p:nvSpPr>
        <p:spPr/>
        <p:txBody>
          <a:bodyPr/>
          <a:lstStyle/>
          <a:p>
            <a:fld id="{B2F14267-A0EC-42F9-9E8C-475046085F9E}" type="slidenum">
              <a:rPr lang="en-US" smtClean="0">
                <a:solidFill>
                  <a:prstClr val="black">
                    <a:tint val="75000"/>
                  </a:prstClr>
                </a:solidFill>
              </a:rPr>
              <a:pPr/>
              <a:t>22</a:t>
            </a:fld>
            <a:endParaRPr lang="en-US" dirty="0">
              <a:solidFill>
                <a:prstClr val="black">
                  <a:tint val="75000"/>
                </a:prstClr>
              </a:solidFill>
            </a:endParaRPr>
          </a:p>
        </p:txBody>
      </p:sp>
      <p:sp>
        <p:nvSpPr>
          <p:cNvPr id="5" name="Rectangle 4"/>
          <p:cNvSpPr/>
          <p:nvPr/>
        </p:nvSpPr>
        <p:spPr>
          <a:xfrm>
            <a:off x="457200" y="1600201"/>
            <a:ext cx="8382000" cy="4073936"/>
          </a:xfrm>
          <a:prstGeom prst="rect">
            <a:avLst/>
          </a:prstGeom>
          <a:solidFill>
            <a:srgbClr val="0070C0"/>
          </a:solidFill>
        </p:spPr>
        <p:txBody>
          <a:bodyPr wrap="square">
            <a:spAutoFit/>
          </a:bodyPr>
          <a:lstStyle/>
          <a:p>
            <a:pPr algn="ctr">
              <a:lnSpc>
                <a:spcPct val="115000"/>
              </a:lnSpc>
              <a:spcBef>
                <a:spcPts val="1000"/>
              </a:spcBef>
              <a:spcAft>
                <a:spcPts val="1000"/>
              </a:spcAft>
            </a:pPr>
            <a:r>
              <a:rPr lang="en-US" sz="3200" b="1"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New Mexico’s students are rising and succeeding. We’re committed to solidifying our place as a national leader in education expectations and student outcomes.</a:t>
            </a:r>
            <a:endParaRPr lang="en-US" sz="2000" b="1"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Bef>
                <a:spcPts val="1000"/>
              </a:spcBef>
              <a:spcAft>
                <a:spcPts val="1000"/>
              </a:spcAft>
            </a:pPr>
            <a:endParaRPr lang="en-US" sz="3200" b="1"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Bef>
                <a:spcPts val="1000"/>
              </a:spcBef>
              <a:spcAft>
                <a:spcPts val="1000"/>
              </a:spcAft>
            </a:pPr>
            <a:r>
              <a:rPr lang="en-US" sz="3600" b="1"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We will continue to rise, together. </a:t>
            </a:r>
            <a:endParaRPr lang="en-US" sz="24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6815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3886200"/>
            <a:ext cx="6934200" cy="2133600"/>
          </a:xfrm>
        </p:spPr>
        <p:txBody>
          <a:bodyPr>
            <a:normAutofit/>
          </a:bodyPr>
          <a:lstStyle/>
          <a:p>
            <a:r>
              <a:rPr lang="en-US" b="1" dirty="0">
                <a:solidFill>
                  <a:schemeClr val="tx2"/>
                </a:solidFill>
                <a:effectLst>
                  <a:outerShdw blurRad="38100" dist="38100" dir="2700000" algn="tl">
                    <a:srgbClr val="000000">
                      <a:alpha val="43137"/>
                    </a:srgbClr>
                  </a:outerShdw>
                </a:effectLst>
              </a:rPr>
              <a:t>NM-Rising: State Plan</a:t>
            </a:r>
          </a:p>
          <a:p>
            <a:r>
              <a:rPr lang="en-US" b="1" dirty="0">
                <a:solidFill>
                  <a:schemeClr val="tx2"/>
                </a:solidFill>
                <a:effectLst>
                  <a:outerShdw blurRad="38100" dist="38100" dir="2700000" algn="tl">
                    <a:srgbClr val="000000">
                      <a:alpha val="43137"/>
                    </a:srgbClr>
                  </a:outerShdw>
                </a:effectLst>
              </a:rPr>
              <a:t>Every Student Succeeds Act</a:t>
            </a:r>
            <a:endParaRPr lang="en-US" sz="2400" i="1" dirty="0">
              <a:solidFill>
                <a:schemeClr val="accent1">
                  <a:lumMod val="60000"/>
                  <a:lumOff val="40000"/>
                </a:schemeClr>
              </a:solidFill>
            </a:endParaRPr>
          </a:p>
          <a:p>
            <a:r>
              <a:rPr lang="en-US" sz="2400" b="1" i="1" dirty="0">
                <a:solidFill>
                  <a:schemeClr val="accent1">
                    <a:lumMod val="60000"/>
                    <a:lumOff val="40000"/>
                  </a:schemeClr>
                </a:solidFill>
                <a:effectLst>
                  <a:outerShdw blurRad="38100" dist="38100" dir="2700000" algn="tl">
                    <a:srgbClr val="000000">
                      <a:alpha val="43137"/>
                    </a:srgbClr>
                  </a:outerShdw>
                </a:effectLst>
              </a:rPr>
              <a:t>2017 &amp; Beyond</a:t>
            </a:r>
            <a:endParaRPr lang="en-US" b="1" dirty="0">
              <a:solidFill>
                <a:schemeClr val="tx2"/>
              </a:solidFill>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8650" y="762000"/>
            <a:ext cx="2857500" cy="2857500"/>
          </a:xfrm>
          <a:prstGeom prst="rect">
            <a:avLst/>
          </a:prstGeom>
        </p:spPr>
      </p:pic>
    </p:spTree>
    <p:extLst>
      <p:ext uri="{BB962C8B-B14F-4D97-AF65-F5344CB8AC3E}">
        <p14:creationId xmlns:p14="http://schemas.microsoft.com/office/powerpoint/2010/main" val="31811798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4|26.2|6.3|4.4|4.3"/>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CFAB6EED088D498F9FE7891AA078A6" ma:contentTypeVersion="11" ma:contentTypeDescription="Create a new document." ma:contentTypeScope="" ma:versionID="4146557ceca189108ae90052993bf5b3">
  <xsd:schema xmlns:xsd="http://www.w3.org/2001/XMLSchema" xmlns:xs="http://www.w3.org/2001/XMLSchema" xmlns:p="http://schemas.microsoft.com/office/2006/metadata/properties" xmlns:ns2="749d5a4f-1ed8-4b93-91d8-7cc1e977c475" xmlns:ns3="de6cf758-9b81-451c-80c6-4359c8a4fd3a" targetNamespace="http://schemas.microsoft.com/office/2006/metadata/properties" ma:root="true" ma:fieldsID="0fab4cd92d2977d905e48d3bd96d0a26" ns2:_="" ns3:_="">
    <xsd:import namespace="749d5a4f-1ed8-4b93-91d8-7cc1e977c475"/>
    <xsd:import namespace="de6cf758-9b81-451c-80c6-4359c8a4fd3a"/>
    <xsd:element name="properties">
      <xsd:complexType>
        <xsd:sequence>
          <xsd:element name="documentManagement">
            <xsd:complexType>
              <xsd:all>
                <xsd:element ref="ns2:Conference"/>
                <xsd:element ref="ns2:Session"/>
                <xsd:element ref="ns2:DocumentPath" minOccurs="0"/>
                <xsd:element ref="ns2:DocumentName"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9d5a4f-1ed8-4b93-91d8-7cc1e977c475" elementFormDefault="qualified">
    <xsd:import namespace="http://schemas.microsoft.com/office/2006/documentManagement/types"/>
    <xsd:import namespace="http://schemas.microsoft.com/office/infopath/2007/PartnerControls"/>
    <xsd:element name="Conference" ma:index="8" ma:displayName="Conference" ma:indexed="true" ma:list="{1c867d70-76f7-47d2-8841-356de723004a}" ma:internalName="Conference" ma:showField="Title">
      <xsd:simpleType>
        <xsd:restriction base="dms:Lookup"/>
      </xsd:simpleType>
    </xsd:element>
    <xsd:element name="Session" ma:index="9" ma:displayName="Session" ma:indexed="true" ma:list="{4191188f-75e0-4dfd-a57e-7c1cdd9dcdcd}" ma:internalName="Session" ma:showField="Title">
      <xsd:simpleType>
        <xsd:restriction base="dms:Lookup"/>
      </xsd:simpleType>
    </xsd:element>
    <xsd:element name="DocumentPath" ma:index="10" nillable="true" ma:displayName="DocumentPath" ma:internalName="DocumentPath">
      <xsd:simpleType>
        <xsd:restriction base="dms:Text">
          <xsd:maxLength value="255"/>
        </xsd:restriction>
      </xsd:simpleType>
    </xsd:element>
    <xsd:element name="DocumentName" ma:index="11" nillable="true" ma:displayName="DocumentName" ma:internalName="DocumentNam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e6cf758-9b81-451c-80c6-4359c8a4fd3a"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Path xmlns="749d5a4f-1ed8-4b93-91d8-7cc1e977c475">http://webed.ped.state.nm.us/sites/conference/_layouts/download.aspx?SourceUrl=http://webed.ped.state.nm.us/sites/conference/ConferenceDocuments/NM-Rising--ESSAStatePlan_MAY_StarsConference.pptx</DocumentPath>
    <DocumentName xmlns="749d5a4f-1ed8-4b93-91d8-7cc1e977c475">NM-Rising--ESSAStatePlan_MAY_StarsConference</DocumentName>
    <Session xmlns="749d5a4f-1ed8-4b93-91d8-7cc1e977c475">105</Session>
    <Conference xmlns="749d5a4f-1ed8-4b93-91d8-7cc1e977c475">4</Conference>
  </documentManagement>
</p:properties>
</file>

<file path=customXml/itemProps1.xml><?xml version="1.0" encoding="utf-8"?>
<ds:datastoreItem xmlns:ds="http://schemas.openxmlformats.org/officeDocument/2006/customXml" ds:itemID="{58BB8038-0CD1-4033-8788-3BE8F0A2CF15}"/>
</file>

<file path=customXml/itemProps2.xml><?xml version="1.0" encoding="utf-8"?>
<ds:datastoreItem xmlns:ds="http://schemas.openxmlformats.org/officeDocument/2006/customXml" ds:itemID="{3A8F5930-F29B-4C77-ABE1-BAAC7EA69DCD}"/>
</file>

<file path=customXml/itemProps3.xml><?xml version="1.0" encoding="utf-8"?>
<ds:datastoreItem xmlns:ds="http://schemas.openxmlformats.org/officeDocument/2006/customXml" ds:itemID="{C80253C3-B48C-4A19-8D07-B9FF2E465630}"/>
</file>

<file path=docProps/app.xml><?xml version="1.0" encoding="utf-8"?>
<Properties xmlns="http://schemas.openxmlformats.org/officeDocument/2006/extended-properties" xmlns:vt="http://schemas.openxmlformats.org/officeDocument/2006/docPropsVTypes">
  <TotalTime>16129</TotalTime>
  <Words>1239</Words>
  <Application>Microsoft Office PowerPoint</Application>
  <PresentationFormat>On-screen Show (4:3)</PresentationFormat>
  <Paragraphs>234</Paragraphs>
  <Slides>23</Slides>
  <Notes>11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1_Office Theme</vt:lpstr>
      <vt:lpstr>PowerPoint Presentation</vt:lpstr>
      <vt:lpstr>PowerPoint Presentation</vt:lpstr>
      <vt:lpstr>INVESTING IN OUR SCHOOLS</vt:lpstr>
      <vt:lpstr>PowerPoint Presentation</vt:lpstr>
      <vt:lpstr>PowerPoint Presentation</vt:lpstr>
      <vt:lpstr>PowerPoint Presentation</vt:lpstr>
      <vt:lpstr>PowerPoint Presentation</vt:lpstr>
      <vt:lpstr>PowerPoint Presentation</vt:lpstr>
      <vt:lpstr>PowerPoint Presentation</vt:lpstr>
      <vt:lpstr>New Mexico Rising Together  </vt:lpstr>
      <vt:lpstr>WE KNOW WHAT WORKS</vt:lpstr>
      <vt:lpstr>PowerPoint Presentation</vt:lpstr>
      <vt:lpstr>FUNDAMENTAL BELIEFS</vt:lpstr>
      <vt:lpstr>OUR PLEDGE</vt:lpstr>
      <vt:lpstr>PowerPoint Presentation</vt:lpstr>
      <vt:lpstr>PowerPoint Presentation</vt:lpstr>
      <vt:lpstr>ESSA Update</vt:lpstr>
      <vt:lpstr>NM PLAN: EMPOWERING OUR EDUCATORS</vt:lpstr>
      <vt:lpstr>NM PLAN: ACADEMIC ASSESSMENTS</vt:lpstr>
      <vt:lpstr>NM PLAN: SCHOOL GRADES </vt:lpstr>
      <vt:lpstr>NM PLAN: SUPPORTING OUR SCHOOLS </vt:lpstr>
      <vt:lpstr>Our Commitment </vt:lpstr>
      <vt:lpstr>PowerPoint Presentation</vt:lpstr>
    </vt:vector>
  </TitlesOfParts>
  <Company>NMPED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NM-Rising--ESSAStatePlan_MAY_StarsConference</dc:title>
  <dc:creator>Aimee Barabe</dc:creator>
  <cp:lastModifiedBy>AshleyR.Eden</cp:lastModifiedBy>
  <cp:revision>273</cp:revision>
  <cp:lastPrinted>2017-05-03T17:07:52Z</cp:lastPrinted>
  <dcterms:created xsi:type="dcterms:W3CDTF">2014-10-19T20:44:28Z</dcterms:created>
  <dcterms:modified xsi:type="dcterms:W3CDTF">2017-05-03T17:10:23Z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0x010100BFCFAB6EED088D498F9FE7891AA078A6</vt:lpwstr>
  </property>
  <property fmtid="{D5CDD505-2E9C-101B-9397-08002B2CF9AE}" pid="3" name="WorkflowChangePath">
    <vt:lpwstr>5740221b-0745-400c-813e-57724995bcbc,4;5740221b-0745-400c-813e-57724995bcbc,6;</vt:lpwstr>
  </property>
</Properties>
</file>