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  <p:sldMasterId id="2147483663" r:id="rId3"/>
    <p:sldMasterId id="2147483665" r:id="rId4"/>
    <p:sldMasterId id="2147483667" r:id="rId5"/>
  </p:sldMasterIdLst>
  <p:notesMasterIdLst>
    <p:notesMasterId r:id="rId25"/>
  </p:notesMasterIdLst>
  <p:handoutMasterIdLst>
    <p:handoutMasterId r:id="rId26"/>
  </p:handoutMasterIdLst>
  <p:sldIdLst>
    <p:sldId id="327" r:id="rId6"/>
    <p:sldId id="461" r:id="rId7"/>
    <p:sldId id="477" r:id="rId8"/>
    <p:sldId id="535" r:id="rId9"/>
    <p:sldId id="551" r:id="rId10"/>
    <p:sldId id="532" r:id="rId11"/>
    <p:sldId id="540" r:id="rId12"/>
    <p:sldId id="497" r:id="rId13"/>
    <p:sldId id="498" r:id="rId14"/>
    <p:sldId id="499" r:id="rId15"/>
    <p:sldId id="534" r:id="rId16"/>
    <p:sldId id="543" r:id="rId17"/>
    <p:sldId id="545" r:id="rId18"/>
    <p:sldId id="546" r:id="rId19"/>
    <p:sldId id="536" r:id="rId20"/>
    <p:sldId id="550" r:id="rId21"/>
    <p:sldId id="513" r:id="rId22"/>
    <p:sldId id="539" r:id="rId23"/>
    <p:sldId id="509" r:id="rId24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uisiana Department of Education" initials="LDoE" lastIdx="15" clrIdx="0"/>
  <p:cmAuthor id="7" name="Jennifer Baird" initials="JB" lastIdx="3" clrIdx="7"/>
  <p:cmAuthor id="1" name="deleteme2" initials="d" lastIdx="10" clrIdx="1"/>
  <p:cmAuthor id="2" name="Noah Devine" initials="" lastIdx="12" clrIdx="2"/>
  <p:cmAuthor id="3" name="Jessica Baghian" initials="" lastIdx="108" clrIdx="3"/>
  <p:cmAuthor id="4" name="Noah Divine" initials="" lastIdx="10" clrIdx="4"/>
  <p:cmAuthor id="5" name="Kunjan Narechania" initials="" lastIdx="11" clrIdx="5"/>
  <p:cmAuthor id="6" name="Kristina Bradford" initials="KB" lastIdx="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0D8E8"/>
    <a:srgbClr val="003300"/>
    <a:srgbClr val="C3D69B"/>
    <a:srgbClr val="99FF99"/>
    <a:srgbClr val="FF9999"/>
    <a:srgbClr val="FFFF99"/>
    <a:srgbClr val="9E4C65"/>
    <a:srgbClr val="AF5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4" autoAdjust="0"/>
    <p:restoredTop sz="89526" autoAdjust="0"/>
  </p:normalViewPr>
  <p:slideViewPr>
    <p:cSldViewPr>
      <p:cViewPr>
        <p:scale>
          <a:sx n="75" d="100"/>
          <a:sy n="75" d="100"/>
        </p:scale>
        <p:origin x="-1880" y="-6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44" d="100"/>
          <a:sy n="44" d="100"/>
        </p:scale>
        <p:origin x="-1424" y="-68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commentAuthors" Target="commentAuthor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134334-E1B5-9D4E-98E5-A2D186F172EC}" type="doc">
      <dgm:prSet loTypeId="urn:microsoft.com/office/officeart/2005/8/layout/hierarchy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0C40EB-3795-544A-B301-EBD3F4127AE5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Prior Year (2014-15):  Non-proficient</a:t>
          </a:r>
        </a:p>
        <a:p>
          <a:r>
            <a:rPr lang="en-US" sz="1400" dirty="0" smtClean="0">
              <a:solidFill>
                <a:schemeClr val="tx1"/>
              </a:solidFill>
            </a:rPr>
            <a:t> </a:t>
          </a:r>
          <a:endParaRPr lang="en-US" sz="1400" dirty="0">
            <a:solidFill>
              <a:schemeClr val="tx1"/>
            </a:solidFill>
          </a:endParaRPr>
        </a:p>
      </dgm:t>
    </dgm:pt>
    <dgm:pt modelId="{73996495-E884-584E-A9FD-E8F9A7473308}" type="parTrans" cxnId="{6FEFCCA2-F605-E641-9F40-E47C24738836}">
      <dgm:prSet/>
      <dgm:spPr/>
      <dgm:t>
        <a:bodyPr/>
        <a:lstStyle/>
        <a:p>
          <a:endParaRPr lang="en-US"/>
        </a:p>
      </dgm:t>
    </dgm:pt>
    <dgm:pt modelId="{435B7FB0-A4E1-0244-9F8A-962DA0C6B848}" type="sibTrans" cxnId="{6FEFCCA2-F605-E641-9F40-E47C24738836}">
      <dgm:prSet/>
      <dgm:spPr/>
      <dgm:t>
        <a:bodyPr/>
        <a:lstStyle/>
        <a:p>
          <a:endParaRPr lang="en-US"/>
        </a:p>
      </dgm:t>
    </dgm:pt>
    <dgm:pt modelId="{A5FB22FF-AF62-0449-B5EE-AFFA12FCF525}">
      <dgm:prSet phldrT="[Text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en-US" sz="1400" b="1" dirty="0" smtClean="0">
              <a:solidFill>
                <a:srgbClr val="000000"/>
              </a:solidFill>
            </a:rPr>
            <a:t>Current Year (2015-16):  Proficient</a:t>
          </a:r>
        </a:p>
        <a:p>
          <a:pPr algn="ctr"/>
          <a:endParaRPr lang="en-US" sz="1400" dirty="0" smtClean="0">
            <a:solidFill>
              <a:srgbClr val="000000"/>
            </a:solidFill>
          </a:endParaRPr>
        </a:p>
        <a:p>
          <a:pPr algn="l"/>
          <a:r>
            <a:rPr lang="en-US" sz="1400" dirty="0" smtClean="0">
              <a:solidFill>
                <a:srgbClr val="000000"/>
              </a:solidFill>
            </a:rPr>
            <a:t>Assessment Index points:  YES</a:t>
          </a:r>
        </a:p>
        <a:p>
          <a:pPr algn="l"/>
          <a:r>
            <a:rPr lang="en-US" sz="1400" dirty="0" smtClean="0">
              <a:solidFill>
                <a:srgbClr val="000000"/>
              </a:solidFill>
            </a:rPr>
            <a:t>Progress points: YES</a:t>
          </a:r>
          <a:endParaRPr lang="en-US" sz="1400" dirty="0">
            <a:solidFill>
              <a:srgbClr val="000000"/>
            </a:solidFill>
          </a:endParaRPr>
        </a:p>
      </dgm:t>
    </dgm:pt>
    <dgm:pt modelId="{21782AE1-2F32-0847-B225-E2414B5FD366}" type="parTrans" cxnId="{2CF19467-3BFC-6C4A-8669-D0B020B38D56}">
      <dgm:prSet/>
      <dgm:spPr/>
      <dgm:t>
        <a:bodyPr/>
        <a:lstStyle/>
        <a:p>
          <a:endParaRPr lang="en-US"/>
        </a:p>
      </dgm:t>
    </dgm:pt>
    <dgm:pt modelId="{E4219B2B-586B-174A-8FF4-D60BB225C845}" type="sibTrans" cxnId="{2CF19467-3BFC-6C4A-8669-D0B020B38D56}">
      <dgm:prSet/>
      <dgm:spPr/>
      <dgm:t>
        <a:bodyPr/>
        <a:lstStyle/>
        <a:p>
          <a:endParaRPr lang="en-US"/>
        </a:p>
      </dgm:t>
    </dgm:pt>
    <dgm:pt modelId="{C8CA255C-4B12-AD45-8474-9C1E4E0E0F83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en-US" sz="1400" b="1" dirty="0" smtClean="0">
              <a:solidFill>
                <a:srgbClr val="000000"/>
              </a:solidFill>
            </a:rPr>
            <a:t>Current Year (2015-16):  Non-proficient</a:t>
          </a:r>
          <a:endParaRPr lang="en-US" sz="1400" dirty="0" smtClean="0">
            <a:solidFill>
              <a:srgbClr val="000000"/>
            </a:solidFill>
          </a:endParaRPr>
        </a:p>
        <a:p>
          <a:pPr algn="l"/>
          <a:r>
            <a:rPr lang="en-US" sz="1400" dirty="0" smtClean="0">
              <a:solidFill>
                <a:srgbClr val="000000"/>
              </a:solidFill>
            </a:rPr>
            <a:t>Assessment Index points:  NO</a:t>
          </a:r>
        </a:p>
        <a:p>
          <a:pPr algn="l"/>
          <a:r>
            <a:rPr lang="en-US" sz="1400" dirty="0" smtClean="0">
              <a:solidFill>
                <a:srgbClr val="000000"/>
              </a:solidFill>
            </a:rPr>
            <a:t>Progress points:  YES</a:t>
          </a:r>
          <a:endParaRPr lang="en-US" sz="1400" dirty="0">
            <a:solidFill>
              <a:srgbClr val="000000"/>
            </a:solidFill>
          </a:endParaRPr>
        </a:p>
      </dgm:t>
    </dgm:pt>
    <dgm:pt modelId="{D835EB3E-DA2B-D34E-A5E8-23E38CDF9EDC}" type="parTrans" cxnId="{0A5FD54E-D2DF-F64D-9905-EA6AB3C73C6E}">
      <dgm:prSet/>
      <dgm:spPr/>
      <dgm:t>
        <a:bodyPr/>
        <a:lstStyle/>
        <a:p>
          <a:endParaRPr lang="en-US"/>
        </a:p>
      </dgm:t>
    </dgm:pt>
    <dgm:pt modelId="{FC423D2B-AB05-264F-8E37-F93FE5531267}" type="sibTrans" cxnId="{0A5FD54E-D2DF-F64D-9905-EA6AB3C73C6E}">
      <dgm:prSet/>
      <dgm:spPr/>
      <dgm:t>
        <a:bodyPr/>
        <a:lstStyle/>
        <a:p>
          <a:endParaRPr lang="en-US"/>
        </a:p>
      </dgm:t>
    </dgm:pt>
    <dgm:pt modelId="{F092AD6F-770E-0A4E-99F8-8C8CBD5651B8}" type="pres">
      <dgm:prSet presAssocID="{48134334-E1B5-9D4E-98E5-A2D186F172E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B59470-EC0B-D840-BEB8-21306F1ADD46}" type="pres">
      <dgm:prSet presAssocID="{F60C40EB-3795-544A-B301-EBD3F4127AE5}" presName="root1" presStyleCnt="0"/>
      <dgm:spPr/>
    </dgm:pt>
    <dgm:pt modelId="{D69E0ECE-D752-FA4A-891A-EF223E5A20D7}" type="pres">
      <dgm:prSet presAssocID="{F60C40EB-3795-544A-B301-EBD3F4127AE5}" presName="LevelOneTextNode" presStyleLbl="node0" presStyleIdx="0" presStyleCnt="1" custScaleX="14299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39612E-F82D-A145-A55E-AD0ACA7914D6}" type="pres">
      <dgm:prSet presAssocID="{F60C40EB-3795-544A-B301-EBD3F4127AE5}" presName="level2hierChild" presStyleCnt="0"/>
      <dgm:spPr/>
    </dgm:pt>
    <dgm:pt modelId="{12923C95-D2BA-5746-BB0E-E1F3634CB58A}" type="pres">
      <dgm:prSet presAssocID="{21782AE1-2F32-0847-B225-E2414B5FD366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488B123B-41D9-4446-8A57-CF2D79759C88}" type="pres">
      <dgm:prSet presAssocID="{21782AE1-2F32-0847-B225-E2414B5FD366}" presName="connTx" presStyleLbl="parChTrans1D2" presStyleIdx="0" presStyleCnt="2"/>
      <dgm:spPr/>
      <dgm:t>
        <a:bodyPr/>
        <a:lstStyle/>
        <a:p>
          <a:endParaRPr lang="en-US"/>
        </a:p>
      </dgm:t>
    </dgm:pt>
    <dgm:pt modelId="{59B74100-7429-1845-BE60-83E69CE5444B}" type="pres">
      <dgm:prSet presAssocID="{A5FB22FF-AF62-0449-B5EE-AFFA12FCF525}" presName="root2" presStyleCnt="0"/>
      <dgm:spPr/>
    </dgm:pt>
    <dgm:pt modelId="{5AEB1CD7-A901-D04F-BB5C-F977FD4C1DA3}" type="pres">
      <dgm:prSet presAssocID="{A5FB22FF-AF62-0449-B5EE-AFFA12FCF525}" presName="LevelTwoTextNode" presStyleLbl="node2" presStyleIdx="0" presStyleCnt="2" custScaleX="15010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BD2EEB-D0B4-B841-AC64-266646F48DC8}" type="pres">
      <dgm:prSet presAssocID="{A5FB22FF-AF62-0449-B5EE-AFFA12FCF525}" presName="level3hierChild" presStyleCnt="0"/>
      <dgm:spPr/>
    </dgm:pt>
    <dgm:pt modelId="{3474D1FB-9DC9-D847-B74F-82E77CE59E40}" type="pres">
      <dgm:prSet presAssocID="{D835EB3E-DA2B-D34E-A5E8-23E38CDF9EDC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18FD15E6-B4F6-B040-B05B-0965A4B3764F}" type="pres">
      <dgm:prSet presAssocID="{D835EB3E-DA2B-D34E-A5E8-23E38CDF9EDC}" presName="connTx" presStyleLbl="parChTrans1D2" presStyleIdx="1" presStyleCnt="2"/>
      <dgm:spPr/>
      <dgm:t>
        <a:bodyPr/>
        <a:lstStyle/>
        <a:p>
          <a:endParaRPr lang="en-US"/>
        </a:p>
      </dgm:t>
    </dgm:pt>
    <dgm:pt modelId="{142B7A94-B770-3946-96E5-78DD4669D979}" type="pres">
      <dgm:prSet presAssocID="{C8CA255C-4B12-AD45-8474-9C1E4E0E0F83}" presName="root2" presStyleCnt="0"/>
      <dgm:spPr/>
    </dgm:pt>
    <dgm:pt modelId="{EFC88975-DA57-8449-8414-5F8FA665B9C3}" type="pres">
      <dgm:prSet presAssocID="{C8CA255C-4B12-AD45-8474-9C1E4E0E0F83}" presName="LevelTwoTextNode" presStyleLbl="node2" presStyleIdx="1" presStyleCnt="2" custScaleX="1501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F55FB8F-2FE6-2044-875B-B09F0D9009D7}" type="pres">
      <dgm:prSet presAssocID="{C8CA255C-4B12-AD45-8474-9C1E4E0E0F83}" presName="level3hierChild" presStyleCnt="0"/>
      <dgm:spPr/>
    </dgm:pt>
  </dgm:ptLst>
  <dgm:cxnLst>
    <dgm:cxn modelId="{5A83B2AF-798F-0342-AD95-A14C277AF82D}" type="presOf" srcId="{A5FB22FF-AF62-0449-B5EE-AFFA12FCF525}" destId="{5AEB1CD7-A901-D04F-BB5C-F977FD4C1DA3}" srcOrd="0" destOrd="0" presId="urn:microsoft.com/office/officeart/2005/8/layout/hierarchy2"/>
    <dgm:cxn modelId="{B53EB94D-4105-2141-9DC2-7A10153103B6}" type="presOf" srcId="{48134334-E1B5-9D4E-98E5-A2D186F172EC}" destId="{F092AD6F-770E-0A4E-99F8-8C8CBD5651B8}" srcOrd="0" destOrd="0" presId="urn:microsoft.com/office/officeart/2005/8/layout/hierarchy2"/>
    <dgm:cxn modelId="{63906AEC-2BA2-064B-826D-FEC336EAFA3B}" type="presOf" srcId="{21782AE1-2F32-0847-B225-E2414B5FD366}" destId="{488B123B-41D9-4446-8A57-CF2D79759C88}" srcOrd="1" destOrd="0" presId="urn:microsoft.com/office/officeart/2005/8/layout/hierarchy2"/>
    <dgm:cxn modelId="{B64076D5-EF84-5740-B9C0-98130ACF24E4}" type="presOf" srcId="{F60C40EB-3795-544A-B301-EBD3F4127AE5}" destId="{D69E0ECE-D752-FA4A-891A-EF223E5A20D7}" srcOrd="0" destOrd="0" presId="urn:microsoft.com/office/officeart/2005/8/layout/hierarchy2"/>
    <dgm:cxn modelId="{51F2C089-9C0D-CB43-A293-F11C42FACC84}" type="presOf" srcId="{C8CA255C-4B12-AD45-8474-9C1E4E0E0F83}" destId="{EFC88975-DA57-8449-8414-5F8FA665B9C3}" srcOrd="0" destOrd="0" presId="urn:microsoft.com/office/officeart/2005/8/layout/hierarchy2"/>
    <dgm:cxn modelId="{2CF19467-3BFC-6C4A-8669-D0B020B38D56}" srcId="{F60C40EB-3795-544A-B301-EBD3F4127AE5}" destId="{A5FB22FF-AF62-0449-B5EE-AFFA12FCF525}" srcOrd="0" destOrd="0" parTransId="{21782AE1-2F32-0847-B225-E2414B5FD366}" sibTransId="{E4219B2B-586B-174A-8FF4-D60BB225C845}"/>
    <dgm:cxn modelId="{14DF97F8-1F37-164C-BE01-EC3F8F440A3A}" type="presOf" srcId="{D835EB3E-DA2B-D34E-A5E8-23E38CDF9EDC}" destId="{3474D1FB-9DC9-D847-B74F-82E77CE59E40}" srcOrd="0" destOrd="0" presId="urn:microsoft.com/office/officeart/2005/8/layout/hierarchy2"/>
    <dgm:cxn modelId="{6FEFCCA2-F605-E641-9F40-E47C24738836}" srcId="{48134334-E1B5-9D4E-98E5-A2D186F172EC}" destId="{F60C40EB-3795-544A-B301-EBD3F4127AE5}" srcOrd="0" destOrd="0" parTransId="{73996495-E884-584E-A9FD-E8F9A7473308}" sibTransId="{435B7FB0-A4E1-0244-9F8A-962DA0C6B848}"/>
    <dgm:cxn modelId="{0A5FD54E-D2DF-F64D-9905-EA6AB3C73C6E}" srcId="{F60C40EB-3795-544A-B301-EBD3F4127AE5}" destId="{C8CA255C-4B12-AD45-8474-9C1E4E0E0F83}" srcOrd="1" destOrd="0" parTransId="{D835EB3E-DA2B-D34E-A5E8-23E38CDF9EDC}" sibTransId="{FC423D2B-AB05-264F-8E37-F93FE5531267}"/>
    <dgm:cxn modelId="{E8C73A36-E866-9647-A74B-2FE85D0C0B44}" type="presOf" srcId="{D835EB3E-DA2B-D34E-A5E8-23E38CDF9EDC}" destId="{18FD15E6-B4F6-B040-B05B-0965A4B3764F}" srcOrd="1" destOrd="0" presId="urn:microsoft.com/office/officeart/2005/8/layout/hierarchy2"/>
    <dgm:cxn modelId="{DA2124DB-553F-3743-BD97-07EDC1CCF6A2}" type="presOf" srcId="{21782AE1-2F32-0847-B225-E2414B5FD366}" destId="{12923C95-D2BA-5746-BB0E-E1F3634CB58A}" srcOrd="0" destOrd="0" presId="urn:microsoft.com/office/officeart/2005/8/layout/hierarchy2"/>
    <dgm:cxn modelId="{1F03DDDA-3294-0046-8687-FB49238AAF2F}" type="presParOf" srcId="{F092AD6F-770E-0A4E-99F8-8C8CBD5651B8}" destId="{DFB59470-EC0B-D840-BEB8-21306F1ADD46}" srcOrd="0" destOrd="0" presId="urn:microsoft.com/office/officeart/2005/8/layout/hierarchy2"/>
    <dgm:cxn modelId="{CE36762C-E96E-AB46-8D17-B48F38C244AB}" type="presParOf" srcId="{DFB59470-EC0B-D840-BEB8-21306F1ADD46}" destId="{D69E0ECE-D752-FA4A-891A-EF223E5A20D7}" srcOrd="0" destOrd="0" presId="urn:microsoft.com/office/officeart/2005/8/layout/hierarchy2"/>
    <dgm:cxn modelId="{D2766F87-2757-1649-A4BE-08B7B649B494}" type="presParOf" srcId="{DFB59470-EC0B-D840-BEB8-21306F1ADD46}" destId="{7D39612E-F82D-A145-A55E-AD0ACA7914D6}" srcOrd="1" destOrd="0" presId="urn:microsoft.com/office/officeart/2005/8/layout/hierarchy2"/>
    <dgm:cxn modelId="{5C9125A5-9401-D641-ACD9-EE5A7150ACAF}" type="presParOf" srcId="{7D39612E-F82D-A145-A55E-AD0ACA7914D6}" destId="{12923C95-D2BA-5746-BB0E-E1F3634CB58A}" srcOrd="0" destOrd="0" presId="urn:microsoft.com/office/officeart/2005/8/layout/hierarchy2"/>
    <dgm:cxn modelId="{E6D1878E-5378-3845-B8A3-AA9EC9D4D8FF}" type="presParOf" srcId="{12923C95-D2BA-5746-BB0E-E1F3634CB58A}" destId="{488B123B-41D9-4446-8A57-CF2D79759C88}" srcOrd="0" destOrd="0" presId="urn:microsoft.com/office/officeart/2005/8/layout/hierarchy2"/>
    <dgm:cxn modelId="{DF49DD48-34DE-A147-9191-A27522CFDA7F}" type="presParOf" srcId="{7D39612E-F82D-A145-A55E-AD0ACA7914D6}" destId="{59B74100-7429-1845-BE60-83E69CE5444B}" srcOrd="1" destOrd="0" presId="urn:microsoft.com/office/officeart/2005/8/layout/hierarchy2"/>
    <dgm:cxn modelId="{DC7E55EE-31EA-B049-9D45-EE5D281A34E9}" type="presParOf" srcId="{59B74100-7429-1845-BE60-83E69CE5444B}" destId="{5AEB1CD7-A901-D04F-BB5C-F977FD4C1DA3}" srcOrd="0" destOrd="0" presId="urn:microsoft.com/office/officeart/2005/8/layout/hierarchy2"/>
    <dgm:cxn modelId="{4CE8C978-20DF-2344-9951-B28DFC11BFB0}" type="presParOf" srcId="{59B74100-7429-1845-BE60-83E69CE5444B}" destId="{10BD2EEB-D0B4-B841-AC64-266646F48DC8}" srcOrd="1" destOrd="0" presId="urn:microsoft.com/office/officeart/2005/8/layout/hierarchy2"/>
    <dgm:cxn modelId="{DEAF72AB-D568-B94B-9D3F-73434BD701D0}" type="presParOf" srcId="{7D39612E-F82D-A145-A55E-AD0ACA7914D6}" destId="{3474D1FB-9DC9-D847-B74F-82E77CE59E40}" srcOrd="2" destOrd="0" presId="urn:microsoft.com/office/officeart/2005/8/layout/hierarchy2"/>
    <dgm:cxn modelId="{EA3FA92F-BA88-744A-A9F5-7BC95D6B62B4}" type="presParOf" srcId="{3474D1FB-9DC9-D847-B74F-82E77CE59E40}" destId="{18FD15E6-B4F6-B040-B05B-0965A4B3764F}" srcOrd="0" destOrd="0" presId="urn:microsoft.com/office/officeart/2005/8/layout/hierarchy2"/>
    <dgm:cxn modelId="{E96BF62F-FE67-0B40-9F1B-9A5D4D704596}" type="presParOf" srcId="{7D39612E-F82D-A145-A55E-AD0ACA7914D6}" destId="{142B7A94-B770-3946-96E5-78DD4669D979}" srcOrd="3" destOrd="0" presId="urn:microsoft.com/office/officeart/2005/8/layout/hierarchy2"/>
    <dgm:cxn modelId="{D8B435D5-FC14-AC45-A495-B858C93AA703}" type="presParOf" srcId="{142B7A94-B770-3946-96E5-78DD4669D979}" destId="{EFC88975-DA57-8449-8414-5F8FA665B9C3}" srcOrd="0" destOrd="0" presId="urn:microsoft.com/office/officeart/2005/8/layout/hierarchy2"/>
    <dgm:cxn modelId="{04A15273-C302-3342-B51B-2F95FEE5B6E3}" type="presParOf" srcId="{142B7A94-B770-3946-96E5-78DD4669D979}" destId="{2F55FB8F-2FE6-2044-875B-B09F0D9009D7}" srcOrd="1" destOrd="0" presId="urn:microsoft.com/office/officeart/2005/8/layout/hierarchy2"/>
  </dgm:cxnLst>
  <dgm:bg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9E0ECE-D752-FA4A-891A-EF223E5A20D7}">
      <dsp:nvSpPr>
        <dsp:cNvPr id="0" name=""/>
        <dsp:cNvSpPr/>
      </dsp:nvSpPr>
      <dsp:spPr>
        <a:xfrm>
          <a:off x="658399" y="591795"/>
          <a:ext cx="2934792" cy="1026208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Prior Year (2014-15):  Non-proficient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tx1"/>
              </a:solidFill>
            </a:rPr>
            <a:t> 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688456" y="621852"/>
        <a:ext cx="2874678" cy="966094"/>
      </dsp:txXfrm>
    </dsp:sp>
    <dsp:sp modelId="{12923C95-D2BA-5746-BB0E-E1F3634CB58A}">
      <dsp:nvSpPr>
        <dsp:cNvPr id="0" name=""/>
        <dsp:cNvSpPr/>
      </dsp:nvSpPr>
      <dsp:spPr>
        <a:xfrm rot="19457599">
          <a:off x="3498163" y="768069"/>
          <a:ext cx="1011023" cy="83590"/>
        </a:xfrm>
        <a:custGeom>
          <a:avLst/>
          <a:gdLst/>
          <a:ahLst/>
          <a:cxnLst/>
          <a:rect l="0" t="0" r="0" b="0"/>
          <a:pathLst>
            <a:path>
              <a:moveTo>
                <a:pt x="0" y="41795"/>
              </a:moveTo>
              <a:lnTo>
                <a:pt x="1011023" y="4179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978399" y="784589"/>
        <a:ext cx="50551" cy="50551"/>
      </dsp:txXfrm>
    </dsp:sp>
    <dsp:sp modelId="{5AEB1CD7-A901-D04F-BB5C-F977FD4C1DA3}">
      <dsp:nvSpPr>
        <dsp:cNvPr id="0" name=""/>
        <dsp:cNvSpPr/>
      </dsp:nvSpPr>
      <dsp:spPr>
        <a:xfrm>
          <a:off x="4414158" y="1725"/>
          <a:ext cx="3080821" cy="1026208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000000"/>
              </a:solidFill>
            </a:rPr>
            <a:t>Current Year (2015-16):  Proficient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>
            <a:solidFill>
              <a:srgbClr val="000000"/>
            </a:solidFill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Assessment Index points:  YES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Progress points: YES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4444215" y="31782"/>
        <a:ext cx="3020707" cy="966094"/>
      </dsp:txXfrm>
    </dsp:sp>
    <dsp:sp modelId="{3474D1FB-9DC9-D847-B74F-82E77CE59E40}">
      <dsp:nvSpPr>
        <dsp:cNvPr id="0" name=""/>
        <dsp:cNvSpPr/>
      </dsp:nvSpPr>
      <dsp:spPr>
        <a:xfrm rot="2142401">
          <a:off x="3498163" y="1358139"/>
          <a:ext cx="1011023" cy="83590"/>
        </a:xfrm>
        <a:custGeom>
          <a:avLst/>
          <a:gdLst/>
          <a:ahLst/>
          <a:cxnLst/>
          <a:rect l="0" t="0" r="0" b="0"/>
          <a:pathLst>
            <a:path>
              <a:moveTo>
                <a:pt x="0" y="41795"/>
              </a:moveTo>
              <a:lnTo>
                <a:pt x="1011023" y="4179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978399" y="1374659"/>
        <a:ext cx="50551" cy="50551"/>
      </dsp:txXfrm>
    </dsp:sp>
    <dsp:sp modelId="{EFC88975-DA57-8449-8414-5F8FA665B9C3}">
      <dsp:nvSpPr>
        <dsp:cNvPr id="0" name=""/>
        <dsp:cNvSpPr/>
      </dsp:nvSpPr>
      <dsp:spPr>
        <a:xfrm>
          <a:off x="4414158" y="1181865"/>
          <a:ext cx="3080842" cy="1026208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000000"/>
              </a:solidFill>
            </a:rPr>
            <a:t>Current Year (2015-16):  Non-proficient</a:t>
          </a:r>
          <a:endParaRPr lang="en-US" sz="1400" kern="1200" dirty="0" smtClean="0">
            <a:solidFill>
              <a:srgbClr val="000000"/>
            </a:solidFill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Assessment Index points:  NO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Progress points:  YES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4444215" y="1211922"/>
        <a:ext cx="3020728" cy="9660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386DFC0B-0794-4AFD-BD8A-181E06725F27}" type="datetimeFigureOut">
              <a:rPr lang="en-US" smtClean="0"/>
              <a:t>8/3/15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CCD0207C-B002-435E-99D1-C3D69078E9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246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641CA6CE-8A7F-4E37-A715-9178284F6F81}" type="datetimeFigureOut">
              <a:rPr lang="en-US" smtClean="0"/>
              <a:t>8/3/15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0A7D4113-607C-4C8C-A317-57A1D107AA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28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D4113-607C-4C8C-A317-57A1D107AA5D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827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en-US" baseline="0" dirty="0" smtClean="0"/>
          </a:p>
          <a:p>
            <a:pPr marL="228600" indent="-228600">
              <a:buAutoNum type="arabicParenR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D4113-607C-4C8C-A317-57A1D107AA5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639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D4113-607C-4C8C-A317-57A1D107AA5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922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en-US" baseline="0" dirty="0" smtClean="0"/>
          </a:p>
          <a:p>
            <a:pPr marL="228600" indent="-228600">
              <a:buAutoNum type="arabicParenR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D4113-607C-4C8C-A317-57A1D107AA5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639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D4113-607C-4C8C-A317-57A1D107AA5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027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D4113-607C-4C8C-A317-57A1D107AA5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027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D4113-607C-4C8C-A317-57A1D107AA5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027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D4113-607C-4C8C-A317-57A1D107AA5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999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EB665-CAF4-4EC4-BB8A-AD03E702F54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0056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EB665-CAF4-4EC4-BB8A-AD03E702F54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1027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EB665-CAF4-4EC4-BB8A-AD03E702F54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6968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en-US" baseline="0" dirty="0" smtClean="0"/>
          </a:p>
          <a:p>
            <a:pPr marL="228600" indent="-228600">
              <a:buAutoNum type="arabicParenR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D4113-607C-4C8C-A317-57A1D107AA5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6398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D4113-607C-4C8C-A317-57A1D107AA5D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3559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D4113-607C-4C8C-A317-57A1D107AA5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803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en-US" baseline="0" dirty="0" smtClean="0"/>
          </a:p>
          <a:p>
            <a:pPr marL="228600" indent="-228600">
              <a:buAutoNum type="arabicParenR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D4113-607C-4C8C-A317-57A1D107AA5D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6398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D4113-607C-4C8C-A317-57A1D107AA5D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803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3000">
                <a:solidFill>
                  <a:schemeClr val="bg1"/>
                </a:solidFill>
                <a:latin typeface="Chalkduster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553200"/>
            <a:ext cx="2133600" cy="342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teinem" pitchFamily="2" charset="0"/>
              </a:defRPr>
            </a:lvl1pPr>
          </a:lstStyle>
          <a:p>
            <a:fld id="{79BA4B8F-8B3F-4B52-9164-AF2CA95F68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553200"/>
            <a:ext cx="2895600" cy="342899"/>
          </a:xfrm>
          <a:prstGeom prst="rect">
            <a:avLst/>
          </a:prstGeom>
          <a:noFill/>
        </p:spPr>
        <p:txBody>
          <a:bodyPr/>
          <a:lstStyle>
            <a:lvl1pPr>
              <a:defRPr sz="1800">
                <a:solidFill>
                  <a:schemeClr val="bg2">
                    <a:lumMod val="50000"/>
                  </a:schemeClr>
                </a:solidFill>
                <a:latin typeface="Chalkduster" pitchFamily="66" charset="0"/>
              </a:defRPr>
            </a:lvl1pPr>
          </a:lstStyle>
          <a:p>
            <a:r>
              <a:rPr lang="en-US" dirty="0" smtClean="0"/>
              <a:t>Louisiana Believes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52400" y="1295400"/>
            <a:ext cx="8839200" cy="5105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09181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4693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0804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3000">
                <a:solidFill>
                  <a:schemeClr val="bg1"/>
                </a:solidFill>
                <a:latin typeface="Chalkduster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553200"/>
            <a:ext cx="2133600" cy="342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teinem" pitchFamily="2" charset="0"/>
              </a:defRPr>
            </a:lvl1pPr>
          </a:lstStyle>
          <a:p>
            <a:fld id="{79BA4B8F-8B3F-4B52-9164-AF2CA95F68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553200"/>
            <a:ext cx="2895600" cy="342899"/>
          </a:xfrm>
          <a:prstGeom prst="rect">
            <a:avLst/>
          </a:prstGeom>
          <a:noFill/>
        </p:spPr>
        <p:txBody>
          <a:bodyPr/>
          <a:lstStyle>
            <a:lvl1pPr>
              <a:defRPr sz="1800">
                <a:solidFill>
                  <a:schemeClr val="bg2">
                    <a:lumMod val="50000"/>
                  </a:schemeClr>
                </a:solidFill>
                <a:latin typeface="Chalkduster" pitchFamily="66" charset="0"/>
              </a:defRPr>
            </a:lvl1pPr>
          </a:lstStyle>
          <a:p>
            <a:r>
              <a:rPr lang="en-US" dirty="0" smtClean="0">
                <a:solidFill>
                  <a:srgbClr val="EEECE1">
                    <a:lumMod val="50000"/>
                  </a:srgbClr>
                </a:solidFill>
              </a:rPr>
              <a:t>Louisiana Believes</a:t>
            </a:r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52400" y="1295400"/>
            <a:ext cx="8839200" cy="5105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26335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3000">
                <a:solidFill>
                  <a:schemeClr val="bg1"/>
                </a:solidFill>
                <a:latin typeface="Chalkduster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553200"/>
            <a:ext cx="2133600" cy="342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teinem" pitchFamily="2" charset="0"/>
              </a:defRPr>
            </a:lvl1pPr>
          </a:lstStyle>
          <a:p>
            <a:fld id="{79BA4B8F-8B3F-4B52-9164-AF2CA95F68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553200"/>
            <a:ext cx="2895600" cy="342899"/>
          </a:xfrm>
          <a:prstGeom prst="rect">
            <a:avLst/>
          </a:prstGeom>
          <a:noFill/>
        </p:spPr>
        <p:txBody>
          <a:bodyPr/>
          <a:lstStyle>
            <a:lvl1pPr>
              <a:defRPr sz="1800">
                <a:solidFill>
                  <a:schemeClr val="bg2">
                    <a:lumMod val="50000"/>
                  </a:schemeClr>
                </a:solidFill>
                <a:latin typeface="Chalkduster" pitchFamily="66" charset="0"/>
              </a:defRPr>
            </a:lvl1pPr>
          </a:lstStyle>
          <a:p>
            <a:r>
              <a:rPr lang="en-US" dirty="0" smtClean="0">
                <a:solidFill>
                  <a:srgbClr val="EAEBDE">
                    <a:lumMod val="50000"/>
                  </a:srgbClr>
                </a:solidFill>
              </a:rPr>
              <a:t>Louisiana Believes</a:t>
            </a:r>
            <a:endParaRPr lang="en-US" dirty="0">
              <a:solidFill>
                <a:srgbClr val="EAEBDE">
                  <a:lumMod val="50000"/>
                </a:srgb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52400" y="1295400"/>
            <a:ext cx="8839200" cy="5105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16894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theme" Target="../theme/theme3.xml"/><Relationship Id="rId3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2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alkboard-Box-Header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270000"/>
          </a:xfrm>
          <a:prstGeom prst="rect">
            <a:avLst/>
          </a:prstGeom>
        </p:spPr>
      </p:pic>
      <p:pic>
        <p:nvPicPr>
          <p:cNvPr id="8" name="Picture 7" descr="Chalkboard-Box-Footer-Blue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6477000"/>
            <a:ext cx="9144000" cy="41909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295400"/>
            <a:ext cx="88392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553200"/>
            <a:ext cx="2133600" cy="342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teinem" pitchFamily="2" charset="0"/>
              </a:defRPr>
            </a:lvl1pPr>
          </a:lstStyle>
          <a:p>
            <a:fld id="{79BA4B8F-8B3F-4B52-9164-AF2CA95F68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553200"/>
            <a:ext cx="2895600" cy="342899"/>
          </a:xfrm>
          <a:prstGeom prst="rect">
            <a:avLst/>
          </a:prstGeom>
          <a:noFill/>
        </p:spPr>
        <p:txBody>
          <a:bodyPr/>
          <a:lstStyle>
            <a:lvl1pPr>
              <a:defRPr sz="1800">
                <a:solidFill>
                  <a:schemeClr val="bg2">
                    <a:lumMod val="50000"/>
                  </a:schemeClr>
                </a:solidFill>
                <a:latin typeface="Chalkduster" pitchFamily="66" charset="0"/>
              </a:defRPr>
            </a:lvl1pPr>
          </a:lstStyle>
          <a:p>
            <a:r>
              <a:rPr lang="en-US" dirty="0" smtClean="0"/>
              <a:t>Louisiana Believes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257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0188" indent="-230188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j-lt"/>
          <a:ea typeface="+mn-ea"/>
          <a:cs typeface="+mn-cs"/>
        </a:defRPr>
      </a:lvl1pPr>
      <a:lvl2pPr marL="461963" indent="-231775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j-lt"/>
          <a:ea typeface="+mn-ea"/>
          <a:cs typeface="+mn-cs"/>
        </a:defRPr>
      </a:lvl2pPr>
      <a:lvl3pPr marL="684213" indent="-22225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5045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432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323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alkboard-Box-Header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270000"/>
          </a:xfrm>
          <a:prstGeom prst="rect">
            <a:avLst/>
          </a:prstGeom>
        </p:spPr>
      </p:pic>
      <p:pic>
        <p:nvPicPr>
          <p:cNvPr id="8" name="Picture 7" descr="Chalkboard-Box-Footer-Blue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6477000"/>
            <a:ext cx="9144000" cy="41909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295400"/>
            <a:ext cx="88392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553200"/>
            <a:ext cx="2133600" cy="342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teinem" pitchFamily="2" charset="0"/>
              </a:defRPr>
            </a:lvl1pPr>
          </a:lstStyle>
          <a:p>
            <a:fld id="{79BA4B8F-8B3F-4B52-9164-AF2CA95F68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553200"/>
            <a:ext cx="2895600" cy="342899"/>
          </a:xfrm>
          <a:prstGeom prst="rect">
            <a:avLst/>
          </a:prstGeom>
          <a:noFill/>
        </p:spPr>
        <p:txBody>
          <a:bodyPr/>
          <a:lstStyle>
            <a:lvl1pPr>
              <a:defRPr sz="1800">
                <a:solidFill>
                  <a:schemeClr val="bg2">
                    <a:lumMod val="50000"/>
                  </a:schemeClr>
                </a:solidFill>
                <a:latin typeface="Chalkduster" pitchFamily="66" charset="0"/>
              </a:defRPr>
            </a:lvl1pPr>
          </a:lstStyle>
          <a:p>
            <a:r>
              <a:rPr lang="en-US" dirty="0" smtClean="0">
                <a:solidFill>
                  <a:srgbClr val="EEECE1">
                    <a:lumMod val="50000"/>
                  </a:srgbClr>
                </a:solidFill>
              </a:rPr>
              <a:t>Louisiana Believes</a:t>
            </a:r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049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0188" indent="-230188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j-lt"/>
          <a:ea typeface="+mn-ea"/>
          <a:cs typeface="+mn-cs"/>
        </a:defRPr>
      </a:lvl1pPr>
      <a:lvl2pPr marL="461963" indent="-231775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j-lt"/>
          <a:ea typeface="+mn-ea"/>
          <a:cs typeface="+mn-cs"/>
        </a:defRPr>
      </a:lvl2pPr>
      <a:lvl3pPr marL="684213" indent="-22225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alkboard-Box-Header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270000"/>
          </a:xfrm>
          <a:prstGeom prst="rect">
            <a:avLst/>
          </a:prstGeom>
        </p:spPr>
      </p:pic>
      <p:pic>
        <p:nvPicPr>
          <p:cNvPr id="8" name="Picture 7" descr="Chalkboard-Box-Footer-Blue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6477000"/>
            <a:ext cx="9144000" cy="41909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295400"/>
            <a:ext cx="88392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553200"/>
            <a:ext cx="2133600" cy="342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teinem" pitchFamily="2" charset="0"/>
              </a:defRPr>
            </a:lvl1pPr>
          </a:lstStyle>
          <a:p>
            <a:fld id="{79BA4B8F-8B3F-4B52-9164-AF2CA95F68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553200"/>
            <a:ext cx="2895600" cy="342899"/>
          </a:xfrm>
          <a:prstGeom prst="rect">
            <a:avLst/>
          </a:prstGeom>
          <a:noFill/>
        </p:spPr>
        <p:txBody>
          <a:bodyPr/>
          <a:lstStyle>
            <a:lvl1pPr>
              <a:defRPr sz="1800">
                <a:solidFill>
                  <a:schemeClr val="bg2">
                    <a:lumMod val="50000"/>
                  </a:schemeClr>
                </a:solidFill>
                <a:latin typeface="Chalkduster" pitchFamily="66" charset="0"/>
              </a:defRPr>
            </a:lvl1pPr>
          </a:lstStyle>
          <a:p>
            <a:r>
              <a:rPr lang="en-US" dirty="0" smtClean="0">
                <a:solidFill>
                  <a:srgbClr val="EAEBDE">
                    <a:lumMod val="50000"/>
                  </a:srgbClr>
                </a:solidFill>
              </a:rPr>
              <a:t>Louisiana Believes</a:t>
            </a:r>
            <a:endParaRPr lang="en-US" dirty="0">
              <a:solidFill>
                <a:srgbClr val="EAEBDE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05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0188" indent="-230188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j-lt"/>
          <a:ea typeface="+mn-ea"/>
          <a:cs typeface="+mn-cs"/>
        </a:defRPr>
      </a:lvl1pPr>
      <a:lvl2pPr marL="461963" indent="-231775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j-lt"/>
          <a:ea typeface="+mn-ea"/>
          <a:cs typeface="+mn-cs"/>
        </a:defRPr>
      </a:lvl2pPr>
      <a:lvl3pPr marL="684213" indent="-22225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louisianabelieves.com/academics/common-core-state-standards/louisiana's-transition-to-higher-expectations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uisianabelieves.com/resources/classroom-support-toolbox/district-support-toolbox/school-results" TargetMode="External"/><Relationship Id="rId4" Type="http://schemas.openxmlformats.org/officeDocument/2006/relationships/hyperlink" Target="http://www.louisianabelieves.com/docs/default-source/teacher-toolbox-resources/4th-grade-promotion-guidance.pdf?sfvrsn=2" TargetMode="External"/><Relationship Id="rId5" Type="http://schemas.openxmlformats.org/officeDocument/2006/relationships/hyperlink" Target="http://www.louisianabelieves.com/docs/default-source/teacher-toolbox-resources/transitional-9th-grade-promotion-policy-guidance.pdf?sfvrsn=4" TargetMode="External"/><Relationship Id="rId6" Type="http://schemas.openxmlformats.org/officeDocument/2006/relationships/hyperlink" Target="http://www.louisianabelieves.com/docs/default-source/assessment/k-8-progress-point-fact-sheet.pdf?sfvrsn=4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843010"/>
            <a:ext cx="9144000" cy="113877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3400" b="1" spc="300" dirty="0" smtClean="0">
                <a:latin typeface="Chalkduster" panose="020B0604020202020204" charset="0"/>
                <a:ea typeface="Steinem Unicode" pitchFamily="18" charset="2"/>
                <a:cs typeface="Chalkduster" panose="020B0604020202020204" charset="0"/>
              </a:rPr>
              <a:t>School Accountability</a:t>
            </a:r>
          </a:p>
          <a:p>
            <a:pPr algn="ctr"/>
            <a:r>
              <a:rPr lang="en-US" sz="3400" b="1" spc="300" dirty="0" smtClean="0">
                <a:latin typeface="Chalkduster" panose="020B0604020202020204" charset="0"/>
                <a:ea typeface="Steinem Unicode" pitchFamily="18" charset="2"/>
                <a:cs typeface="Chalkduster" panose="020B0604020202020204" charset="0"/>
              </a:rPr>
              <a:t>2015-16</a:t>
            </a:r>
            <a:endParaRPr lang="en-US" sz="3400" b="1" spc="300" dirty="0">
              <a:latin typeface="Chalkduster" panose="020B0604020202020204" charset="0"/>
              <a:ea typeface="Steinem Unicode" pitchFamily="18" charset="2"/>
              <a:cs typeface="Chalkdus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673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295400"/>
            <a:ext cx="9144000" cy="5847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b="1" dirty="0" smtClean="0"/>
              <a:t>Agenda</a:t>
            </a:r>
            <a:endParaRPr lang="en-US" sz="35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BA4B8F-8B3F-4B52-9164-AF2CA95F68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solidFill>
                  <a:srgbClr val="EEECE1">
                    <a:lumMod val="50000"/>
                  </a:srgbClr>
                </a:solidFill>
              </a:rPr>
              <a:t>Louisiana Believes</a:t>
            </a:r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52400" y="1295400"/>
            <a:ext cx="8839200" cy="4876800"/>
          </a:xfrm>
          <a:ln>
            <a:noFill/>
          </a:ln>
        </p:spPr>
        <p:txBody>
          <a:bodyPr>
            <a:normAutofit/>
          </a:bodyPr>
          <a:lstStyle/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400" dirty="0" smtClean="0">
                <a:latin typeface="Calibri"/>
                <a:cs typeface="Calibri"/>
              </a:rPr>
              <a:t>Objectives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400" dirty="0" smtClean="0">
                <a:latin typeface="Calibri"/>
                <a:cs typeface="Calibri"/>
              </a:rPr>
              <a:t>K-8 School Performance Scores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400" dirty="0" smtClean="0">
                <a:latin typeface="Calibri"/>
                <a:cs typeface="Calibri"/>
              </a:rPr>
              <a:t>Planning, Support, and Resources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400" dirty="0" smtClean="0">
                <a:latin typeface="Calibri"/>
                <a:cs typeface="Calibri"/>
              </a:rPr>
              <a:t>Contacts</a:t>
            </a:r>
          </a:p>
          <a:p>
            <a:pPr marL="461963" lvl="2" indent="0">
              <a:buNone/>
            </a:pPr>
            <a:endParaRPr lang="en-US" sz="2000" dirty="0" smtClean="0">
              <a:latin typeface="Calibri"/>
              <a:cs typeface="Calibri"/>
            </a:endParaRPr>
          </a:p>
          <a:p>
            <a:pPr lvl="2">
              <a:buFont typeface="Arial"/>
              <a:buChar char="•"/>
            </a:pPr>
            <a:endParaRPr lang="en-US"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3318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b="1" dirty="0" smtClean="0"/>
              <a:t>Objectives</a:t>
            </a:r>
            <a:endParaRPr lang="en-US" sz="35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BA4B8F-8B3F-4B52-9164-AF2CA95F68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solidFill>
                  <a:srgbClr val="EEECE1">
                    <a:lumMod val="50000"/>
                  </a:srgbClr>
                </a:solidFill>
              </a:rPr>
              <a:t>Louisiana Believes</a:t>
            </a:r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b="1" dirty="0" smtClean="0"/>
              <a:t>Session Overview and Objectives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/>
              <a:t>The school performance score (SPS) represents student performance including important indicators of assessment and readiness, graduation, diploma strength, and progress.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/>
              <a:t>This presentation will: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1800" dirty="0"/>
              <a:t>Review parts of student performance that make up the SPS and policies associated with the SPS calculations for 2015-2016 (2016 SPS)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1800" dirty="0"/>
              <a:t>Highlight policy updates related to the calculation of school performance scores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1800" dirty="0"/>
              <a:t>Highlight resources that will facilitate planning and understanding of school accountability</a:t>
            </a:r>
          </a:p>
          <a:p>
            <a:pPr marL="7938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 smtClean="0"/>
          </a:p>
          <a:p>
            <a:pPr marL="7938" indent="0">
              <a:spcBef>
                <a:spcPts val="600"/>
              </a:spcBef>
              <a:spcAft>
                <a:spcPts val="600"/>
              </a:spcAft>
              <a:buNone/>
            </a:pPr>
            <a:endParaRPr lang="en-US" dirty="0" smtClean="0"/>
          </a:p>
          <a:p>
            <a:pPr lvl="2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756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905000"/>
            <a:ext cx="9144000" cy="5847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b="1" dirty="0" smtClean="0"/>
              <a:t>Agenda</a:t>
            </a:r>
            <a:endParaRPr lang="en-US" sz="35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BA4B8F-8B3F-4B52-9164-AF2CA95F68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solidFill>
                  <a:srgbClr val="EEECE1">
                    <a:lumMod val="50000"/>
                  </a:srgbClr>
                </a:solidFill>
              </a:rPr>
              <a:t>Louisiana Believes</a:t>
            </a:r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52400" y="1295400"/>
            <a:ext cx="8839200" cy="4876800"/>
          </a:xfrm>
          <a:ln>
            <a:noFill/>
          </a:ln>
        </p:spPr>
        <p:txBody>
          <a:bodyPr>
            <a:normAutofit/>
          </a:bodyPr>
          <a:lstStyle/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400" dirty="0" smtClean="0">
                <a:latin typeface="Calibri"/>
                <a:cs typeface="Calibri"/>
              </a:rPr>
              <a:t>Objectives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400" dirty="0" smtClean="0">
                <a:latin typeface="Calibri"/>
                <a:cs typeface="Calibri"/>
              </a:rPr>
              <a:t>K-8 School Performance Scores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400" dirty="0" smtClean="0">
                <a:latin typeface="Calibri"/>
                <a:cs typeface="Calibri"/>
              </a:rPr>
              <a:t>Planning, Support, and Resources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400" dirty="0" smtClean="0">
                <a:latin typeface="Calibri"/>
                <a:cs typeface="Calibri"/>
              </a:rPr>
              <a:t>Contacts</a:t>
            </a:r>
          </a:p>
          <a:p>
            <a:pPr marL="461963" lvl="2" indent="0">
              <a:buNone/>
            </a:pPr>
            <a:endParaRPr lang="en-US" sz="2000" dirty="0" smtClean="0">
              <a:latin typeface="Calibri"/>
              <a:cs typeface="Calibri"/>
            </a:endParaRPr>
          </a:p>
          <a:p>
            <a:pPr lvl="2">
              <a:buFont typeface="Arial"/>
              <a:buChar char="•"/>
            </a:pPr>
            <a:endParaRPr lang="en-US"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3065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Calculators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BA4B8F-8B3F-4B52-9164-AF2CA95F68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solidFill>
                  <a:srgbClr val="EEECE1">
                    <a:lumMod val="50000"/>
                  </a:srgbClr>
                </a:solidFill>
              </a:rPr>
              <a:t>Louisiana Believes</a:t>
            </a:r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http://www.louisianabelieves.com/resources/library/data-center</a:t>
            </a:r>
          </a:p>
        </p:txBody>
      </p:sp>
    </p:spTree>
    <p:extLst>
      <p:ext uri="{BB962C8B-B14F-4D97-AF65-F5344CB8AC3E}">
        <p14:creationId xmlns:p14="http://schemas.microsoft.com/office/powerpoint/2010/main" val="2117698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K-8 School SPS: Accountability </a:t>
            </a:r>
            <a:endParaRPr lang="en-US" sz="32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BA4B8F-8B3F-4B52-9164-AF2CA95F68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solidFill>
                  <a:srgbClr val="EEECE1">
                    <a:lumMod val="50000"/>
                  </a:srgbClr>
                </a:solidFill>
              </a:rPr>
              <a:t>Louisiana Believes</a:t>
            </a:r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866" y="1066800"/>
            <a:ext cx="911013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 b="1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/>
              <a:t>System Overview</a:t>
            </a: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School accountability for Louisiana schools with grades K-7 includes student assessment performance and progress points, and for schools with grade 8 includes dropout/credit accumulation index</a:t>
            </a:r>
            <a:r>
              <a:rPr lang="en-US" dirty="0"/>
              <a:t>.</a:t>
            </a:r>
            <a:endParaRPr lang="en-US" dirty="0" smtClean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33284"/>
              </p:ext>
            </p:extLst>
          </p:nvPr>
        </p:nvGraphicFramePr>
        <p:xfrm>
          <a:off x="762000" y="3276600"/>
          <a:ext cx="7543800" cy="1766237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2133600"/>
                <a:gridCol w="5410200"/>
              </a:tblGrid>
              <a:tr h="3641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Grade Configuration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220" marR="482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Performance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220" marR="48220" marT="0" marB="0" anchor="ctr"/>
                </a:tc>
              </a:tr>
              <a:tr h="4740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effectLst/>
                        </a:rPr>
                        <a:t>K-7 (Elementary)</a:t>
                      </a:r>
                      <a:endParaRPr lang="en-US" sz="16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220" marR="482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100% Assessments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+ Progress Points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220" marR="48220" marT="0" marB="0" anchor="ctr"/>
                </a:tc>
              </a:tr>
              <a:tr h="8082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effectLst/>
                        </a:rPr>
                        <a:t>K-8, 7-8 (Middle)</a:t>
                      </a:r>
                      <a:endParaRPr lang="en-US" sz="16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220" marR="482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95% Assessments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+ 5% (Dropout/Credit Accumulation Index)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+ Progress</a:t>
                      </a:r>
                      <a:r>
                        <a:rPr lang="en-US" sz="1600" baseline="0" dirty="0" smtClean="0">
                          <a:effectLst/>
                        </a:rPr>
                        <a:t> Points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220" marR="4822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2968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K-8 School SPS: Accountability </a:t>
            </a:r>
            <a:endParaRPr lang="en-US" sz="32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BA4B8F-8B3F-4B52-9164-AF2CA95F68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solidFill>
                  <a:srgbClr val="EEECE1">
                    <a:lumMod val="50000"/>
                  </a:srgbClr>
                </a:solidFill>
              </a:rPr>
              <a:t>Louisiana Believes</a:t>
            </a:r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867" y="1219200"/>
            <a:ext cx="911013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/>
              <a:t>System Overview</a:t>
            </a: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School accountability for Louisiana schools with grades K-7 includes student assessment performance and progress points, and for schools with grade 8 includes dropout/credit accumulation index</a:t>
            </a:r>
            <a:r>
              <a:rPr lang="en-US" dirty="0"/>
              <a:t>.</a:t>
            </a:r>
            <a:endParaRPr lang="en-US" dirty="0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753269"/>
              </p:ext>
            </p:extLst>
          </p:nvPr>
        </p:nvGraphicFramePr>
        <p:xfrm>
          <a:off x="1066800" y="2590800"/>
          <a:ext cx="6781800" cy="2975988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057400"/>
                <a:gridCol w="2209800"/>
                <a:gridCol w="2514600"/>
              </a:tblGrid>
              <a:tr h="43364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Letter Grade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SPS Range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2013-2014</a:t>
                      </a:r>
                      <a:r>
                        <a:rPr lang="en-US" baseline="0" dirty="0" smtClean="0"/>
                        <a:t> SPS Ranges*</a:t>
                      </a:r>
                      <a:endParaRPr lang="en-US" dirty="0"/>
                    </a:p>
                  </a:txBody>
                  <a:tcPr/>
                </a:tc>
              </a:tr>
              <a:tr h="43364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100.0 – 150.0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100.0 – 150.0</a:t>
                      </a:r>
                    </a:p>
                  </a:txBody>
                  <a:tcPr/>
                </a:tc>
              </a:tr>
              <a:tr h="43364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85.0 – 99.9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85.0 – 99.9</a:t>
                      </a:r>
                    </a:p>
                  </a:txBody>
                  <a:tcPr/>
                </a:tc>
              </a:tr>
              <a:tr h="55835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70.0 – 84.9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69.2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– 84.9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5835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50.0 – 69.9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49.9 – 69.1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5835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Below 50.0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0.0 – 49.8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" y="57912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*Note: SPS ranges fro 2014-2015 and 2015-2016 will continue to be comparable to the 2012-2013 distributions, by school type.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56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K-8 School SPS: Assessments </a:t>
            </a:r>
            <a:br>
              <a:rPr lang="en-US" sz="3200" b="1" dirty="0" smtClean="0"/>
            </a:br>
            <a:r>
              <a:rPr lang="en-US" sz="3200" b="1" dirty="0" smtClean="0"/>
              <a:t>(Slide 1 of </a:t>
            </a:r>
            <a:r>
              <a:rPr lang="en-US" sz="3200" b="1" dirty="0"/>
              <a:t>3</a:t>
            </a:r>
            <a:r>
              <a:rPr lang="en-US" sz="3200" b="1" dirty="0" smtClean="0"/>
              <a:t>)</a:t>
            </a:r>
            <a:endParaRPr lang="en-US" sz="32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BA4B8F-8B3F-4B52-9164-AF2CA95F68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solidFill>
                  <a:srgbClr val="EEECE1">
                    <a:lumMod val="50000"/>
                  </a:srgbClr>
                </a:solidFill>
              </a:rPr>
              <a:t>Louisiana Believes</a:t>
            </a:r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866" y="1066800"/>
            <a:ext cx="911013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/>
              <a:t>Purpose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Louisiana students in grades 3-8 take assessments in ELA, math, science and social studies so as to assess whether each student gained the knowledge and skills reflected in the standards of that grade and subject.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/>
              <a:t>Accountability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472893"/>
              </p:ext>
            </p:extLst>
          </p:nvPr>
        </p:nvGraphicFramePr>
        <p:xfrm>
          <a:off x="228600" y="2895600"/>
          <a:ext cx="8458201" cy="2407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313354"/>
                <a:gridCol w="2313354"/>
                <a:gridCol w="1807308"/>
                <a:gridCol w="2024185"/>
              </a:tblGrid>
              <a:tr h="28956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Achievement Levels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LEAP/</a:t>
                      </a:r>
                      <a:r>
                        <a:rPr lang="en-US" sz="1600" dirty="0" err="1" smtClean="0"/>
                        <a:t>iLEAP</a:t>
                      </a:r>
                      <a:r>
                        <a:rPr lang="en-US" sz="1600" dirty="0" smtClean="0"/>
                        <a:t> </a:t>
                      </a:r>
                    </a:p>
                    <a:p>
                      <a:pPr algn="ctr"/>
                      <a:r>
                        <a:rPr lang="en-US" sz="1600" dirty="0" smtClean="0"/>
                        <a:t>Achievement</a:t>
                      </a:r>
                      <a:r>
                        <a:rPr lang="en-US" sz="1600" baseline="0" dirty="0" smtClean="0"/>
                        <a:t> Level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LAA 1 Achievement Level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Assessment Index</a:t>
                      </a:r>
                      <a:r>
                        <a:rPr lang="en-US" sz="1600" baseline="0" dirty="0" smtClean="0"/>
                        <a:t> Points Per Student</a:t>
                      </a:r>
                      <a:endParaRPr lang="en-US" sz="1600" dirty="0"/>
                    </a:p>
                  </a:txBody>
                  <a:tcPr/>
                </a:tc>
              </a:tr>
              <a:tr h="28956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Level 5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Advanced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Exceeds</a:t>
                      </a:r>
                      <a:r>
                        <a:rPr lang="en-US" sz="1600" baseline="0" dirty="0" smtClean="0"/>
                        <a:t> Standard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150</a:t>
                      </a:r>
                      <a:endParaRPr lang="en-US" sz="1600" dirty="0"/>
                    </a:p>
                  </a:txBody>
                  <a:tcPr/>
                </a:tc>
              </a:tr>
              <a:tr h="28956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Level 4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Mastery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----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125</a:t>
                      </a:r>
                      <a:endParaRPr lang="en-US" sz="1600" dirty="0"/>
                    </a:p>
                  </a:txBody>
                  <a:tcPr/>
                </a:tc>
              </a:tr>
              <a:tr h="28956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Level 3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Basic (Proficient)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Meets Standard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100</a:t>
                      </a:r>
                      <a:endParaRPr lang="en-US" sz="1600" dirty="0"/>
                    </a:p>
                  </a:txBody>
                  <a:tcPr/>
                </a:tc>
              </a:tr>
              <a:tr h="28956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Level 2 or Level 1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Approaching Basic/Unsatisfactory (Non-proficient)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Working Towards Standard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061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smtClean="0"/>
              <a:t>K-8 School SPS: </a:t>
            </a:r>
            <a:br>
              <a:rPr lang="en-US" sz="2400" b="1" dirty="0" smtClean="0"/>
            </a:br>
            <a:r>
              <a:rPr lang="en-US" sz="2400" b="1" dirty="0" smtClean="0"/>
              <a:t>Dropout/Credit Accumulation Index (DCAI) </a:t>
            </a:r>
            <a:br>
              <a:rPr lang="en-US" sz="2400" b="1" dirty="0" smtClean="0"/>
            </a:br>
            <a:r>
              <a:rPr lang="en-US" sz="2400" b="1" dirty="0" smtClean="0"/>
              <a:t>(Slide </a:t>
            </a:r>
            <a:r>
              <a:rPr lang="en-US" sz="2400" b="1" dirty="0"/>
              <a:t>2</a:t>
            </a:r>
            <a:r>
              <a:rPr lang="en-US" sz="2400" b="1" dirty="0" smtClean="0"/>
              <a:t> of </a:t>
            </a:r>
            <a:r>
              <a:rPr lang="en-US" sz="2400" b="1" dirty="0"/>
              <a:t>3</a:t>
            </a:r>
            <a:r>
              <a:rPr lang="en-US" sz="2400" b="1" dirty="0" smtClean="0"/>
              <a:t>)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0" y="1143000"/>
            <a:ext cx="5638800" cy="5410200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b="1" dirty="0" smtClean="0"/>
              <a:t>Purpose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smtClean="0"/>
              <a:t>This measure encourages successful transition to high school, as well as access to Carnegie credits in middle school.</a:t>
            </a:r>
            <a:endParaRPr lang="en-US" sz="18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b="1" dirty="0" smtClean="0"/>
              <a:t>Accountability</a:t>
            </a:r>
            <a:endParaRPr lang="en-US" sz="18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800" dirty="0">
                <a:solidFill>
                  <a:srgbClr val="000000"/>
                </a:solidFill>
              </a:rPr>
              <a:t>C</a:t>
            </a:r>
            <a:r>
              <a:rPr lang="en-US" sz="1800" dirty="0" smtClean="0">
                <a:solidFill>
                  <a:srgbClr val="000000"/>
                </a:solidFill>
              </a:rPr>
              <a:t>alculated for schools that include Grade 8.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800" dirty="0" smtClean="0">
                <a:solidFill>
                  <a:srgbClr val="000000"/>
                </a:solidFill>
              </a:rPr>
              <a:t>Points based on number of Carnegie Credits earned through the end of 9</a:t>
            </a:r>
            <a:r>
              <a:rPr lang="en-US" sz="1800" baseline="30000" dirty="0" smtClean="0">
                <a:solidFill>
                  <a:srgbClr val="000000"/>
                </a:solidFill>
              </a:rPr>
              <a:t>th</a:t>
            </a:r>
            <a:r>
              <a:rPr lang="en-US" sz="1800" dirty="0" smtClean="0">
                <a:solidFill>
                  <a:srgbClr val="000000"/>
                </a:solidFill>
              </a:rPr>
              <a:t> grade (and transitional 9</a:t>
            </a:r>
            <a:r>
              <a:rPr lang="en-US" sz="1800" baseline="30000" dirty="0" smtClean="0">
                <a:solidFill>
                  <a:srgbClr val="000000"/>
                </a:solidFill>
              </a:rPr>
              <a:t>th</a:t>
            </a:r>
            <a:r>
              <a:rPr lang="en-US" sz="1800" dirty="0" smtClean="0">
                <a:solidFill>
                  <a:srgbClr val="000000"/>
                </a:solidFill>
              </a:rPr>
              <a:t>, where applicable) and/or dropout status.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b="1" dirty="0" smtClean="0">
                <a:solidFill>
                  <a:srgbClr val="000000"/>
                </a:solidFill>
              </a:rPr>
              <a:t>Policy Flags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800" dirty="0" smtClean="0"/>
              <a:t>To count toward DCAI, </a:t>
            </a:r>
            <a:r>
              <a:rPr lang="en-US" sz="1800" dirty="0"/>
              <a:t>s</a:t>
            </a:r>
            <a:r>
              <a:rPr lang="en-US" sz="1800" dirty="0" smtClean="0"/>
              <a:t>tudents must be full academic year in 8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and 9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grade (or transitional 9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, where applicable), if earning Carnegie credits.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800" dirty="0" smtClean="0"/>
              <a:t>Students transferring districts between 8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and 9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grade are still eligible to earn points for DCAI.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664323"/>
              </p:ext>
            </p:extLst>
          </p:nvPr>
        </p:nvGraphicFramePr>
        <p:xfrm>
          <a:off x="5604933" y="1295400"/>
          <a:ext cx="3505200" cy="516772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52600"/>
                <a:gridCol w="1752600"/>
              </a:tblGrid>
              <a:tr h="62161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Carnegie Course Credits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DCAI</a:t>
                      </a:r>
                      <a:r>
                        <a:rPr lang="en-US" baseline="0" dirty="0" smtClean="0"/>
                        <a:t> Points Per Student</a:t>
                      </a:r>
                      <a:endParaRPr lang="en-US" dirty="0"/>
                    </a:p>
                  </a:txBody>
                  <a:tcPr/>
                </a:tc>
              </a:tr>
              <a:tr h="4859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150</a:t>
                      </a:r>
                      <a:endParaRPr lang="en-US" dirty="0"/>
                    </a:p>
                  </a:txBody>
                  <a:tcPr/>
                </a:tc>
              </a:tr>
              <a:tr h="4859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125</a:t>
                      </a:r>
                      <a:endParaRPr lang="en-US" dirty="0"/>
                    </a:p>
                  </a:txBody>
                  <a:tcPr/>
                </a:tc>
              </a:tr>
              <a:tr h="4859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</a:tr>
              <a:tr h="4859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75</a:t>
                      </a:r>
                      <a:endParaRPr lang="en-US" dirty="0"/>
                    </a:p>
                  </a:txBody>
                  <a:tcPr/>
                </a:tc>
              </a:tr>
              <a:tr h="4859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</a:tr>
              <a:tr h="4859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</a:tr>
              <a:tr h="4859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 or less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2161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year 8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grade student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4859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Dropout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1351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K-8 School SPS: Progress </a:t>
            </a:r>
            <a:r>
              <a:rPr lang="en-US" b="1" dirty="0"/>
              <a:t>Points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(</a:t>
            </a:r>
            <a:r>
              <a:rPr lang="en-US" b="1" dirty="0"/>
              <a:t>S</a:t>
            </a:r>
            <a:r>
              <a:rPr lang="en-US" b="1" dirty="0" smtClean="0"/>
              <a:t>lide </a:t>
            </a:r>
            <a:r>
              <a:rPr lang="en-US" b="1" dirty="0"/>
              <a:t>3</a:t>
            </a:r>
            <a:r>
              <a:rPr lang="en-US" b="1" dirty="0" smtClean="0"/>
              <a:t> </a:t>
            </a:r>
            <a:r>
              <a:rPr lang="en-US" b="1" dirty="0"/>
              <a:t>of 3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BA4B8F-8B3F-4B52-9164-AF2CA95F68E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Louisiana Believes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1295400"/>
            <a:ext cx="85344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0" y="1143000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1775" lvl="1"/>
            <a:r>
              <a:rPr lang="en-US" b="1" dirty="0" smtClean="0"/>
              <a:t>Progress Points</a:t>
            </a:r>
          </a:p>
          <a:p>
            <a:pPr marL="231775" lvl="1"/>
            <a:r>
              <a:rPr lang="en-US" dirty="0"/>
              <a:t>S</a:t>
            </a:r>
            <a:r>
              <a:rPr lang="en-US" dirty="0" smtClean="0"/>
              <a:t>chools </a:t>
            </a:r>
            <a:r>
              <a:rPr lang="en-US" dirty="0"/>
              <a:t>may earn up to 10 progress points for </a:t>
            </a:r>
            <a:r>
              <a:rPr lang="en-US" dirty="0" smtClean="0"/>
              <a:t>prior year non</a:t>
            </a:r>
            <a:r>
              <a:rPr lang="en-US" dirty="0"/>
              <a:t>-proficient students </a:t>
            </a:r>
            <a:r>
              <a:rPr lang="en-US" dirty="0" smtClean="0"/>
              <a:t>who exceed their expected score.</a:t>
            </a:r>
          </a:p>
          <a:p>
            <a:pPr marL="231775" lvl="1"/>
            <a:endParaRPr lang="en-US" sz="2400" dirty="0"/>
          </a:p>
          <a:p>
            <a:pPr marL="231775" lvl="1"/>
            <a:endParaRPr lang="en-US" sz="2400" dirty="0" smtClean="0"/>
          </a:p>
          <a:p>
            <a:pPr marL="231775" lvl="1"/>
            <a:endParaRPr lang="en-US" sz="2400" dirty="0"/>
          </a:p>
          <a:p>
            <a:pPr marL="231775" lvl="1"/>
            <a:endParaRPr lang="en-US" sz="2400" dirty="0" smtClean="0"/>
          </a:p>
          <a:p>
            <a:pPr marL="231775" lvl="1"/>
            <a:endParaRPr lang="en-US" sz="2400" dirty="0"/>
          </a:p>
          <a:p>
            <a:pPr marL="231775" lvl="1"/>
            <a:endParaRPr lang="en-US" sz="2400" dirty="0" smtClean="0"/>
          </a:p>
          <a:p>
            <a:pPr marL="231775" lvl="1"/>
            <a:endParaRPr lang="en-US" dirty="0"/>
          </a:p>
          <a:p>
            <a:pPr marL="231775" lvl="1"/>
            <a:r>
              <a:rPr lang="en-US" b="1" dirty="0" smtClean="0"/>
              <a:t>Eligible Students:</a:t>
            </a:r>
            <a:endParaRPr lang="en-US" b="1" dirty="0"/>
          </a:p>
          <a:p>
            <a:pPr marL="231775" lvl="1"/>
            <a:endParaRPr lang="en-US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726844"/>
              </p:ext>
            </p:extLst>
          </p:nvPr>
        </p:nvGraphicFramePr>
        <p:xfrm>
          <a:off x="152400" y="2057400"/>
          <a:ext cx="8839200" cy="207263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895600"/>
                <a:gridCol w="5943600"/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Consideration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Policy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Eligible</a:t>
                      </a:r>
                      <a:r>
                        <a:rPr lang="en-US" sz="1400" baseline="0" dirty="0" smtClean="0"/>
                        <a:t> Students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School must have 10+</a:t>
                      </a:r>
                      <a:r>
                        <a:rPr lang="en-US" sz="1400" baseline="0" dirty="0" smtClean="0"/>
                        <a:t> students with school-level VAM scores who were non-proficient in prior year in math, ELA, or both</a:t>
                      </a:r>
                      <a:endParaRPr lang="en-US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Required Success</a:t>
                      </a:r>
                      <a:r>
                        <a:rPr lang="en-US" sz="1400" baseline="0" dirty="0" smtClean="0"/>
                        <a:t> Rate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Schools must have more than 50% of the eligible students exceed their expected</a:t>
                      </a:r>
                      <a:r>
                        <a:rPr lang="en-US" sz="1400" baseline="0" dirty="0" smtClean="0"/>
                        <a:t> score </a:t>
                      </a:r>
                      <a:r>
                        <a:rPr lang="en-US" sz="1400" dirty="0" smtClean="0"/>
                        <a:t>in math, ELA, or both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Reward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Schools will receive .1 for students scoring Unsatisfactory in prior year and .05 for students</a:t>
                      </a:r>
                      <a:r>
                        <a:rPr lang="en-US" sz="1400" baseline="0" dirty="0" smtClean="0"/>
                        <a:t> scoring </a:t>
                      </a:r>
                      <a:r>
                        <a:rPr lang="en-US" sz="1400" dirty="0" smtClean="0"/>
                        <a:t>Approaching Basic in prior year who exceed expectations in current year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304665463"/>
              </p:ext>
            </p:extLst>
          </p:nvPr>
        </p:nvGraphicFramePr>
        <p:xfrm>
          <a:off x="457200" y="4267200"/>
          <a:ext cx="8153400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36893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 Schools</a:t>
            </a:r>
            <a:br>
              <a:rPr lang="en-US" dirty="0" smtClean="0"/>
            </a:br>
            <a:r>
              <a:rPr lang="en-US" dirty="0" smtClean="0"/>
              <a:t>(Slide 1 of 2)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BA4B8F-8B3F-4B52-9164-AF2CA95F68E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Louisiana Believes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School Accountability</a:t>
            </a:r>
          </a:p>
          <a:p>
            <a:pPr marL="0" indent="0">
              <a:buNone/>
            </a:pPr>
            <a:r>
              <a:rPr lang="en-US" sz="1800" dirty="0" smtClean="0"/>
              <a:t>Schools with students in both K-8 and 9-12 grades will receive a school performance score based on both the K-8 and 9-12 formulas and weighted by students included in the formula.</a:t>
            </a:r>
            <a:endParaRPr lang="en-US" sz="18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059122"/>
              </p:ext>
            </p:extLst>
          </p:nvPr>
        </p:nvGraphicFramePr>
        <p:xfrm>
          <a:off x="685800" y="2819400"/>
          <a:ext cx="7543800" cy="3364991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1752600"/>
                <a:gridCol w="5791200"/>
              </a:tblGrid>
              <a:tr h="3641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Grade Configuration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220" marR="482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Performance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220" marR="48220" marT="0" marB="0" anchor="ctr"/>
                </a:tc>
              </a:tr>
              <a:tr h="4740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effectLst/>
                        </a:rPr>
                        <a:t>K-7 (Elementary)</a:t>
                      </a:r>
                      <a:endParaRPr lang="en-US" sz="16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220" marR="482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100% assessments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+ Progress Points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220" marR="48220" marT="0" marB="0" anchor="ctr"/>
                </a:tc>
              </a:tr>
              <a:tr h="8082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effectLst/>
                        </a:rPr>
                        <a:t>K-8, 7-8 (Middle)</a:t>
                      </a:r>
                      <a:endParaRPr lang="en-US" sz="16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220" marR="482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95% assessments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+ 5% (dropout/credit accumulation index)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+ Progress</a:t>
                      </a:r>
                      <a:r>
                        <a:rPr lang="en-US" sz="1600" baseline="0" dirty="0" smtClean="0">
                          <a:effectLst/>
                        </a:rPr>
                        <a:t> Points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220" marR="48220" marT="0" marB="0" anchor="ctr"/>
                </a:tc>
              </a:tr>
              <a:tr h="8082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effectLst/>
                        </a:rPr>
                        <a:t>9-12 (High)</a:t>
                      </a:r>
                      <a:endParaRPr lang="en-US" sz="16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220" marR="482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25% assessments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+ 25% ACT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+ 25% Cohort Graduation</a:t>
                      </a:r>
                      <a:r>
                        <a:rPr lang="en-US" sz="1600" baseline="0" dirty="0" smtClean="0">
                          <a:effectLst/>
                        </a:rPr>
                        <a:t> Rate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</a:rPr>
                        <a:t>+ 25% Graduation Index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</a:rPr>
                        <a:t>+ Progress Points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220" marR="4822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2353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 Schools</a:t>
            </a:r>
            <a:br>
              <a:rPr lang="en-US" dirty="0" smtClean="0"/>
            </a:br>
            <a:r>
              <a:rPr lang="en-US" dirty="0" smtClean="0"/>
              <a:t>(Slide 2 of 2)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BA4B8F-8B3F-4B52-9164-AF2CA95F68E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Louisiana Believes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School Accountability</a:t>
            </a:r>
          </a:p>
          <a:p>
            <a:pPr marL="0" indent="0">
              <a:buNone/>
            </a:pPr>
            <a:r>
              <a:rPr lang="en-US" sz="1800" dirty="0" smtClean="0"/>
              <a:t>Schools with students in both K-8 and 9-12 grades will receive a school performance score based on both the K-8 and 9-12 formulas and weighted by students included in the formula.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 smtClean="0"/>
              <a:t>Example Calculation</a:t>
            </a:r>
            <a:endParaRPr lang="en-US" sz="1800" b="1" dirty="0"/>
          </a:p>
          <a:p>
            <a:pPr marL="342900" indent="-342900">
              <a:buAutoNum type="arabicPeriod"/>
            </a:pPr>
            <a:r>
              <a:rPr lang="en-US" sz="1800" dirty="0" smtClean="0"/>
              <a:t>Calculate K-8 SPS for all students who test or are included in DCAI as for all K-8 schools.</a:t>
            </a:r>
          </a:p>
          <a:p>
            <a:pPr marL="342900" indent="-342900">
              <a:buAutoNum type="arabicPeriod"/>
            </a:pPr>
            <a:r>
              <a:rPr lang="en-US" sz="1800" dirty="0" smtClean="0"/>
              <a:t>Calculate HS SPS for EOC and ACT testers and cohort graduation members.</a:t>
            </a:r>
          </a:p>
          <a:p>
            <a:pPr marL="342900" indent="-342900">
              <a:buAutoNum type="arabicPeriod"/>
            </a:pPr>
            <a:r>
              <a:rPr lang="en-US" sz="1800" dirty="0" smtClean="0"/>
              <a:t>Determine percentage of students that are K-8 and percentage that are high school.</a:t>
            </a:r>
          </a:p>
          <a:p>
            <a:pPr marL="342900" indent="-342900">
              <a:buAutoNum type="arabicPeriod"/>
            </a:pPr>
            <a:r>
              <a:rPr lang="en-US" sz="1800" dirty="0" smtClean="0"/>
              <a:t>Average the K-8 SPS and HS SPS using percentages of students to weight the SPS before averaging them.</a:t>
            </a:r>
          </a:p>
          <a:p>
            <a:pPr marL="342900" indent="-342900">
              <a:buAutoNum type="arabicPeriod"/>
            </a:pPr>
            <a:r>
              <a:rPr lang="en-US" sz="1800" dirty="0" smtClean="0"/>
              <a:t>Example below (K-8 SPS * 33%) + (HS SPS * 67%)/2=Combination SPS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016065"/>
              </p:ext>
            </p:extLst>
          </p:nvPr>
        </p:nvGraphicFramePr>
        <p:xfrm>
          <a:off x="1219200" y="4572000"/>
          <a:ext cx="6781799" cy="17282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6400"/>
                <a:gridCol w="1905000"/>
                <a:gridCol w="3200399"/>
              </a:tblGrid>
              <a:tr h="6604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K-8</a:t>
                      </a:r>
                      <a:endParaRPr lang="en-US" sz="1600" i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50 Students</a:t>
                      </a:r>
                      <a:endParaRPr lang="en-US" sz="1600" b="0" i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33% of all eligible testers</a:t>
                      </a:r>
                      <a:endParaRPr lang="en-US" sz="1600" b="0" i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HS </a:t>
                      </a:r>
                      <a:endParaRPr lang="en-US" sz="1600" i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100 Students</a:t>
                      </a:r>
                      <a:endParaRPr lang="en-US" sz="1600" i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67% of all eligible testers</a:t>
                      </a:r>
                      <a:endParaRPr lang="en-US" sz="160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26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Total Students Used for Weights</a:t>
                      </a:r>
                      <a:endParaRPr lang="en-US" sz="1600" i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150 Students</a:t>
                      </a:r>
                      <a:endParaRPr lang="en-US" sz="1600" i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100% of eligible testers</a:t>
                      </a:r>
                      <a:endParaRPr lang="en-US" sz="160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0234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Moving Toward 2025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C3BBEDE-119C-CF41-AF3C-3D500CED3A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0" y="1143000"/>
            <a:ext cx="9144000" cy="5105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 smtClean="0"/>
              <a:t>As we continue giving educators time to learn the new expectations and adjust their practice, BESE approved a series of policies to support educator and student learning.</a:t>
            </a:r>
          </a:p>
          <a:p>
            <a:pPr marL="0" indent="0">
              <a:buNone/>
            </a:pPr>
            <a:endParaRPr lang="en-US" sz="1600" dirty="0">
              <a:latin typeface="Calibri" panose="020F0502020204030204" pitchFamily="34" charset="0"/>
            </a:endParaRPr>
          </a:p>
          <a:p>
            <a:pPr marL="517525" lvl="1" indent="-285750">
              <a:spcAft>
                <a:spcPts val="600"/>
              </a:spcAft>
              <a:buFont typeface="Arial"/>
              <a:buChar char="•"/>
            </a:pPr>
            <a:r>
              <a:rPr lang="en-US" sz="1600" b="1" dirty="0" smtClean="0">
                <a:latin typeface="Calibri" panose="020F0502020204030204" pitchFamily="34" charset="0"/>
              </a:rPr>
              <a:t>School </a:t>
            </a:r>
            <a:r>
              <a:rPr lang="en-US" sz="1600" b="1" dirty="0">
                <a:latin typeface="Calibri" panose="020F0502020204030204" pitchFamily="34" charset="0"/>
              </a:rPr>
              <a:t>accountability.</a:t>
            </a:r>
            <a:r>
              <a:rPr lang="en-US" sz="1600" dirty="0">
                <a:latin typeface="Calibri" panose="020F0502020204030204" pitchFamily="34" charset="0"/>
              </a:rPr>
              <a:t>  Letter grade </a:t>
            </a:r>
            <a:r>
              <a:rPr lang="en-US" sz="1600" dirty="0" smtClean="0">
                <a:latin typeface="Calibri" panose="020F0502020204030204" pitchFamily="34" charset="0"/>
              </a:rPr>
              <a:t>distributions </a:t>
            </a:r>
            <a:r>
              <a:rPr lang="en-US" sz="1600" dirty="0">
                <a:latin typeface="Calibri" panose="020F0502020204030204" pitchFamily="34" charset="0"/>
              </a:rPr>
              <a:t>will remain the same from 2013 to 2014 and 2015. </a:t>
            </a:r>
            <a:r>
              <a:rPr lang="en-US" sz="1600" dirty="0"/>
              <a:t>During the two year transition, any school or district that maintained or improved its annual performance score will not experience a decrease in its current letter grade. As in any other year, if a school improves, the performance score and letter grade may go up</a:t>
            </a:r>
            <a:r>
              <a:rPr lang="en-US" sz="1600" dirty="0" smtClean="0"/>
              <a:t>.</a:t>
            </a:r>
            <a:endParaRPr lang="en-US" sz="1600" dirty="0">
              <a:latin typeface="Calibri" panose="020F0502020204030204" pitchFamily="34" charset="0"/>
            </a:endParaRPr>
          </a:p>
          <a:p>
            <a:pPr marL="231775" lvl="1" indent="0">
              <a:buNone/>
            </a:pPr>
            <a:endParaRPr lang="en-US" sz="1600" dirty="0" smtClean="0">
              <a:latin typeface="Calibri" panose="020F0502020204030204" pitchFamily="34" charset="0"/>
            </a:endParaRPr>
          </a:p>
          <a:p>
            <a:pPr marL="231775" lvl="1" indent="0">
              <a:buNone/>
            </a:pPr>
            <a:r>
              <a:rPr lang="en-US" sz="1600" dirty="0" smtClean="0">
                <a:latin typeface="Calibri" panose="020F0502020204030204" pitchFamily="34" charset="0"/>
              </a:rPr>
              <a:t>For more information on the transition policies, click </a:t>
            </a:r>
            <a:r>
              <a:rPr lang="en-US" sz="1600" dirty="0" smtClean="0">
                <a:latin typeface="Calibri" panose="020F0502020204030204" pitchFamily="34" charset="0"/>
                <a:hlinkClick r:id="rId3"/>
              </a:rPr>
              <a:t>here</a:t>
            </a:r>
            <a:r>
              <a:rPr lang="en-US" sz="1600" dirty="0" smtClean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52400" y="6553200"/>
            <a:ext cx="2895600" cy="342899"/>
          </a:xfrm>
        </p:spPr>
        <p:txBody>
          <a:bodyPr/>
          <a:lstStyle/>
          <a:p>
            <a:r>
              <a:rPr lang="en-US" dirty="0" smtClean="0">
                <a:solidFill>
                  <a:srgbClr val="EEECE1">
                    <a:lumMod val="50000"/>
                  </a:srgbClr>
                </a:solidFill>
              </a:rPr>
              <a:t>Louisiana Believes</a:t>
            </a:r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851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School Accountability: Letter Grades </a:t>
            </a:r>
            <a:endParaRPr lang="en-US" sz="32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BA4B8F-8B3F-4B52-9164-AF2CA95F68E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Louisiana Believes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152400" y="1066800"/>
            <a:ext cx="9144000" cy="5257800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b="1" dirty="0" smtClean="0">
                <a:latin typeface="Calibri" panose="020F0502020204030204" pitchFamily="34" charset="0"/>
              </a:rPr>
              <a:t>Letter </a:t>
            </a:r>
            <a:r>
              <a:rPr lang="en-US" sz="1800" b="1" dirty="0">
                <a:latin typeface="Calibri" panose="020F0502020204030204" pitchFamily="34" charset="0"/>
              </a:rPr>
              <a:t>Grades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>
                <a:latin typeface="Calibri" panose="020F0502020204030204" pitchFamily="34" charset="0"/>
              </a:rPr>
              <a:t>For </a:t>
            </a:r>
            <a:r>
              <a:rPr lang="en-US" sz="1800" dirty="0" smtClean="0">
                <a:latin typeface="Calibri" panose="020F0502020204030204" pitchFamily="34" charset="0"/>
              </a:rPr>
              <a:t>2014-15 and 2015-16, </a:t>
            </a:r>
            <a:r>
              <a:rPr lang="en-US" sz="1800" dirty="0">
                <a:latin typeface="Calibri" panose="020F0502020204030204" pitchFamily="34" charset="0"/>
              </a:rPr>
              <a:t>letter grades will </a:t>
            </a:r>
            <a:r>
              <a:rPr lang="en-US" sz="1800" dirty="0" smtClean="0">
                <a:latin typeface="Calibri" panose="020F0502020204030204" pitchFamily="34" charset="0"/>
              </a:rPr>
              <a:t>be aligned to the 2012-13 distribution to ensure </a:t>
            </a:r>
            <a:r>
              <a:rPr lang="en-US" sz="1800" b="1" dirty="0"/>
              <a:t>simplicity, consistency, and fairness </a:t>
            </a:r>
            <a:r>
              <a:rPr lang="en-US" sz="1800" dirty="0"/>
              <a:t>between now and the new baseline </a:t>
            </a:r>
            <a:r>
              <a:rPr lang="en-US" sz="1800" dirty="0" smtClean="0"/>
              <a:t>year, as Louisiana transitions to higher standards.  </a:t>
            </a:r>
            <a:r>
              <a:rPr lang="en-US" sz="1800" dirty="0" smtClean="0">
                <a:latin typeface="Calibri" panose="020F0502020204030204" pitchFamily="34" charset="0"/>
              </a:rPr>
              <a:t>In </a:t>
            </a:r>
            <a:r>
              <a:rPr lang="en-US" sz="1800" dirty="0">
                <a:latin typeface="Calibri" panose="020F0502020204030204" pitchFamily="34" charset="0"/>
              </a:rPr>
              <a:t>doing so, this will allow: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sz="1800" dirty="0" smtClean="0">
                <a:latin typeface="Calibri" panose="020F0502020204030204" pitchFamily="34" charset="0"/>
              </a:rPr>
              <a:t>Time </a:t>
            </a:r>
            <a:r>
              <a:rPr lang="en-US" sz="1800" dirty="0">
                <a:latin typeface="Calibri" panose="020F0502020204030204" pitchFamily="34" charset="0"/>
              </a:rPr>
              <a:t>to </a:t>
            </a:r>
            <a:r>
              <a:rPr lang="en-US" sz="1800" dirty="0" smtClean="0">
                <a:latin typeface="Calibri" panose="020F0502020204030204" pitchFamily="34" charset="0"/>
              </a:rPr>
              <a:t>learn</a:t>
            </a:r>
            <a:endParaRPr lang="en-US" sz="1800" dirty="0">
              <a:latin typeface="Calibri" panose="020F050202020403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sz="1800" dirty="0">
                <a:latin typeface="Calibri" panose="020F0502020204030204" pitchFamily="34" charset="0"/>
              </a:rPr>
              <a:t>Time to set a baseline </a:t>
            </a:r>
            <a:endParaRPr lang="en-US" sz="1800" dirty="0" smtClean="0">
              <a:latin typeface="Calibri" panose="020F050202020403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sz="1800" dirty="0" smtClean="0">
                <a:latin typeface="Calibri" panose="020F0502020204030204" pitchFamily="34" charset="0"/>
              </a:rPr>
              <a:t>Time </a:t>
            </a:r>
            <a:r>
              <a:rPr lang="en-US" sz="1800" dirty="0">
                <a:latin typeface="Calibri" panose="020F0502020204030204" pitchFamily="34" charset="0"/>
              </a:rPr>
              <a:t>to appropriately raise the bar, as </a:t>
            </a:r>
            <a:r>
              <a:rPr lang="en-US" sz="1800" dirty="0" smtClean="0">
                <a:latin typeface="Calibri" panose="020F0502020204030204" pitchFamily="34" charset="0"/>
              </a:rPr>
              <a:t>Louisiana pursues its 2025 goal – a </a:t>
            </a:r>
            <a:r>
              <a:rPr lang="en-US" sz="1800" dirty="0">
                <a:latin typeface="Calibri" panose="020F0502020204030204" pitchFamily="34" charset="0"/>
              </a:rPr>
              <a:t>time where “mastery,” not “basic,” is the </a:t>
            </a:r>
            <a:r>
              <a:rPr lang="en-US" sz="1800" dirty="0" smtClean="0">
                <a:latin typeface="Calibri" panose="020F0502020204030204" pitchFamily="34" charset="0"/>
              </a:rPr>
              <a:t>expectation.</a:t>
            </a:r>
            <a:endParaRPr lang="en-US" sz="1800" dirty="0">
              <a:latin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1800" b="1" dirty="0" smtClean="0"/>
          </a:p>
          <a:p>
            <a:pPr marL="0" indent="0">
              <a:buNone/>
            </a:pPr>
            <a:r>
              <a:rPr lang="en-US" sz="1800" b="1" dirty="0" smtClean="0"/>
              <a:t>Approved BESE Policy for the 2013-14 and 2014-15 school years</a:t>
            </a: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endParaRPr lang="en-US" sz="1800" dirty="0">
              <a:solidFill>
                <a:srgbClr val="FF0000"/>
              </a:solidFill>
            </a:endParaRPr>
          </a:p>
          <a:p>
            <a:endParaRPr lang="en-US" sz="1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i="1" dirty="0"/>
          </a:p>
          <a:p>
            <a:pPr marL="0" indent="0">
              <a:buNone/>
            </a:pPr>
            <a:endParaRPr lang="en-US" sz="2200" i="1" dirty="0" smtClean="0"/>
          </a:p>
          <a:p>
            <a:pPr marL="0" indent="0">
              <a:buNone/>
            </a:pPr>
            <a:endParaRPr lang="en-US" sz="2200" i="1" dirty="0" smtClean="0"/>
          </a:p>
          <a:p>
            <a:pPr marL="0" indent="0">
              <a:buNone/>
            </a:pPr>
            <a:endParaRPr lang="en-US" sz="2200" i="1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sz="2200" b="1" i="1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446642"/>
              </p:ext>
            </p:extLst>
          </p:nvPr>
        </p:nvGraphicFramePr>
        <p:xfrm>
          <a:off x="228600" y="4038600"/>
          <a:ext cx="8534400" cy="196712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90800"/>
                <a:gridCol w="5943600"/>
              </a:tblGrid>
              <a:tr h="51408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Possible test score shifts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Policy to ensure </a:t>
                      </a:r>
                    </a:p>
                    <a:p>
                      <a:pPr algn="ctr"/>
                      <a:r>
                        <a:rPr lang="en-US" sz="1600" dirty="0" smtClean="0"/>
                        <a:t>simplicity,</a:t>
                      </a:r>
                      <a:r>
                        <a:rPr lang="en-US" sz="1600" baseline="0" dirty="0" smtClean="0"/>
                        <a:t> consistency, and fairness in 2015 Release</a:t>
                      </a:r>
                      <a:endParaRPr lang="en-US" sz="1600" dirty="0"/>
                    </a:p>
                  </a:txBody>
                  <a:tcPr/>
                </a:tc>
              </a:tr>
              <a:tr h="65745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School/District</a:t>
                      </a:r>
                      <a:r>
                        <a:rPr lang="en-US" sz="1600" baseline="0" dirty="0" smtClean="0"/>
                        <a:t> Performance Scores Decrease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Letter grades aligned to the 12-13 letter grade distribution</a:t>
                      </a:r>
                      <a:endParaRPr lang="en-US" sz="1600" dirty="0"/>
                    </a:p>
                  </a:txBody>
                  <a:tcPr/>
                </a:tc>
              </a:tr>
              <a:tr h="73054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School/District</a:t>
                      </a:r>
                      <a:r>
                        <a:rPr lang="en-US" sz="1600" baseline="0" dirty="0" smtClean="0"/>
                        <a:t> Performance Scores Increase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Letter grades will improve as they would in any other</a:t>
                      </a:r>
                      <a:r>
                        <a:rPr lang="en-US" sz="1600" baseline="0" dirty="0" smtClean="0"/>
                        <a:t> year</a:t>
                      </a:r>
                      <a:endParaRPr lang="en-US" sz="16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916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2438400"/>
            <a:ext cx="9144000" cy="5847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b="1" dirty="0" smtClean="0"/>
              <a:t>Agenda</a:t>
            </a:r>
            <a:endParaRPr lang="en-US" sz="35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BA4B8F-8B3F-4B52-9164-AF2CA95F68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solidFill>
                  <a:srgbClr val="EEECE1">
                    <a:lumMod val="50000"/>
                  </a:srgbClr>
                </a:solidFill>
              </a:rPr>
              <a:t>Louisiana Believes</a:t>
            </a:r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52400" y="1295400"/>
            <a:ext cx="8839200" cy="4876800"/>
          </a:xfrm>
          <a:ln>
            <a:noFill/>
          </a:ln>
        </p:spPr>
        <p:txBody>
          <a:bodyPr>
            <a:normAutofit/>
          </a:bodyPr>
          <a:lstStyle/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400" dirty="0" smtClean="0">
                <a:latin typeface="Calibri"/>
                <a:cs typeface="Calibri"/>
              </a:rPr>
              <a:t>Objectives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400" dirty="0" smtClean="0">
                <a:latin typeface="Calibri"/>
                <a:cs typeface="Calibri"/>
              </a:rPr>
              <a:t>K-8 School Performance Scores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400" dirty="0" smtClean="0">
                <a:latin typeface="Calibri"/>
                <a:cs typeface="Calibri"/>
              </a:rPr>
              <a:t>Planning, Support, and Resources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400" dirty="0" smtClean="0">
                <a:latin typeface="Calibri"/>
                <a:cs typeface="Calibri"/>
              </a:rPr>
              <a:t>Contacts</a:t>
            </a:r>
          </a:p>
          <a:p>
            <a:pPr marL="461963" lvl="2" indent="0">
              <a:buNone/>
            </a:pPr>
            <a:endParaRPr lang="en-US" sz="2000" dirty="0" smtClean="0">
              <a:latin typeface="Calibri"/>
              <a:cs typeface="Calibri"/>
            </a:endParaRPr>
          </a:p>
          <a:p>
            <a:pPr lvl="2">
              <a:buFont typeface="Arial"/>
              <a:buChar char="•"/>
            </a:pPr>
            <a:endParaRPr lang="en-US"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0047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sz="2800" dirty="0" smtClean="0">
                <a:solidFill>
                  <a:srgbClr val="FFFFFF"/>
                </a:solidFill>
              </a:rPr>
              <a:t>2014-2015 </a:t>
            </a:r>
            <a:br>
              <a:rPr lang="en-US" sz="2800" dirty="0" smtClean="0">
                <a:solidFill>
                  <a:srgbClr val="FFFFFF"/>
                </a:solidFill>
              </a:rPr>
            </a:br>
            <a:r>
              <a:rPr lang="en-US" sz="2800" dirty="0" smtClean="0"/>
              <a:t>Assessment and Accountability </a:t>
            </a:r>
            <a:r>
              <a:rPr lang="en-US" sz="2800" dirty="0"/>
              <a:t>Results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BA4B8F-8B3F-4B52-9164-AF2CA95F68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52400" y="6515101"/>
            <a:ext cx="2895600" cy="342899"/>
          </a:xfrm>
        </p:spPr>
        <p:txBody>
          <a:bodyPr/>
          <a:lstStyle/>
          <a:p>
            <a:r>
              <a:rPr lang="en-US" dirty="0" smtClean="0">
                <a:solidFill>
                  <a:srgbClr val="EEECE1">
                    <a:lumMod val="50000"/>
                  </a:srgbClr>
                </a:solidFill>
              </a:rPr>
              <a:t>Louisiana Believes</a:t>
            </a:r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152400" y="1219200"/>
            <a:ext cx="8763000" cy="5334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endParaRPr lang="en-US" sz="1000" dirty="0" smtClean="0"/>
          </a:p>
          <a:p>
            <a:pPr marL="0" lvl="0" indent="0">
              <a:buNone/>
            </a:pPr>
            <a:endParaRPr lang="en-US" sz="1400" dirty="0" smtClean="0"/>
          </a:p>
          <a:p>
            <a:pPr marL="0" lvl="0" indent="0">
              <a:buNone/>
            </a:pPr>
            <a:endParaRPr lang="en-US" sz="1400" dirty="0"/>
          </a:p>
          <a:p>
            <a:pPr marL="0" lvl="0" indent="0">
              <a:buNone/>
            </a:pPr>
            <a:endParaRPr lang="en-US" sz="1400" dirty="0" smtClean="0"/>
          </a:p>
          <a:p>
            <a:pPr marL="0" lvl="0" indent="0">
              <a:buNone/>
            </a:pPr>
            <a:endParaRPr lang="en-US" sz="1400" dirty="0"/>
          </a:p>
          <a:p>
            <a:pPr marL="0" lvl="0" indent="0">
              <a:buNone/>
            </a:pPr>
            <a:endParaRPr lang="en-US" sz="1400" dirty="0" smtClean="0"/>
          </a:p>
          <a:p>
            <a:pPr marL="0" lvl="0" indent="0">
              <a:buNone/>
            </a:pPr>
            <a:endParaRPr lang="en-US" sz="1400" dirty="0"/>
          </a:p>
          <a:p>
            <a:pPr marL="0" lvl="0" indent="0">
              <a:buNone/>
            </a:pPr>
            <a:endParaRPr lang="en-US" sz="1400" dirty="0" smtClean="0"/>
          </a:p>
          <a:p>
            <a:pPr marL="0" lvl="0" indent="0">
              <a:buNone/>
            </a:pPr>
            <a:endParaRPr lang="en-US" sz="1400" dirty="0"/>
          </a:p>
          <a:p>
            <a:pPr marL="0" lvl="0" indent="0">
              <a:buNone/>
            </a:pPr>
            <a:endParaRPr lang="en-US" sz="1400" dirty="0" smtClean="0"/>
          </a:p>
          <a:p>
            <a:pPr marL="0" lvl="0" indent="0">
              <a:buNone/>
            </a:pPr>
            <a:endParaRPr lang="en-US" sz="1400" dirty="0"/>
          </a:p>
          <a:p>
            <a:pPr marL="0" lvl="0" indent="0">
              <a:buNone/>
            </a:pPr>
            <a:endParaRPr lang="en-US" sz="1400" dirty="0" smtClean="0"/>
          </a:p>
          <a:p>
            <a:pPr marL="0" lvl="0" indent="0">
              <a:buNone/>
            </a:pPr>
            <a:endParaRPr lang="en-US" sz="1400" dirty="0" smtClean="0"/>
          </a:p>
          <a:p>
            <a:pPr marL="0" lvl="0" indent="0">
              <a:buNone/>
            </a:pPr>
            <a:endParaRPr lang="en-US" sz="1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070279"/>
              </p:ext>
            </p:extLst>
          </p:nvPr>
        </p:nvGraphicFramePr>
        <p:xfrm>
          <a:off x="0" y="1293831"/>
          <a:ext cx="9144000" cy="5535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2324"/>
                <a:gridCol w="3366579"/>
                <a:gridCol w="1537487"/>
                <a:gridCol w="2427610"/>
              </a:tblGrid>
              <a:tr h="524331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Assessment</a:t>
                      </a:r>
                      <a:r>
                        <a:rPr lang="en-US" sz="1600" baseline="0" dirty="0" smtClean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 and Accountability Releases</a:t>
                      </a:r>
                      <a:endParaRPr lang="en-US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Date Available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Method of Delivery</a:t>
                      </a:r>
                    </a:p>
                  </a:txBody>
                  <a:tcPr marL="68580" marR="68580" marT="0" marB="0" anchor="ctr"/>
                </a:tc>
              </a:tr>
              <a:tr h="256072">
                <a:tc row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LEAP,</a:t>
                      </a:r>
                      <a:r>
                        <a:rPr lang="en-US" sz="1500" baseline="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 </a:t>
                      </a:r>
                      <a:r>
                        <a:rPr lang="en-US" sz="1500" baseline="0" dirty="0" err="1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iLEAP</a:t>
                      </a:r>
                      <a:r>
                        <a:rPr lang="en-US" sz="1500" baseline="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, LAA 1, LAA 2 and ELDA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Student Level Results (LAA 1 </a:t>
                      </a: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and</a:t>
                      </a:r>
                      <a:r>
                        <a:rPr lang="en-US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 ELDA)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End of April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LEAPweb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74208"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Student Level Results (LEAP, </a:t>
                      </a:r>
                      <a:r>
                        <a:rPr lang="en-US" sz="150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iLEAP</a:t>
                      </a:r>
                      <a:r>
                        <a:rPr lang="en-US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, and LAA 2)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Late</a:t>
                      </a:r>
                      <a:r>
                        <a:rPr lang="en-US" sz="15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 May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LEAPweb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29717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Summary Reports</a:t>
                      </a:r>
                      <a:endParaRPr lang="en-US" sz="15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Late July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LDOE secure</a:t>
                      </a:r>
                      <a:r>
                        <a:rPr lang="en-US" sz="15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 FTP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474208">
                <a:tc row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EOC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Student Level Results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During Testing</a:t>
                      </a:r>
                      <a:r>
                        <a:rPr lang="en-US" sz="15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 Window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EOC</a:t>
                      </a:r>
                      <a:r>
                        <a:rPr lang="en-US" sz="15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 System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256072"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Post-Window Results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Mid-June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/>
                </a:tc>
              </a:tr>
              <a:tr h="256072"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Summary Reports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Mid-July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/>
                </a:tc>
              </a:tr>
              <a:tr h="2560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/>
                          <a:ea typeface="ＭＳ 明朝"/>
                          <a:cs typeface="Calibri"/>
                        </a:rPr>
                        <a:t>EXPLORE and </a:t>
                      </a: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PLAN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Summary Reports and Student Files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Week of May 11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District Delivery from ACT</a:t>
                      </a:r>
                    </a:p>
                  </a:txBody>
                  <a:tcPr marL="68580" marR="68580" marT="0" marB="0"/>
                </a:tc>
              </a:tr>
              <a:tr h="2560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ACT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School</a:t>
                      </a:r>
                      <a:r>
                        <a:rPr lang="en-US" sz="15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 and District Summary Reports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Week of July 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District Delivery from ACT</a:t>
                      </a:r>
                    </a:p>
                  </a:txBody>
                  <a:tcPr marL="68580" marR="68580" marT="0" marB="0"/>
                </a:tc>
              </a:tr>
              <a:tr h="2560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WorkKeys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Student Files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Week of July 20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Calibri"/>
                        </a:rPr>
                        <a:t>School Delivery from ACT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256072">
                <a:tc row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/>
                          <a:ea typeface="ＭＳ 明朝"/>
                          <a:cs typeface="Calibri"/>
                        </a:rPr>
                        <a:t>PARCC ELA and </a:t>
                      </a: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Math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Standard</a:t>
                      </a:r>
                      <a:r>
                        <a:rPr lang="en-US" sz="1500" baseline="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 Setting Process 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Summer 2015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256072"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Student Level</a:t>
                      </a:r>
                      <a:r>
                        <a:rPr lang="en-US" sz="1500" baseline="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 Results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Fall 2015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/>
                          <a:ea typeface="ＭＳ 明朝"/>
                          <a:cs typeface="Calibri"/>
                        </a:rPr>
                        <a:t>LDOE SFTP</a:t>
                      </a:r>
                    </a:p>
                  </a:txBody>
                  <a:tcPr marL="68580" marR="68580" marT="0" marB="0"/>
                </a:tc>
              </a:tr>
              <a:tr h="256072"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Summary Reports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Fall 2015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LDOE SFTP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256072">
                <a:tc row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Accountability Results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Data Certification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Fall 2015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474208"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School Report Cards with Letter Grades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Late</a:t>
                      </a:r>
                      <a:r>
                        <a:rPr lang="en-US" sz="1500" baseline="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 Fall 2015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LDOE</a:t>
                      </a:r>
                      <a:r>
                        <a:rPr lang="en-US" sz="1500" baseline="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 SFTP and website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256072"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Principal Report Cards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Winter 2015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LDOE SFTP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474208"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PARCC Transitional</a:t>
                      </a:r>
                      <a:r>
                        <a:rPr lang="en-US" sz="1500" baseline="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 Student Growth Data 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ＭＳ 明朝"/>
                          <a:cs typeface="Calibri"/>
                        </a:rPr>
                        <a:t>Winter 2015</a:t>
                      </a: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3147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152400"/>
            <a:ext cx="8152805" cy="557362"/>
          </a:xfrm>
          <a:prstGeom prst="rect">
            <a:avLst/>
          </a:prstGeom>
          <a:noFill/>
        </p:spPr>
        <p:txBody>
          <a:bodyPr wrap="square" lIns="64291" tIns="32146" rIns="64291" bIns="32146">
            <a:sp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chemeClr val="bg1"/>
                </a:solidFill>
                <a:latin typeface="Chalkduster"/>
                <a:cs typeface="Chalkduster"/>
              </a:rPr>
              <a:t>Resources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143000"/>
            <a:ext cx="9144000" cy="5155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SPS Calculator</a:t>
            </a:r>
            <a:endParaRPr lang="en-US" b="1" dirty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rgbClr val="000000"/>
                </a:solidFill>
              </a:rPr>
              <a:t>T</a:t>
            </a:r>
            <a:r>
              <a:rPr lang="en-US" dirty="0" smtClean="0">
                <a:solidFill>
                  <a:srgbClr val="000000"/>
                </a:solidFill>
              </a:rPr>
              <a:t>he calculators are designed for educators to input school level data in order to estimate school performance scores. There are two calculators available in the </a:t>
            </a:r>
            <a:r>
              <a:rPr lang="en-US" dirty="0" smtClean="0">
                <a:solidFill>
                  <a:srgbClr val="000000"/>
                </a:solidFill>
                <a:hlinkClick r:id="rId3"/>
              </a:rPr>
              <a:t>accountability toolbox</a:t>
            </a:r>
            <a:r>
              <a:rPr lang="en-US" dirty="0" smtClean="0">
                <a:solidFill>
                  <a:srgbClr val="000000"/>
                </a:solidFill>
              </a:rPr>
              <a:t>: a K-8 and a K-12 calculator</a:t>
            </a:r>
            <a:r>
              <a:rPr lang="en-US" dirty="0" smtClean="0">
                <a:solidFill>
                  <a:srgbClr val="FF0000"/>
                </a:solidFill>
              </a:rPr>
              <a:t>.   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K-8 Resources:</a:t>
            </a:r>
            <a:endParaRPr lang="en-US" b="1" dirty="0">
              <a:solidFill>
                <a:srgbClr val="000000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  <a:hlinkClick r:id="rId4"/>
              </a:rPr>
              <a:t>4</a:t>
            </a:r>
            <a:r>
              <a:rPr lang="en-US" baseline="30000" dirty="0" smtClean="0">
                <a:solidFill>
                  <a:srgbClr val="000000"/>
                </a:solidFill>
                <a:hlinkClick r:id="rId4"/>
              </a:rPr>
              <a:t>th</a:t>
            </a:r>
            <a:r>
              <a:rPr lang="en-US" dirty="0" smtClean="0">
                <a:solidFill>
                  <a:srgbClr val="000000"/>
                </a:solidFill>
                <a:hlinkClick r:id="rId4"/>
              </a:rPr>
              <a:t> Grade Promotion Policy Guidance</a:t>
            </a:r>
            <a:r>
              <a:rPr lang="en-US" dirty="0" smtClean="0">
                <a:solidFill>
                  <a:srgbClr val="000000"/>
                </a:solidFill>
              </a:rPr>
              <a:t>:  </a:t>
            </a:r>
            <a:r>
              <a:rPr lang="en-US" dirty="0">
                <a:solidFill>
                  <a:srgbClr val="000000"/>
                </a:solidFill>
              </a:rPr>
              <a:t>This </a:t>
            </a:r>
            <a:r>
              <a:rPr lang="en-US" dirty="0" smtClean="0">
                <a:solidFill>
                  <a:srgbClr val="000000"/>
                </a:solidFill>
              </a:rPr>
              <a:t>document provides guidance on 4</a:t>
            </a:r>
            <a:r>
              <a:rPr lang="en-US" baseline="30000" dirty="0" smtClean="0">
                <a:solidFill>
                  <a:srgbClr val="000000"/>
                </a:solidFill>
              </a:rPr>
              <a:t>th</a:t>
            </a:r>
            <a:r>
              <a:rPr lang="en-US" dirty="0" smtClean="0">
                <a:solidFill>
                  <a:srgbClr val="000000"/>
                </a:solidFill>
              </a:rPr>
              <a:t> grade promotion policies and practices.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hlinkClick r:id="rId5"/>
              </a:rPr>
              <a:t>Transitional 9</a:t>
            </a:r>
            <a:r>
              <a:rPr lang="en-US" baseline="30000" dirty="0">
                <a:solidFill>
                  <a:srgbClr val="000000"/>
                </a:solidFill>
                <a:hlinkClick r:id="rId5"/>
              </a:rPr>
              <a:t>th</a:t>
            </a:r>
            <a:r>
              <a:rPr lang="en-US" dirty="0">
                <a:solidFill>
                  <a:srgbClr val="000000"/>
                </a:solidFill>
                <a:hlinkClick r:id="rId5"/>
              </a:rPr>
              <a:t> Grade Guide</a:t>
            </a:r>
            <a:r>
              <a:rPr lang="en-US" dirty="0">
                <a:solidFill>
                  <a:srgbClr val="000000"/>
                </a:solidFill>
              </a:rPr>
              <a:t>:  This guide is designed to help district identify, plan, and improve the academic achievement of struggling 8</a:t>
            </a:r>
            <a:r>
              <a:rPr lang="en-US" baseline="30000" dirty="0">
                <a:solidFill>
                  <a:srgbClr val="000000"/>
                </a:solidFill>
              </a:rPr>
              <a:t>th</a:t>
            </a:r>
            <a:r>
              <a:rPr lang="en-US" dirty="0">
                <a:solidFill>
                  <a:srgbClr val="000000"/>
                </a:solidFill>
              </a:rPr>
              <a:t> grade students. 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  <a:hlinkClick r:id="rId6"/>
              </a:rPr>
              <a:t>K-8 Progress Point Fact Sheet</a:t>
            </a:r>
            <a:r>
              <a:rPr lang="en-US" dirty="0" smtClean="0">
                <a:solidFill>
                  <a:srgbClr val="000000"/>
                </a:solidFill>
              </a:rPr>
              <a:t>: </a:t>
            </a:r>
            <a:r>
              <a:rPr lang="en-US" dirty="0">
                <a:solidFill>
                  <a:srgbClr val="000000"/>
                </a:solidFill>
              </a:rPr>
              <a:t>The one-page document reflects a set of “quick facts” </a:t>
            </a:r>
            <a:r>
              <a:rPr lang="en-US" dirty="0" smtClean="0">
                <a:solidFill>
                  <a:srgbClr val="000000"/>
                </a:solidFill>
              </a:rPr>
              <a:t>and examples for the calculation of K-8 progress points.</a:t>
            </a:r>
            <a:endParaRPr lang="en-US" b="1" dirty="0" smtClean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200" dirty="0" smtClean="0"/>
          </a:p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47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3048000"/>
            <a:ext cx="9144000" cy="5847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b="1" dirty="0" smtClean="0"/>
              <a:t>Agenda</a:t>
            </a:r>
            <a:endParaRPr lang="en-US" sz="35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BA4B8F-8B3F-4B52-9164-AF2CA95F68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solidFill>
                  <a:srgbClr val="EEECE1">
                    <a:lumMod val="50000"/>
                  </a:srgbClr>
                </a:solidFill>
              </a:rPr>
              <a:t>Louisiana Believes</a:t>
            </a:r>
            <a:endParaRPr lang="en-US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52400" y="1295400"/>
            <a:ext cx="8839200" cy="4876800"/>
          </a:xfrm>
          <a:ln>
            <a:noFill/>
          </a:ln>
        </p:spPr>
        <p:txBody>
          <a:bodyPr>
            <a:normAutofit/>
          </a:bodyPr>
          <a:lstStyle/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400" dirty="0" smtClean="0">
                <a:latin typeface="Calibri"/>
                <a:cs typeface="Calibri"/>
              </a:rPr>
              <a:t>Objectives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400" dirty="0" smtClean="0">
                <a:latin typeface="Calibri"/>
                <a:cs typeface="Calibri"/>
              </a:rPr>
              <a:t>K-8 School Performance Scores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400" dirty="0" smtClean="0">
                <a:latin typeface="Calibri"/>
                <a:cs typeface="Calibri"/>
              </a:rPr>
              <a:t>Planning, Support, and Resources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400" dirty="0" smtClean="0">
                <a:latin typeface="Calibri"/>
                <a:cs typeface="Calibri"/>
              </a:rPr>
              <a:t>Contacts</a:t>
            </a:r>
          </a:p>
          <a:p>
            <a:pPr marL="461963" lvl="2" indent="0">
              <a:buNone/>
            </a:pPr>
            <a:endParaRPr lang="en-US" sz="2000" dirty="0" smtClean="0">
              <a:latin typeface="Calibri"/>
              <a:cs typeface="Calibri"/>
            </a:endParaRPr>
          </a:p>
          <a:p>
            <a:pPr lvl="2">
              <a:buFont typeface="Arial"/>
              <a:buChar char="•"/>
            </a:pPr>
            <a:endParaRPr lang="en-US"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6247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36380"/>
            <a:ext cx="8152805" cy="895917"/>
          </a:xfrm>
          <a:prstGeom prst="rect">
            <a:avLst/>
          </a:prstGeom>
          <a:noFill/>
        </p:spPr>
        <p:txBody>
          <a:bodyPr wrap="square" lIns="64291" tIns="32146" rIns="64291" bIns="32146">
            <a:sp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chemeClr val="bg1"/>
                </a:solidFill>
                <a:latin typeface="Chalkduster"/>
                <a:cs typeface="Chalkduster"/>
              </a:rPr>
              <a:t>Accountability Contacts</a:t>
            </a:r>
            <a:endParaRPr lang="en-US" sz="3200" b="1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ctr">
              <a:defRPr/>
            </a:pPr>
            <a:endParaRPr lang="en-US" sz="2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143000"/>
            <a:ext cx="91440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2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/>
              <a:t>Contacts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If </a:t>
            </a:r>
            <a:r>
              <a:rPr lang="en-US" dirty="0"/>
              <a:t>you have any additional questions, please feel free to </a:t>
            </a:r>
            <a:r>
              <a:rPr lang="en-US" dirty="0" smtClean="0"/>
              <a:t>email assessment@la.gov.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dirty="0"/>
          </a:p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38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ouisiana Belie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lumMod val="65000"/>
            <a:lumOff val="35000"/>
          </a:schemeClr>
        </a:solidFill>
        <a:ln>
          <a:noFill/>
        </a:ln>
        <a:effectLst/>
      </a:spPr>
      <a:bodyPr vert="horz" wrap="square" lIns="45714" tIns="49315" rIns="45714" bIns="49315" rtlCol="0" anchor="ctr" anchorCtr="0">
        <a:noAutofit/>
      </a:bodyPr>
      <a:lstStyle>
        <a:defPPr algn="ctr">
          <a:lnSpc>
            <a:spcPct val="90000"/>
          </a:lnSpc>
          <a:spcBef>
            <a:spcPct val="0"/>
          </a:spcBef>
          <a:defRPr b="1" dirty="0" smtClean="0">
            <a:solidFill>
              <a:schemeClr val="bg1"/>
            </a:solidFill>
            <a:latin typeface="Calibri" pitchFamily="34" charset="0"/>
            <a:cs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ec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Louisiana Belie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lumMod val="65000"/>
            <a:lumOff val="35000"/>
          </a:schemeClr>
        </a:solidFill>
        <a:ln>
          <a:noFill/>
        </a:ln>
        <a:effectLst/>
      </a:spPr>
      <a:bodyPr vert="horz" wrap="square" lIns="45714" tIns="49315" rIns="45714" bIns="49315" rtlCol="0" anchor="ctr" anchorCtr="0">
        <a:noAutofit/>
      </a:bodyPr>
      <a:lstStyle>
        <a:defPPr algn="ctr">
          <a:lnSpc>
            <a:spcPct val="90000"/>
          </a:lnSpc>
          <a:spcBef>
            <a:spcPct val="0"/>
          </a:spcBef>
          <a:defRPr b="1" dirty="0" smtClean="0">
            <a:solidFill>
              <a:schemeClr val="bg1"/>
            </a:solidFill>
            <a:latin typeface="Calibri" pitchFamily="34" charset="0"/>
            <a:cs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2_Louisiana Believes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lumMod val="65000"/>
            <a:lumOff val="35000"/>
          </a:schemeClr>
        </a:solidFill>
        <a:ln>
          <a:noFill/>
        </a:ln>
        <a:effectLst/>
      </a:spPr>
      <a:bodyPr vert="horz" wrap="square" lIns="45714" tIns="49315" rIns="45714" bIns="49315" rtlCol="0" anchor="ctr" anchorCtr="0">
        <a:noAutofit/>
      </a:bodyPr>
      <a:lstStyle>
        <a:defPPr algn="ctr">
          <a:lnSpc>
            <a:spcPct val="90000"/>
          </a:lnSpc>
          <a:spcBef>
            <a:spcPct val="0"/>
          </a:spcBef>
          <a:defRPr b="1" dirty="0" smtClean="0">
            <a:solidFill>
              <a:schemeClr val="bg1"/>
            </a:solidFill>
            <a:latin typeface="Calibri" pitchFamily="34" charset="0"/>
            <a:cs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24576</TotalTime>
  <Words>1713</Words>
  <Application>Microsoft Macintosh PowerPoint</Application>
  <PresentationFormat>On-screen Show (4:3)</PresentationFormat>
  <Paragraphs>347</Paragraphs>
  <Slides>19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Calibri</vt:lpstr>
      <vt:lpstr>ＭＳ 明朝</vt:lpstr>
      <vt:lpstr>Louisiana Believes</vt:lpstr>
      <vt:lpstr>Blank</vt:lpstr>
      <vt:lpstr>Section</vt:lpstr>
      <vt:lpstr>1_Louisiana Believes</vt:lpstr>
      <vt:lpstr>2_Louisiana Believes</vt:lpstr>
      <vt:lpstr>PowerPoint Presentation</vt:lpstr>
      <vt:lpstr>Agenda</vt:lpstr>
      <vt:lpstr>Objectives</vt:lpstr>
      <vt:lpstr>Agenda</vt:lpstr>
      <vt:lpstr>Calculators</vt:lpstr>
      <vt:lpstr>K-8 School SPS: Accountability </vt:lpstr>
      <vt:lpstr>K-8 School SPS: Accountability </vt:lpstr>
      <vt:lpstr>K-8 School SPS: Assessments  (Slide 1 of 3)</vt:lpstr>
      <vt:lpstr>K-8 School SPS:  Dropout/Credit Accumulation Index (DCAI)  (Slide 2 of 3)</vt:lpstr>
      <vt:lpstr>K-8 School SPS: Progress Points  (Slide 3 of 3)</vt:lpstr>
      <vt:lpstr>Combination Schools (Slide 1 of 2)</vt:lpstr>
      <vt:lpstr>Combination Schools (Slide 2 of 2)</vt:lpstr>
      <vt:lpstr>Moving Toward 2025</vt:lpstr>
      <vt:lpstr>School Accountability: Letter Grades </vt:lpstr>
      <vt:lpstr>Agenda</vt:lpstr>
      <vt:lpstr>2014-2015  Assessment and Accountability Results</vt:lpstr>
      <vt:lpstr>PowerPoint Presentation</vt:lpstr>
      <vt:lpstr>Agenda</vt:lpstr>
      <vt:lpstr>PowerPoint Presentation</vt:lpstr>
    </vt:vector>
  </TitlesOfParts>
  <Company>LDOE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 Team Training  Opening Session</dc:title>
  <dc:creator>Louisiana Department of Education</dc:creator>
  <cp:lastModifiedBy>St. James Parish Schools</cp:lastModifiedBy>
  <cp:revision>499</cp:revision>
  <cp:lastPrinted>2014-01-09T15:03:21Z</cp:lastPrinted>
  <dcterms:created xsi:type="dcterms:W3CDTF">2012-07-26T15:41:14Z</dcterms:created>
  <dcterms:modified xsi:type="dcterms:W3CDTF">2015-08-03T11:21:43Z</dcterms:modified>
</cp:coreProperties>
</file>