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6" r:id="rId7"/>
    <p:sldId id="268" r:id="rId8"/>
    <p:sldId id="269" r:id="rId9"/>
    <p:sldId id="263" r:id="rId10"/>
    <p:sldId id="264" r:id="rId11"/>
    <p:sldId id="270" r:id="rId12"/>
    <p:sldId id="265" r:id="rId13"/>
    <p:sldId id="273" r:id="rId14"/>
    <p:sldId id="27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15" autoAdjust="0"/>
    <p:restoredTop sz="94660"/>
  </p:normalViewPr>
  <p:slideViewPr>
    <p:cSldViewPr snapToGrid="0">
      <p:cViewPr varScale="1">
        <p:scale>
          <a:sx n="67" d="100"/>
          <a:sy n="67" d="100"/>
        </p:scale>
        <p:origin x="72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70FD3-4F4E-4EE1-A03D-12754EC6F9C0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75E44-3D37-4684-A76E-DC1C4EE0C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56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8209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5BBDF26-9B3B-4C26-B16C-BC6B4FD9BB04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B7A1-7069-4D91-9DD9-EFF514286FE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804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DF26-9B3B-4C26-B16C-BC6B4FD9BB04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B7A1-7069-4D91-9DD9-EFF514286F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466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DF26-9B3B-4C26-B16C-BC6B4FD9BB04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B7A1-7069-4D91-9DD9-EFF514286FE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3817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DF26-9B3B-4C26-B16C-BC6B4FD9BB04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B7A1-7069-4D91-9DD9-EFF514286F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491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DF26-9B3B-4C26-B16C-BC6B4FD9BB04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B7A1-7069-4D91-9DD9-EFF514286F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945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DF26-9B3B-4C26-B16C-BC6B4FD9BB04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B7A1-7069-4D91-9DD9-EFF514286F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168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DF26-9B3B-4C26-B16C-BC6B4FD9BB04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B7A1-7069-4D91-9DD9-EFF514286F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962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DF26-9B3B-4C26-B16C-BC6B4FD9BB04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B7A1-7069-4D91-9DD9-EFF514286F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946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DF26-9B3B-4C26-B16C-BC6B4FD9BB04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B7A1-7069-4D91-9DD9-EFF514286FE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738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DF26-9B3B-4C26-B16C-BC6B4FD9BB04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B7A1-7069-4D91-9DD9-EFF514286F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643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DF26-9B3B-4C26-B16C-BC6B4FD9BB04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B7A1-7069-4D91-9DD9-EFF514286FE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375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5BBDF26-9B3B-4C26-B16C-BC6B4FD9BB04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C62B7A1-7069-4D91-9DD9-EFF514286FE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661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Self_Assessment_of_MTSS_-_Items_and_evidence_examples._v1_blue-2%20(1).pdf" TargetMode="Externa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TSS.Process.Timeline.2017.18.docx" TargetMode="External"/><Relationship Id="rId2" Type="http://schemas.openxmlformats.org/officeDocument/2006/relationships/hyperlink" Target="MTSSFlowChart.MCS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 UPDATE</a:t>
            </a:r>
            <a:br>
              <a:rPr lang="en-US" dirty="0" smtClean="0"/>
            </a:br>
            <a:r>
              <a:rPr lang="en-US" dirty="0" smtClean="0"/>
              <a:t>MTSS UPDATE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Summer Leadership</a:t>
            </a:r>
          </a:p>
          <a:p>
            <a:r>
              <a:rPr lang="en-US" dirty="0" smtClean="0"/>
              <a:t>August 7-9,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74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 UPDATES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April 1 Headcount = 525 Students with Disabilities</a:t>
            </a:r>
          </a:p>
          <a:p>
            <a:pPr lvl="1"/>
            <a:r>
              <a:rPr lang="en-US" sz="2800" dirty="0" smtClean="0"/>
              <a:t>12.77% of Students in MCS	Funded at 12.5%</a:t>
            </a:r>
          </a:p>
          <a:p>
            <a:r>
              <a:rPr lang="en-US" sz="2800" dirty="0" smtClean="0"/>
              <a:t>EXTEND 1 – 1% of Students with Significant Cognitive Disabilities Score Proficient</a:t>
            </a:r>
          </a:p>
          <a:p>
            <a:pPr lvl="1"/>
            <a:r>
              <a:rPr lang="en-US" sz="2800" dirty="0" smtClean="0"/>
              <a:t>2016-2017  1.2% Proficient</a:t>
            </a:r>
          </a:p>
          <a:p>
            <a:pPr lvl="1"/>
            <a:r>
              <a:rPr lang="en-US" sz="2800" dirty="0" smtClean="0"/>
              <a:t>2017-2018 – Can only test 1% of SWD with EXTEND 1 per GRADE LEVEL</a:t>
            </a:r>
          </a:p>
          <a:p>
            <a:pPr lvl="2"/>
            <a:r>
              <a:rPr lang="en-US" sz="2800" dirty="0" smtClean="0"/>
              <a:t>Students with Significant Cognitive Disabilities</a:t>
            </a:r>
          </a:p>
          <a:p>
            <a:pPr lvl="2"/>
            <a:r>
              <a:rPr lang="en-US" sz="2800" dirty="0" smtClean="0"/>
              <a:t>IEP Meetings – Must support with data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2089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4550"/>
          </a:xfrm>
        </p:spPr>
        <p:txBody>
          <a:bodyPr/>
          <a:lstStyle/>
          <a:p>
            <a:pPr algn="ctr"/>
            <a:r>
              <a:rPr lang="en-US" dirty="0" smtClean="0"/>
              <a:t>GRADE LEVEL PROFICIENCY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9148722"/>
              </p:ext>
            </p:extLst>
          </p:nvPr>
        </p:nvGraphicFramePr>
        <p:xfrm>
          <a:off x="838200" y="1123955"/>
          <a:ext cx="10515603" cy="5619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8246">
                <a:tc>
                  <a:txBody>
                    <a:bodyPr/>
                    <a:lstStyle/>
                    <a:p>
                      <a:r>
                        <a:rPr lang="en-US" dirty="0" smtClean="0"/>
                        <a:t>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Reading</a:t>
                      </a:r>
                    </a:p>
                    <a:p>
                      <a:r>
                        <a:rPr lang="en-US" dirty="0" smtClean="0"/>
                        <a:t>2016-2017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Reading</a:t>
                      </a:r>
                    </a:p>
                    <a:p>
                      <a:r>
                        <a:rPr lang="en-US" dirty="0" smtClean="0"/>
                        <a:t>2015-2016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Math</a:t>
                      </a:r>
                    </a:p>
                    <a:p>
                      <a:r>
                        <a:rPr lang="en-US" dirty="0" smtClean="0"/>
                        <a:t>2016-2017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Math</a:t>
                      </a:r>
                    </a:p>
                    <a:p>
                      <a:r>
                        <a:rPr lang="en-US" dirty="0" smtClean="0"/>
                        <a:t>2015-2016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Science</a:t>
                      </a:r>
                    </a:p>
                    <a:p>
                      <a:r>
                        <a:rPr lang="en-US" dirty="0" smtClean="0"/>
                        <a:t>2016-2017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Science</a:t>
                      </a:r>
                    </a:p>
                    <a:p>
                      <a:r>
                        <a:rPr lang="en-US" dirty="0" smtClean="0"/>
                        <a:t>2015-2016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05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Grade 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24.5%</a:t>
                      </a:r>
                    </a:p>
                    <a:p>
                      <a:r>
                        <a:rPr lang="en-US" sz="1400" dirty="0" smtClean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32.6%</a:t>
                      </a:r>
                    </a:p>
                    <a:p>
                      <a:r>
                        <a:rPr lang="en-US" sz="1400" dirty="0" smtClean="0"/>
                        <a:t>43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28.6%</a:t>
                      </a:r>
                    </a:p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18.6%</a:t>
                      </a:r>
                    </a:p>
                    <a:p>
                      <a:r>
                        <a:rPr lang="en-US" sz="1400" dirty="0" smtClean="0"/>
                        <a:t>43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05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Grade 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15.6%</a:t>
                      </a:r>
                    </a:p>
                    <a:p>
                      <a:r>
                        <a:rPr lang="en-US" sz="1400" dirty="0" smtClean="0"/>
                        <a:t>45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17.6%</a:t>
                      </a:r>
                    </a:p>
                    <a:p>
                      <a:r>
                        <a:rPr lang="en-US" sz="1400" dirty="0" smtClean="0"/>
                        <a:t>51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13.3%</a:t>
                      </a:r>
                    </a:p>
                    <a:p>
                      <a:r>
                        <a:rPr lang="en-US" sz="1400" dirty="0" smtClean="0"/>
                        <a:t>45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25.5%</a:t>
                      </a:r>
                    </a:p>
                    <a:p>
                      <a:r>
                        <a:rPr lang="en-US" sz="1400" dirty="0" smtClean="0"/>
                        <a:t>51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05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Grade 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23.2%</a:t>
                      </a:r>
                    </a:p>
                    <a:p>
                      <a:r>
                        <a:rPr lang="en-US" sz="1400" dirty="0" smtClean="0"/>
                        <a:t>56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21.8%</a:t>
                      </a:r>
                    </a:p>
                    <a:p>
                      <a:r>
                        <a:rPr lang="en-US" sz="1400" dirty="0" smtClean="0"/>
                        <a:t>55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19.6%</a:t>
                      </a:r>
                    </a:p>
                    <a:p>
                      <a:r>
                        <a:rPr lang="en-US" sz="1400" dirty="0" smtClean="0"/>
                        <a:t>56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25.5%</a:t>
                      </a:r>
                    </a:p>
                    <a:p>
                      <a:r>
                        <a:rPr lang="en-US" sz="1400" dirty="0" smtClean="0"/>
                        <a:t>55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26.8%</a:t>
                      </a:r>
                    </a:p>
                    <a:p>
                      <a:r>
                        <a:rPr lang="en-US" sz="1400" dirty="0" smtClean="0"/>
                        <a:t>56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34.2%</a:t>
                      </a:r>
                    </a:p>
                    <a:p>
                      <a:r>
                        <a:rPr lang="en-US" sz="1400" dirty="0" smtClean="0"/>
                        <a:t>55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05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Grade 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21.2%</a:t>
                      </a:r>
                    </a:p>
                    <a:p>
                      <a:r>
                        <a:rPr lang="en-US" sz="1400" dirty="0" smtClean="0"/>
                        <a:t>52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11.8%</a:t>
                      </a:r>
                    </a:p>
                    <a:p>
                      <a:r>
                        <a:rPr lang="en-US" sz="1400" dirty="0" smtClean="0"/>
                        <a:t>34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26.9%</a:t>
                      </a:r>
                    </a:p>
                    <a:p>
                      <a:r>
                        <a:rPr lang="en-US" sz="1400" dirty="0" smtClean="0"/>
                        <a:t>52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14.7%</a:t>
                      </a:r>
                    </a:p>
                    <a:p>
                      <a:r>
                        <a:rPr lang="en-US" sz="1400" dirty="0" smtClean="0"/>
                        <a:t>34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05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Grade 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16.1%</a:t>
                      </a:r>
                    </a:p>
                    <a:p>
                      <a:r>
                        <a:rPr lang="en-US" sz="1400" dirty="0" smtClean="0"/>
                        <a:t>31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19.5%</a:t>
                      </a:r>
                    </a:p>
                    <a:p>
                      <a:r>
                        <a:rPr lang="en-US" sz="1400" dirty="0" smtClean="0"/>
                        <a:t>41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19.4%</a:t>
                      </a:r>
                    </a:p>
                    <a:p>
                      <a:r>
                        <a:rPr lang="en-US" sz="1400" dirty="0" smtClean="0"/>
                        <a:t>31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&lt;5%</a:t>
                      </a:r>
                    </a:p>
                    <a:p>
                      <a:r>
                        <a:rPr lang="en-US" sz="1400" dirty="0" smtClean="0"/>
                        <a:t>41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905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Grade</a:t>
                      </a:r>
                      <a:r>
                        <a:rPr lang="en-US" sz="1400" baseline="0" dirty="0" smtClean="0"/>
                        <a:t> 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18.9%</a:t>
                      </a:r>
                    </a:p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10.8%</a:t>
                      </a:r>
                    </a:p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10.8%</a:t>
                      </a:r>
                    </a:p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8.1%</a:t>
                      </a:r>
                    </a:p>
                    <a:p>
                      <a:r>
                        <a:rPr lang="en-US" sz="1400" dirty="0" smtClean="0"/>
                        <a:t>31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45.9%</a:t>
                      </a:r>
                    </a:p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29.7%</a:t>
                      </a:r>
                    </a:p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905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Math 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15.2%</a:t>
                      </a:r>
                    </a:p>
                    <a:p>
                      <a:r>
                        <a:rPr lang="en-US" sz="1400" dirty="0" smtClean="0"/>
                        <a:t>46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20.0%</a:t>
                      </a:r>
                    </a:p>
                    <a:p>
                      <a:r>
                        <a:rPr lang="en-US" sz="1400" dirty="0" smtClean="0"/>
                        <a:t>55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905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Biology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19.1%</a:t>
                      </a:r>
                    </a:p>
                    <a:p>
                      <a:r>
                        <a:rPr lang="en-US" sz="1400" dirty="0" smtClean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25.6%</a:t>
                      </a:r>
                    </a:p>
                    <a:p>
                      <a:r>
                        <a:rPr lang="en-US" sz="1400" dirty="0" smtClean="0"/>
                        <a:t>39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905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English II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12.5%</a:t>
                      </a:r>
                    </a:p>
                    <a:p>
                      <a:r>
                        <a:rPr lang="en-US" sz="1400" dirty="0" smtClean="0"/>
                        <a:t>48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22.5%</a:t>
                      </a:r>
                    </a:p>
                    <a:p>
                      <a:r>
                        <a:rPr lang="en-US" sz="1400" dirty="0" smtClean="0"/>
                        <a:t>40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297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2200"/>
          </a:xfrm>
        </p:spPr>
        <p:txBody>
          <a:bodyPr/>
          <a:lstStyle/>
          <a:p>
            <a:pPr algn="ctr"/>
            <a:r>
              <a:rPr lang="en-US" dirty="0" smtClean="0"/>
              <a:t>COHORT DATA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0658283"/>
              </p:ext>
            </p:extLst>
          </p:nvPr>
        </p:nvGraphicFramePr>
        <p:xfrm>
          <a:off x="1023938" y="2286000"/>
          <a:ext cx="9720265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0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0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440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GRADE</a:t>
                      </a:r>
                      <a:r>
                        <a:rPr lang="en-US" baseline="0" dirty="0" smtClean="0"/>
                        <a:t> LEVEL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READING </a:t>
                      </a:r>
                    </a:p>
                    <a:p>
                      <a:r>
                        <a:rPr lang="en-US" dirty="0" smtClean="0"/>
                        <a:t>2016-2017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READING</a:t>
                      </a:r>
                    </a:p>
                    <a:p>
                      <a:r>
                        <a:rPr lang="en-US" dirty="0" smtClean="0"/>
                        <a:t>2015-2016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MATH</a:t>
                      </a:r>
                    </a:p>
                    <a:p>
                      <a:r>
                        <a:rPr lang="en-US" dirty="0" smtClean="0"/>
                        <a:t>2016-2017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MATH</a:t>
                      </a:r>
                    </a:p>
                    <a:p>
                      <a:r>
                        <a:rPr lang="en-US" dirty="0" smtClean="0"/>
                        <a:t>2015-2016</a:t>
                      </a:r>
                      <a:endParaRPr lang="en-US" dirty="0"/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GRADE 4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15.6%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32.6%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13.3%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18.6%</a:t>
                      </a:r>
                      <a:endParaRPr lang="en-US" dirty="0"/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GRADE 5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23.2%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17.6%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19.6%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25.5%</a:t>
                      </a:r>
                      <a:endParaRPr lang="en-US" dirty="0"/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GRADE 6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21.2%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21.8%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26.9%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25.5%</a:t>
                      </a:r>
                      <a:endParaRPr lang="en-US" dirty="0"/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GRADE 7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16.1%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11.8%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19.4%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14.7%</a:t>
                      </a:r>
                      <a:endParaRPr lang="en-US" dirty="0"/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GRADE 8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18.9%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19.5%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10.8%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&lt;5%</a:t>
                      </a:r>
                      <a:endParaRPr lang="en-US" dirty="0"/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768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3625"/>
          </a:xfrm>
        </p:spPr>
        <p:txBody>
          <a:bodyPr/>
          <a:lstStyle/>
          <a:p>
            <a:pPr algn="ctr"/>
            <a:r>
              <a:rPr lang="en-US" dirty="0" smtClean="0"/>
              <a:t>REFERRALS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2810686"/>
              </p:ext>
            </p:extLst>
          </p:nvPr>
        </p:nvGraphicFramePr>
        <p:xfrm>
          <a:off x="838200" y="1417320"/>
          <a:ext cx="1051560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Initial</a:t>
                      </a:r>
                      <a:r>
                        <a:rPr lang="en-US" sz="1600" baseline="0" dirty="0" smtClean="0"/>
                        <a:t> Ref.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Qualified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% Qualified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Re-eval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Qualified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%</a:t>
                      </a:r>
                      <a:r>
                        <a:rPr lang="en-US" sz="1600" baseline="0" dirty="0" smtClean="0"/>
                        <a:t> Qualified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Total Qualified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% Qualified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r>
                        <a:rPr lang="en-US" dirty="0" smtClean="0"/>
                        <a:t>MCS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74%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2762250"/>
            <a:ext cx="107156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DEVELOPMENTALLY DELAYED – Must be re-evaluated and placed before Age 8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Requires Interventions and Progress Monitoring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EC teachers have a list of these students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SPEECH ONLY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Student referred only for Speech Services – no interventions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If want student to receive any academic and/or behavior services – Must go through MTSS process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1040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MTSS Review and Updates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2015-2016</a:t>
            </a:r>
          </a:p>
          <a:p>
            <a:pPr marL="0" indent="0">
              <a:buNone/>
            </a:pPr>
            <a:r>
              <a:rPr lang="en-US" dirty="0" smtClean="0"/>
              <a:t>Trained Cohort 1 Schools: Page, Troy, Mount Gilead, West Middle</a:t>
            </a:r>
          </a:p>
          <a:p>
            <a:pPr marL="0" indent="0">
              <a:buNone/>
            </a:pPr>
            <a:r>
              <a:rPr lang="en-US" dirty="0" smtClean="0"/>
              <a:t> Data Day support at Cohort 1 Schools</a:t>
            </a:r>
          </a:p>
          <a:p>
            <a:pPr marL="0" indent="0">
              <a:buNone/>
            </a:pPr>
            <a:r>
              <a:rPr lang="en-US" dirty="0" smtClean="0"/>
              <a:t> Workshop Days for Cohort 1 Schools</a:t>
            </a:r>
          </a:p>
          <a:p>
            <a:pPr marL="0" indent="0" algn="ctr">
              <a:buNone/>
            </a:pPr>
            <a:r>
              <a:rPr lang="en-US" dirty="0" smtClean="0"/>
              <a:t>2016-2017</a:t>
            </a:r>
          </a:p>
          <a:p>
            <a:r>
              <a:rPr lang="en-US" dirty="0" smtClean="0"/>
              <a:t>Trained Cohort 2 Schools: Candor, Green Ridge, Star, East Middle, Mount Gilead and West Middle </a:t>
            </a:r>
          </a:p>
          <a:p>
            <a:r>
              <a:rPr lang="en-US" dirty="0" smtClean="0"/>
              <a:t>Data Day Support at All schools</a:t>
            </a:r>
          </a:p>
          <a:p>
            <a:pPr marL="0" indent="0">
              <a:buNone/>
            </a:pPr>
            <a:r>
              <a:rPr lang="en-US" dirty="0" smtClean="0"/>
              <a:t> Workshop Days for Cohort 2 Schools</a:t>
            </a:r>
          </a:p>
          <a:p>
            <a:r>
              <a:rPr lang="en-US" dirty="0" smtClean="0"/>
              <a:t>Implementation and Training of All schools/ RTI Stored</a:t>
            </a:r>
          </a:p>
        </p:txBody>
      </p:sp>
    </p:spTree>
    <p:extLst>
      <p:ext uri="{BB962C8B-B14F-4D97-AF65-F5344CB8AC3E}">
        <p14:creationId xmlns:p14="http://schemas.microsoft.com/office/powerpoint/2010/main" val="421318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Benefits from MTSS Implementation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Refocusing on </a:t>
            </a:r>
            <a:r>
              <a:rPr lang="en-US" b="1" smtClean="0">
                <a:solidFill>
                  <a:srgbClr val="0070C0"/>
                </a:solidFill>
              </a:rPr>
              <a:t>ALL 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sz="2400" b="1" dirty="0" smtClean="0">
                <a:solidFill>
                  <a:srgbClr val="0070C0"/>
                </a:solidFill>
              </a:rPr>
              <a:t/>
            </a:r>
            <a:br>
              <a:rPr lang="en-US" sz="2400" b="1" dirty="0" smtClean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/>
              <a:t>Provides immediate </a:t>
            </a:r>
            <a:r>
              <a:rPr lang="en-US" sz="2400" dirty="0"/>
              <a:t>assistance to students</a:t>
            </a:r>
          </a:p>
          <a:p>
            <a:r>
              <a:rPr lang="en-US" sz="2400" b="1" dirty="0"/>
              <a:t>Know immediately</a:t>
            </a:r>
            <a:r>
              <a:rPr lang="en-US" sz="2400" dirty="0"/>
              <a:t>, “Is what we are doing working?” </a:t>
            </a:r>
          </a:p>
          <a:p>
            <a:r>
              <a:rPr lang="en-US" sz="2400" dirty="0"/>
              <a:t>Know </a:t>
            </a:r>
            <a:r>
              <a:rPr lang="en-US" sz="2400" b="1" dirty="0"/>
              <a:t>which</a:t>
            </a:r>
            <a:r>
              <a:rPr lang="en-US" sz="2400" dirty="0"/>
              <a:t> students need more/different</a:t>
            </a:r>
          </a:p>
          <a:p>
            <a:r>
              <a:rPr lang="en-US" sz="2400" dirty="0"/>
              <a:t>Know </a:t>
            </a:r>
            <a:r>
              <a:rPr lang="en-US" sz="2400" b="1" dirty="0"/>
              <a:t>what</a:t>
            </a:r>
            <a:r>
              <a:rPr lang="en-US" sz="2400" dirty="0"/>
              <a:t> each individual student needs</a:t>
            </a:r>
          </a:p>
          <a:p>
            <a:r>
              <a:rPr lang="en-US" sz="2400" dirty="0"/>
              <a:t>Provide </a:t>
            </a:r>
            <a:r>
              <a:rPr lang="en-US" sz="2400" b="1" dirty="0"/>
              <a:t>structures</a:t>
            </a:r>
            <a:r>
              <a:rPr lang="en-US" sz="2400" dirty="0"/>
              <a:t> to deliver what students need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/>
              <a:t>Proactive</a:t>
            </a:r>
            <a:r>
              <a:rPr lang="en-US" sz="2400" dirty="0"/>
              <a:t> not Reactive</a:t>
            </a:r>
          </a:p>
          <a:p>
            <a:r>
              <a:rPr lang="en-US" sz="2400" dirty="0"/>
              <a:t>Uses </a:t>
            </a:r>
            <a:r>
              <a:rPr lang="en-US" sz="2400" b="1" dirty="0"/>
              <a:t>resources</a:t>
            </a:r>
            <a:r>
              <a:rPr lang="en-US" sz="2400" dirty="0"/>
              <a:t> wisely in a school system</a:t>
            </a:r>
          </a:p>
          <a:p>
            <a:r>
              <a:rPr lang="en-US" sz="2400" b="1" dirty="0"/>
              <a:t>Focus is on ALL </a:t>
            </a:r>
            <a:r>
              <a:rPr lang="en-US" sz="2400" dirty="0"/>
              <a:t>students from the beginning</a:t>
            </a:r>
          </a:p>
          <a:p>
            <a:r>
              <a:rPr lang="en-US" sz="2400" dirty="0"/>
              <a:t>Raise student </a:t>
            </a:r>
            <a:r>
              <a:rPr lang="en-US" sz="2400" b="1" dirty="0"/>
              <a:t>achievement systemically</a:t>
            </a:r>
          </a:p>
          <a:p>
            <a:r>
              <a:rPr lang="en-US" sz="2400" b="1" dirty="0"/>
              <a:t>Embrace</a:t>
            </a:r>
            <a:r>
              <a:rPr lang="en-US" sz="2400" dirty="0"/>
              <a:t> a culture </a:t>
            </a:r>
            <a:r>
              <a:rPr lang="en-US" sz="2400" dirty="0" smtClean="0"/>
              <a:t>of “EVERY student can learn</a:t>
            </a:r>
          </a:p>
          <a:p>
            <a:pPr marL="0" indent="0">
              <a:buNone/>
            </a:pPr>
            <a:r>
              <a:rPr lang="en-US" sz="2400" dirty="0" smtClean="0"/>
              <a:t> PDSA and MTSS connection</a:t>
            </a:r>
          </a:p>
          <a:p>
            <a:pPr marL="0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87848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Areas for Improvement 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MTSS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en-US" dirty="0" smtClean="0"/>
              <a:t>Plans for Improvement:</a:t>
            </a:r>
          </a:p>
          <a:p>
            <a:r>
              <a:rPr lang="en-US" dirty="0" smtClean="0"/>
              <a:t>1. Evaluate at school level- where are you as a school in implementing MTSS and consider setting a goal in SIP. Complete Self Assessment and bring to September principals meeting. </a:t>
            </a:r>
            <a:r>
              <a:rPr lang="en-US" dirty="0" smtClean="0">
                <a:hlinkClick r:id="rId2" action="ppaction://hlinkfile"/>
              </a:rPr>
              <a:t>Self Assessment</a:t>
            </a:r>
            <a:endParaRPr lang="en-US" dirty="0" smtClean="0"/>
          </a:p>
          <a:p>
            <a:r>
              <a:rPr lang="en-US" dirty="0" smtClean="0"/>
              <a:t>2. Fidelity measures at each TIER- CWT looking for specific differentiated core strategies, IF/Principal sign off on Tiered support, Lesson and Intervention Plans Monitored, Progress Monitoring and continued PLC discussions</a:t>
            </a:r>
          </a:p>
          <a:p>
            <a:r>
              <a:rPr lang="en-US" dirty="0" smtClean="0"/>
              <a:t>3. Master scheduling support and fidelity to master schedule</a:t>
            </a:r>
          </a:p>
          <a:p>
            <a:r>
              <a:rPr lang="en-US" dirty="0" smtClean="0"/>
              <a:t>4. RTI stored training- Will include new updates from state training and early warning system</a:t>
            </a:r>
          </a:p>
          <a:p>
            <a:r>
              <a:rPr lang="en-US" dirty="0" smtClean="0"/>
              <a:t>5. DATA day training with </a:t>
            </a:r>
            <a:r>
              <a:rPr lang="en-US" dirty="0" smtClean="0"/>
              <a:t>IFs </a:t>
            </a:r>
            <a:r>
              <a:rPr lang="en-US" dirty="0" smtClean="0"/>
              <a:t>so data days can continue to be deployed at school level </a:t>
            </a:r>
          </a:p>
          <a:p>
            <a:r>
              <a:rPr lang="en-US" dirty="0" smtClean="0"/>
              <a:t>6. Training for counselors on behavioral piece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Fidelity to Tier 1 Differentiated Core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Continued Fidelity to Progress Monitoring and Understanding Lowest Critical Skill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Master Scheduling for Maximum Instructional time/Support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Developing Better Understanding of How to Utilize RTI Stored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Behavioral Intervention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5582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Training Dates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4516661"/>
              </p:ext>
            </p:extLst>
          </p:nvPr>
        </p:nvGraphicFramePr>
        <p:xfrm>
          <a:off x="1023938" y="2286000"/>
          <a:ext cx="9720264" cy="290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0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0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00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00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LOCATION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WHO ATTENDS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TOPIC</a:t>
                      </a:r>
                      <a:endParaRPr lang="en-US" dirty="0"/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Tuesday,</a:t>
                      </a:r>
                      <a:r>
                        <a:rPr lang="en-US" baseline="0" dirty="0" smtClean="0"/>
                        <a:t> September 19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Staff Development</a:t>
                      </a:r>
                      <a:r>
                        <a:rPr lang="en-US" baseline="0" dirty="0" smtClean="0"/>
                        <a:t> Room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School MTSS</a:t>
                      </a:r>
                      <a:r>
                        <a:rPr lang="en-US" baseline="0" dirty="0" smtClean="0"/>
                        <a:t> Team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RTI: Stored</a:t>
                      </a:r>
                      <a:r>
                        <a:rPr lang="en-US" baseline="0" dirty="0" smtClean="0"/>
                        <a:t> Refresher / MTSS Updates</a:t>
                      </a:r>
                      <a:endParaRPr lang="en-US" dirty="0"/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Wednesday, September 20</a:t>
                      </a:r>
                      <a:endParaRPr lang="en-US" sz="1700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Staff Development</a:t>
                      </a:r>
                      <a:r>
                        <a:rPr lang="en-US" baseline="0" dirty="0" smtClean="0"/>
                        <a:t> Room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School MTSS Team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Implementation Planning</a:t>
                      </a:r>
                      <a:endParaRPr lang="en-US" dirty="0"/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Tuesday, September 26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Staff Development Room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Instructional Facilitators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</a:t>
                      </a:r>
                      <a:r>
                        <a:rPr lang="en-US" baseline="0" dirty="0" smtClean="0"/>
                        <a:t> Days: Train-the-Trainer</a:t>
                      </a:r>
                      <a:endParaRPr lang="en-US" dirty="0"/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Wednesday, September 27</a:t>
                      </a:r>
                      <a:endParaRPr lang="en-US" sz="1700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Staff Development Room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Instructional</a:t>
                      </a:r>
                      <a:r>
                        <a:rPr lang="en-US" baseline="0" dirty="0" smtClean="0"/>
                        <a:t> Facilitators</a:t>
                      </a:r>
                      <a:r>
                        <a:rPr lang="en-US" dirty="0" smtClean="0"/>
                        <a:t>/Counselors</a:t>
                      </a:r>
                      <a:endParaRPr lang="en-US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MTSS</a:t>
                      </a:r>
                      <a:r>
                        <a:rPr lang="en-US" baseline="0" dirty="0" smtClean="0"/>
                        <a:t> training continued/Behavior</a:t>
                      </a:r>
                      <a:endParaRPr lang="en-US" dirty="0"/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829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Reminders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70075"/>
          </a:xfrm>
        </p:spPr>
        <p:txBody>
          <a:bodyPr>
            <a:normAutofit fontScale="25000" lnSpcReduction="20000"/>
          </a:bodyPr>
          <a:lstStyle/>
          <a:p>
            <a:pPr lvl="1"/>
            <a:r>
              <a:rPr lang="en-US" sz="12800" dirty="0" smtClean="0"/>
              <a:t>MTSS team replaces the SAT team and the SAT process.</a:t>
            </a:r>
          </a:p>
          <a:p>
            <a:pPr lvl="1"/>
            <a:r>
              <a:rPr lang="en-US" sz="12800" dirty="0" smtClean="0"/>
              <a:t>PLC teams work together to complete the work within the tiers.</a:t>
            </a:r>
          </a:p>
          <a:p>
            <a:pPr lvl="1"/>
            <a:r>
              <a:rPr lang="en-US" sz="12800" dirty="0" smtClean="0"/>
              <a:t>IF guides the academic piece/Counselors guide the behavioral piece.</a:t>
            </a:r>
          </a:p>
          <a:p>
            <a:pPr lvl="1"/>
            <a:r>
              <a:rPr lang="en-US" sz="12800" dirty="0" smtClean="0"/>
              <a:t>Curriculum team has designed a timeline for MTSS processes.</a:t>
            </a:r>
          </a:p>
          <a:p>
            <a:pPr lvl="1"/>
            <a:r>
              <a:rPr lang="en-US" sz="12800" dirty="0" smtClean="0"/>
              <a:t>Curriculum team has revamped the handbook. Will release after conference call with Brie in order to capture the changes to the documentation that have occurred from the state </a:t>
            </a:r>
            <a:r>
              <a:rPr lang="en-US" sz="12800" dirty="0" smtClean="0"/>
              <a:t>level. </a:t>
            </a:r>
            <a:endParaRPr lang="en-US" sz="12800" dirty="0" smtClean="0"/>
          </a:p>
          <a:p>
            <a:pPr lvl="1"/>
            <a:endParaRPr lang="en-US" sz="4000" dirty="0" smtClean="0"/>
          </a:p>
          <a:p>
            <a:pPr marL="128016" lvl="1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4973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Expectations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543050"/>
            <a:ext cx="9720073" cy="4766310"/>
          </a:xfrm>
        </p:spPr>
        <p:txBody>
          <a:bodyPr/>
          <a:lstStyle/>
          <a:p>
            <a:r>
              <a:rPr lang="en-US" dirty="0" smtClean="0"/>
              <a:t>All documentation is to be housed in RTI stored for Tiers 1, 2 and 3.</a:t>
            </a:r>
          </a:p>
          <a:p>
            <a:r>
              <a:rPr lang="en-US" dirty="0" smtClean="0"/>
              <a:t>Math, behavior and reading will be housed in RTI stored.</a:t>
            </a:r>
          </a:p>
          <a:p>
            <a:r>
              <a:rPr lang="en-US" dirty="0" smtClean="0"/>
              <a:t>Interventions and progress monitoring will be stored in the system.</a:t>
            </a:r>
          </a:p>
          <a:p>
            <a:r>
              <a:rPr lang="en-US" dirty="0" smtClean="0"/>
              <a:t>Fidelity </a:t>
            </a:r>
            <a:r>
              <a:rPr lang="en-US" dirty="0" smtClean="0"/>
              <a:t>to differentiated core strategies, interventions and master schedules.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Ask curriculum team for support- Deidra, Alisha, Wade for general MTSS support</a:t>
            </a:r>
            <a:r>
              <a:rPr lang="en-US" dirty="0"/>
              <a:t> </a:t>
            </a:r>
            <a:r>
              <a:rPr lang="en-US" dirty="0" smtClean="0"/>
              <a:t>(Tiers 1 and 2).</a:t>
            </a:r>
          </a:p>
          <a:p>
            <a:pPr marL="0" indent="0">
              <a:buNone/>
            </a:pPr>
            <a:r>
              <a:rPr lang="en-US" dirty="0" smtClean="0"/>
              <a:t>Dr. Noland for EC referral support when reach Tier 3.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0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714500"/>
            <a:ext cx="9720073" cy="4594860"/>
          </a:xfrm>
        </p:spPr>
        <p:txBody>
          <a:bodyPr/>
          <a:lstStyle/>
          <a:p>
            <a:endParaRPr lang="en-US" dirty="0"/>
          </a:p>
          <a:p>
            <a:r>
              <a:rPr lang="en-US" dirty="0" smtClean="0">
                <a:hlinkClick r:id="rId2" action="ppaction://hlinkfile"/>
              </a:rPr>
              <a:t>Flow Chart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>
                <a:hlinkClick r:id="rId3" action="ppaction://hlinkfile"/>
              </a:rPr>
              <a:t>MTSS Timeline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>
                <a:hlinkClick r:id="rId4" action="ppaction://hlinksldjump"/>
              </a:rPr>
              <a:t>MTSS Triangle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73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Shape 84"/>
          <p:cNvGrpSpPr/>
          <p:nvPr/>
        </p:nvGrpSpPr>
        <p:grpSpPr>
          <a:xfrm>
            <a:off x="1524000" y="567398"/>
            <a:ext cx="9144000" cy="5791199"/>
            <a:chOff x="0" y="0"/>
            <a:chExt cx="9144000" cy="5791199"/>
          </a:xfrm>
        </p:grpSpPr>
        <p:sp>
          <p:nvSpPr>
            <p:cNvPr id="85" name="Shape 85"/>
            <p:cNvSpPr/>
            <p:nvPr/>
          </p:nvSpPr>
          <p:spPr>
            <a:xfrm>
              <a:off x="3505200" y="0"/>
              <a:ext cx="2133599" cy="1385189"/>
            </a:xfrm>
            <a:prstGeom prst="trapezoid">
              <a:avLst>
                <a:gd name="adj" fmla="val 78947"/>
              </a:avLst>
            </a:prstGeom>
            <a:solidFill>
              <a:srgbClr val="8CB3E3">
                <a:alpha val="52941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86" name="Shape 86"/>
            <p:cNvSpPr txBox="1"/>
            <p:nvPr/>
          </p:nvSpPr>
          <p:spPr>
            <a:xfrm>
              <a:off x="3505200" y="0"/>
              <a:ext cx="2133599" cy="1385189"/>
            </a:xfrm>
            <a:prstGeom prst="rect">
              <a:avLst/>
            </a:prstGeom>
            <a:noFill/>
            <a:ln>
              <a:noFill/>
            </a:ln>
          </p:spPr>
          <p:txBody>
            <a:bodyPr lIns="15225" tIns="15225" rIns="15225" bIns="15225" anchor="ctr" anchorCtr="0">
              <a:noAutofit/>
            </a:bodyPr>
            <a:lstStyle/>
            <a:p>
              <a:pPr algn="ctr">
                <a:lnSpc>
                  <a:spcPct val="90000"/>
                </a:lnSpc>
                <a:buSzPct val="25000"/>
              </a:pPr>
              <a:r>
                <a:rPr lang="en-US" sz="12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br>
                <a:rPr lang="en-US" sz="12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</a:br>
              <a:r>
                <a:rPr lang="en-US" sz="12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MTSS:</a:t>
              </a:r>
              <a:br>
                <a:rPr lang="en-US" sz="12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</a:br>
              <a:r>
                <a:rPr lang="en-US" sz="12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Multi-Tiered</a:t>
              </a:r>
              <a:br>
                <a:rPr lang="en-US" sz="12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</a:br>
              <a:r>
                <a:rPr lang="en-US" sz="12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System of Support</a:t>
              </a:r>
            </a:p>
          </p:txBody>
        </p:sp>
        <p:sp>
          <p:nvSpPr>
            <p:cNvPr id="87" name="Shape 87"/>
            <p:cNvSpPr/>
            <p:nvPr/>
          </p:nvSpPr>
          <p:spPr>
            <a:xfrm>
              <a:off x="2410152" y="1385188"/>
              <a:ext cx="4323693" cy="1353150"/>
            </a:xfrm>
            <a:prstGeom prst="trapezoid">
              <a:avLst>
                <a:gd name="adj" fmla="val 78947"/>
              </a:avLst>
            </a:prstGeom>
            <a:solidFill>
              <a:srgbClr val="FF4747">
                <a:alpha val="51764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88" name="Shape 88"/>
            <p:cNvSpPr txBox="1"/>
            <p:nvPr/>
          </p:nvSpPr>
          <p:spPr>
            <a:xfrm>
              <a:off x="3166799" y="1385188"/>
              <a:ext cx="2810401" cy="1353150"/>
            </a:xfrm>
            <a:prstGeom prst="rect">
              <a:avLst/>
            </a:prstGeom>
            <a:noFill/>
            <a:ln>
              <a:noFill/>
            </a:ln>
          </p:spPr>
          <p:txBody>
            <a:bodyPr lIns="1250" tIns="1250" rIns="1250" bIns="1250" anchor="ctr" anchorCtr="0">
              <a:noAutofit/>
            </a:bodyPr>
            <a:lstStyle/>
            <a:p>
              <a:pPr algn="ctr">
                <a:lnSpc>
                  <a:spcPct val="90000"/>
                </a:lnSpc>
                <a:buSzPct val="25000"/>
              </a:pPr>
              <a:r>
                <a:rPr lang="en-US" sz="1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                     .</a:t>
              </a:r>
            </a:p>
          </p:txBody>
        </p:sp>
        <p:sp>
          <p:nvSpPr>
            <p:cNvPr id="89" name="Shape 89"/>
            <p:cNvSpPr/>
            <p:nvPr/>
          </p:nvSpPr>
          <p:spPr>
            <a:xfrm>
              <a:off x="1093570" y="2738339"/>
              <a:ext cx="6956857" cy="1667670"/>
            </a:xfrm>
            <a:prstGeom prst="trapezoid">
              <a:avLst>
                <a:gd name="adj" fmla="val 78947"/>
              </a:avLst>
            </a:prstGeom>
            <a:solidFill>
              <a:srgbClr val="FFFF99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90" name="Shape 90"/>
            <p:cNvSpPr txBox="1"/>
            <p:nvPr/>
          </p:nvSpPr>
          <p:spPr>
            <a:xfrm>
              <a:off x="2311019" y="2738339"/>
              <a:ext cx="4521957" cy="1667670"/>
            </a:xfrm>
            <a:prstGeom prst="rect">
              <a:avLst/>
            </a:prstGeom>
            <a:noFill/>
            <a:ln>
              <a:noFill/>
            </a:ln>
          </p:spPr>
          <p:txBody>
            <a:bodyPr lIns="1250" tIns="1250" rIns="1250" bIns="1250" anchor="ctr" anchorCtr="0">
              <a:noAutofit/>
            </a:bodyPr>
            <a:lstStyle/>
            <a:p>
              <a:pPr algn="ctr">
                <a:lnSpc>
                  <a:spcPct val="90000"/>
                </a:lnSpc>
                <a:buSzPct val="25000"/>
              </a:pPr>
              <a:r>
                <a:rPr lang="en-US" sz="1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                              .</a:t>
              </a:r>
            </a:p>
          </p:txBody>
        </p:sp>
        <p:sp>
          <p:nvSpPr>
            <p:cNvPr id="91" name="Shape 91"/>
            <p:cNvSpPr/>
            <p:nvPr/>
          </p:nvSpPr>
          <p:spPr>
            <a:xfrm>
              <a:off x="0" y="4406010"/>
              <a:ext cx="9144000" cy="1385189"/>
            </a:xfrm>
            <a:prstGeom prst="trapezoid">
              <a:avLst>
                <a:gd name="adj" fmla="val 78947"/>
              </a:avLst>
            </a:prstGeom>
            <a:solidFill>
              <a:srgbClr val="339933">
                <a:alpha val="45882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92" name="Shape 92"/>
            <p:cNvSpPr txBox="1"/>
            <p:nvPr/>
          </p:nvSpPr>
          <p:spPr>
            <a:xfrm>
              <a:off x="1600199" y="4406010"/>
              <a:ext cx="5943599" cy="1385189"/>
            </a:xfrm>
            <a:prstGeom prst="rect">
              <a:avLst/>
            </a:prstGeom>
            <a:noFill/>
            <a:ln>
              <a:noFill/>
            </a:ln>
          </p:spPr>
          <p:txBody>
            <a:bodyPr lIns="1250" tIns="1250" rIns="1250" bIns="1250" anchor="ctr" anchorCtr="0">
              <a:noAutofit/>
            </a:bodyPr>
            <a:lstStyle/>
            <a:p>
              <a:pPr algn="ctr">
                <a:lnSpc>
                  <a:spcPct val="90000"/>
                </a:lnSpc>
                <a:buSzPct val="25000"/>
              </a:pPr>
              <a:r>
                <a:rPr lang="en-US" sz="1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         </a:t>
              </a:r>
            </a:p>
          </p:txBody>
        </p:sp>
      </p:grpSp>
      <p:cxnSp>
        <p:nvCxnSpPr>
          <p:cNvPr id="93" name="Shape 93"/>
          <p:cNvCxnSpPr/>
          <p:nvPr/>
        </p:nvCxnSpPr>
        <p:spPr>
          <a:xfrm>
            <a:off x="3939747" y="1138154"/>
            <a:ext cx="38099" cy="4491335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4" name="Shape 94"/>
          <p:cNvSpPr txBox="1"/>
          <p:nvPr/>
        </p:nvSpPr>
        <p:spPr>
          <a:xfrm>
            <a:off x="3657601" y="3276600"/>
            <a:ext cx="4876799" cy="27699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SzPct val="25000"/>
            </a:pPr>
            <a:r>
              <a:rPr lang="en-US"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Tier 2.1: Students with chronic behaviors (~15%)</a:t>
            </a:r>
          </a:p>
        </p:txBody>
      </p:sp>
      <p:sp>
        <p:nvSpPr>
          <p:cNvPr id="95" name="Shape 95"/>
          <p:cNvSpPr txBox="1"/>
          <p:nvPr/>
        </p:nvSpPr>
        <p:spPr>
          <a:xfrm>
            <a:off x="2438401" y="4876800"/>
            <a:ext cx="7391399" cy="27699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SzPct val="25000"/>
            </a:pPr>
            <a:r>
              <a:rPr lang="en-US" sz="1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Tier 1: All Students (100%)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4800601" y="1752600"/>
            <a:ext cx="2666999" cy="46166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SzPct val="25000"/>
            </a:pPr>
            <a:r>
              <a:rPr lang="en-US"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Tier 3.2.1: Students </a:t>
            </a:r>
            <a:br>
              <a:rPr lang="en-US"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with intense </a:t>
            </a:r>
            <a:r>
              <a:rPr lang="en-US"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behaviors (~</a:t>
            </a:r>
            <a:r>
              <a:rPr lang="en-US"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5%)</a:t>
            </a:r>
          </a:p>
        </p:txBody>
      </p:sp>
      <p:sp>
        <p:nvSpPr>
          <p:cNvPr id="97" name="Shape 97"/>
          <p:cNvSpPr txBox="1"/>
          <p:nvPr/>
        </p:nvSpPr>
        <p:spPr>
          <a:xfrm>
            <a:off x="6096001" y="5181601"/>
            <a:ext cx="4267199" cy="13849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Proactive, preventative, and data-driven</a:t>
            </a:r>
          </a:p>
          <a:p>
            <a:pPr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Universal expectations, rules, structures</a:t>
            </a:r>
          </a:p>
          <a:p>
            <a:pPr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Office Managed vs Classroom Managed</a:t>
            </a:r>
          </a:p>
          <a:p>
            <a:pPr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Group and Individual Reinforcement aligned with Matrix</a:t>
            </a:r>
          </a:p>
          <a:p>
            <a:pPr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Lesson Plans/Explicit Instruction on </a:t>
            </a:r>
            <a:r>
              <a:rPr lang="en-US" sz="12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Schoolwide</a:t>
            </a: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Expectations</a:t>
            </a:r>
          </a:p>
          <a:p>
            <a:pPr>
              <a:buSzPct val="25000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Professional development on </a:t>
            </a: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MTSS; Second Step (whole group)</a:t>
            </a: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lang="en-US"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" name="Shape 98"/>
          <p:cNvSpPr txBox="1"/>
          <p:nvPr/>
        </p:nvSpPr>
        <p:spPr>
          <a:xfrm>
            <a:off x="1828800" y="5181601"/>
            <a:ext cx="4343400" cy="13849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Proactive, preventative, and data-driven</a:t>
            </a:r>
          </a:p>
          <a:p>
            <a:pPr algn="r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Differentiated core instruction</a:t>
            </a:r>
          </a:p>
          <a:p>
            <a:pPr algn="r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Progress monitoring via universal assessments</a:t>
            </a:r>
          </a:p>
          <a:p>
            <a:pPr algn="r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Blended learning with teacher differentiating process, </a:t>
            </a:r>
            <a:b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product, content, and/or environment based on needs</a:t>
            </a:r>
          </a:p>
          <a:p>
            <a:pPr algn="r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School-wide implementation via whole classroom &amp; small group</a:t>
            </a:r>
          </a:p>
        </p:txBody>
      </p:sp>
      <p:sp>
        <p:nvSpPr>
          <p:cNvPr id="99" name="Shape 99"/>
          <p:cNvSpPr txBox="1"/>
          <p:nvPr/>
        </p:nvSpPr>
        <p:spPr>
          <a:xfrm>
            <a:off x="2667000" y="3352800"/>
            <a:ext cx="3505200" cy="15696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/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r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Short-term, supplemental support</a:t>
            </a:r>
          </a:p>
          <a:p>
            <a:pPr algn="r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Strategic, targeted interventions</a:t>
            </a:r>
          </a:p>
          <a:p>
            <a:pPr algn="r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School-based MTSS teams</a:t>
            </a:r>
          </a:p>
          <a:p>
            <a:pPr algn="r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Progress monitoring 1-2 times monthly</a:t>
            </a:r>
          </a:p>
          <a:p>
            <a:pPr algn="r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Foundational skill building interventions</a:t>
            </a:r>
          </a:p>
          <a:p>
            <a:pPr algn="r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Small group instruction with research-based</a:t>
            </a:r>
            <a:b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interventions focused on target areas of deficit</a:t>
            </a:r>
          </a:p>
        </p:txBody>
      </p:sp>
      <p:sp>
        <p:nvSpPr>
          <p:cNvPr id="100" name="Shape 100"/>
          <p:cNvSpPr txBox="1"/>
          <p:nvPr/>
        </p:nvSpPr>
        <p:spPr>
          <a:xfrm>
            <a:off x="6096000" y="3352801"/>
            <a:ext cx="3429000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Strategic, targeted interventions</a:t>
            </a:r>
          </a:p>
          <a:p>
            <a:pPr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CICO</a:t>
            </a:r>
          </a:p>
          <a:p>
            <a:pPr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Mentoring</a:t>
            </a:r>
          </a:p>
          <a:p>
            <a:pPr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Targeted Social Skill Instruction </a:t>
            </a: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Groups</a:t>
            </a:r>
          </a:p>
          <a:p>
            <a:pPr>
              <a:buClr>
                <a:schemeClr val="dk1"/>
              </a:buClr>
              <a:buSzPct val="100000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(Second Step - small group)</a:t>
            </a:r>
            <a:endParaRPr lang="en-US"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Progress Monitoring </a:t>
            </a:r>
          </a:p>
        </p:txBody>
      </p:sp>
      <p:sp>
        <p:nvSpPr>
          <p:cNvPr id="101" name="Shape 101"/>
          <p:cNvSpPr txBox="1"/>
          <p:nvPr/>
        </p:nvSpPr>
        <p:spPr>
          <a:xfrm>
            <a:off x="6096001" y="2209800"/>
            <a:ext cx="1981199" cy="10156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FBA/BIP</a:t>
            </a:r>
          </a:p>
          <a:p>
            <a:pPr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Long-term, intensive,</a:t>
            </a:r>
            <a:b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responsive support </a:t>
            </a:r>
          </a:p>
          <a:p>
            <a:pPr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Referrals to partners</a:t>
            </a:r>
          </a:p>
          <a:p>
            <a:pPr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Progress monitoring weekly</a:t>
            </a:r>
          </a:p>
        </p:txBody>
      </p:sp>
      <p:sp>
        <p:nvSpPr>
          <p:cNvPr id="102" name="Shape 102"/>
          <p:cNvSpPr txBox="1"/>
          <p:nvPr/>
        </p:nvSpPr>
        <p:spPr>
          <a:xfrm>
            <a:off x="4114800" y="2209800"/>
            <a:ext cx="2057400" cy="10156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r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MTSS Teams</a:t>
            </a:r>
          </a:p>
          <a:p>
            <a:pPr algn="r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Long-term, intensive </a:t>
            </a:r>
            <a:b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comprehensive support</a:t>
            </a:r>
          </a:p>
          <a:p>
            <a:pPr algn="r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Small group instruction</a:t>
            </a:r>
          </a:p>
          <a:p>
            <a:pPr algn="r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Progress monitoring weekly</a:t>
            </a:r>
          </a:p>
        </p:txBody>
      </p:sp>
      <p:sp>
        <p:nvSpPr>
          <p:cNvPr id="103" name="Shape 103"/>
          <p:cNvSpPr/>
          <p:nvPr/>
        </p:nvSpPr>
        <p:spPr>
          <a:xfrm rot="-3085430">
            <a:off x="1605193" y="2934977"/>
            <a:ext cx="3457090" cy="897689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8CB3E3">
              <a:alpha val="51764"/>
            </a:srgbClr>
          </a:solidFill>
          <a:ln w="254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SzPct val="25000"/>
            </a:pPr>
            <a:r>
              <a:rPr lang="en-US" sz="1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Academic Supports</a:t>
            </a:r>
            <a:br>
              <a:rPr lang="en-US" sz="1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200" b="1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Internal Coaches: Instructional Facilitators</a:t>
            </a:r>
          </a:p>
        </p:txBody>
      </p:sp>
      <p:sp>
        <p:nvSpPr>
          <p:cNvPr id="104" name="Shape 104"/>
          <p:cNvSpPr/>
          <p:nvPr/>
        </p:nvSpPr>
        <p:spPr>
          <a:xfrm rot="3066179">
            <a:off x="7097572" y="2854680"/>
            <a:ext cx="3457091" cy="897689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8CB3E3">
              <a:alpha val="51764"/>
            </a:srgbClr>
          </a:solidFill>
          <a:ln w="254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SzPct val="25000"/>
            </a:pPr>
            <a:r>
              <a:rPr lang="en-US" sz="1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Behavioral Supports</a:t>
            </a:r>
            <a:br>
              <a:rPr lang="en-US" sz="1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200" b="1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Internal Coaches: Counselors</a:t>
            </a:r>
          </a:p>
        </p:txBody>
      </p:sp>
      <p:sp>
        <p:nvSpPr>
          <p:cNvPr id="105" name="Shape 105"/>
          <p:cNvSpPr txBox="1"/>
          <p:nvPr/>
        </p:nvSpPr>
        <p:spPr>
          <a:xfrm>
            <a:off x="1828800" y="-55419"/>
            <a:ext cx="8686800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SzPct val="25000"/>
            </a:pPr>
            <a:r>
              <a:rPr lang="en-US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MCS </a:t>
            </a:r>
            <a:r>
              <a:rPr lang="en-US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MULTI-TIERED SYSTEM OF SUPPORT</a:t>
            </a:r>
          </a:p>
          <a:p>
            <a:pPr algn="ctr">
              <a:buSzPct val="25000"/>
            </a:pPr>
            <a:r>
              <a:rPr lang="en-US" sz="1400" b="1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Aligned staff, documents, data-based decision making, professional development, and coaching</a:t>
            </a:r>
          </a:p>
        </p:txBody>
      </p:sp>
    </p:spTree>
    <p:extLst>
      <p:ext uri="{BB962C8B-B14F-4D97-AF65-F5344CB8AC3E}">
        <p14:creationId xmlns:p14="http://schemas.microsoft.com/office/powerpoint/2010/main" val="181733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49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3521</TotalTime>
  <Words>1011</Words>
  <Application>Microsoft Office PowerPoint</Application>
  <PresentationFormat>Widescreen</PresentationFormat>
  <Paragraphs>283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Times New Roman</vt:lpstr>
      <vt:lpstr>Tw Cen MT</vt:lpstr>
      <vt:lpstr>Tw Cen MT Condensed</vt:lpstr>
      <vt:lpstr>Wingdings 3</vt:lpstr>
      <vt:lpstr>Integral</vt:lpstr>
      <vt:lpstr>EC UPDATE MTSS UPDATE </vt:lpstr>
      <vt:lpstr>EC UPDATES </vt:lpstr>
      <vt:lpstr>GRADE LEVEL PROFICIENCY</vt:lpstr>
      <vt:lpstr>COHORT DATA</vt:lpstr>
      <vt:lpstr>REFERRALS</vt:lpstr>
      <vt:lpstr>MTSS Review and Updates</vt:lpstr>
      <vt:lpstr>Benefits from MTSS Implementation Refocusing on ALL   </vt:lpstr>
      <vt:lpstr>Areas for Improvement   MTSS</vt:lpstr>
      <vt:lpstr>Training Dates</vt:lpstr>
      <vt:lpstr>Reminders</vt:lpstr>
      <vt:lpstr>Expectations </vt:lpstr>
      <vt:lpstr>Documents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 UPDATE MTSS UPDATE</dc:title>
  <dc:creator>Pokie Noland</dc:creator>
  <cp:lastModifiedBy>Alisha Ellis</cp:lastModifiedBy>
  <cp:revision>27</cp:revision>
  <dcterms:created xsi:type="dcterms:W3CDTF">2017-08-01T19:04:57Z</dcterms:created>
  <dcterms:modified xsi:type="dcterms:W3CDTF">2017-08-07T10:07:13Z</dcterms:modified>
</cp:coreProperties>
</file>