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95" r:id="rId1"/>
  </p:sldMasterIdLst>
  <p:sldIdLst>
    <p:sldId id="256" r:id="rId2"/>
    <p:sldId id="257" r:id="rId3"/>
    <p:sldId id="258" r:id="rId4"/>
    <p:sldId id="259" r:id="rId5"/>
    <p:sldId id="260" r:id="rId6"/>
    <p:sldId id="261" r:id="rId7"/>
    <p:sldId id="279"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4292" autoAdjust="0"/>
    <p:restoredTop sz="94660"/>
  </p:normalViewPr>
  <p:slideViewPr>
    <p:cSldViewPr snapToGrid="0">
      <p:cViewPr varScale="1">
        <p:scale>
          <a:sx n="62" d="100"/>
          <a:sy n="62" d="100"/>
        </p:scale>
        <p:origin x="216" y="9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smtClean="0"/>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CEB0242-4474-4BF2-8CF1-0DAAD03F8C86}" type="datetimeFigureOut">
              <a:rPr lang="en-US" smtClean="0"/>
              <a:t>9/5/16</a:t>
            </a:fld>
            <a:endParaRPr lang="en-US"/>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4B686765-E927-4D86-A489-05D4B26F50B2}" type="slidenum">
              <a:rPr lang="en-US" smtClean="0"/>
              <a:t>‹#›</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168138781"/>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CEB0242-4474-4BF2-8CF1-0DAAD03F8C86}" type="datetimeFigureOut">
              <a:rPr lang="en-US" smtClean="0"/>
              <a:t>9/5/16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686765-E927-4D86-A489-05D4B26F50B2}" type="slidenum">
              <a:rPr lang="en-US" smtClean="0"/>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612991393"/>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CEB0242-4474-4BF2-8CF1-0DAAD03F8C86}" type="datetimeFigureOut">
              <a:rPr lang="en-US" smtClean="0"/>
              <a:t>9/5/16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686765-E927-4D86-A489-05D4B26F50B2}" type="slidenum">
              <a:rPr lang="en-US" smtClean="0"/>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067287492"/>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CEB0242-4474-4BF2-8CF1-0DAAD03F8C86}" type="datetimeFigureOut">
              <a:rPr lang="en-US" smtClean="0"/>
              <a:t>9/5/16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686765-E927-4D86-A489-05D4B26F50B2}" type="slidenum">
              <a:rPr lang="en-US" smtClean="0"/>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117458300"/>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CEB0242-4474-4BF2-8CF1-0DAAD03F8C86}" type="datetimeFigureOut">
              <a:rPr lang="en-US" smtClean="0"/>
              <a:t>9/5/16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B686765-E927-4D86-A489-05D4B26F50B2}" type="slidenum">
              <a:rPr lang="en-US" smtClean="0"/>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2650016"/>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CEB0242-4474-4BF2-8CF1-0DAAD03F8C86}" type="datetimeFigureOut">
              <a:rPr lang="en-US" smtClean="0"/>
              <a:t>9/5/16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B686765-E927-4D86-A489-05D4B26F50B2}"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574213393"/>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CEB0242-4474-4BF2-8CF1-0DAAD03F8C86}" type="datetimeFigureOut">
              <a:rPr lang="en-US" smtClean="0"/>
              <a:t>9/5/16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B686765-E927-4D86-A489-05D4B26F50B2}" type="slidenum">
              <a:rPr lang="en-US" smtClean="0"/>
              <a:t>‹#›</a:t>
            </a:fld>
            <a:endParaRPr lang="en-US"/>
          </a:p>
        </p:txBody>
      </p:sp>
    </p:spTree>
    <p:extLst>
      <p:ext uri="{BB962C8B-B14F-4D97-AF65-F5344CB8AC3E}">
        <p14:creationId xmlns:p14="http://schemas.microsoft.com/office/powerpoint/2010/main" val="12986533"/>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smtClean="0"/>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CEB0242-4474-4BF2-8CF1-0DAAD03F8C86}" type="datetimeFigureOut">
              <a:rPr lang="en-US" smtClean="0"/>
              <a:t>9/5/16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686765-E927-4D86-A489-05D4B26F50B2}" type="slidenum">
              <a:rPr lang="en-US" smtClean="0"/>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368811784"/>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BCEB0242-4474-4BF2-8CF1-0DAAD03F8C86}" type="datetimeFigureOut">
              <a:rPr lang="en-US" smtClean="0"/>
              <a:t>9/5/16</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4B686765-E927-4D86-A489-05D4B26F50B2}"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774827024"/>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CEB0242-4474-4BF2-8CF1-0DAAD03F8C86}" type="datetimeFigureOut">
              <a:rPr lang="en-US" smtClean="0"/>
              <a:t>9/5/16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686765-E927-4D86-A489-05D4B26F50B2}" type="slidenum">
              <a:rPr lang="en-US" smtClean="0"/>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969935538"/>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CEB0242-4474-4BF2-8CF1-0DAAD03F8C86}" type="datetimeFigureOut">
              <a:rPr lang="en-US" smtClean="0"/>
              <a:t>9/5/16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686765-E927-4D86-A489-05D4B26F50B2}" type="slidenum">
              <a:rPr lang="en-US" smtClean="0"/>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58222789"/>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BCEB0242-4474-4BF2-8CF1-0DAAD03F8C86}" type="datetimeFigureOut">
              <a:rPr lang="en-US" smtClean="0"/>
              <a:t>9/5/16</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4B686765-E927-4D86-A489-05D4B26F50B2}" type="slidenum">
              <a:rPr lang="en-US" smtClean="0"/>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96723810"/>
      </p:ext>
    </p:extLst>
  </p:cSld>
  <p:clrMap bg1="lt1" tx1="dk1" bg2="lt2" tx2="dk2" accent1="accent1" accent2="accent2" accent3="accent3" accent4="accent4" accent5="accent5" accent6="accent6" hlink="hlink" folHlink="folHlink"/>
  <p:sldLayoutIdLst>
    <p:sldLayoutId id="2147483996" r:id="rId1"/>
    <p:sldLayoutId id="2147483997" r:id="rId2"/>
    <p:sldLayoutId id="2147483998" r:id="rId3"/>
    <p:sldLayoutId id="2147483999" r:id="rId4"/>
    <p:sldLayoutId id="2147484000" r:id="rId5"/>
    <p:sldLayoutId id="2147484001" r:id="rId6"/>
    <p:sldLayoutId id="2147484002" r:id="rId7"/>
    <p:sldLayoutId id="2147484003" r:id="rId8"/>
    <p:sldLayoutId id="2147484004" r:id="rId9"/>
    <p:sldLayoutId id="2147484005" r:id="rId10"/>
    <p:sldLayoutId id="2147484006" r:id="rId11"/>
  </p:sldLayoutIdLst>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dictionary.com/browse/digital"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 Id="rId3" Type="http://schemas.openxmlformats.org/officeDocument/2006/relationships/hyperlink" Target="https://www.youtube.com/watch?v=FdEXijFXfD8&amp;list=PLvzOwE5lWqhRhUa0Zet5__9yfLX8NRvb3&amp;index=2"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Digital Citizenship</a:t>
            </a:r>
            <a:endParaRPr lang="en-US" dirty="0"/>
          </a:p>
        </p:txBody>
      </p:sp>
      <p:sp>
        <p:nvSpPr>
          <p:cNvPr id="3" name="Subtitle 2"/>
          <p:cNvSpPr>
            <a:spLocks noGrp="1"/>
          </p:cNvSpPr>
          <p:nvPr>
            <p:ph type="subTitle" idx="1"/>
          </p:nvPr>
        </p:nvSpPr>
        <p:spPr/>
        <p:txBody>
          <a:bodyPr/>
          <a:lstStyle/>
          <a:p>
            <a:r>
              <a:rPr lang="en-US" dirty="0" smtClean="0"/>
              <a:t>Welcome!</a:t>
            </a:r>
            <a:endParaRPr lang="en-US" dirty="0"/>
          </a:p>
        </p:txBody>
      </p:sp>
    </p:spTree>
    <p:extLst>
      <p:ext uri="{BB962C8B-B14F-4D97-AF65-F5344CB8AC3E}">
        <p14:creationId xmlns:p14="http://schemas.microsoft.com/office/powerpoint/2010/main" val="2752998905"/>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Michelle Diaz</a:t>
            </a:r>
            <a:endParaRPr lang="en-US" dirty="0"/>
          </a:p>
        </p:txBody>
      </p:sp>
      <p:sp>
        <p:nvSpPr>
          <p:cNvPr id="3" name="Content Placeholder 2"/>
          <p:cNvSpPr>
            <a:spLocks noGrp="1"/>
          </p:cNvSpPr>
          <p:nvPr>
            <p:ph idx="1"/>
          </p:nvPr>
        </p:nvSpPr>
        <p:spPr/>
        <p:txBody>
          <a:bodyPr/>
          <a:lstStyle/>
          <a:p>
            <a:r>
              <a:rPr lang="en-US" dirty="0" smtClean="0"/>
              <a:t>I am starting my 18</a:t>
            </a:r>
            <a:r>
              <a:rPr lang="en-US" baseline="30000" dirty="0" smtClean="0"/>
              <a:t>th</a:t>
            </a:r>
            <a:r>
              <a:rPr lang="en-US" dirty="0" smtClean="0"/>
              <a:t> year of teaching.</a:t>
            </a:r>
          </a:p>
          <a:p>
            <a:endParaRPr lang="en-US" dirty="0"/>
          </a:p>
          <a:p>
            <a:r>
              <a:rPr lang="en-US" dirty="0" smtClean="0"/>
              <a:t>As a child, I was a competitive figure skater.</a:t>
            </a:r>
          </a:p>
          <a:p>
            <a:endParaRPr lang="en-US" dirty="0"/>
          </a:p>
          <a:p>
            <a:r>
              <a:rPr lang="en-US" dirty="0" smtClean="0"/>
              <a:t>While in college, I studied in Spain.</a:t>
            </a:r>
            <a:endParaRPr lang="en-US" dirty="0"/>
          </a:p>
        </p:txBody>
      </p:sp>
    </p:spTree>
    <p:extLst>
      <p:ext uri="{BB962C8B-B14F-4D97-AF65-F5344CB8AC3E}">
        <p14:creationId xmlns:p14="http://schemas.microsoft.com/office/powerpoint/2010/main" val="1982645834"/>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Citizenship?</a:t>
            </a:r>
            <a:endParaRPr lang="en-US" dirty="0"/>
          </a:p>
        </p:txBody>
      </p:sp>
      <p:sp>
        <p:nvSpPr>
          <p:cNvPr id="3" name="Content Placeholder 2"/>
          <p:cNvSpPr>
            <a:spLocks noGrp="1"/>
          </p:cNvSpPr>
          <p:nvPr>
            <p:ph idx="1"/>
          </p:nvPr>
        </p:nvSpPr>
        <p:spPr/>
        <p:txBody>
          <a:bodyPr>
            <a:normAutofit lnSpcReduction="10000"/>
          </a:bodyPr>
          <a:lstStyle/>
          <a:p>
            <a:r>
              <a:rPr lang="en-US" dirty="0" smtClean="0"/>
              <a:t>What does it mean?</a:t>
            </a:r>
          </a:p>
          <a:p>
            <a:endParaRPr lang="en-US" dirty="0"/>
          </a:p>
          <a:p>
            <a:r>
              <a:rPr lang="en-US" dirty="0" smtClean="0"/>
              <a:t>What are you a citizen of?</a:t>
            </a:r>
          </a:p>
          <a:p>
            <a:endParaRPr lang="en-US" dirty="0"/>
          </a:p>
          <a:p>
            <a:r>
              <a:rPr lang="en-US" dirty="0" smtClean="0"/>
              <a:t>How are you a school citizen?</a:t>
            </a:r>
          </a:p>
          <a:p>
            <a:pPr lvl="1"/>
            <a:r>
              <a:rPr lang="en-US" dirty="0" smtClean="0"/>
              <a:t>Be SAFE</a:t>
            </a:r>
          </a:p>
          <a:p>
            <a:pPr lvl="1"/>
            <a:r>
              <a:rPr lang="en-US" dirty="0" smtClean="0"/>
              <a:t>Be RESPECTFUL</a:t>
            </a:r>
          </a:p>
          <a:p>
            <a:pPr lvl="1"/>
            <a:r>
              <a:rPr lang="en-US" dirty="0" smtClean="0"/>
              <a:t>Be RESPONSIBLE</a:t>
            </a:r>
            <a:endParaRPr lang="en-US" dirty="0"/>
          </a:p>
        </p:txBody>
      </p:sp>
    </p:spTree>
    <p:extLst>
      <p:ext uri="{BB962C8B-B14F-4D97-AF65-F5344CB8AC3E}">
        <p14:creationId xmlns:p14="http://schemas.microsoft.com/office/powerpoint/2010/main" val="782054743"/>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2" dur="500"/>
                                        <p:tgtEl>
                                          <p:spTgt spid="3">
                                            <p:txEl>
                                              <p:pRg st="4" end="4"/>
                                            </p:txEl>
                                          </p:spTgt>
                                        </p:tgtEl>
                                      </p:cBhvr>
                                    </p:animEffect>
                                  </p:childTnLst>
                                </p:cTn>
                              </p:par>
                              <p:par>
                                <p:cTn id="23" presetID="14" presetClass="entr" presetSubtype="10" fill="hold" grpId="0"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Effect transition="in" filter="randombar(horizontal)">
                                      <p:cBhvr>
                                        <p:cTn id="25" dur="500"/>
                                        <p:tgtEl>
                                          <p:spTgt spid="3">
                                            <p:txEl>
                                              <p:pRg st="5" end="5"/>
                                            </p:txEl>
                                          </p:spTgt>
                                        </p:tgtEl>
                                      </p:cBhvr>
                                    </p:animEffect>
                                  </p:childTnLst>
                                </p:cTn>
                              </p:par>
                              <p:par>
                                <p:cTn id="26" presetID="14" presetClass="entr" presetSubtype="10" fill="hold" grpId="0" nodeType="with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randombar(horizontal)">
                                      <p:cBhvr>
                                        <p:cTn id="28" dur="500"/>
                                        <p:tgtEl>
                                          <p:spTgt spid="3">
                                            <p:txEl>
                                              <p:pRg st="6" end="6"/>
                                            </p:txEl>
                                          </p:spTgt>
                                        </p:tgtEl>
                                      </p:cBhvr>
                                    </p:animEffect>
                                  </p:childTnLst>
                                </p:cTn>
                              </p:par>
                              <p:par>
                                <p:cTn id="29" presetID="14" presetClass="entr" presetSubtype="10" fill="hold" grpId="0"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Effect transition="in" filter="randombar(horizontal)">
                                      <p:cBhvr>
                                        <p:cTn id="31"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Are You a GOOD CITIZEN?</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Equal rights for all</a:t>
            </a:r>
          </a:p>
          <a:p>
            <a:r>
              <a:rPr lang="en-US" dirty="0" smtClean="0"/>
              <a:t>Treat others kindly</a:t>
            </a:r>
          </a:p>
          <a:p>
            <a:r>
              <a:rPr lang="en-US" dirty="0" smtClean="0"/>
              <a:t>Do not take what is not yours</a:t>
            </a:r>
          </a:p>
          <a:p>
            <a:r>
              <a:rPr lang="en-US" dirty="0" smtClean="0"/>
              <a:t>Communicate clearly with respect</a:t>
            </a:r>
          </a:p>
          <a:p>
            <a:r>
              <a:rPr lang="en-US" dirty="0" smtClean="0"/>
              <a:t>Is a responsible student</a:t>
            </a:r>
          </a:p>
          <a:p>
            <a:r>
              <a:rPr lang="en-US" dirty="0" smtClean="0"/>
              <a:t>Manage money</a:t>
            </a:r>
          </a:p>
          <a:p>
            <a:r>
              <a:rPr lang="en-US" dirty="0" smtClean="0"/>
              <a:t>Respect privacy and personal freedoms</a:t>
            </a:r>
          </a:p>
          <a:p>
            <a:r>
              <a:rPr lang="en-US" dirty="0" smtClean="0"/>
              <a:t>Stay safe</a:t>
            </a:r>
          </a:p>
          <a:p>
            <a:r>
              <a:rPr lang="en-US" dirty="0" smtClean="0"/>
              <a:t>Take care of self; physically, socially &amp; emotionally</a:t>
            </a:r>
          </a:p>
        </p:txBody>
      </p:sp>
    </p:spTree>
    <p:extLst>
      <p:ext uri="{BB962C8B-B14F-4D97-AF65-F5344CB8AC3E}">
        <p14:creationId xmlns:p14="http://schemas.microsoft.com/office/powerpoint/2010/main" val="449463962"/>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randombar(horizont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randombar(horizontal)">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randombar(horizontal)">
                                      <p:cBhvr>
                                        <p:cTn id="37" dur="5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randombar(horizontal)">
                                      <p:cBhvr>
                                        <p:cTn id="42" dur="500"/>
                                        <p:tgtEl>
                                          <p:spTgt spid="3">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grpId="0"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Effect transition="in" filter="randombar(horizontal)">
                                      <p:cBhvr>
                                        <p:cTn id="47" dur="500"/>
                                        <p:tgtEl>
                                          <p:spTgt spid="3">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4" presetClass="entr" presetSubtype="10" fill="hold" grpId="0" nodeType="clickEffect">
                                  <p:stCondLst>
                                    <p:cond delay="0"/>
                                  </p:stCondLst>
                                  <p:childTnLst>
                                    <p:set>
                                      <p:cBhvr>
                                        <p:cTn id="51" dur="1" fill="hold">
                                          <p:stCondLst>
                                            <p:cond delay="0"/>
                                          </p:stCondLst>
                                        </p:cTn>
                                        <p:tgtEl>
                                          <p:spTgt spid="3">
                                            <p:txEl>
                                              <p:pRg st="8" end="8"/>
                                            </p:txEl>
                                          </p:spTgt>
                                        </p:tgtEl>
                                        <p:attrNameLst>
                                          <p:attrName>style.visibility</p:attrName>
                                        </p:attrNameLst>
                                      </p:cBhvr>
                                      <p:to>
                                        <p:strVal val="visible"/>
                                      </p:to>
                                    </p:set>
                                    <p:animEffect transition="in" filter="randombar(horizontal)">
                                      <p:cBhvr>
                                        <p:cTn id="52"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Digital?</a:t>
            </a:r>
            <a:endParaRPr lang="en-US" dirty="0"/>
          </a:p>
        </p:txBody>
      </p:sp>
      <p:sp>
        <p:nvSpPr>
          <p:cNvPr id="3" name="Content Placeholder 2"/>
          <p:cNvSpPr>
            <a:spLocks noGrp="1"/>
          </p:cNvSpPr>
          <p:nvPr>
            <p:ph idx="1"/>
          </p:nvPr>
        </p:nvSpPr>
        <p:spPr/>
        <p:txBody>
          <a:bodyPr>
            <a:normAutofit fontScale="92500" lnSpcReduction="10000"/>
          </a:bodyPr>
          <a:lstStyle/>
          <a:p>
            <a:r>
              <a:rPr lang="en-US" dirty="0"/>
              <a:t>Definition: </a:t>
            </a:r>
            <a:r>
              <a:rPr lang="en-US" dirty="0">
                <a:hlinkClick r:id="rId2"/>
              </a:rPr>
              <a:t>http://</a:t>
            </a:r>
            <a:r>
              <a:rPr lang="en-US" dirty="0" smtClean="0">
                <a:hlinkClick r:id="rId2"/>
              </a:rPr>
              <a:t>www.dictionary.com/browse/digital</a:t>
            </a:r>
            <a:endParaRPr lang="en-US" dirty="0" smtClean="0"/>
          </a:p>
          <a:p>
            <a:endParaRPr lang="en-US" dirty="0"/>
          </a:p>
          <a:p>
            <a:r>
              <a:rPr lang="en-US" dirty="0" smtClean="0"/>
              <a:t>Examples:</a:t>
            </a:r>
          </a:p>
          <a:p>
            <a:pPr lvl="1"/>
            <a:r>
              <a:rPr lang="en-US" dirty="0" smtClean="0"/>
              <a:t>Computers</a:t>
            </a:r>
          </a:p>
          <a:p>
            <a:pPr lvl="1"/>
            <a:r>
              <a:rPr lang="en-US" dirty="0" smtClean="0"/>
              <a:t>Netbooks</a:t>
            </a:r>
          </a:p>
          <a:p>
            <a:pPr lvl="1"/>
            <a:r>
              <a:rPr lang="en-US" dirty="0" smtClean="0"/>
              <a:t>Tablets</a:t>
            </a:r>
          </a:p>
          <a:p>
            <a:pPr lvl="1"/>
            <a:r>
              <a:rPr lang="en-US" dirty="0" smtClean="0"/>
              <a:t>Phones</a:t>
            </a:r>
          </a:p>
          <a:p>
            <a:pPr lvl="1"/>
            <a:r>
              <a:rPr lang="en-US" dirty="0" smtClean="0"/>
              <a:t>Gaming systems</a:t>
            </a:r>
          </a:p>
          <a:p>
            <a:pPr lvl="1"/>
            <a:r>
              <a:rPr lang="en-US" dirty="0" smtClean="0"/>
              <a:t>????</a:t>
            </a:r>
            <a:endParaRPr lang="en-US" dirty="0"/>
          </a:p>
        </p:txBody>
      </p:sp>
    </p:spTree>
    <p:extLst>
      <p:ext uri="{BB962C8B-B14F-4D97-AF65-F5344CB8AC3E}">
        <p14:creationId xmlns:p14="http://schemas.microsoft.com/office/powerpoint/2010/main" val="141202778"/>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7" dur="500"/>
                                        <p:tgtEl>
                                          <p:spTgt spid="3">
                                            <p:txEl>
                                              <p:pRg st="2" end="2"/>
                                            </p:txEl>
                                          </p:spTgt>
                                        </p:tgtEl>
                                      </p:cBhvr>
                                    </p:animEffect>
                                  </p:childTnLst>
                                </p:cTn>
                              </p:par>
                              <p:par>
                                <p:cTn id="18" presetID="14" presetClass="entr" presetSubtype="10" fill="hold" grpId="0"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0" dur="500"/>
                                        <p:tgtEl>
                                          <p:spTgt spid="3">
                                            <p:txEl>
                                              <p:pRg st="3" end="3"/>
                                            </p:txEl>
                                          </p:spTgt>
                                        </p:tgtEl>
                                      </p:cBhvr>
                                    </p:animEffect>
                                  </p:childTnLst>
                                </p:cTn>
                              </p:par>
                              <p:par>
                                <p:cTn id="21" presetID="14" presetClass="entr" presetSubtype="10"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3" dur="500"/>
                                        <p:tgtEl>
                                          <p:spTgt spid="3">
                                            <p:txEl>
                                              <p:pRg st="4" end="4"/>
                                            </p:txEl>
                                          </p:spTgt>
                                        </p:tgtEl>
                                      </p:cBhvr>
                                    </p:animEffect>
                                  </p:childTnLst>
                                </p:cTn>
                              </p:par>
                              <p:par>
                                <p:cTn id="24" presetID="14" presetClass="entr" presetSubtype="10" fill="hold" grpId="0"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randombar(horizontal)">
                                      <p:cBhvr>
                                        <p:cTn id="26" dur="500"/>
                                        <p:tgtEl>
                                          <p:spTgt spid="3">
                                            <p:txEl>
                                              <p:pRg st="5" end="5"/>
                                            </p:txEl>
                                          </p:spTgt>
                                        </p:tgtEl>
                                      </p:cBhvr>
                                    </p:animEffect>
                                  </p:childTnLst>
                                </p:cTn>
                              </p:par>
                              <p:par>
                                <p:cTn id="27" presetID="14" presetClass="entr" presetSubtype="10"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randombar(horizontal)">
                                      <p:cBhvr>
                                        <p:cTn id="29" dur="500"/>
                                        <p:tgtEl>
                                          <p:spTgt spid="3">
                                            <p:txEl>
                                              <p:pRg st="6" end="6"/>
                                            </p:txEl>
                                          </p:spTgt>
                                        </p:tgtEl>
                                      </p:cBhvr>
                                    </p:animEffect>
                                  </p:childTnLst>
                                </p:cTn>
                              </p:par>
                              <p:par>
                                <p:cTn id="30" presetID="14" presetClass="entr" presetSubtype="10" fill="hold" grpId="0" nodeType="with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randombar(horizontal)">
                                      <p:cBhvr>
                                        <p:cTn id="32" dur="500"/>
                                        <p:tgtEl>
                                          <p:spTgt spid="3">
                                            <p:txEl>
                                              <p:pRg st="7" end="7"/>
                                            </p:txEl>
                                          </p:spTgt>
                                        </p:tgtEl>
                                      </p:cBhvr>
                                    </p:animEffect>
                                  </p:childTnLst>
                                </p:cTn>
                              </p:par>
                              <p:par>
                                <p:cTn id="33" presetID="14" presetClass="entr" presetSubtype="10" fill="hold" grpId="0" nodeType="with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Effect transition="in" filter="randombar(horizontal)">
                                      <p:cBhvr>
                                        <p:cTn id="35"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Digital Citizenship</a:t>
            </a:r>
            <a:endParaRPr lang="en-US" dirty="0"/>
          </a:p>
        </p:txBody>
      </p:sp>
      <p:sp>
        <p:nvSpPr>
          <p:cNvPr id="3" name="Content Placeholder 2"/>
          <p:cNvSpPr>
            <a:spLocks noGrp="1"/>
          </p:cNvSpPr>
          <p:nvPr>
            <p:ph idx="1"/>
          </p:nvPr>
        </p:nvSpPr>
        <p:spPr/>
        <p:txBody>
          <a:bodyPr>
            <a:normAutofit lnSpcReduction="10000"/>
          </a:bodyPr>
          <a:lstStyle/>
          <a:p>
            <a:r>
              <a:rPr lang="en-US" dirty="0" smtClean="0"/>
              <a:t>The concept of LITERACY is undergoing a profound transformation.  New competencies are needed to access, analyze, create, reflect and take action using digital tools, texts and technologies in all aspects of our lives: in the school and workplace, for home and leisure, and for social interaction, relationships and citizenship in a democratic society.</a:t>
            </a:r>
          </a:p>
          <a:p>
            <a:endParaRPr lang="en-US" dirty="0"/>
          </a:p>
          <a:p>
            <a:r>
              <a:rPr lang="en-US" dirty="0" smtClean="0"/>
              <a:t>The road to DIGITAL CITIZENSHIP starts with respect, care and dignity.</a:t>
            </a:r>
          </a:p>
          <a:p>
            <a:endParaRPr lang="en-US" dirty="0"/>
          </a:p>
          <a:p>
            <a:r>
              <a:rPr lang="en-US" dirty="0" smtClean="0"/>
              <a:t>DIGITAL CITIZENSHIP is about how to handle one’s self safely and responsibly online.</a:t>
            </a:r>
            <a:endParaRPr lang="en-US" dirty="0"/>
          </a:p>
        </p:txBody>
      </p:sp>
    </p:spTree>
    <p:extLst>
      <p:ext uri="{BB962C8B-B14F-4D97-AF65-F5344CB8AC3E}">
        <p14:creationId xmlns:p14="http://schemas.microsoft.com/office/powerpoint/2010/main" val="1798250068"/>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02736" y="-1"/>
            <a:ext cx="3813852" cy="6858001"/>
          </a:xfrm>
          <a:prstGeom prst="rect">
            <a:avLst/>
          </a:prstGeom>
        </p:spPr>
      </p:pic>
      <p:sp>
        <p:nvSpPr>
          <p:cNvPr id="3" name="Rectangle 2"/>
          <p:cNvSpPr/>
          <p:nvPr/>
        </p:nvSpPr>
        <p:spPr>
          <a:xfrm>
            <a:off x="180109" y="3105833"/>
            <a:ext cx="2937164" cy="1200329"/>
          </a:xfrm>
          <a:prstGeom prst="rect">
            <a:avLst/>
          </a:prstGeom>
        </p:spPr>
        <p:txBody>
          <a:bodyPr wrap="square">
            <a:spAutoFit/>
          </a:bodyPr>
          <a:lstStyle/>
          <a:p>
            <a:r>
              <a:rPr lang="en-US" dirty="0">
                <a:hlinkClick r:id="rId3"/>
              </a:rPr>
              <a:t>https://www.youtube.com/watch?v=FdEXijFXfD8&amp;list=PLvzOwE5lWqhRhUa0Zet5__</a:t>
            </a:r>
            <a:r>
              <a:rPr lang="en-US" dirty="0" smtClean="0">
                <a:hlinkClick r:id="rId3"/>
              </a:rPr>
              <a:t>9yfLX8NRvb3&amp;index=2</a:t>
            </a:r>
            <a:r>
              <a:rPr lang="en-US" dirty="0" smtClean="0"/>
              <a:t> </a:t>
            </a:r>
            <a:endParaRPr lang="en-US" dirty="0"/>
          </a:p>
        </p:txBody>
      </p:sp>
    </p:spTree>
    <p:extLst>
      <p:ext uri="{BB962C8B-B14F-4D97-AF65-F5344CB8AC3E}">
        <p14:creationId xmlns:p14="http://schemas.microsoft.com/office/powerpoint/2010/main" val="821681564"/>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randombar(horizont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Digital CITIZENSHIP – PURPOSE</a:t>
            </a:r>
            <a:endParaRPr lang="en-US" dirty="0"/>
          </a:p>
        </p:txBody>
      </p:sp>
      <p:sp>
        <p:nvSpPr>
          <p:cNvPr id="3" name="Content Placeholder 2"/>
          <p:cNvSpPr>
            <a:spLocks noGrp="1"/>
          </p:cNvSpPr>
          <p:nvPr>
            <p:ph idx="1"/>
          </p:nvPr>
        </p:nvSpPr>
        <p:spPr/>
        <p:txBody>
          <a:bodyPr/>
          <a:lstStyle/>
          <a:p>
            <a:r>
              <a:rPr lang="en-US" dirty="0" smtClean="0"/>
              <a:t>To prepare students </a:t>
            </a:r>
            <a:r>
              <a:rPr lang="en-US" dirty="0" smtClean="0"/>
              <a:t>to</a:t>
            </a:r>
            <a:r>
              <a:rPr lang="is-IS" dirty="0" smtClean="0"/>
              <a:t>…</a:t>
            </a:r>
            <a:r>
              <a:rPr lang="en-US" dirty="0" smtClean="0"/>
              <a:t> </a:t>
            </a:r>
            <a:endParaRPr lang="en-US" dirty="0" smtClean="0"/>
          </a:p>
          <a:p>
            <a:pPr lvl="1"/>
            <a:r>
              <a:rPr lang="en-US" dirty="0" smtClean="0"/>
              <a:t>find and evaluate information</a:t>
            </a:r>
          </a:p>
          <a:p>
            <a:pPr lvl="1"/>
            <a:r>
              <a:rPr lang="en-US" dirty="0" smtClean="0"/>
              <a:t>connect and collaborate with others</a:t>
            </a:r>
          </a:p>
          <a:p>
            <a:pPr lvl="1"/>
            <a:r>
              <a:rPr lang="en-US" dirty="0" smtClean="0"/>
              <a:t>produce and share original content</a:t>
            </a:r>
          </a:p>
          <a:p>
            <a:pPr lvl="1"/>
            <a:r>
              <a:rPr lang="en-US" dirty="0"/>
              <a:t>u</a:t>
            </a:r>
            <a:r>
              <a:rPr lang="en-US" dirty="0" smtClean="0"/>
              <a:t>se the Internet and technology tools to achieve many academic, professional and personal </a:t>
            </a:r>
            <a:r>
              <a:rPr lang="en-US" dirty="0" smtClean="0"/>
              <a:t>goals</a:t>
            </a:r>
            <a:r>
              <a:rPr lang="is-IS" dirty="0" smtClean="0"/>
              <a:t>…</a:t>
            </a:r>
            <a:endParaRPr lang="en-US" dirty="0"/>
          </a:p>
          <a:p>
            <a:r>
              <a:rPr lang="en-US" dirty="0" smtClean="0"/>
              <a:t>In a safe and responsible manner as they become 21 Century Learners with the Common Core State Standards as a frame </a:t>
            </a:r>
            <a:r>
              <a:rPr lang="en-US" dirty="0" smtClean="0"/>
              <a:t>work</a:t>
            </a:r>
            <a:r>
              <a:rPr lang="en-US" dirty="0"/>
              <a:t>.</a:t>
            </a:r>
            <a:endParaRPr lang="en-US" dirty="0" smtClean="0"/>
          </a:p>
        </p:txBody>
      </p:sp>
    </p:spTree>
    <p:extLst>
      <p:ext uri="{BB962C8B-B14F-4D97-AF65-F5344CB8AC3E}">
        <p14:creationId xmlns:p14="http://schemas.microsoft.com/office/powerpoint/2010/main" val="1982833140"/>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2" dur="500"/>
                                        <p:tgtEl>
                                          <p:spTgt spid="3">
                                            <p:txEl>
                                              <p:pRg st="0" end="0"/>
                                            </p:txEl>
                                          </p:spTgt>
                                        </p:tgtEl>
                                      </p:cBhvr>
                                    </p:animEffect>
                                  </p:childTnLst>
                                </p:cTn>
                              </p:par>
                              <p:par>
                                <p:cTn id="13" presetID="14" presetClass="entr" presetSubtype="10" fill="hold" grpId="0"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5" dur="500"/>
                                        <p:tgtEl>
                                          <p:spTgt spid="3">
                                            <p:txEl>
                                              <p:pRg st="1" end="1"/>
                                            </p:txEl>
                                          </p:spTgt>
                                        </p:tgtEl>
                                      </p:cBhvr>
                                    </p:animEffect>
                                  </p:childTnLst>
                                </p:cTn>
                              </p:par>
                              <p:par>
                                <p:cTn id="16" presetID="14" presetClass="entr" presetSubtype="10" fill="hold" grpId="0"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8" dur="500"/>
                                        <p:tgtEl>
                                          <p:spTgt spid="3">
                                            <p:txEl>
                                              <p:pRg st="2" end="2"/>
                                            </p:txEl>
                                          </p:spTgt>
                                        </p:tgtEl>
                                      </p:cBhvr>
                                    </p:animEffect>
                                  </p:childTnLst>
                                </p:cTn>
                              </p:par>
                              <p:par>
                                <p:cTn id="19" presetID="14" presetClass="entr" presetSubtype="10"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1" dur="500"/>
                                        <p:tgtEl>
                                          <p:spTgt spid="3">
                                            <p:txEl>
                                              <p:pRg st="3" end="3"/>
                                            </p:txEl>
                                          </p:spTgt>
                                        </p:tgtEl>
                                      </p:cBhvr>
                                    </p:animEffect>
                                  </p:childTnLst>
                                </p:cTn>
                              </p:par>
                              <p:par>
                                <p:cTn id="22" presetID="14" presetClass="entr" presetSubtype="10" fill="hold" grpId="0" nodeType="with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4" dur="500"/>
                                        <p:tgtEl>
                                          <p:spTgt spid="3">
                                            <p:txEl>
                                              <p:pRg st="4" end="4"/>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grpId="0"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Effect transition="in" filter="randombar(horizontal)">
                                      <p:cBhvr>
                                        <p:cTn id="29"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Digital citizenship – 8 topics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Privacy &amp; Security</a:t>
            </a:r>
          </a:p>
          <a:p>
            <a:r>
              <a:rPr lang="en-US" dirty="0" smtClean="0"/>
              <a:t>Self-Image &amp; Identity</a:t>
            </a:r>
          </a:p>
          <a:p>
            <a:r>
              <a:rPr lang="en-US" dirty="0" smtClean="0"/>
              <a:t>Relationships &amp; Communication</a:t>
            </a:r>
          </a:p>
          <a:p>
            <a:r>
              <a:rPr lang="en-US" dirty="0" smtClean="0"/>
              <a:t>Cyberbullying &amp; Digital Drama</a:t>
            </a:r>
          </a:p>
          <a:p>
            <a:r>
              <a:rPr lang="en-US" dirty="0" smtClean="0"/>
              <a:t>Digital Footprint &amp; Reputation</a:t>
            </a:r>
          </a:p>
          <a:p>
            <a:r>
              <a:rPr lang="en-US" dirty="0" smtClean="0"/>
              <a:t>Creative Credit &amp; Copyright</a:t>
            </a:r>
          </a:p>
          <a:p>
            <a:r>
              <a:rPr lang="en-US" dirty="0" smtClean="0"/>
              <a:t>Information Literacy</a:t>
            </a:r>
          </a:p>
          <a:p>
            <a:r>
              <a:rPr lang="en-US" dirty="0" smtClean="0"/>
              <a:t>Internet Safety</a:t>
            </a:r>
            <a:endParaRPr lang="en-US" dirty="0"/>
          </a:p>
        </p:txBody>
      </p:sp>
    </p:spTree>
    <p:extLst>
      <p:ext uri="{BB962C8B-B14F-4D97-AF65-F5344CB8AC3E}">
        <p14:creationId xmlns:p14="http://schemas.microsoft.com/office/powerpoint/2010/main" val="2020796699"/>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randombar(horizont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randombar(horizontal)">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randombar(horizontal)">
                                      <p:cBhvr>
                                        <p:cTn id="37" dur="5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randombar(horizontal)">
                                      <p:cBhvr>
                                        <p:cTn id="42" dur="500"/>
                                        <p:tgtEl>
                                          <p:spTgt spid="3">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grpId="0"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Effect transition="in" filter="randombar(horizontal)">
                                      <p:cBhvr>
                                        <p:cTn id="4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Curriculum – Grade 5</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4419596"/>
              </p:ext>
            </p:extLst>
          </p:nvPr>
        </p:nvGraphicFramePr>
        <p:xfrm>
          <a:off x="2438400" y="1948070"/>
          <a:ext cx="6819266" cy="3511827"/>
        </p:xfrm>
        <a:graphic>
          <a:graphicData uri="http://schemas.openxmlformats.org/drawingml/2006/table">
            <a:tbl>
              <a:tblPr firstRow="1" firstCol="1" bandRow="1">
                <a:tableStyleId>{5C22544A-7EE6-4342-B048-85BDC9FD1C3A}</a:tableStyleId>
              </a:tblPr>
              <a:tblGrid>
                <a:gridCol w="2366530"/>
                <a:gridCol w="4452736"/>
              </a:tblGrid>
              <a:tr h="274668">
                <a:tc>
                  <a:txBody>
                    <a:bodyPr/>
                    <a:lstStyle/>
                    <a:p>
                      <a:pPr marL="0" marR="0" algn="ctr">
                        <a:spcBef>
                          <a:spcPts val="0"/>
                        </a:spcBef>
                        <a:spcAft>
                          <a:spcPts val="0"/>
                        </a:spcAft>
                      </a:pPr>
                      <a:r>
                        <a:rPr lang="en-US" sz="1400" dirty="0">
                          <a:effectLst/>
                        </a:rPr>
                        <a:t>Title</a:t>
                      </a:r>
                      <a:endParaRPr lang="en-US" sz="1200" dirty="0">
                        <a:effectLst/>
                        <a:latin typeface="Calibri" charset="0"/>
                        <a:ea typeface="Calibri" charset="0"/>
                        <a:cs typeface="Times New Roman" charset="0"/>
                      </a:endParaRPr>
                    </a:p>
                  </a:txBody>
                  <a:tcPr marL="68580" marR="68580" marT="0" marB="0"/>
                </a:tc>
                <a:tc>
                  <a:txBody>
                    <a:bodyPr/>
                    <a:lstStyle/>
                    <a:p>
                      <a:pPr marL="0" marR="0" algn="ctr">
                        <a:spcBef>
                          <a:spcPts val="0"/>
                        </a:spcBef>
                        <a:spcAft>
                          <a:spcPts val="0"/>
                        </a:spcAft>
                      </a:pPr>
                      <a:r>
                        <a:rPr lang="en-US" sz="1400">
                          <a:effectLst/>
                        </a:rPr>
                        <a:t>Description</a:t>
                      </a:r>
                      <a:endParaRPr lang="en-US" sz="1200">
                        <a:effectLst/>
                        <a:latin typeface="Calibri" charset="0"/>
                        <a:ea typeface="Calibri" charset="0"/>
                        <a:cs typeface="Times New Roman" charset="0"/>
                      </a:endParaRPr>
                    </a:p>
                  </a:txBody>
                  <a:tcPr marL="68580" marR="68580" marT="0" marB="0"/>
                </a:tc>
              </a:tr>
              <a:tr h="647432">
                <a:tc>
                  <a:txBody>
                    <a:bodyPr/>
                    <a:lstStyle/>
                    <a:p>
                      <a:pPr marL="0" marR="0">
                        <a:spcBef>
                          <a:spcPts val="0"/>
                        </a:spcBef>
                        <a:spcAft>
                          <a:spcPts val="0"/>
                        </a:spcAft>
                      </a:pPr>
                      <a:r>
                        <a:rPr lang="en-US" sz="1100" dirty="0">
                          <a:effectLst/>
                        </a:rPr>
                        <a:t>Rings of Responsibility</a:t>
                      </a:r>
                      <a:endParaRPr lang="en-US" sz="1200" dirty="0">
                        <a:effectLst/>
                        <a:latin typeface="Calibri" charset="0"/>
                        <a:ea typeface="Calibri" charset="0"/>
                        <a:cs typeface="Times New Roman" charset="0"/>
                      </a:endParaRPr>
                    </a:p>
                  </a:txBody>
                  <a:tcPr marL="68580" marR="68580" marT="0" marB="0"/>
                </a:tc>
                <a:tc>
                  <a:txBody>
                    <a:bodyPr/>
                    <a:lstStyle/>
                    <a:p>
                      <a:pPr marL="0" marR="0">
                        <a:spcBef>
                          <a:spcPts val="0"/>
                        </a:spcBef>
                        <a:spcAft>
                          <a:spcPts val="0"/>
                        </a:spcAft>
                      </a:pPr>
                      <a:r>
                        <a:rPr lang="en-US" sz="1100">
                          <a:effectLst/>
                        </a:rPr>
                        <a:t>Students explore what it means to be responsible to and respectful of their offline and online communities as a way to learn how to be good digital citizens.</a:t>
                      </a:r>
                      <a:endParaRPr lang="en-US" sz="1200">
                        <a:effectLst/>
                        <a:latin typeface="Calibri" charset="0"/>
                        <a:ea typeface="Calibri" charset="0"/>
                        <a:cs typeface="Times New Roman" charset="0"/>
                      </a:endParaRPr>
                    </a:p>
                  </a:txBody>
                  <a:tcPr marL="68580" marR="68580" marT="0" marB="0"/>
                </a:tc>
              </a:tr>
              <a:tr h="431621">
                <a:tc>
                  <a:txBody>
                    <a:bodyPr/>
                    <a:lstStyle/>
                    <a:p>
                      <a:pPr marL="0" marR="0">
                        <a:spcBef>
                          <a:spcPts val="0"/>
                        </a:spcBef>
                        <a:spcAft>
                          <a:spcPts val="0"/>
                        </a:spcAft>
                      </a:pPr>
                      <a:r>
                        <a:rPr lang="en-US" sz="1100">
                          <a:effectLst/>
                        </a:rPr>
                        <a:t>Private and Personal Information</a:t>
                      </a:r>
                      <a:endParaRPr lang="en-US" sz="1200">
                        <a:effectLst/>
                        <a:latin typeface="Calibri" charset="0"/>
                        <a:ea typeface="Calibri" charset="0"/>
                        <a:cs typeface="Times New Roman" charset="0"/>
                      </a:endParaRPr>
                    </a:p>
                  </a:txBody>
                  <a:tcPr marL="68580" marR="68580" marT="0" marB="0"/>
                </a:tc>
                <a:tc>
                  <a:txBody>
                    <a:bodyPr/>
                    <a:lstStyle/>
                    <a:p>
                      <a:pPr marL="0" marR="0">
                        <a:spcBef>
                          <a:spcPts val="0"/>
                        </a:spcBef>
                        <a:spcAft>
                          <a:spcPts val="0"/>
                        </a:spcAft>
                      </a:pPr>
                      <a:r>
                        <a:rPr lang="en-US" sz="1100">
                          <a:effectLst/>
                        </a:rPr>
                        <a:t>How can you protect yourself from online identity theft? Students think critically about the information they share online.</a:t>
                      </a:r>
                      <a:endParaRPr lang="en-US" sz="1200">
                        <a:effectLst/>
                        <a:latin typeface="Calibri" charset="0"/>
                        <a:ea typeface="Calibri" charset="0"/>
                        <a:cs typeface="Times New Roman" charset="0"/>
                      </a:endParaRPr>
                    </a:p>
                  </a:txBody>
                  <a:tcPr marL="68580" marR="68580" marT="0" marB="0"/>
                </a:tc>
              </a:tr>
              <a:tr h="863242">
                <a:tc>
                  <a:txBody>
                    <a:bodyPr/>
                    <a:lstStyle/>
                    <a:p>
                      <a:pPr marL="0" marR="0">
                        <a:spcBef>
                          <a:spcPts val="0"/>
                        </a:spcBef>
                        <a:spcAft>
                          <a:spcPts val="0"/>
                        </a:spcAft>
                      </a:pPr>
                      <a:r>
                        <a:rPr lang="en-US" sz="1100">
                          <a:effectLst/>
                        </a:rPr>
                        <a:t>The Power of Words</a:t>
                      </a:r>
                      <a:endParaRPr lang="en-US" sz="1200">
                        <a:effectLst/>
                        <a:latin typeface="Calibri" charset="0"/>
                        <a:ea typeface="Calibri" charset="0"/>
                        <a:cs typeface="Times New Roman" charset="0"/>
                      </a:endParaRPr>
                    </a:p>
                  </a:txBody>
                  <a:tcPr marL="68580" marR="68580" marT="0" marB="0"/>
                </a:tc>
                <a:tc>
                  <a:txBody>
                    <a:bodyPr/>
                    <a:lstStyle/>
                    <a:p>
                      <a:pPr marL="0" marR="0">
                        <a:spcBef>
                          <a:spcPts val="0"/>
                        </a:spcBef>
                        <a:spcAft>
                          <a:spcPts val="0"/>
                        </a:spcAft>
                      </a:pPr>
                      <a:r>
                        <a:rPr lang="en-US" sz="1100">
                          <a:effectLst/>
                        </a:rPr>
                        <a:t>Students consider that they may get online messages from other kids that can make them feel angry, hurt, sad, or fearful.  Students identify actions that will make the Upstanders in the face of cyberbullying.</a:t>
                      </a:r>
                      <a:endParaRPr lang="en-US" sz="1200">
                        <a:effectLst/>
                        <a:latin typeface="Calibri" charset="0"/>
                        <a:ea typeface="Calibri" charset="0"/>
                        <a:cs typeface="Times New Roman" charset="0"/>
                      </a:endParaRPr>
                    </a:p>
                  </a:txBody>
                  <a:tcPr marL="68580" marR="68580" marT="0" marB="0"/>
                </a:tc>
              </a:tr>
              <a:tr h="647432">
                <a:tc>
                  <a:txBody>
                    <a:bodyPr/>
                    <a:lstStyle/>
                    <a:p>
                      <a:pPr marL="0" marR="0">
                        <a:spcBef>
                          <a:spcPts val="0"/>
                        </a:spcBef>
                        <a:spcAft>
                          <a:spcPts val="0"/>
                        </a:spcAft>
                      </a:pPr>
                      <a:r>
                        <a:rPr lang="en-US" sz="1100">
                          <a:effectLst/>
                        </a:rPr>
                        <a:t>Whose is it, Anyway?</a:t>
                      </a:r>
                      <a:endParaRPr lang="en-US" sz="1200">
                        <a:effectLst/>
                        <a:latin typeface="Calibri" charset="0"/>
                        <a:ea typeface="Calibri" charset="0"/>
                        <a:cs typeface="Times New Roman" charset="0"/>
                      </a:endParaRPr>
                    </a:p>
                  </a:txBody>
                  <a:tcPr marL="68580" marR="68580" marT="0" marB="0"/>
                </a:tc>
                <a:tc>
                  <a:txBody>
                    <a:bodyPr/>
                    <a:lstStyle/>
                    <a:p>
                      <a:pPr marL="0" marR="0">
                        <a:spcBef>
                          <a:spcPts val="0"/>
                        </a:spcBef>
                        <a:spcAft>
                          <a:spcPts val="0"/>
                        </a:spcAft>
                      </a:pPr>
                      <a:r>
                        <a:rPr lang="en-US" sz="1100">
                          <a:effectLst/>
                        </a:rPr>
                        <a:t>Students learn that copying the work of others and presenting it as one’s own is called plagiarism.  They also learn about when and how it’s ok to use the4 work of others.</a:t>
                      </a:r>
                      <a:endParaRPr lang="en-US" sz="1200">
                        <a:effectLst/>
                        <a:latin typeface="Calibri" charset="0"/>
                        <a:ea typeface="Calibri" charset="0"/>
                        <a:cs typeface="Times New Roman" charset="0"/>
                      </a:endParaRPr>
                    </a:p>
                  </a:txBody>
                  <a:tcPr marL="68580" marR="68580" marT="0" marB="0"/>
                </a:tc>
              </a:tr>
              <a:tr h="647432">
                <a:tc>
                  <a:txBody>
                    <a:bodyPr/>
                    <a:lstStyle/>
                    <a:p>
                      <a:pPr marL="0" marR="0">
                        <a:spcBef>
                          <a:spcPts val="0"/>
                        </a:spcBef>
                        <a:spcAft>
                          <a:spcPts val="0"/>
                        </a:spcAft>
                      </a:pPr>
                      <a:r>
                        <a:rPr lang="en-US" sz="1100">
                          <a:effectLst/>
                        </a:rPr>
                        <a:t>Talking Safely Online</a:t>
                      </a:r>
                      <a:endParaRPr lang="en-US" sz="1200">
                        <a:effectLst/>
                        <a:latin typeface="Calibri" charset="0"/>
                        <a:ea typeface="Calibri" charset="0"/>
                        <a:cs typeface="Times New Roman" charset="0"/>
                      </a:endParaRPr>
                    </a:p>
                  </a:txBody>
                  <a:tcPr marL="68580" marR="68580" marT="0" marB="0"/>
                </a:tc>
                <a:tc>
                  <a:txBody>
                    <a:bodyPr/>
                    <a:lstStyle/>
                    <a:p>
                      <a:pPr marL="0" marR="0">
                        <a:spcBef>
                          <a:spcPts val="0"/>
                        </a:spcBef>
                        <a:spcAft>
                          <a:spcPts val="0"/>
                        </a:spcAft>
                      </a:pPr>
                      <a:r>
                        <a:rPr lang="en-US" sz="1100" dirty="0">
                          <a:effectLst/>
                        </a:rPr>
                        <a:t>Students learn that the Internet is a great place to develop rewarding relationships.  But they also learn not to reveal private information to a person they know only online.</a:t>
                      </a:r>
                      <a:endParaRPr lang="en-US" sz="1200" dirty="0">
                        <a:effectLst/>
                        <a:latin typeface="Calibri" charset="0"/>
                        <a:ea typeface="Calibri" charset="0"/>
                        <a:cs typeface="Times New Roman" charset="0"/>
                      </a:endParaRPr>
                    </a:p>
                  </a:txBody>
                  <a:tcPr marL="68580" marR="68580" marT="0" marB="0"/>
                </a:tc>
              </a:tr>
            </a:tbl>
          </a:graphicData>
        </a:graphic>
      </p:graphicFrame>
    </p:spTree>
    <p:extLst>
      <p:ext uri="{BB962C8B-B14F-4D97-AF65-F5344CB8AC3E}">
        <p14:creationId xmlns:p14="http://schemas.microsoft.com/office/powerpoint/2010/main" val="746570745"/>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randombar(horizont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Curriculum – grade 6</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95187065"/>
              </p:ext>
            </p:extLst>
          </p:nvPr>
        </p:nvGraphicFramePr>
        <p:xfrm>
          <a:off x="2186609" y="1974573"/>
          <a:ext cx="7071056" cy="3538330"/>
        </p:xfrm>
        <a:graphic>
          <a:graphicData uri="http://schemas.openxmlformats.org/drawingml/2006/table">
            <a:tbl>
              <a:tblPr firstRow="1" firstCol="1" bandRow="1">
                <a:tableStyleId>{5C22544A-7EE6-4342-B048-85BDC9FD1C3A}</a:tableStyleId>
              </a:tblPr>
              <a:tblGrid>
                <a:gridCol w="2453910"/>
                <a:gridCol w="4617146"/>
              </a:tblGrid>
              <a:tr h="313523">
                <a:tc>
                  <a:txBody>
                    <a:bodyPr/>
                    <a:lstStyle/>
                    <a:p>
                      <a:pPr marL="0" marR="0" algn="ctr">
                        <a:spcBef>
                          <a:spcPts val="0"/>
                        </a:spcBef>
                        <a:spcAft>
                          <a:spcPts val="0"/>
                        </a:spcAft>
                      </a:pPr>
                      <a:r>
                        <a:rPr lang="en-US" sz="1400" dirty="0">
                          <a:effectLst/>
                        </a:rPr>
                        <a:t>Title</a:t>
                      </a:r>
                      <a:endParaRPr lang="en-US" sz="1200" dirty="0">
                        <a:effectLst/>
                        <a:latin typeface="Calibri" charset="0"/>
                        <a:ea typeface="Calibri" charset="0"/>
                        <a:cs typeface="Times New Roman" charset="0"/>
                      </a:endParaRPr>
                    </a:p>
                  </a:txBody>
                  <a:tcPr marL="68580" marR="68580" marT="0" marB="0"/>
                </a:tc>
                <a:tc>
                  <a:txBody>
                    <a:bodyPr/>
                    <a:lstStyle/>
                    <a:p>
                      <a:pPr marL="0" marR="0" algn="ctr">
                        <a:spcBef>
                          <a:spcPts val="0"/>
                        </a:spcBef>
                        <a:spcAft>
                          <a:spcPts val="0"/>
                        </a:spcAft>
                      </a:pPr>
                      <a:r>
                        <a:rPr lang="en-US" sz="1400">
                          <a:effectLst/>
                        </a:rPr>
                        <a:t>Description</a:t>
                      </a:r>
                      <a:endParaRPr lang="en-US" sz="1200">
                        <a:effectLst/>
                        <a:latin typeface="Calibri" charset="0"/>
                        <a:ea typeface="Calibri" charset="0"/>
                        <a:cs typeface="Times New Roman" charset="0"/>
                      </a:endParaRPr>
                    </a:p>
                  </a:txBody>
                  <a:tcPr marL="68580" marR="68580" marT="0" marB="0"/>
                </a:tc>
              </a:tr>
              <a:tr h="806203">
                <a:tc>
                  <a:txBody>
                    <a:bodyPr/>
                    <a:lstStyle/>
                    <a:p>
                      <a:pPr marL="0" marR="0">
                        <a:spcBef>
                          <a:spcPts val="0"/>
                        </a:spcBef>
                        <a:spcAft>
                          <a:spcPts val="0"/>
                        </a:spcAft>
                      </a:pPr>
                      <a:r>
                        <a:rPr lang="en-US" sz="1200">
                          <a:effectLst/>
                        </a:rPr>
                        <a:t>Digital Life 101</a:t>
                      </a:r>
                    </a:p>
                    <a:p>
                      <a:pPr marL="0" marR="0">
                        <a:spcBef>
                          <a:spcPts val="0"/>
                        </a:spcBef>
                        <a:spcAft>
                          <a:spcPts val="0"/>
                        </a:spcAft>
                      </a:pPr>
                      <a:r>
                        <a:rPr lang="en-US" sz="1200">
                          <a:effectLst/>
                        </a:rPr>
                        <a:t> </a:t>
                      </a:r>
                      <a:endParaRPr lang="en-US" sz="1200">
                        <a:effectLst/>
                        <a:latin typeface="Calibri" charset="0"/>
                        <a:ea typeface="Calibri" charset="0"/>
                        <a:cs typeface="Times New Roman" charset="0"/>
                      </a:endParaRPr>
                    </a:p>
                  </a:txBody>
                  <a:tcPr marL="68580" marR="68580" marT="0" marB="0"/>
                </a:tc>
                <a:tc>
                  <a:txBody>
                    <a:bodyPr/>
                    <a:lstStyle/>
                    <a:p>
                      <a:pPr marL="0" marR="0">
                        <a:spcBef>
                          <a:spcPts val="0"/>
                        </a:spcBef>
                        <a:spcAft>
                          <a:spcPts val="0"/>
                        </a:spcAft>
                      </a:pPr>
                      <a:r>
                        <a:rPr lang="en-US" sz="1200">
                          <a:effectLst/>
                        </a:rPr>
                        <a:t>Students are introduced to the 24/7 , social nature of digital media and technologies, and gain basic vocabulary and knowledge for discussing the media landscape.</a:t>
                      </a:r>
                      <a:endParaRPr lang="en-US" sz="1200">
                        <a:effectLst/>
                        <a:latin typeface="Calibri" charset="0"/>
                        <a:ea typeface="Calibri" charset="0"/>
                        <a:cs typeface="Times New Roman" charset="0"/>
                      </a:endParaRPr>
                    </a:p>
                  </a:txBody>
                  <a:tcPr marL="68580" marR="68580" marT="0" marB="0"/>
                </a:tc>
              </a:tr>
              <a:tr h="537467">
                <a:tc>
                  <a:txBody>
                    <a:bodyPr/>
                    <a:lstStyle/>
                    <a:p>
                      <a:pPr marL="0" marR="0">
                        <a:spcBef>
                          <a:spcPts val="0"/>
                        </a:spcBef>
                        <a:spcAft>
                          <a:spcPts val="0"/>
                        </a:spcAft>
                      </a:pPr>
                      <a:r>
                        <a:rPr lang="en-US" sz="1200">
                          <a:effectLst/>
                        </a:rPr>
                        <a:t>Strategic Searching</a:t>
                      </a:r>
                      <a:endParaRPr lang="en-US" sz="1200">
                        <a:effectLst/>
                        <a:latin typeface="Calibri" charset="0"/>
                        <a:ea typeface="Calibri" charset="0"/>
                        <a:cs typeface="Times New Roman" charset="0"/>
                      </a:endParaRPr>
                    </a:p>
                  </a:txBody>
                  <a:tcPr marL="68580" marR="68580" marT="0" marB="0"/>
                </a:tc>
                <a:tc>
                  <a:txBody>
                    <a:bodyPr/>
                    <a:lstStyle/>
                    <a:p>
                      <a:pPr marL="0" marR="0">
                        <a:spcBef>
                          <a:spcPts val="0"/>
                        </a:spcBef>
                        <a:spcAft>
                          <a:spcPts val="0"/>
                        </a:spcAft>
                      </a:pPr>
                      <a:r>
                        <a:rPr lang="en-US" sz="1200">
                          <a:effectLst/>
                        </a:rPr>
                        <a:t>Students learn that to conduct effective and efficient online searches, they must use a variety of searching strategies.</a:t>
                      </a:r>
                      <a:endParaRPr lang="en-US" sz="1200">
                        <a:effectLst/>
                        <a:latin typeface="Calibri" charset="0"/>
                        <a:ea typeface="Calibri" charset="0"/>
                        <a:cs typeface="Times New Roman" charset="0"/>
                      </a:endParaRPr>
                    </a:p>
                  </a:txBody>
                  <a:tcPr marL="68580" marR="68580" marT="0" marB="0"/>
                </a:tc>
              </a:tr>
              <a:tr h="537467">
                <a:tc>
                  <a:txBody>
                    <a:bodyPr/>
                    <a:lstStyle/>
                    <a:p>
                      <a:pPr marL="0" marR="0">
                        <a:spcBef>
                          <a:spcPts val="0"/>
                        </a:spcBef>
                        <a:spcAft>
                          <a:spcPts val="0"/>
                        </a:spcAft>
                      </a:pPr>
                      <a:r>
                        <a:rPr lang="en-US" sz="1200">
                          <a:effectLst/>
                        </a:rPr>
                        <a:t>Scams &amp; Schemes</a:t>
                      </a:r>
                      <a:endParaRPr lang="en-US" sz="1200">
                        <a:effectLst/>
                        <a:latin typeface="Calibri" charset="0"/>
                        <a:ea typeface="Calibri" charset="0"/>
                        <a:cs typeface="Times New Roman" charset="0"/>
                      </a:endParaRPr>
                    </a:p>
                  </a:txBody>
                  <a:tcPr marL="68580" marR="68580" marT="0" marB="0"/>
                </a:tc>
                <a:tc>
                  <a:txBody>
                    <a:bodyPr/>
                    <a:lstStyle/>
                    <a:p>
                      <a:pPr marL="0" marR="0">
                        <a:spcBef>
                          <a:spcPts val="0"/>
                        </a:spcBef>
                        <a:spcAft>
                          <a:spcPts val="0"/>
                        </a:spcAft>
                      </a:pPr>
                      <a:r>
                        <a:rPr lang="en-US" sz="1200">
                          <a:effectLst/>
                        </a:rPr>
                        <a:t>Students learn strategies for guarding against identity theft and scams that try to access their private information online.</a:t>
                      </a:r>
                      <a:endParaRPr lang="en-US" sz="1200">
                        <a:effectLst/>
                        <a:latin typeface="Calibri" charset="0"/>
                        <a:ea typeface="Calibri" charset="0"/>
                        <a:cs typeface="Times New Roman" charset="0"/>
                      </a:endParaRPr>
                    </a:p>
                  </a:txBody>
                  <a:tcPr marL="68580" marR="68580" marT="0" marB="0"/>
                </a:tc>
              </a:tr>
              <a:tr h="806203">
                <a:tc>
                  <a:txBody>
                    <a:bodyPr/>
                    <a:lstStyle/>
                    <a:p>
                      <a:pPr marL="0" marR="0">
                        <a:spcBef>
                          <a:spcPts val="0"/>
                        </a:spcBef>
                        <a:spcAft>
                          <a:spcPts val="0"/>
                        </a:spcAft>
                      </a:pPr>
                      <a:r>
                        <a:rPr lang="en-US" sz="1200">
                          <a:effectLst/>
                        </a:rPr>
                        <a:t>Cyberbullying: Be Upstanding</a:t>
                      </a:r>
                      <a:endParaRPr lang="en-US" sz="1200">
                        <a:effectLst/>
                        <a:latin typeface="Calibri" charset="0"/>
                        <a:ea typeface="Calibri" charset="0"/>
                        <a:cs typeface="Times New Roman" charset="0"/>
                      </a:endParaRPr>
                    </a:p>
                  </a:txBody>
                  <a:tcPr marL="68580" marR="68580" marT="0" marB="0"/>
                </a:tc>
                <a:tc>
                  <a:txBody>
                    <a:bodyPr/>
                    <a:lstStyle/>
                    <a:p>
                      <a:pPr marL="0" marR="0">
                        <a:spcBef>
                          <a:spcPts val="0"/>
                        </a:spcBef>
                        <a:spcAft>
                          <a:spcPts val="0"/>
                        </a:spcAft>
                      </a:pPr>
                      <a:r>
                        <a:rPr lang="en-US" sz="1200">
                          <a:effectLst/>
                        </a:rPr>
                        <a:t>Students learn about the difference between being a passive bystander versus a brave upstander in cyberbullying situations.</a:t>
                      </a:r>
                      <a:endParaRPr lang="en-US" sz="1200">
                        <a:effectLst/>
                        <a:latin typeface="Calibri" charset="0"/>
                        <a:ea typeface="Calibri" charset="0"/>
                        <a:cs typeface="Times New Roman" charset="0"/>
                      </a:endParaRPr>
                    </a:p>
                  </a:txBody>
                  <a:tcPr marL="68580" marR="68580" marT="0" marB="0"/>
                </a:tc>
              </a:tr>
              <a:tr h="537467">
                <a:tc>
                  <a:txBody>
                    <a:bodyPr/>
                    <a:lstStyle/>
                    <a:p>
                      <a:pPr marL="0" marR="0">
                        <a:spcBef>
                          <a:spcPts val="0"/>
                        </a:spcBef>
                        <a:spcAft>
                          <a:spcPts val="0"/>
                        </a:spcAft>
                      </a:pPr>
                      <a:r>
                        <a:rPr lang="en-US" sz="1200">
                          <a:effectLst/>
                        </a:rPr>
                        <a:t>A Creator’s Rights</a:t>
                      </a:r>
                      <a:endParaRPr lang="en-US" sz="1200">
                        <a:effectLst/>
                        <a:latin typeface="Calibri" charset="0"/>
                        <a:ea typeface="Calibri" charset="0"/>
                        <a:cs typeface="Times New Roman" charset="0"/>
                      </a:endParaRPr>
                    </a:p>
                  </a:txBody>
                  <a:tcPr marL="68580" marR="68580" marT="0" marB="0"/>
                </a:tc>
                <a:tc>
                  <a:txBody>
                    <a:bodyPr/>
                    <a:lstStyle/>
                    <a:p>
                      <a:pPr marL="0" marR="0">
                        <a:spcBef>
                          <a:spcPts val="0"/>
                        </a:spcBef>
                        <a:spcAft>
                          <a:spcPts val="0"/>
                        </a:spcAft>
                      </a:pPr>
                      <a:r>
                        <a:rPr lang="en-US" sz="1200" dirty="0">
                          <a:effectLst/>
                        </a:rPr>
                        <a:t>Students are introduced to copyright, fair use, and the rights they have as creators.</a:t>
                      </a:r>
                      <a:endParaRPr lang="en-US" sz="1200" dirty="0">
                        <a:effectLst/>
                        <a:latin typeface="Calibri" charset="0"/>
                        <a:ea typeface="Calibri" charset="0"/>
                        <a:cs typeface="Times New Roman" charset="0"/>
                      </a:endParaRPr>
                    </a:p>
                  </a:txBody>
                  <a:tcPr marL="68580" marR="68580" marT="0" marB="0"/>
                </a:tc>
              </a:tr>
            </a:tbl>
          </a:graphicData>
        </a:graphic>
      </p:graphicFrame>
    </p:spTree>
    <p:extLst>
      <p:ext uri="{BB962C8B-B14F-4D97-AF65-F5344CB8AC3E}">
        <p14:creationId xmlns:p14="http://schemas.microsoft.com/office/powerpoint/2010/main" val="1640157917"/>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randombar(horizont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Curriculum – grade 7</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676371584"/>
              </p:ext>
            </p:extLst>
          </p:nvPr>
        </p:nvGraphicFramePr>
        <p:xfrm>
          <a:off x="2160104" y="1974573"/>
          <a:ext cx="7097562" cy="3538332"/>
        </p:xfrm>
        <a:graphic>
          <a:graphicData uri="http://schemas.openxmlformats.org/drawingml/2006/table">
            <a:tbl>
              <a:tblPr firstRow="1" firstCol="1" bandRow="1">
                <a:tableStyleId>{5C22544A-7EE6-4342-B048-85BDC9FD1C3A}</a:tableStyleId>
              </a:tblPr>
              <a:tblGrid>
                <a:gridCol w="2463109"/>
                <a:gridCol w="4634453"/>
              </a:tblGrid>
              <a:tr h="291392">
                <a:tc>
                  <a:txBody>
                    <a:bodyPr/>
                    <a:lstStyle/>
                    <a:p>
                      <a:pPr marL="0" marR="0" algn="l">
                        <a:spcBef>
                          <a:spcPts val="0"/>
                        </a:spcBef>
                        <a:spcAft>
                          <a:spcPts val="0"/>
                        </a:spcAft>
                      </a:pPr>
                      <a:r>
                        <a:rPr lang="en-US" sz="1400">
                          <a:effectLst/>
                        </a:rPr>
                        <a:t>Title</a:t>
                      </a:r>
                      <a:endParaRPr lang="en-US" sz="1200">
                        <a:effectLst/>
                        <a:latin typeface="Calibri" charset="0"/>
                        <a:ea typeface="Calibri" charset="0"/>
                        <a:cs typeface="Times New Roman" charset="0"/>
                      </a:endParaRPr>
                    </a:p>
                  </a:txBody>
                  <a:tcPr marL="68580" marR="68580" marT="0" marB="0"/>
                </a:tc>
                <a:tc>
                  <a:txBody>
                    <a:bodyPr/>
                    <a:lstStyle/>
                    <a:p>
                      <a:pPr marL="0" marR="0" algn="l">
                        <a:spcBef>
                          <a:spcPts val="0"/>
                        </a:spcBef>
                        <a:spcAft>
                          <a:spcPts val="0"/>
                        </a:spcAft>
                      </a:pPr>
                      <a:r>
                        <a:rPr lang="en-US" sz="1400">
                          <a:effectLst/>
                        </a:rPr>
                        <a:t>Description</a:t>
                      </a:r>
                      <a:endParaRPr lang="en-US" sz="1200">
                        <a:effectLst/>
                        <a:latin typeface="Calibri" charset="0"/>
                        <a:ea typeface="Calibri" charset="0"/>
                        <a:cs typeface="Times New Roman" charset="0"/>
                      </a:endParaRPr>
                    </a:p>
                  </a:txBody>
                  <a:tcPr marL="68580" marR="68580" marT="0" marB="0"/>
                </a:tc>
              </a:tr>
              <a:tr h="749294">
                <a:tc>
                  <a:txBody>
                    <a:bodyPr/>
                    <a:lstStyle/>
                    <a:p>
                      <a:pPr marL="0" marR="0" algn="l">
                        <a:spcBef>
                          <a:spcPts val="0"/>
                        </a:spcBef>
                        <a:spcAft>
                          <a:spcPts val="0"/>
                        </a:spcAft>
                      </a:pPr>
                      <a:r>
                        <a:rPr lang="en-US" sz="1200" dirty="0">
                          <a:effectLst/>
                        </a:rPr>
                        <a:t>My Media</a:t>
                      </a:r>
                    </a:p>
                    <a:p>
                      <a:pPr marL="0" marR="0" algn="l">
                        <a:spcBef>
                          <a:spcPts val="0"/>
                        </a:spcBef>
                        <a:spcAft>
                          <a:spcPts val="0"/>
                        </a:spcAft>
                      </a:pPr>
                      <a:r>
                        <a:rPr lang="en-US" sz="1200" dirty="0">
                          <a:effectLst/>
                        </a:rPr>
                        <a:t> </a:t>
                      </a:r>
                      <a:endParaRPr lang="en-US" sz="1200" dirty="0">
                        <a:effectLst/>
                        <a:latin typeface="Calibri" charset="0"/>
                        <a:ea typeface="Calibri" charset="0"/>
                        <a:cs typeface="Times New Roman" charset="0"/>
                      </a:endParaRPr>
                    </a:p>
                  </a:txBody>
                  <a:tcPr marL="68580" marR="68580" marT="0" marB="0"/>
                </a:tc>
                <a:tc>
                  <a:txBody>
                    <a:bodyPr/>
                    <a:lstStyle/>
                    <a:p>
                      <a:pPr marL="0" marR="0" algn="l">
                        <a:spcBef>
                          <a:spcPts val="0"/>
                        </a:spcBef>
                        <a:spcAft>
                          <a:spcPts val="0"/>
                        </a:spcAft>
                      </a:pPr>
                      <a:r>
                        <a:rPr lang="en-US" sz="1200" dirty="0">
                          <a:effectLst/>
                        </a:rPr>
                        <a:t>Students review their media habits and the array of media they use on a weekly basis, and reflect on the role of digital media in their lives.</a:t>
                      </a:r>
                      <a:endParaRPr lang="en-US" sz="1200" dirty="0">
                        <a:effectLst/>
                        <a:latin typeface="Calibri" charset="0"/>
                        <a:ea typeface="Calibri" charset="0"/>
                        <a:cs typeface="Times New Roman" charset="0"/>
                      </a:endParaRPr>
                    </a:p>
                  </a:txBody>
                  <a:tcPr marL="68580" marR="68580" marT="0" marB="0"/>
                </a:tc>
              </a:tr>
              <a:tr h="499529">
                <a:tc>
                  <a:txBody>
                    <a:bodyPr/>
                    <a:lstStyle/>
                    <a:p>
                      <a:pPr marL="0" marR="0" algn="l">
                        <a:spcBef>
                          <a:spcPts val="0"/>
                        </a:spcBef>
                        <a:spcAft>
                          <a:spcPts val="0"/>
                        </a:spcAft>
                      </a:pPr>
                      <a:r>
                        <a:rPr lang="en-US" sz="1200">
                          <a:effectLst/>
                        </a:rPr>
                        <a:t>A Creator’s Responsibility</a:t>
                      </a:r>
                    </a:p>
                    <a:p>
                      <a:pPr marL="0" marR="0" algn="l">
                        <a:spcBef>
                          <a:spcPts val="0"/>
                        </a:spcBef>
                        <a:spcAft>
                          <a:spcPts val="0"/>
                        </a:spcAft>
                      </a:pPr>
                      <a:r>
                        <a:rPr lang="en-US" sz="1200">
                          <a:effectLst/>
                        </a:rPr>
                        <a:t> </a:t>
                      </a:r>
                      <a:endParaRPr lang="en-US" sz="1200">
                        <a:effectLst/>
                        <a:latin typeface="Calibri" charset="0"/>
                        <a:ea typeface="Calibri" charset="0"/>
                        <a:cs typeface="Times New Roman" charset="0"/>
                      </a:endParaRPr>
                    </a:p>
                  </a:txBody>
                  <a:tcPr marL="68580" marR="68580" marT="0" marB="0"/>
                </a:tc>
                <a:tc>
                  <a:txBody>
                    <a:bodyPr/>
                    <a:lstStyle/>
                    <a:p>
                      <a:pPr marL="0" marR="0" algn="l">
                        <a:spcBef>
                          <a:spcPts val="0"/>
                        </a:spcBef>
                        <a:spcAft>
                          <a:spcPts val="0"/>
                        </a:spcAft>
                      </a:pPr>
                      <a:r>
                        <a:rPr lang="en-US" sz="1200">
                          <a:effectLst/>
                        </a:rPr>
                        <a:t>Students reflect on their responsibilities as creators and users of creative work.</a:t>
                      </a:r>
                      <a:endParaRPr lang="en-US" sz="1200">
                        <a:effectLst/>
                        <a:latin typeface="Calibri" charset="0"/>
                        <a:ea typeface="Calibri" charset="0"/>
                        <a:cs typeface="Times New Roman" charset="0"/>
                      </a:endParaRPr>
                    </a:p>
                  </a:txBody>
                  <a:tcPr marL="68580" marR="68580" marT="0" marB="0"/>
                </a:tc>
              </a:tr>
              <a:tr h="749294">
                <a:tc>
                  <a:txBody>
                    <a:bodyPr/>
                    <a:lstStyle/>
                    <a:p>
                      <a:pPr marL="0" marR="0" algn="l">
                        <a:spcBef>
                          <a:spcPts val="0"/>
                        </a:spcBef>
                        <a:spcAft>
                          <a:spcPts val="0"/>
                        </a:spcAft>
                      </a:pPr>
                      <a:r>
                        <a:rPr lang="en-US" sz="1200">
                          <a:effectLst/>
                        </a:rPr>
                        <a:t>Safe Online Talk</a:t>
                      </a:r>
                    </a:p>
                    <a:p>
                      <a:pPr marL="0" marR="0" algn="l">
                        <a:spcBef>
                          <a:spcPts val="0"/>
                        </a:spcBef>
                        <a:spcAft>
                          <a:spcPts val="0"/>
                        </a:spcAft>
                      </a:pPr>
                      <a:r>
                        <a:rPr lang="en-US" sz="1200">
                          <a:effectLst/>
                        </a:rPr>
                        <a:t> </a:t>
                      </a:r>
                      <a:endParaRPr lang="en-US" sz="1200">
                        <a:effectLst/>
                        <a:latin typeface="Calibri" charset="0"/>
                        <a:ea typeface="Calibri" charset="0"/>
                        <a:cs typeface="Times New Roman" charset="0"/>
                      </a:endParaRPr>
                    </a:p>
                  </a:txBody>
                  <a:tcPr marL="68580" marR="68580" marT="0" marB="0"/>
                </a:tc>
                <a:tc>
                  <a:txBody>
                    <a:bodyPr/>
                    <a:lstStyle/>
                    <a:p>
                      <a:pPr marL="0" marR="0" algn="l">
                        <a:spcBef>
                          <a:spcPts val="0"/>
                        </a:spcBef>
                        <a:spcAft>
                          <a:spcPts val="0"/>
                        </a:spcAft>
                      </a:pPr>
                      <a:r>
                        <a:rPr lang="en-US" sz="1200">
                          <a:effectLst/>
                        </a:rPr>
                        <a:t>While acknowledging the benefits of online talk and messaging, students learn how to handle situations or online behavior which may make them feel uncomfortable.</a:t>
                      </a:r>
                      <a:endParaRPr lang="en-US" sz="1200">
                        <a:effectLst/>
                        <a:latin typeface="Calibri" charset="0"/>
                        <a:ea typeface="Calibri" charset="0"/>
                        <a:cs typeface="Times New Roman" charset="0"/>
                      </a:endParaRPr>
                    </a:p>
                  </a:txBody>
                  <a:tcPr marL="68580" marR="68580" marT="0" marB="0"/>
                </a:tc>
              </a:tr>
              <a:tr h="499529">
                <a:tc>
                  <a:txBody>
                    <a:bodyPr/>
                    <a:lstStyle/>
                    <a:p>
                      <a:pPr marL="0" marR="0" algn="l">
                        <a:spcBef>
                          <a:spcPts val="0"/>
                        </a:spcBef>
                        <a:spcAft>
                          <a:spcPts val="0"/>
                        </a:spcAft>
                      </a:pPr>
                      <a:r>
                        <a:rPr lang="en-US" sz="1200">
                          <a:effectLst/>
                        </a:rPr>
                        <a:t>Which Me Should I Be?</a:t>
                      </a:r>
                    </a:p>
                    <a:p>
                      <a:pPr marL="0" marR="0" algn="l">
                        <a:spcBef>
                          <a:spcPts val="0"/>
                        </a:spcBef>
                        <a:spcAft>
                          <a:spcPts val="0"/>
                        </a:spcAft>
                      </a:pPr>
                      <a:r>
                        <a:rPr lang="en-US" sz="1200">
                          <a:effectLst/>
                        </a:rPr>
                        <a:t> </a:t>
                      </a:r>
                      <a:endParaRPr lang="en-US" sz="1200">
                        <a:effectLst/>
                        <a:latin typeface="Calibri" charset="0"/>
                        <a:ea typeface="Calibri" charset="0"/>
                        <a:cs typeface="Times New Roman" charset="0"/>
                      </a:endParaRPr>
                    </a:p>
                  </a:txBody>
                  <a:tcPr marL="68580" marR="68580" marT="0" marB="0"/>
                </a:tc>
                <a:tc>
                  <a:txBody>
                    <a:bodyPr/>
                    <a:lstStyle/>
                    <a:p>
                      <a:pPr marL="0" marR="0" algn="l">
                        <a:spcBef>
                          <a:spcPts val="0"/>
                        </a:spcBef>
                        <a:spcAft>
                          <a:spcPts val="0"/>
                        </a:spcAft>
                      </a:pPr>
                      <a:r>
                        <a:rPr lang="en-US" sz="1200">
                          <a:effectLst/>
                        </a:rPr>
                        <a:t>Students learn that presenting themselves in different ways online carries both benefits and risks.</a:t>
                      </a:r>
                      <a:endParaRPr lang="en-US" sz="1200">
                        <a:effectLst/>
                        <a:latin typeface="Calibri" charset="0"/>
                        <a:ea typeface="Calibri" charset="0"/>
                        <a:cs typeface="Times New Roman" charset="0"/>
                      </a:endParaRPr>
                    </a:p>
                  </a:txBody>
                  <a:tcPr marL="68580" marR="68580" marT="0" marB="0"/>
                </a:tc>
              </a:tr>
              <a:tr h="749294">
                <a:tc>
                  <a:txBody>
                    <a:bodyPr/>
                    <a:lstStyle/>
                    <a:p>
                      <a:pPr marL="0" marR="0" algn="l">
                        <a:spcBef>
                          <a:spcPts val="0"/>
                        </a:spcBef>
                        <a:spcAft>
                          <a:spcPts val="0"/>
                        </a:spcAft>
                      </a:pPr>
                      <a:r>
                        <a:rPr lang="en-US" sz="1200">
                          <a:effectLst/>
                        </a:rPr>
                        <a:t>Gender Stereotypes Online</a:t>
                      </a:r>
                      <a:endParaRPr lang="en-US" sz="1200">
                        <a:effectLst/>
                        <a:latin typeface="Calibri" charset="0"/>
                        <a:ea typeface="Calibri" charset="0"/>
                        <a:cs typeface="Times New Roman" charset="0"/>
                      </a:endParaRPr>
                    </a:p>
                  </a:txBody>
                  <a:tcPr marL="68580" marR="68580" marT="0" marB="0"/>
                </a:tc>
                <a:tc>
                  <a:txBody>
                    <a:bodyPr/>
                    <a:lstStyle/>
                    <a:p>
                      <a:pPr marL="0" marR="0" algn="l">
                        <a:spcBef>
                          <a:spcPts val="0"/>
                        </a:spcBef>
                        <a:spcAft>
                          <a:spcPts val="0"/>
                        </a:spcAft>
                      </a:pPr>
                      <a:r>
                        <a:rPr lang="en-US" sz="1200" dirty="0">
                          <a:effectLst/>
                        </a:rPr>
                        <a:t>Students analyze a “Dress Up Your Avatar” feature of a virtual world for kids for evidence of stereotypes about boys and girls.</a:t>
                      </a:r>
                      <a:endParaRPr lang="en-US" sz="1200" dirty="0">
                        <a:effectLst/>
                        <a:latin typeface="Calibri" charset="0"/>
                        <a:ea typeface="Calibri" charset="0"/>
                        <a:cs typeface="Times New Roman" charset="0"/>
                      </a:endParaRPr>
                    </a:p>
                  </a:txBody>
                  <a:tcPr marL="68580" marR="68580" marT="0" marB="0"/>
                </a:tc>
              </a:tr>
            </a:tbl>
          </a:graphicData>
        </a:graphic>
      </p:graphicFrame>
    </p:spTree>
    <p:extLst>
      <p:ext uri="{BB962C8B-B14F-4D97-AF65-F5344CB8AC3E}">
        <p14:creationId xmlns:p14="http://schemas.microsoft.com/office/powerpoint/2010/main" val="1727127507"/>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randombar(horizont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Curriculum – grade 8</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910006919"/>
              </p:ext>
            </p:extLst>
          </p:nvPr>
        </p:nvGraphicFramePr>
        <p:xfrm>
          <a:off x="2186610" y="1987825"/>
          <a:ext cx="7646504" cy="3710610"/>
        </p:xfrm>
        <a:graphic>
          <a:graphicData uri="http://schemas.openxmlformats.org/drawingml/2006/table">
            <a:tbl>
              <a:tblPr firstRow="1" firstCol="1" bandRow="1">
                <a:tableStyleId>{5C22544A-7EE6-4342-B048-85BDC9FD1C3A}</a:tableStyleId>
              </a:tblPr>
              <a:tblGrid>
                <a:gridCol w="2653612"/>
                <a:gridCol w="4992892"/>
              </a:tblGrid>
              <a:tr h="305580">
                <a:tc>
                  <a:txBody>
                    <a:bodyPr/>
                    <a:lstStyle/>
                    <a:p>
                      <a:pPr marL="0" marR="0" algn="ctr">
                        <a:spcBef>
                          <a:spcPts val="0"/>
                        </a:spcBef>
                        <a:spcAft>
                          <a:spcPts val="0"/>
                        </a:spcAft>
                      </a:pPr>
                      <a:r>
                        <a:rPr lang="en-US" sz="1400" dirty="0">
                          <a:effectLst/>
                        </a:rPr>
                        <a:t>Title</a:t>
                      </a:r>
                      <a:endParaRPr lang="en-US" sz="1200" dirty="0">
                        <a:effectLst/>
                        <a:latin typeface="Calibri" charset="0"/>
                        <a:ea typeface="Calibri" charset="0"/>
                        <a:cs typeface="Times New Roman" charset="0"/>
                      </a:endParaRPr>
                    </a:p>
                  </a:txBody>
                  <a:tcPr marL="68580" marR="68580" marT="0" marB="0"/>
                </a:tc>
                <a:tc>
                  <a:txBody>
                    <a:bodyPr/>
                    <a:lstStyle/>
                    <a:p>
                      <a:pPr marL="0" marR="0" algn="ctr">
                        <a:spcBef>
                          <a:spcPts val="0"/>
                        </a:spcBef>
                        <a:spcAft>
                          <a:spcPts val="0"/>
                        </a:spcAft>
                      </a:pPr>
                      <a:r>
                        <a:rPr lang="en-US" sz="1400">
                          <a:effectLst/>
                        </a:rPr>
                        <a:t>Description</a:t>
                      </a:r>
                      <a:endParaRPr lang="en-US" sz="1200">
                        <a:effectLst/>
                        <a:latin typeface="Calibri" charset="0"/>
                        <a:ea typeface="Calibri" charset="0"/>
                        <a:cs typeface="Times New Roman" charset="0"/>
                      </a:endParaRPr>
                    </a:p>
                  </a:txBody>
                  <a:tcPr marL="68580" marR="68580" marT="0" marB="0"/>
                </a:tc>
              </a:tr>
              <a:tr h="785776">
                <a:tc>
                  <a:txBody>
                    <a:bodyPr/>
                    <a:lstStyle/>
                    <a:p>
                      <a:pPr marL="0" marR="0">
                        <a:spcBef>
                          <a:spcPts val="0"/>
                        </a:spcBef>
                        <a:spcAft>
                          <a:spcPts val="0"/>
                        </a:spcAft>
                      </a:pPr>
                      <a:r>
                        <a:rPr lang="en-US" sz="1200">
                          <a:effectLst/>
                        </a:rPr>
                        <a:t>Trillion Dollar Footprint</a:t>
                      </a:r>
                    </a:p>
                    <a:p>
                      <a:pPr marL="0" marR="0">
                        <a:spcBef>
                          <a:spcPts val="0"/>
                        </a:spcBef>
                        <a:spcAft>
                          <a:spcPts val="0"/>
                        </a:spcAft>
                      </a:pPr>
                      <a:r>
                        <a:rPr lang="en-US" sz="1200">
                          <a:effectLst/>
                        </a:rPr>
                        <a:t> </a:t>
                      </a:r>
                      <a:endParaRPr lang="en-US" sz="1200">
                        <a:effectLst/>
                        <a:latin typeface="Calibri" charset="0"/>
                        <a:ea typeface="Calibri" charset="0"/>
                        <a:cs typeface="Times New Roman" charset="0"/>
                      </a:endParaRPr>
                    </a:p>
                  </a:txBody>
                  <a:tcPr marL="68580" marR="68580" marT="0" marB="0"/>
                </a:tc>
                <a:tc>
                  <a:txBody>
                    <a:bodyPr/>
                    <a:lstStyle/>
                    <a:p>
                      <a:pPr marL="0" marR="0">
                        <a:spcBef>
                          <a:spcPts val="0"/>
                        </a:spcBef>
                        <a:spcAft>
                          <a:spcPts val="0"/>
                        </a:spcAft>
                      </a:pPr>
                      <a:r>
                        <a:rPr lang="en-US" sz="1200">
                          <a:effectLst/>
                        </a:rPr>
                        <a:t>Students learn that they have a digital footprint and that this information can be searched, copied and passed on, but that they can take some control based on what they post online.</a:t>
                      </a:r>
                      <a:endParaRPr lang="en-US" sz="1200">
                        <a:effectLst/>
                        <a:latin typeface="Calibri" charset="0"/>
                        <a:ea typeface="Calibri" charset="0"/>
                        <a:cs typeface="Times New Roman" charset="0"/>
                      </a:endParaRPr>
                    </a:p>
                  </a:txBody>
                  <a:tcPr marL="68580" marR="68580" marT="0" marB="0"/>
                </a:tc>
              </a:tr>
              <a:tr h="785776">
                <a:tc>
                  <a:txBody>
                    <a:bodyPr/>
                    <a:lstStyle/>
                    <a:p>
                      <a:pPr marL="0" marR="0">
                        <a:spcBef>
                          <a:spcPts val="0"/>
                        </a:spcBef>
                        <a:spcAft>
                          <a:spcPts val="0"/>
                        </a:spcAft>
                      </a:pPr>
                      <a:r>
                        <a:rPr lang="en-US" sz="1200">
                          <a:effectLst/>
                        </a:rPr>
                        <a:t>Identifying High-Quality Sites</a:t>
                      </a:r>
                    </a:p>
                    <a:p>
                      <a:pPr marL="0" marR="0">
                        <a:spcBef>
                          <a:spcPts val="0"/>
                        </a:spcBef>
                        <a:spcAft>
                          <a:spcPts val="0"/>
                        </a:spcAft>
                      </a:pPr>
                      <a:r>
                        <a:rPr lang="en-US" sz="1200">
                          <a:effectLst/>
                        </a:rPr>
                        <a:t> </a:t>
                      </a:r>
                      <a:endParaRPr lang="en-US" sz="1200">
                        <a:effectLst/>
                        <a:latin typeface="Calibri" charset="0"/>
                        <a:ea typeface="Calibri" charset="0"/>
                        <a:cs typeface="Times New Roman" charset="0"/>
                      </a:endParaRPr>
                    </a:p>
                  </a:txBody>
                  <a:tcPr marL="68580" marR="68580" marT="0" marB="0"/>
                </a:tc>
                <a:tc>
                  <a:txBody>
                    <a:bodyPr/>
                    <a:lstStyle/>
                    <a:p>
                      <a:pPr marL="0" marR="0">
                        <a:spcBef>
                          <a:spcPts val="0"/>
                        </a:spcBef>
                        <a:spcAft>
                          <a:spcPts val="0"/>
                        </a:spcAft>
                      </a:pPr>
                      <a:r>
                        <a:rPr lang="en-US" sz="1200">
                          <a:effectLst/>
                        </a:rPr>
                        <a:t>Students learn that anyone can publish on the Web, so not all sites are equally trustworthy.</a:t>
                      </a:r>
                      <a:endParaRPr lang="en-US" sz="1200">
                        <a:effectLst/>
                        <a:latin typeface="Calibri" charset="0"/>
                        <a:ea typeface="Calibri" charset="0"/>
                        <a:cs typeface="Times New Roman" charset="0"/>
                      </a:endParaRPr>
                    </a:p>
                  </a:txBody>
                  <a:tcPr marL="68580" marR="68580" marT="0" marB="0"/>
                </a:tc>
              </a:tr>
              <a:tr h="785776">
                <a:tc>
                  <a:txBody>
                    <a:bodyPr/>
                    <a:lstStyle/>
                    <a:p>
                      <a:pPr marL="0" marR="0">
                        <a:spcBef>
                          <a:spcPts val="0"/>
                        </a:spcBef>
                        <a:spcAft>
                          <a:spcPts val="0"/>
                        </a:spcAft>
                      </a:pPr>
                      <a:r>
                        <a:rPr lang="en-US" sz="1200">
                          <a:effectLst/>
                        </a:rPr>
                        <a:t>Reality of Digital Drama</a:t>
                      </a:r>
                    </a:p>
                    <a:p>
                      <a:pPr marL="0" marR="0">
                        <a:spcBef>
                          <a:spcPts val="0"/>
                        </a:spcBef>
                        <a:spcAft>
                          <a:spcPts val="0"/>
                        </a:spcAft>
                      </a:pPr>
                      <a:r>
                        <a:rPr lang="en-US" sz="1200">
                          <a:effectLst/>
                        </a:rPr>
                        <a:t> </a:t>
                      </a:r>
                      <a:endParaRPr lang="en-US" sz="1200">
                        <a:effectLst/>
                        <a:latin typeface="Calibri" charset="0"/>
                        <a:ea typeface="Calibri" charset="0"/>
                        <a:cs typeface="Times New Roman" charset="0"/>
                      </a:endParaRPr>
                    </a:p>
                  </a:txBody>
                  <a:tcPr marL="68580" marR="68580" marT="0" marB="0"/>
                </a:tc>
                <a:tc>
                  <a:txBody>
                    <a:bodyPr/>
                    <a:lstStyle/>
                    <a:p>
                      <a:pPr marL="0" marR="0">
                        <a:spcBef>
                          <a:spcPts val="0"/>
                        </a:spcBef>
                        <a:spcAft>
                          <a:spcPts val="0"/>
                        </a:spcAft>
                      </a:pPr>
                      <a:r>
                        <a:rPr lang="en-US" sz="1200">
                          <a:effectLst/>
                        </a:rPr>
                        <a:t>Students draw connections between young teens’ perceptions of digital drama and stereotypes of men and women on reality TV. </a:t>
                      </a:r>
                      <a:endParaRPr lang="en-US" sz="1200">
                        <a:effectLst/>
                        <a:latin typeface="Calibri" charset="0"/>
                        <a:ea typeface="Calibri" charset="0"/>
                        <a:cs typeface="Times New Roman" charset="0"/>
                      </a:endParaRPr>
                    </a:p>
                  </a:txBody>
                  <a:tcPr marL="68580" marR="68580" marT="0" marB="0"/>
                </a:tc>
              </a:tr>
              <a:tr h="523851">
                <a:tc>
                  <a:txBody>
                    <a:bodyPr/>
                    <a:lstStyle/>
                    <a:p>
                      <a:pPr marL="0" marR="0">
                        <a:spcBef>
                          <a:spcPts val="0"/>
                        </a:spcBef>
                        <a:spcAft>
                          <a:spcPts val="0"/>
                        </a:spcAft>
                      </a:pPr>
                      <a:r>
                        <a:rPr lang="en-US" sz="1200">
                          <a:effectLst/>
                        </a:rPr>
                        <a:t>Cyberbullying: Crossing the Line</a:t>
                      </a:r>
                      <a:endParaRPr lang="en-US" sz="1200">
                        <a:effectLst/>
                        <a:latin typeface="Calibri" charset="0"/>
                        <a:ea typeface="Calibri" charset="0"/>
                        <a:cs typeface="Times New Roman" charset="0"/>
                      </a:endParaRPr>
                    </a:p>
                  </a:txBody>
                  <a:tcPr marL="68580" marR="68580" marT="0" marB="0"/>
                </a:tc>
                <a:tc>
                  <a:txBody>
                    <a:bodyPr/>
                    <a:lstStyle/>
                    <a:p>
                      <a:pPr marL="0" marR="0">
                        <a:spcBef>
                          <a:spcPts val="0"/>
                        </a:spcBef>
                        <a:spcAft>
                          <a:spcPts val="0"/>
                        </a:spcAft>
                      </a:pPr>
                      <a:r>
                        <a:rPr lang="en-US" sz="1200">
                          <a:effectLst/>
                        </a:rPr>
                        <a:t>Students learn to distinguish good-natured teasing from cyberbullying.</a:t>
                      </a:r>
                      <a:endParaRPr lang="en-US" sz="1200">
                        <a:effectLst/>
                        <a:latin typeface="Calibri" charset="0"/>
                        <a:ea typeface="Calibri" charset="0"/>
                        <a:cs typeface="Times New Roman" charset="0"/>
                      </a:endParaRPr>
                    </a:p>
                  </a:txBody>
                  <a:tcPr marL="68580" marR="68580" marT="0" marB="0"/>
                </a:tc>
              </a:tr>
              <a:tr h="523851">
                <a:tc>
                  <a:txBody>
                    <a:bodyPr/>
                    <a:lstStyle/>
                    <a:p>
                      <a:pPr marL="0" marR="0">
                        <a:spcBef>
                          <a:spcPts val="0"/>
                        </a:spcBef>
                        <a:spcAft>
                          <a:spcPts val="0"/>
                        </a:spcAft>
                      </a:pPr>
                      <a:r>
                        <a:rPr lang="en-US" sz="1200">
                          <a:effectLst/>
                        </a:rPr>
                        <a:t>Rework, Reuse, Remix</a:t>
                      </a:r>
                      <a:endParaRPr lang="en-US" sz="1200">
                        <a:effectLst/>
                        <a:latin typeface="Calibri" charset="0"/>
                        <a:ea typeface="Calibri" charset="0"/>
                        <a:cs typeface="Times New Roman" charset="0"/>
                      </a:endParaRPr>
                    </a:p>
                  </a:txBody>
                  <a:tcPr marL="68580" marR="68580" marT="0" marB="0"/>
                </a:tc>
                <a:tc>
                  <a:txBody>
                    <a:bodyPr/>
                    <a:lstStyle/>
                    <a:p>
                      <a:pPr marL="0" marR="0">
                        <a:spcBef>
                          <a:spcPts val="0"/>
                        </a:spcBef>
                        <a:spcAft>
                          <a:spcPts val="0"/>
                        </a:spcAft>
                      </a:pPr>
                      <a:r>
                        <a:rPr lang="en-US" sz="1200" dirty="0">
                          <a:effectLst/>
                        </a:rPr>
                        <a:t>Students expand their understanding of fair use, apply it to case studies, and create an original work of fair use.</a:t>
                      </a:r>
                      <a:endParaRPr lang="en-US" sz="1200" dirty="0">
                        <a:effectLst/>
                        <a:latin typeface="Calibri" charset="0"/>
                        <a:ea typeface="Calibri" charset="0"/>
                        <a:cs typeface="Times New Roman" charset="0"/>
                      </a:endParaRPr>
                    </a:p>
                  </a:txBody>
                  <a:tcPr marL="68580" marR="68580" marT="0" marB="0"/>
                </a:tc>
              </a:tr>
            </a:tbl>
          </a:graphicData>
        </a:graphic>
      </p:graphicFrame>
    </p:spTree>
    <p:extLst>
      <p:ext uri="{BB962C8B-B14F-4D97-AF65-F5344CB8AC3E}">
        <p14:creationId xmlns:p14="http://schemas.microsoft.com/office/powerpoint/2010/main" val="262529382"/>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randombar(horizont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1. 82</a:t>
            </a:r>
            <a:r>
              <a:rPr lang="en-US" dirty="0"/>
              <a:t>% of teens say that they own which of the following?</a:t>
            </a:r>
          </a:p>
        </p:txBody>
      </p:sp>
      <p:sp>
        <p:nvSpPr>
          <p:cNvPr id="3" name="Content Placeholder 2"/>
          <p:cNvSpPr>
            <a:spLocks noGrp="1"/>
          </p:cNvSpPr>
          <p:nvPr>
            <p:ph idx="1"/>
          </p:nvPr>
        </p:nvSpPr>
        <p:spPr/>
        <p:txBody>
          <a:bodyPr>
            <a:normAutofit lnSpcReduction="10000"/>
          </a:bodyPr>
          <a:lstStyle/>
          <a:p>
            <a:r>
              <a:rPr lang="en-US" dirty="0"/>
              <a:t>a) cell phone </a:t>
            </a:r>
            <a:endParaRPr lang="en-US" dirty="0" smtClean="0"/>
          </a:p>
          <a:p>
            <a:r>
              <a:rPr lang="en-US" dirty="0" smtClean="0"/>
              <a:t>b</a:t>
            </a:r>
            <a:r>
              <a:rPr lang="en-US" dirty="0"/>
              <a:t>) smartphone </a:t>
            </a:r>
            <a:endParaRPr lang="en-US" dirty="0" smtClean="0"/>
          </a:p>
          <a:p>
            <a:r>
              <a:rPr lang="en-US" dirty="0" smtClean="0"/>
              <a:t>c</a:t>
            </a:r>
            <a:r>
              <a:rPr lang="en-US" dirty="0"/>
              <a:t>) iPod Touch or similar device </a:t>
            </a:r>
            <a:endParaRPr lang="en-US" dirty="0" smtClean="0"/>
          </a:p>
          <a:p>
            <a:r>
              <a:rPr lang="en-US" dirty="0" smtClean="0"/>
              <a:t>d</a:t>
            </a:r>
            <a:r>
              <a:rPr lang="en-US" dirty="0"/>
              <a:t>) iPad or similar device </a:t>
            </a:r>
            <a:endParaRPr lang="en-US" dirty="0" smtClean="0"/>
          </a:p>
          <a:p>
            <a:endParaRPr lang="en-US" dirty="0" smtClean="0"/>
          </a:p>
          <a:p>
            <a:r>
              <a:rPr lang="en-US" dirty="0" smtClean="0"/>
              <a:t>The </a:t>
            </a:r>
            <a:r>
              <a:rPr lang="en-US" dirty="0"/>
              <a:t>correct answer is a, a cell phone. The vast majority of teenagers have their own cell phone (82%), including 41% who say they have a smartphone. Cell phone ownership varies by age – 74% of 13- to 14-year olds, compared with 87% of 15- to 17-year-olds.</a:t>
            </a:r>
          </a:p>
        </p:txBody>
      </p:sp>
    </p:spTree>
    <p:extLst>
      <p:ext uri="{BB962C8B-B14F-4D97-AF65-F5344CB8AC3E}">
        <p14:creationId xmlns:p14="http://schemas.microsoft.com/office/powerpoint/2010/main" val="687704672"/>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randombar(horizont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randombar(horizontal)">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 What percent of teens describe themselves as “addicted” to their cell phones?</a:t>
            </a:r>
          </a:p>
        </p:txBody>
      </p:sp>
      <p:sp>
        <p:nvSpPr>
          <p:cNvPr id="3" name="Content Placeholder 2"/>
          <p:cNvSpPr>
            <a:spLocks noGrp="1"/>
          </p:cNvSpPr>
          <p:nvPr>
            <p:ph idx="1"/>
          </p:nvPr>
        </p:nvSpPr>
        <p:spPr/>
        <p:txBody>
          <a:bodyPr/>
          <a:lstStyle/>
          <a:p>
            <a:r>
              <a:rPr lang="is-IS" dirty="0"/>
              <a:t>a) 11% </a:t>
            </a:r>
            <a:endParaRPr lang="is-IS" dirty="0" smtClean="0"/>
          </a:p>
          <a:p>
            <a:r>
              <a:rPr lang="is-IS" dirty="0" smtClean="0"/>
              <a:t>b</a:t>
            </a:r>
            <a:r>
              <a:rPr lang="is-IS" dirty="0"/>
              <a:t>) 27% </a:t>
            </a:r>
            <a:endParaRPr lang="is-IS" dirty="0" smtClean="0"/>
          </a:p>
          <a:p>
            <a:r>
              <a:rPr lang="is-IS" dirty="0" smtClean="0"/>
              <a:t>c</a:t>
            </a:r>
            <a:r>
              <a:rPr lang="is-IS" dirty="0"/>
              <a:t>) 41% </a:t>
            </a:r>
            <a:endParaRPr lang="is-IS" dirty="0" smtClean="0"/>
          </a:p>
          <a:p>
            <a:r>
              <a:rPr lang="is-IS" dirty="0" smtClean="0"/>
              <a:t>d</a:t>
            </a:r>
            <a:r>
              <a:rPr lang="is-IS" dirty="0"/>
              <a:t>) 63% </a:t>
            </a:r>
            <a:endParaRPr lang="is-IS" dirty="0" smtClean="0"/>
          </a:p>
          <a:p>
            <a:endParaRPr lang="is-IS" dirty="0"/>
          </a:p>
          <a:p>
            <a:r>
              <a:rPr lang="en-US" dirty="0" smtClean="0"/>
              <a:t>The </a:t>
            </a:r>
            <a:r>
              <a:rPr lang="en-US" dirty="0"/>
              <a:t>correct answer is c, 41%. And 21% of wish that their parents would spend less time with their cell phones and other devices.</a:t>
            </a:r>
          </a:p>
        </p:txBody>
      </p:sp>
    </p:spTree>
    <p:extLst>
      <p:ext uri="{BB962C8B-B14F-4D97-AF65-F5344CB8AC3E}">
        <p14:creationId xmlns:p14="http://schemas.microsoft.com/office/powerpoint/2010/main" val="909731476"/>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randombar(horizont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randombar(horizontal)">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 68% of teens say they do which of the following at least once a day?</a:t>
            </a:r>
          </a:p>
        </p:txBody>
      </p:sp>
      <p:sp>
        <p:nvSpPr>
          <p:cNvPr id="3" name="Content Placeholder 2"/>
          <p:cNvSpPr>
            <a:spLocks noGrp="1"/>
          </p:cNvSpPr>
          <p:nvPr>
            <p:ph idx="1"/>
          </p:nvPr>
        </p:nvSpPr>
        <p:spPr/>
        <p:txBody>
          <a:bodyPr>
            <a:normAutofit fontScale="92500" lnSpcReduction="20000"/>
          </a:bodyPr>
          <a:lstStyle/>
          <a:p>
            <a:r>
              <a:rPr lang="en-US" dirty="0" smtClean="0"/>
              <a:t>a</a:t>
            </a:r>
            <a:r>
              <a:rPr lang="en-US" dirty="0"/>
              <a:t>) text </a:t>
            </a:r>
            <a:endParaRPr lang="en-US" dirty="0" smtClean="0"/>
          </a:p>
          <a:p>
            <a:r>
              <a:rPr lang="en-US" dirty="0" smtClean="0"/>
              <a:t>b</a:t>
            </a:r>
            <a:r>
              <a:rPr lang="en-US" dirty="0"/>
              <a:t>) visit a social network </a:t>
            </a:r>
            <a:endParaRPr lang="en-US" dirty="0" smtClean="0"/>
          </a:p>
          <a:p>
            <a:r>
              <a:rPr lang="en-US" dirty="0" smtClean="0"/>
              <a:t>c</a:t>
            </a:r>
            <a:r>
              <a:rPr lang="en-US" dirty="0"/>
              <a:t>) instant message (IM) </a:t>
            </a:r>
            <a:endParaRPr lang="en-US" dirty="0" smtClean="0"/>
          </a:p>
          <a:p>
            <a:r>
              <a:rPr lang="en-US" dirty="0" smtClean="0"/>
              <a:t>d</a:t>
            </a:r>
            <a:r>
              <a:rPr lang="en-US" dirty="0"/>
              <a:t>) use </a:t>
            </a:r>
            <a:r>
              <a:rPr lang="en-US" dirty="0" smtClean="0"/>
              <a:t>email</a:t>
            </a:r>
          </a:p>
          <a:p>
            <a:endParaRPr lang="en-US" dirty="0"/>
          </a:p>
          <a:p>
            <a:r>
              <a:rPr lang="en-US" dirty="0"/>
              <a:t>The correct answer is a, text. Two-thirds (68%) of teens text every day, half (51%) visit social networking sites daily, and 11% send or receive tweets at least once every day. Teens prefer texting due to the convenience – 30% saying it’s the quickest and 23% because it’s the easiest way to get in touch with one another.</a:t>
            </a:r>
          </a:p>
        </p:txBody>
      </p:sp>
    </p:spTree>
    <p:extLst>
      <p:ext uri="{BB962C8B-B14F-4D97-AF65-F5344CB8AC3E}">
        <p14:creationId xmlns:p14="http://schemas.microsoft.com/office/powerpoint/2010/main" val="627575253"/>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randombar(horizont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randombar(horizontal)">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500" dirty="0"/>
              <a:t>4. How many characters (letters, punctuation marks, symbols, and spaces) can you send in a regular text message?</a:t>
            </a:r>
          </a:p>
        </p:txBody>
      </p:sp>
      <p:sp>
        <p:nvSpPr>
          <p:cNvPr id="3" name="Content Placeholder 2"/>
          <p:cNvSpPr>
            <a:spLocks noGrp="1"/>
          </p:cNvSpPr>
          <p:nvPr>
            <p:ph idx="1"/>
          </p:nvPr>
        </p:nvSpPr>
        <p:spPr/>
        <p:txBody>
          <a:bodyPr/>
          <a:lstStyle/>
          <a:p>
            <a:r>
              <a:rPr lang="en-US" dirty="0" smtClean="0"/>
              <a:t>a</a:t>
            </a:r>
            <a:r>
              <a:rPr lang="en-US" dirty="0"/>
              <a:t>) 110 </a:t>
            </a:r>
            <a:endParaRPr lang="en-US" dirty="0" smtClean="0"/>
          </a:p>
          <a:p>
            <a:r>
              <a:rPr lang="en-US" dirty="0" smtClean="0"/>
              <a:t>b</a:t>
            </a:r>
            <a:r>
              <a:rPr lang="en-US" dirty="0"/>
              <a:t>) 140 </a:t>
            </a:r>
            <a:endParaRPr lang="en-US" dirty="0" smtClean="0"/>
          </a:p>
          <a:p>
            <a:r>
              <a:rPr lang="en-US" dirty="0" smtClean="0"/>
              <a:t>c</a:t>
            </a:r>
            <a:r>
              <a:rPr lang="en-US" dirty="0"/>
              <a:t>) 200 </a:t>
            </a:r>
            <a:endParaRPr lang="en-US" dirty="0" smtClean="0"/>
          </a:p>
          <a:p>
            <a:r>
              <a:rPr lang="en-US" dirty="0" smtClean="0"/>
              <a:t>d</a:t>
            </a:r>
            <a:r>
              <a:rPr lang="en-US" dirty="0"/>
              <a:t>) </a:t>
            </a:r>
            <a:r>
              <a:rPr lang="en-US" dirty="0" smtClean="0"/>
              <a:t>250</a:t>
            </a:r>
            <a:endParaRPr lang="en-US" dirty="0"/>
          </a:p>
          <a:p>
            <a:endParaRPr lang="en-US" dirty="0" smtClean="0"/>
          </a:p>
          <a:p>
            <a:r>
              <a:rPr lang="en-US" dirty="0"/>
              <a:t>The correct answer is b, 140. Text messages and tweets are limited to 140 characters (including letters, punctuation marks, symbols, and spaces).</a:t>
            </a:r>
          </a:p>
        </p:txBody>
      </p:sp>
    </p:spTree>
    <p:extLst>
      <p:ext uri="{BB962C8B-B14F-4D97-AF65-F5344CB8AC3E}">
        <p14:creationId xmlns:p14="http://schemas.microsoft.com/office/powerpoint/2010/main" val="1101808363"/>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randombar(horizont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randombar(horizontal)">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5. How often do 34% of teens visit social networking sites?</a:t>
            </a:r>
          </a:p>
        </p:txBody>
      </p:sp>
      <p:sp>
        <p:nvSpPr>
          <p:cNvPr id="3" name="Content Placeholder 2"/>
          <p:cNvSpPr>
            <a:spLocks noGrp="1"/>
          </p:cNvSpPr>
          <p:nvPr>
            <p:ph idx="1"/>
          </p:nvPr>
        </p:nvSpPr>
        <p:spPr/>
        <p:txBody>
          <a:bodyPr>
            <a:normAutofit lnSpcReduction="10000"/>
          </a:bodyPr>
          <a:lstStyle/>
          <a:p>
            <a:r>
              <a:rPr lang="en-US" dirty="0" smtClean="0"/>
              <a:t>a</a:t>
            </a:r>
            <a:r>
              <a:rPr lang="en-US" dirty="0"/>
              <a:t>) at least once a day </a:t>
            </a:r>
            <a:endParaRPr lang="en-US" dirty="0" smtClean="0"/>
          </a:p>
          <a:p>
            <a:r>
              <a:rPr lang="en-US" dirty="0" smtClean="0"/>
              <a:t>b</a:t>
            </a:r>
            <a:r>
              <a:rPr lang="en-US" dirty="0"/>
              <a:t>) several times a day </a:t>
            </a:r>
            <a:endParaRPr lang="en-US" dirty="0" smtClean="0"/>
          </a:p>
          <a:p>
            <a:r>
              <a:rPr lang="en-US" dirty="0" smtClean="0"/>
              <a:t>c</a:t>
            </a:r>
            <a:r>
              <a:rPr lang="en-US" dirty="0"/>
              <a:t>) once a week or less </a:t>
            </a:r>
            <a:endParaRPr lang="en-US" dirty="0" smtClean="0"/>
          </a:p>
          <a:p>
            <a:r>
              <a:rPr lang="en-US" dirty="0" smtClean="0"/>
              <a:t>d</a:t>
            </a:r>
            <a:r>
              <a:rPr lang="en-US" dirty="0"/>
              <a:t>) </a:t>
            </a:r>
            <a:r>
              <a:rPr lang="en-US" dirty="0" smtClean="0"/>
              <a:t>never</a:t>
            </a:r>
            <a:endParaRPr lang="en-US" dirty="0"/>
          </a:p>
          <a:p>
            <a:endParaRPr lang="en-US" dirty="0" smtClean="0"/>
          </a:p>
          <a:p>
            <a:r>
              <a:rPr lang="en-US" dirty="0"/>
              <a:t>The correct answer is b: About a third of teens visit their main social networking site several times a day. In fact, 90% of teens say they have used social media and 75% currently have a profile on a social networking site.</a:t>
            </a:r>
          </a:p>
        </p:txBody>
      </p:sp>
    </p:spTree>
    <p:extLst>
      <p:ext uri="{BB962C8B-B14F-4D97-AF65-F5344CB8AC3E}">
        <p14:creationId xmlns:p14="http://schemas.microsoft.com/office/powerpoint/2010/main" val="2059411048"/>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randombar(horizont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randombar(horizontal)">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500" dirty="0"/>
              <a:t>6. What percent of teens say that they don’t understand their social networking site’s privacy policies?</a:t>
            </a:r>
          </a:p>
        </p:txBody>
      </p:sp>
      <p:sp>
        <p:nvSpPr>
          <p:cNvPr id="3" name="Content Placeholder 2"/>
          <p:cNvSpPr>
            <a:spLocks noGrp="1"/>
          </p:cNvSpPr>
          <p:nvPr>
            <p:ph idx="1"/>
          </p:nvPr>
        </p:nvSpPr>
        <p:spPr/>
        <p:txBody>
          <a:bodyPr/>
          <a:lstStyle/>
          <a:p>
            <a:r>
              <a:rPr lang="en-US" dirty="0" smtClean="0"/>
              <a:t>a</a:t>
            </a:r>
            <a:r>
              <a:rPr lang="en-US" dirty="0"/>
              <a:t>) 24% </a:t>
            </a:r>
            <a:endParaRPr lang="en-US" dirty="0" smtClean="0"/>
          </a:p>
          <a:p>
            <a:r>
              <a:rPr lang="en-US" dirty="0" smtClean="0"/>
              <a:t>b</a:t>
            </a:r>
            <a:r>
              <a:rPr lang="en-US" dirty="0"/>
              <a:t>) 35% </a:t>
            </a:r>
            <a:endParaRPr lang="en-US" dirty="0" smtClean="0"/>
          </a:p>
          <a:p>
            <a:r>
              <a:rPr lang="en-US" dirty="0" smtClean="0"/>
              <a:t>c</a:t>
            </a:r>
            <a:r>
              <a:rPr lang="en-US" dirty="0"/>
              <a:t>) 46% </a:t>
            </a:r>
            <a:endParaRPr lang="en-US" dirty="0" smtClean="0"/>
          </a:p>
          <a:p>
            <a:r>
              <a:rPr lang="en-US" dirty="0" smtClean="0"/>
              <a:t>d</a:t>
            </a:r>
            <a:r>
              <a:rPr lang="en-US" dirty="0"/>
              <a:t>) 61</a:t>
            </a:r>
            <a:r>
              <a:rPr lang="en-US" dirty="0" smtClean="0"/>
              <a:t>%</a:t>
            </a:r>
          </a:p>
          <a:p>
            <a:endParaRPr lang="en-US" dirty="0"/>
          </a:p>
          <a:p>
            <a:r>
              <a:rPr lang="en-US" dirty="0"/>
              <a:t>The correct answer is a, 24%. About a quarter of teen users admit they understand their social networking site’s policies either “not too well” or “not at all.”</a:t>
            </a:r>
          </a:p>
        </p:txBody>
      </p:sp>
    </p:spTree>
    <p:extLst>
      <p:ext uri="{BB962C8B-B14F-4D97-AF65-F5344CB8AC3E}">
        <p14:creationId xmlns:p14="http://schemas.microsoft.com/office/powerpoint/2010/main" val="97041485"/>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randombar(horizont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randombar(horizontal)">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500" dirty="0"/>
              <a:t>7. What percent of teens still prefer face-to-face communication with their friends over communication online or via texting?</a:t>
            </a:r>
          </a:p>
        </p:txBody>
      </p:sp>
      <p:sp>
        <p:nvSpPr>
          <p:cNvPr id="3" name="Content Placeholder 2"/>
          <p:cNvSpPr>
            <a:spLocks noGrp="1"/>
          </p:cNvSpPr>
          <p:nvPr>
            <p:ph idx="1"/>
          </p:nvPr>
        </p:nvSpPr>
        <p:spPr/>
        <p:txBody>
          <a:bodyPr>
            <a:normAutofit fontScale="92500" lnSpcReduction="20000"/>
          </a:bodyPr>
          <a:lstStyle/>
          <a:p>
            <a:r>
              <a:rPr lang="en-US" dirty="0" smtClean="0"/>
              <a:t>a</a:t>
            </a:r>
            <a:r>
              <a:rPr lang="en-US" dirty="0"/>
              <a:t>) 22% </a:t>
            </a:r>
            <a:endParaRPr lang="en-US" dirty="0" smtClean="0"/>
          </a:p>
          <a:p>
            <a:r>
              <a:rPr lang="en-US" dirty="0" smtClean="0"/>
              <a:t>b</a:t>
            </a:r>
            <a:r>
              <a:rPr lang="en-US" dirty="0"/>
              <a:t>) 36% </a:t>
            </a:r>
            <a:endParaRPr lang="en-US" dirty="0" smtClean="0"/>
          </a:p>
          <a:p>
            <a:r>
              <a:rPr lang="en-US" dirty="0" smtClean="0"/>
              <a:t>c</a:t>
            </a:r>
            <a:r>
              <a:rPr lang="en-US" dirty="0"/>
              <a:t>) 49% </a:t>
            </a:r>
            <a:endParaRPr lang="en-US" dirty="0" smtClean="0"/>
          </a:p>
          <a:p>
            <a:r>
              <a:rPr lang="en-US" dirty="0" smtClean="0"/>
              <a:t>d</a:t>
            </a:r>
            <a:r>
              <a:rPr lang="en-US" dirty="0"/>
              <a:t>) 61</a:t>
            </a:r>
            <a:r>
              <a:rPr lang="en-US" dirty="0" smtClean="0"/>
              <a:t>%</a:t>
            </a:r>
          </a:p>
          <a:p>
            <a:endParaRPr lang="en-US" dirty="0"/>
          </a:p>
          <a:p>
            <a:r>
              <a:rPr lang="en-US" dirty="0"/>
              <a:t>The correct answer is c, 49%. About half of all teens say their favorite way to communicate with their friends is in person. 38% believe face-to-face conversations to be more fun, and 29% say that they can better understand what people really mean in person. Only 4% prefer talking on the phone as their favored way to communicate with friends.</a:t>
            </a:r>
          </a:p>
        </p:txBody>
      </p:sp>
    </p:spTree>
    <p:extLst>
      <p:ext uri="{BB962C8B-B14F-4D97-AF65-F5344CB8AC3E}">
        <p14:creationId xmlns:p14="http://schemas.microsoft.com/office/powerpoint/2010/main" val="1315944323"/>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randombar(horizont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randombar(horizontal)">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500" dirty="0"/>
              <a:t>8. What percent of teens say they have said something bad about someone online that they wouldn’t have said in person?</a:t>
            </a:r>
          </a:p>
        </p:txBody>
      </p:sp>
      <p:sp>
        <p:nvSpPr>
          <p:cNvPr id="3" name="Content Placeholder 2"/>
          <p:cNvSpPr>
            <a:spLocks noGrp="1"/>
          </p:cNvSpPr>
          <p:nvPr>
            <p:ph idx="1"/>
          </p:nvPr>
        </p:nvSpPr>
        <p:spPr/>
        <p:txBody>
          <a:bodyPr>
            <a:normAutofit fontScale="92500" lnSpcReduction="20000"/>
          </a:bodyPr>
          <a:lstStyle/>
          <a:p>
            <a:r>
              <a:rPr lang="en-US" dirty="0" smtClean="0"/>
              <a:t>a</a:t>
            </a:r>
            <a:r>
              <a:rPr lang="en-US" dirty="0"/>
              <a:t>) 33% </a:t>
            </a:r>
            <a:endParaRPr lang="en-US" dirty="0" smtClean="0"/>
          </a:p>
          <a:p>
            <a:r>
              <a:rPr lang="en-US" dirty="0" smtClean="0"/>
              <a:t>b</a:t>
            </a:r>
            <a:r>
              <a:rPr lang="en-US" dirty="0"/>
              <a:t>) 67% </a:t>
            </a:r>
            <a:endParaRPr lang="en-US" dirty="0" smtClean="0"/>
          </a:p>
          <a:p>
            <a:r>
              <a:rPr lang="en-US" dirty="0" smtClean="0"/>
              <a:t>c</a:t>
            </a:r>
            <a:r>
              <a:rPr lang="en-US" dirty="0"/>
              <a:t>) 49% </a:t>
            </a:r>
            <a:endParaRPr lang="en-US" dirty="0" smtClean="0"/>
          </a:p>
          <a:p>
            <a:r>
              <a:rPr lang="en-US" dirty="0" smtClean="0"/>
              <a:t>d</a:t>
            </a:r>
            <a:r>
              <a:rPr lang="en-US" dirty="0"/>
              <a:t>) 25</a:t>
            </a:r>
            <a:r>
              <a:rPr lang="en-US" dirty="0" smtClean="0"/>
              <a:t>%</a:t>
            </a:r>
            <a:endParaRPr lang="en-US" dirty="0"/>
          </a:p>
          <a:p>
            <a:endParaRPr lang="en-US" dirty="0" smtClean="0"/>
          </a:p>
          <a:p>
            <a:r>
              <a:rPr lang="en-US" dirty="0"/>
              <a:t>The correct answer is d, 25%. A quarter of all teens admit to saying something bad about someone online that they wouldn’t have in person. Similarly, 1 in 4 (24%) social media users say they “often” encounter one or more types of derogatory speech (sexist, homophobic, racist, or anti-religious).</a:t>
            </a:r>
          </a:p>
        </p:txBody>
      </p:sp>
    </p:spTree>
    <p:extLst>
      <p:ext uri="{BB962C8B-B14F-4D97-AF65-F5344CB8AC3E}">
        <p14:creationId xmlns:p14="http://schemas.microsoft.com/office/powerpoint/2010/main" val="1949325252"/>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randombar(horizont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randombar(horizontal)">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500" dirty="0"/>
              <a:t>9. What percent of teens say that social networking helps them connect with people who share a common interest?</a:t>
            </a:r>
          </a:p>
        </p:txBody>
      </p:sp>
      <p:sp>
        <p:nvSpPr>
          <p:cNvPr id="3" name="Content Placeholder 2"/>
          <p:cNvSpPr>
            <a:spLocks noGrp="1"/>
          </p:cNvSpPr>
          <p:nvPr>
            <p:ph idx="1"/>
          </p:nvPr>
        </p:nvSpPr>
        <p:spPr/>
        <p:txBody>
          <a:bodyPr>
            <a:normAutofit lnSpcReduction="10000"/>
          </a:bodyPr>
          <a:lstStyle/>
          <a:p>
            <a:r>
              <a:rPr lang="en-US" dirty="0" smtClean="0"/>
              <a:t>a</a:t>
            </a:r>
            <a:r>
              <a:rPr lang="en-US" dirty="0"/>
              <a:t>) 35% </a:t>
            </a:r>
            <a:endParaRPr lang="en-US" dirty="0" smtClean="0"/>
          </a:p>
          <a:p>
            <a:r>
              <a:rPr lang="en-US" dirty="0" smtClean="0"/>
              <a:t>b</a:t>
            </a:r>
            <a:r>
              <a:rPr lang="en-US" dirty="0"/>
              <a:t>) 42% </a:t>
            </a:r>
            <a:endParaRPr lang="en-US" dirty="0" smtClean="0"/>
          </a:p>
          <a:p>
            <a:r>
              <a:rPr lang="en-US" dirty="0" smtClean="0"/>
              <a:t>c</a:t>
            </a:r>
            <a:r>
              <a:rPr lang="en-US" dirty="0"/>
              <a:t>) 57% </a:t>
            </a:r>
            <a:endParaRPr lang="en-US" dirty="0" smtClean="0"/>
          </a:p>
          <a:p>
            <a:r>
              <a:rPr lang="en-US" dirty="0" smtClean="0"/>
              <a:t>d</a:t>
            </a:r>
            <a:r>
              <a:rPr lang="en-US" dirty="0"/>
              <a:t>) 66</a:t>
            </a:r>
            <a:r>
              <a:rPr lang="en-US" dirty="0" smtClean="0"/>
              <a:t>%</a:t>
            </a:r>
          </a:p>
          <a:p>
            <a:endParaRPr lang="en-US" dirty="0"/>
          </a:p>
          <a:p>
            <a:r>
              <a:rPr lang="en-US" dirty="0"/>
              <a:t>The correct answer is c, 57%. A majority of teens say social media help them keep in touch with friends they can’t see regularly (88%), get to know other students at their school better (69%), and connect with new people who share a common interest (57%).</a:t>
            </a:r>
            <a:endParaRPr lang="en-US" dirty="0" smtClean="0"/>
          </a:p>
          <a:p>
            <a:endParaRPr lang="en-US" dirty="0"/>
          </a:p>
          <a:p>
            <a:endParaRPr lang="en-US" dirty="0"/>
          </a:p>
        </p:txBody>
      </p:sp>
    </p:spTree>
    <p:extLst>
      <p:ext uri="{BB962C8B-B14F-4D97-AF65-F5344CB8AC3E}">
        <p14:creationId xmlns:p14="http://schemas.microsoft.com/office/powerpoint/2010/main" val="1192516526"/>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randombar(horizont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randombar(horizontal)">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t>10. What percent of teens agreed they wish they could “unplug” for a while?</a:t>
            </a:r>
            <a:endParaRPr lang="en-US" sz="2500" dirty="0"/>
          </a:p>
        </p:txBody>
      </p:sp>
      <p:sp>
        <p:nvSpPr>
          <p:cNvPr id="3" name="Content Placeholder 2"/>
          <p:cNvSpPr>
            <a:spLocks noGrp="1"/>
          </p:cNvSpPr>
          <p:nvPr>
            <p:ph idx="1"/>
          </p:nvPr>
        </p:nvSpPr>
        <p:spPr/>
        <p:txBody>
          <a:bodyPr>
            <a:normAutofit fontScale="92500" lnSpcReduction="20000"/>
          </a:bodyPr>
          <a:lstStyle/>
          <a:p>
            <a:r>
              <a:rPr lang="en-US" dirty="0" smtClean="0"/>
              <a:t>a</a:t>
            </a:r>
            <a:r>
              <a:rPr lang="en-US" dirty="0"/>
              <a:t>) 13% </a:t>
            </a:r>
            <a:endParaRPr lang="en-US" dirty="0" smtClean="0"/>
          </a:p>
          <a:p>
            <a:r>
              <a:rPr lang="en-US" dirty="0" smtClean="0"/>
              <a:t>b</a:t>
            </a:r>
            <a:r>
              <a:rPr lang="en-US" dirty="0"/>
              <a:t>) 27% </a:t>
            </a:r>
            <a:endParaRPr lang="en-US" dirty="0" smtClean="0"/>
          </a:p>
          <a:p>
            <a:r>
              <a:rPr lang="en-US" dirty="0" smtClean="0"/>
              <a:t>c</a:t>
            </a:r>
            <a:r>
              <a:rPr lang="en-US" dirty="0"/>
              <a:t>) 29% </a:t>
            </a:r>
            <a:endParaRPr lang="en-US" dirty="0" smtClean="0"/>
          </a:p>
          <a:p>
            <a:r>
              <a:rPr lang="en-US" dirty="0" smtClean="0"/>
              <a:t>d</a:t>
            </a:r>
            <a:r>
              <a:rPr lang="en-US" dirty="0"/>
              <a:t>) 43</a:t>
            </a:r>
            <a:r>
              <a:rPr lang="en-US" dirty="0" smtClean="0"/>
              <a:t>%</a:t>
            </a:r>
            <a:endParaRPr lang="en-US" dirty="0"/>
          </a:p>
          <a:p>
            <a:endParaRPr lang="en-US" dirty="0" smtClean="0"/>
          </a:p>
          <a:p>
            <a:r>
              <a:rPr lang="en-US" dirty="0"/>
              <a:t>The correct answer is d, 43%. Of this percentage, 13% agree strongly and 30% agree somewhat that they sometimes wish they could “unplug.” More than a third agree “somewhat” that they sometimes wish they could go back to a time when there was no Facebook.</a:t>
            </a:r>
          </a:p>
        </p:txBody>
      </p:sp>
    </p:spTree>
    <p:extLst>
      <p:ext uri="{BB962C8B-B14F-4D97-AF65-F5344CB8AC3E}">
        <p14:creationId xmlns:p14="http://schemas.microsoft.com/office/powerpoint/2010/main" val="86273230"/>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randombar(horizont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randombar(horizontal)">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Gallery</Template>
  <TotalTime>114</TotalTime>
  <Words>1747</Words>
  <Application>Microsoft Macintosh PowerPoint</Application>
  <PresentationFormat>Widescreen</PresentationFormat>
  <Paragraphs>190</Paragraphs>
  <Slides>23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Calibri</vt:lpstr>
      <vt:lpstr>Gill Sans MT</vt:lpstr>
      <vt:lpstr>Times New Roman</vt:lpstr>
      <vt:lpstr>Arial</vt:lpstr>
      <vt:lpstr>Gallery</vt:lpstr>
      <vt:lpstr>Digital Citizenship</vt:lpstr>
      <vt:lpstr>Michelle Diaz</vt:lpstr>
      <vt:lpstr>Citizenship?</vt:lpstr>
      <vt:lpstr>How Are You a GOOD CITIZEN?</vt:lpstr>
      <vt:lpstr>Digital?</vt:lpstr>
      <vt:lpstr>Digital Citizenship</vt:lpstr>
      <vt:lpstr>PowerPoint Presentation</vt:lpstr>
      <vt:lpstr>Digital CITIZENSHIP – PURPOSE</vt:lpstr>
      <vt:lpstr>Digital citizenship – 8 topics</vt:lpstr>
      <vt:lpstr>Curriculum – Grade 5</vt:lpstr>
      <vt:lpstr>Curriculum – grade 6</vt:lpstr>
      <vt:lpstr>Curriculum – grade 7</vt:lpstr>
      <vt:lpstr>Curriculum – grade 8</vt:lpstr>
      <vt:lpstr>1. 82% of teens say that they own which of the following?</vt:lpstr>
      <vt:lpstr>2. What percent of teens describe themselves as “addicted” to their cell phones?</vt:lpstr>
      <vt:lpstr>3. 68% of teens say they do which of the following at least once a day?</vt:lpstr>
      <vt:lpstr>4. How many characters (letters, punctuation marks, symbols, and spaces) can you send in a regular text message?</vt:lpstr>
      <vt:lpstr>5. How often do 34% of teens visit social networking sites?</vt:lpstr>
      <vt:lpstr>6. What percent of teens say that they don’t understand their social networking site’s privacy policies?</vt:lpstr>
      <vt:lpstr>7. What percent of teens still prefer face-to-face communication with their friends over communication online or via texting?</vt:lpstr>
      <vt:lpstr>8. What percent of teens say they have said something bad about someone online that they wouldn’t have said in person?</vt:lpstr>
      <vt:lpstr>9. What percent of teens say that social networking helps them connect with people who share a common interest?</vt:lpstr>
      <vt:lpstr>10. What percent of teens agreed they wish they could “unplug” for a while?</vt:lpstr>
    </vt:vector>
  </TitlesOfParts>
  <Company>Westerly Public Schools</Company>
  <LinksUpToDate>false</LinksUpToDate>
  <SharedDoc>false</SharedDoc>
  <HyperlinksChanged>false</HyperlinksChanged>
  <AppVersion>15.0025</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Digital Citizenship</dc:title>
  <dc:creator>Diaz Michelle</dc:creator>
  <cp:lastModifiedBy>Michelle Diaz</cp:lastModifiedBy>
  <cp:revision>25</cp:revision>
  <dcterms:created xsi:type="dcterms:W3CDTF">2016-08-31T15:06:46Z</dcterms:created>
  <dcterms:modified xsi:type="dcterms:W3CDTF">2016-09-05T19:25:58Z</dcterms:modified>
</cp:coreProperties>
</file>