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68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93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English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All</c:v>
                </c:pt>
                <c:pt idx="1">
                  <c:v>White</c:v>
                </c:pt>
                <c:pt idx="2">
                  <c:v>Black</c:v>
                </c:pt>
                <c:pt idx="3">
                  <c:v>Hispanic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83</c:v>
                </c:pt>
                <c:pt idx="2">
                  <c:v>41</c:v>
                </c:pt>
                <c:pt idx="3">
                  <c:v>56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Reading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All</c:v>
                </c:pt>
                <c:pt idx="1">
                  <c:v>White</c:v>
                </c:pt>
                <c:pt idx="2">
                  <c:v>Black</c:v>
                </c:pt>
                <c:pt idx="3">
                  <c:v>Hispanic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64</c:v>
                </c:pt>
                <c:pt idx="1">
                  <c:v>69</c:v>
                </c:pt>
                <c:pt idx="2">
                  <c:v>28</c:v>
                </c:pt>
                <c:pt idx="3">
                  <c:v>41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Math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All</c:v>
                </c:pt>
                <c:pt idx="1">
                  <c:v>White</c:v>
                </c:pt>
                <c:pt idx="2">
                  <c:v>Black</c:v>
                </c:pt>
                <c:pt idx="3">
                  <c:v>Hispanic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62</c:v>
                </c:pt>
                <c:pt idx="1">
                  <c:v>67</c:v>
                </c:pt>
                <c:pt idx="2">
                  <c:v>23</c:v>
                </c:pt>
                <c:pt idx="3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746432"/>
        <c:axId val="89752320"/>
      </c:barChart>
      <c:catAx>
        <c:axId val="89746432"/>
        <c:scaling>
          <c:orientation val="minMax"/>
        </c:scaling>
        <c:delete val="0"/>
        <c:axPos val="b"/>
        <c:majorTickMark val="out"/>
        <c:minorTickMark val="none"/>
        <c:tickLblPos val="nextTo"/>
        <c:crossAx val="89752320"/>
        <c:crosses val="autoZero"/>
        <c:auto val="1"/>
        <c:lblAlgn val="ctr"/>
        <c:lblOffset val="100"/>
        <c:noMultiLvlLbl val="0"/>
      </c:catAx>
      <c:valAx>
        <c:axId val="89752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7464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51B1B-46C4-4ABE-A9AA-415D6102C148}" type="datetimeFigureOut">
              <a:rPr lang="en-US" smtClean="0"/>
              <a:t>11/9/2012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7B2CF5-DE22-4D28-B556-D3857B679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12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23E-93A5-4BE6-9D09-C446B246D0AA}" type="datetimeFigureOut">
              <a:rPr lang="en-US" smtClean="0"/>
              <a:t>11/9/2012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E4F8D42-1699-4E02-8959-A01226F59A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23E-93A5-4BE6-9D09-C446B246D0AA}" type="datetimeFigureOut">
              <a:rPr lang="en-US" smtClean="0"/>
              <a:t>11/9/2012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8D42-1699-4E02-8959-A01226F59A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23E-93A5-4BE6-9D09-C446B246D0AA}" type="datetimeFigureOut">
              <a:rPr lang="en-US" smtClean="0"/>
              <a:t>11/9/2012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8D42-1699-4E02-8959-A01226F59A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23E-93A5-4BE6-9D09-C446B246D0AA}" type="datetimeFigureOut">
              <a:rPr lang="en-US" smtClean="0"/>
              <a:t>11/9/2012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8D42-1699-4E02-8959-A01226F59A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23E-93A5-4BE6-9D09-C446B246D0AA}" type="datetimeFigureOut">
              <a:rPr lang="en-US" smtClean="0"/>
              <a:t>11/9/2012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8D42-1699-4E02-8959-A01226F59A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23E-93A5-4BE6-9D09-C446B246D0AA}" type="datetimeFigureOut">
              <a:rPr lang="en-US" smtClean="0"/>
              <a:t>11/9/2012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8D42-1699-4E02-8959-A01226F59A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23E-93A5-4BE6-9D09-C446B246D0AA}" type="datetimeFigureOut">
              <a:rPr lang="en-US" smtClean="0"/>
              <a:t>11/9/2012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8D42-1699-4E02-8959-A01226F59A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23E-93A5-4BE6-9D09-C446B246D0AA}" type="datetimeFigureOut">
              <a:rPr lang="en-US" smtClean="0"/>
              <a:t>11/9/2012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8D42-1699-4E02-8959-A01226F59A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23E-93A5-4BE6-9D09-C446B246D0AA}" type="datetimeFigureOut">
              <a:rPr lang="en-US" smtClean="0"/>
              <a:t>11/9/2012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8D42-1699-4E02-8959-A01226F59A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23E-93A5-4BE6-9D09-C446B246D0AA}" type="datetimeFigureOut">
              <a:rPr lang="en-US" smtClean="0"/>
              <a:t>11/9/2012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8D42-1699-4E02-8959-A01226F59A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23E-93A5-4BE6-9D09-C446B246D0AA}" type="datetimeFigureOut">
              <a:rPr lang="en-US" smtClean="0"/>
              <a:t>11/9/2012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8D42-1699-4E02-8959-A01226F59A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348823E-93A5-4BE6-9D09-C446B246D0AA}" type="datetimeFigureOut">
              <a:rPr lang="en-US" smtClean="0"/>
              <a:t>11/9/2012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E4F8D42-1699-4E02-8959-A01226F59A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What is the State and National Context?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dirty="0" smtClean="0"/>
              <a:t>Aligning Assessment between Secondary and Postsecondary Education</a:t>
            </a:r>
            <a:endParaRPr 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90600"/>
            <a:ext cx="2620963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6995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the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Shifting labor market needs- high school diploma no longer enough for a livable wage</a:t>
            </a:r>
          </a:p>
          <a:p>
            <a:r>
              <a:rPr lang="en-US" dirty="0" smtClean="0"/>
              <a:t>Evolution of the blurring the lines between secondary and postsecondary education</a:t>
            </a:r>
          </a:p>
          <a:p>
            <a:r>
              <a:rPr lang="en-US" dirty="0" smtClean="0"/>
              <a:t>Issues of developmental education/ remediation in higher education for traditional pipeline</a:t>
            </a:r>
          </a:p>
          <a:p>
            <a:r>
              <a:rPr lang="en-US" dirty="0" smtClean="0"/>
              <a:t>Assessment plays a key role in the disconnect between systems…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271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Minnesota’s Evolving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dirty="0"/>
              <a:t>  Every Minnesota student will</a:t>
            </a:r>
            <a:r>
              <a:rPr lang="en-US" dirty="0" smtClean="0"/>
              <a:t>...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Graduate from </a:t>
            </a:r>
            <a:r>
              <a:rPr lang="en-US" dirty="0" smtClean="0"/>
              <a:t>HS-  post-secondary </a:t>
            </a:r>
            <a:r>
              <a:rPr lang="en-US" dirty="0"/>
              <a:t>and career ready </a:t>
            </a:r>
          </a:p>
          <a:p>
            <a:r>
              <a:rPr lang="en-US" dirty="0"/>
              <a:t>If ready, access college level credit opportunities while in high school</a:t>
            </a:r>
          </a:p>
          <a:p>
            <a:r>
              <a:rPr lang="en-US" dirty="0"/>
              <a:t>If not on track, receive </a:t>
            </a:r>
            <a:r>
              <a:rPr lang="en-US" dirty="0" smtClean="0"/>
              <a:t>target interventions in foundational skills earlier </a:t>
            </a:r>
            <a:r>
              <a:rPr lang="en-US" dirty="0"/>
              <a:t>to assure ready when they graduate</a:t>
            </a:r>
          </a:p>
          <a:p>
            <a:r>
              <a:rPr lang="en-US" dirty="0"/>
              <a:t>Understand the college and career options to match the labor market and their skills and </a:t>
            </a:r>
            <a:r>
              <a:rPr lang="en-US" dirty="0" smtClean="0"/>
              <a:t>interest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 smtClean="0"/>
              <a:t>academic criterion+ soft skills/ non-cognitive= post-secondary ready/ career ready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52083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Disconnect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50% of recent high school graduates nationally access college needing a minimum of 1 developmental course, 48% in MN according to the </a:t>
            </a:r>
            <a:r>
              <a:rPr lang="en-US" sz="2000" i="1" dirty="0"/>
              <a:t>Get Prepared </a:t>
            </a:r>
            <a:r>
              <a:rPr lang="en-US" sz="2000" i="1" dirty="0" smtClean="0"/>
              <a:t>Report 2010</a:t>
            </a:r>
            <a:endParaRPr lang="en-US" sz="2000" i="1" dirty="0"/>
          </a:p>
          <a:p>
            <a:r>
              <a:rPr lang="en-US" sz="2000" dirty="0"/>
              <a:t>Adding time to degree completion and adding tuition costs</a:t>
            </a:r>
          </a:p>
          <a:p>
            <a:r>
              <a:rPr lang="en-US" sz="2000" dirty="0"/>
              <a:t>College completion rates</a:t>
            </a:r>
          </a:p>
          <a:p>
            <a:pPr marL="114300" indent="0">
              <a:buNone/>
            </a:pPr>
            <a:r>
              <a:rPr lang="en-US" sz="2000" dirty="0"/>
              <a:t>   2009 Minnesota- 6 year rate for baccalaureate degree               </a:t>
            </a:r>
          </a:p>
          <a:p>
            <a:pPr marL="114300" indent="0">
              <a:buNone/>
            </a:pPr>
            <a:r>
              <a:rPr lang="en-US" sz="2000" dirty="0"/>
              <a:t>   60.2%, 3 year associate degree 29.6%</a:t>
            </a:r>
          </a:p>
          <a:p>
            <a:r>
              <a:rPr lang="en-US" sz="2000" dirty="0"/>
              <a:t>25% of current jobs require a bachelors degree or higher nationally…many opportunities require 2 year degree or less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029200"/>
            <a:ext cx="2590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484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101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b="1" dirty="0" smtClean="0"/>
              <a:t>Norm Referenced</a:t>
            </a:r>
          </a:p>
          <a:p>
            <a:r>
              <a:rPr lang="en-US" dirty="0" smtClean="0"/>
              <a:t>ACT</a:t>
            </a:r>
            <a:endParaRPr lang="en-US" dirty="0"/>
          </a:p>
          <a:p>
            <a:r>
              <a:rPr lang="en-US" dirty="0"/>
              <a:t>SAT</a:t>
            </a:r>
          </a:p>
          <a:p>
            <a:r>
              <a:rPr lang="en-US" dirty="0"/>
              <a:t>Used for admissions purposes at the 4 year college and university</a:t>
            </a:r>
          </a:p>
          <a:p>
            <a:pPr marL="114300" indent="0">
              <a:buNone/>
            </a:pPr>
            <a:r>
              <a:rPr lang="en-US" dirty="0"/>
              <a:t>  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b="1" dirty="0" smtClean="0"/>
              <a:t>Criterion Referenced</a:t>
            </a:r>
          </a:p>
          <a:p>
            <a:r>
              <a:rPr lang="en-US" dirty="0" smtClean="0"/>
              <a:t>Compass (national)</a:t>
            </a:r>
            <a:endParaRPr lang="en-US" dirty="0"/>
          </a:p>
          <a:p>
            <a:r>
              <a:rPr lang="en-US" dirty="0" smtClean="0"/>
              <a:t>Accuplacer </a:t>
            </a:r>
            <a:r>
              <a:rPr lang="en-US" smtClean="0"/>
              <a:t>(national)</a:t>
            </a:r>
            <a:endParaRPr lang="en-US" dirty="0"/>
          </a:p>
          <a:p>
            <a:pPr lvl="1"/>
            <a:r>
              <a:rPr lang="en-US" dirty="0"/>
              <a:t>Used for course placement in colleges</a:t>
            </a:r>
          </a:p>
          <a:p>
            <a:r>
              <a:rPr lang="en-US" dirty="0" smtClean="0"/>
              <a:t>MCA (state)</a:t>
            </a:r>
            <a:endParaRPr lang="en-US" dirty="0"/>
          </a:p>
          <a:p>
            <a:pPr lvl="1"/>
            <a:r>
              <a:rPr lang="en-US" dirty="0"/>
              <a:t>Used for NCLB accountability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240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 of ACT in MN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72% of Minnesota graduating high students take </a:t>
            </a:r>
            <a:r>
              <a:rPr lang="en-US" sz="1600" dirty="0" smtClean="0"/>
              <a:t>ACT-</a:t>
            </a:r>
          </a:p>
          <a:p>
            <a:r>
              <a:rPr lang="en-US" sz="1600" dirty="0" smtClean="0"/>
              <a:t>Over 80% take Explore and PLAN</a:t>
            </a:r>
            <a:endParaRPr lang="en-US" sz="1600" dirty="0"/>
          </a:p>
          <a:p>
            <a:r>
              <a:rPr lang="en-US" sz="1600" dirty="0"/>
              <a:t>36% of those students pass ACT benchmarks in all areas</a:t>
            </a:r>
          </a:p>
          <a:p>
            <a:pPr marL="114300" indent="0" algn="ctr">
              <a:buNone/>
            </a:pPr>
            <a:r>
              <a:rPr lang="en-US" sz="1600" dirty="0"/>
              <a:t>Mapping of Minnesota State Standards to ACT</a:t>
            </a:r>
          </a:p>
          <a:p>
            <a:pPr marL="114300" indent="0">
              <a:buNone/>
            </a:pPr>
            <a:r>
              <a:rPr lang="en-US" sz="1600" dirty="0"/>
              <a:t>ELA Standards</a:t>
            </a:r>
          </a:p>
          <a:p>
            <a:r>
              <a:rPr lang="en-US" sz="1600" dirty="0"/>
              <a:t>Grade 8:  2 out of 4 strands</a:t>
            </a:r>
          </a:p>
          <a:p>
            <a:r>
              <a:rPr lang="en-US" sz="1600" dirty="0"/>
              <a:t>Grades 9-10: 2 out of 4 strands</a:t>
            </a:r>
          </a:p>
          <a:p>
            <a:r>
              <a:rPr lang="en-US" sz="1600" dirty="0"/>
              <a:t>Grades 11-12:  3 out of 4 strands</a:t>
            </a:r>
          </a:p>
          <a:p>
            <a:pPr marL="114300" indent="0">
              <a:buNone/>
            </a:pPr>
            <a:r>
              <a:rPr lang="en-US" sz="1600" dirty="0"/>
              <a:t>Math</a:t>
            </a:r>
          </a:p>
          <a:p>
            <a:r>
              <a:rPr lang="en-US" sz="1600" dirty="0"/>
              <a:t>Grade 8:  4 out of 4 </a:t>
            </a:r>
            <a:r>
              <a:rPr lang="en-US" sz="1600" dirty="0" smtClean="0"/>
              <a:t>strands</a:t>
            </a:r>
          </a:p>
          <a:p>
            <a:r>
              <a:rPr lang="en-US" sz="1600" dirty="0" smtClean="0"/>
              <a:t>High </a:t>
            </a:r>
            <a:r>
              <a:rPr lang="en-US" sz="1600" dirty="0"/>
              <a:t>School:  3</a:t>
            </a:r>
            <a:r>
              <a:rPr lang="en-US" dirty="0"/>
              <a:t> </a:t>
            </a:r>
            <a:r>
              <a:rPr lang="en-US" sz="1600" dirty="0"/>
              <a:t>out of 3 strands 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105400"/>
            <a:ext cx="73723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8331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 Benchmarks in MN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4020646"/>
              </p:ext>
            </p:extLst>
          </p:nvPr>
        </p:nvGraphicFramePr>
        <p:xfrm>
          <a:off x="457200" y="1752600"/>
          <a:ext cx="8229600" cy="4373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5156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 for ESEA/ NCLB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/>
              <a:t>States requiring ACT for ESEA Accountability</a:t>
            </a:r>
          </a:p>
          <a:p>
            <a:r>
              <a:rPr lang="en-US" dirty="0"/>
              <a:t>Illinois</a:t>
            </a:r>
          </a:p>
          <a:p>
            <a:r>
              <a:rPr lang="en-US" dirty="0"/>
              <a:t>Michigan</a:t>
            </a:r>
          </a:p>
          <a:p>
            <a:pPr marL="114300" indent="0">
              <a:buNone/>
            </a:pPr>
            <a:r>
              <a:rPr lang="en-US" dirty="0"/>
              <a:t>Legislative action was required</a:t>
            </a:r>
          </a:p>
          <a:p>
            <a:r>
              <a:rPr lang="en-US" dirty="0"/>
              <a:t>Cautioned regarding issues with accommodations with ACT for LEP/ ELL and IEP students</a:t>
            </a:r>
          </a:p>
          <a:p>
            <a:r>
              <a:rPr lang="en-US" dirty="0"/>
              <a:t>Costs higher than anticipated- retesting</a:t>
            </a:r>
          </a:p>
          <a:p>
            <a:r>
              <a:rPr lang="en-US" dirty="0"/>
              <a:t>Administrative changes- based on ACT time to give test</a:t>
            </a:r>
          </a:p>
          <a:p>
            <a:r>
              <a:rPr lang="en-US" dirty="0"/>
              <a:t>Limited peer review</a:t>
            </a:r>
          </a:p>
          <a:p>
            <a:r>
              <a:rPr lang="en-US" dirty="0"/>
              <a:t>Questions regarding tiered diplomas</a:t>
            </a:r>
          </a:p>
        </p:txBody>
      </p:sp>
    </p:spTree>
    <p:extLst>
      <p:ext uri="{BB962C8B-B14F-4D97-AF65-F5344CB8AC3E}">
        <p14:creationId xmlns:p14="http://schemas.microsoft.com/office/powerpoint/2010/main" val="3920266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National View on Post-secondary Readiness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11 states mandate high school students take college entrance exam</a:t>
            </a:r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9 </a:t>
            </a:r>
            <a:r>
              <a:rPr lang="en-US" dirty="0"/>
              <a:t>ACT- </a:t>
            </a:r>
            <a:r>
              <a:rPr lang="en-US" dirty="0" smtClean="0"/>
              <a:t>AL,CO</a:t>
            </a:r>
            <a:r>
              <a:rPr lang="en-US" dirty="0"/>
              <a:t>, IL, KY, LA, MI</a:t>
            </a:r>
            <a:r>
              <a:rPr lang="en-US" dirty="0" smtClean="0"/>
              <a:t>, MS, ND,WY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	2 SAT- DE, ME</a:t>
            </a:r>
          </a:p>
          <a:p>
            <a:pPr marL="114300" indent="0">
              <a:buNone/>
            </a:pPr>
            <a:r>
              <a:rPr lang="en-US" dirty="0"/>
              <a:t>	2 ACT or SAT-ID, TN</a:t>
            </a:r>
          </a:p>
          <a:p>
            <a:r>
              <a:rPr lang="en-US" dirty="0"/>
              <a:t>16 states have policies mandating/voluntary high school students take college and career assessments</a:t>
            </a:r>
          </a:p>
          <a:p>
            <a:pPr marL="411480" lvl="1" indent="0">
              <a:buNone/>
            </a:pPr>
            <a:r>
              <a:rPr lang="en-US" dirty="0"/>
              <a:t>       </a:t>
            </a:r>
            <a:r>
              <a:rPr lang="en-US" sz="2400" dirty="0"/>
              <a:t>9 ACT products - AL, AK, AR, KY, MN, ND, SC, TN, WV</a:t>
            </a:r>
          </a:p>
          <a:p>
            <a:pPr marL="411480" lvl="1" indent="0">
              <a:buNone/>
            </a:pPr>
            <a:r>
              <a:rPr lang="en-US" sz="2400" dirty="0"/>
              <a:t>	5 SAT products- GA, IN, ME, MD, SC</a:t>
            </a:r>
          </a:p>
          <a:p>
            <a:pPr marL="411480" lvl="1" indent="0">
              <a:buNone/>
            </a:pPr>
            <a:r>
              <a:rPr lang="en-US" sz="2400" dirty="0"/>
              <a:t>	2 State Developed- CA and FL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02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Early Models of State Alignment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Florida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PERT exam-college entrance</a:t>
            </a:r>
          </a:p>
          <a:p>
            <a:r>
              <a:rPr lang="en-US" dirty="0"/>
              <a:t>Developed by college faculty and high school teachers, aligned standards</a:t>
            </a:r>
          </a:p>
          <a:p>
            <a:r>
              <a:rPr lang="en-US" dirty="0"/>
              <a:t>Students not on track required to take college developmental course (taught by high school teacher) while in high school for high school credit aligned to college standards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California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EAP- offers pathway to be exempt from college placement testing </a:t>
            </a:r>
          </a:p>
          <a:p>
            <a:r>
              <a:rPr lang="en-US" dirty="0"/>
              <a:t>Aligned to California High School Exit Exam</a:t>
            </a:r>
          </a:p>
          <a:p>
            <a:r>
              <a:rPr lang="en-US" dirty="0"/>
              <a:t>Take the exam in 11</a:t>
            </a:r>
            <a:r>
              <a:rPr lang="en-US" baseline="30000" dirty="0"/>
              <a:t>th</a:t>
            </a:r>
            <a:r>
              <a:rPr lang="en-US" dirty="0"/>
              <a:t> grade to be eligible for early college options</a:t>
            </a:r>
          </a:p>
          <a:p>
            <a:r>
              <a:rPr lang="en-US" dirty="0"/>
              <a:t>If not on track, student is required to take additional high school courses to increase readiness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17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Texas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Establish state definitions of college and career readiness standards</a:t>
            </a:r>
          </a:p>
          <a:p>
            <a:r>
              <a:rPr lang="en-US" dirty="0" smtClean="0"/>
              <a:t>End of the course exams in Algebra II and English III aligned to college entrance</a:t>
            </a:r>
          </a:p>
          <a:p>
            <a:r>
              <a:rPr lang="en-US" dirty="0" smtClean="0"/>
              <a:t>Development of courses (jointly k-12, public higher ed.) to be given in 12</a:t>
            </a:r>
            <a:r>
              <a:rPr lang="en-US" baseline="30000" dirty="0" smtClean="0"/>
              <a:t>th</a:t>
            </a:r>
            <a:r>
              <a:rPr lang="en-US" dirty="0" smtClean="0"/>
              <a:t> grade if student doesn’t pass the end of the course exam</a:t>
            </a:r>
          </a:p>
          <a:p>
            <a:r>
              <a:rPr lang="en-US" dirty="0" smtClean="0"/>
              <a:t>Now working with College Board and Accuplacer to customize exams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038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Impact of Common Core on Assessment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45 states adopted</a:t>
            </a:r>
          </a:p>
          <a:p>
            <a:r>
              <a:rPr lang="en-US" dirty="0"/>
              <a:t>Development of 2 consortia to align high school exits exams with college readiness</a:t>
            </a:r>
          </a:p>
          <a:p>
            <a:pPr marL="114300" indent="0">
              <a:buNone/>
            </a:pPr>
            <a:r>
              <a:rPr lang="en-US" dirty="0"/>
              <a:t>   23 states- Partnership for Assessment of College Career (PARCC)</a:t>
            </a:r>
          </a:p>
          <a:p>
            <a:pPr marL="114300" indent="0">
              <a:buNone/>
            </a:pPr>
            <a:r>
              <a:rPr lang="en-US" dirty="0"/>
              <a:t>   28 states- SMARTER Balanced Assessment Consortium (SBAC)</a:t>
            </a:r>
          </a:p>
          <a:p>
            <a:pPr marL="114300" indent="0">
              <a:buNone/>
            </a:pPr>
            <a:r>
              <a:rPr lang="en-US" dirty="0"/>
              <a:t>   16 states when completed plan to adopt and use for both high school exit exams and entrance/placement into college courses</a:t>
            </a:r>
          </a:p>
        </p:txBody>
      </p:sp>
    </p:spTree>
    <p:extLst>
      <p:ext uri="{BB962C8B-B14F-4D97-AF65-F5344CB8AC3E}">
        <p14:creationId xmlns:p14="http://schemas.microsoft.com/office/powerpoint/2010/main" val="3381545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Evolution of Diagnostic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Identify skill gaps and tailor/ customize individual student remediation</a:t>
            </a:r>
          </a:p>
          <a:p>
            <a:r>
              <a:rPr lang="en-US" dirty="0"/>
              <a:t>College Board- (Accuplacer Diagnostic) and Pearson- My Foundation Lab ($1.50 a unit)</a:t>
            </a:r>
          </a:p>
          <a:p>
            <a:pPr marL="114300" indent="0">
              <a:buNone/>
            </a:pPr>
            <a:r>
              <a:rPr lang="en-US" dirty="0"/>
              <a:t>   Is tied to software </a:t>
            </a:r>
            <a:r>
              <a:rPr lang="en-US" dirty="0" smtClean="0"/>
              <a:t>to customize remediation- Pearson</a:t>
            </a:r>
            <a:endParaRPr lang="en-US" dirty="0"/>
          </a:p>
          <a:p>
            <a:r>
              <a:rPr lang="en-US" dirty="0" smtClean="0"/>
              <a:t>ACT </a:t>
            </a:r>
            <a:r>
              <a:rPr lang="en-US" dirty="0"/>
              <a:t>Diagnostics (Compass Diagnostic) ($1.61 a unit)</a:t>
            </a:r>
          </a:p>
          <a:p>
            <a:pPr marL="114300" indent="0">
              <a:buNone/>
            </a:pPr>
            <a:r>
              <a:rPr lang="en-US" dirty="0"/>
              <a:t>   </a:t>
            </a:r>
            <a:r>
              <a:rPr lang="en-US" dirty="0" smtClean="0"/>
              <a:t>Is </a:t>
            </a:r>
            <a:r>
              <a:rPr lang="en-US" dirty="0"/>
              <a:t>tied to software to customize </a:t>
            </a:r>
            <a:r>
              <a:rPr lang="en-US" dirty="0" smtClean="0"/>
              <a:t>remediation- </a:t>
            </a:r>
          </a:p>
          <a:p>
            <a:pPr marL="114300" indent="0">
              <a:buNone/>
            </a:pPr>
            <a:r>
              <a:rPr lang="en-US" dirty="0" smtClean="0"/>
              <a:t>PLATO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484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to Ponder?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aspects of these models could/ should  be replicated in Minnesota?</a:t>
            </a:r>
          </a:p>
          <a:p>
            <a:r>
              <a:rPr lang="en-US" dirty="0" smtClean="0"/>
              <a:t>Recognizing our students go to many different post-secondary experiences how do we frame being inclusive of these different options?</a:t>
            </a:r>
          </a:p>
          <a:p>
            <a:r>
              <a:rPr lang="en-US" dirty="0" smtClean="0"/>
              <a:t>How do we assure we have a mechanism in place to identify early if a student is not on track and provide targeted intervention while in high school?</a:t>
            </a:r>
          </a:p>
          <a:p>
            <a:r>
              <a:rPr lang="en-US" dirty="0" smtClean="0"/>
              <a:t>Which options offer the clearest and most transparent options for our varied stakeholders?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8031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744</Words>
  <Application>Microsoft Office PowerPoint</Application>
  <PresentationFormat>On-screen Show (4:3)</PresentationFormat>
  <Paragraphs>100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Apothecary</vt:lpstr>
      <vt:lpstr>Aligning Assessment between Secondary and Postsecondary Education</vt:lpstr>
      <vt:lpstr>Setting the Context</vt:lpstr>
      <vt:lpstr>Minnesota’s Evolving Framework</vt:lpstr>
      <vt:lpstr>The Disconnect</vt:lpstr>
      <vt:lpstr>Assessment 101</vt:lpstr>
      <vt:lpstr>Current Status of ACT in MN</vt:lpstr>
      <vt:lpstr>ACT Benchmarks in MN</vt:lpstr>
      <vt:lpstr>ACT for ESEA/ NCLB </vt:lpstr>
      <vt:lpstr>National View on Post-secondary Readiness</vt:lpstr>
      <vt:lpstr>Early Models of State Alignment</vt:lpstr>
      <vt:lpstr>Texas Model</vt:lpstr>
      <vt:lpstr>Impact of Common Core on Assessment </vt:lpstr>
      <vt:lpstr>Evolution of Diagnostic Testing</vt:lpstr>
      <vt:lpstr>Points to Ponder?</vt:lpstr>
    </vt:vector>
  </TitlesOfParts>
  <Company>MnSCu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Aligning Assessment between Secondary and Post-secondary Education</dc:title>
  <dc:creator>Karen Hynick</dc:creator>
  <cp:lastModifiedBy>Karnuth, Kathy</cp:lastModifiedBy>
  <cp:revision>9</cp:revision>
  <cp:lastPrinted>2012-11-09T21:14:16Z</cp:lastPrinted>
  <dcterms:created xsi:type="dcterms:W3CDTF">2012-11-09T19:44:00Z</dcterms:created>
  <dcterms:modified xsi:type="dcterms:W3CDTF">2012-11-09T21:15:41Z</dcterms:modified>
</cp:coreProperties>
</file>