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0"/>
  </p:notesMasterIdLst>
  <p:sldIdLst>
    <p:sldId id="256" r:id="rId2"/>
    <p:sldId id="257" r:id="rId3"/>
    <p:sldId id="258" r:id="rId4"/>
    <p:sldId id="259" r:id="rId5"/>
    <p:sldId id="260" r:id="rId6"/>
    <p:sldId id="262" r:id="rId7"/>
    <p:sldId id="263" r:id="rId8"/>
    <p:sldId id="264" r:id="rId9"/>
    <p:sldId id="265" r:id="rId10"/>
    <p:sldId id="291" r:id="rId11"/>
    <p:sldId id="266" r:id="rId12"/>
    <p:sldId id="298" r:id="rId13"/>
    <p:sldId id="297" r:id="rId14"/>
    <p:sldId id="277" r:id="rId15"/>
    <p:sldId id="287" r:id="rId16"/>
    <p:sldId id="286" r:id="rId17"/>
    <p:sldId id="289" r:id="rId18"/>
    <p:sldId id="300" r:id="rId19"/>
    <p:sldId id="296" r:id="rId20"/>
    <p:sldId id="301" r:id="rId21"/>
    <p:sldId id="302" r:id="rId22"/>
    <p:sldId id="303" r:id="rId23"/>
    <p:sldId id="304" r:id="rId24"/>
    <p:sldId id="305" r:id="rId25"/>
    <p:sldId id="299" r:id="rId26"/>
    <p:sldId id="275" r:id="rId27"/>
    <p:sldId id="294" r:id="rId28"/>
    <p:sldId id="295" r:id="rId2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38" autoAdjust="0"/>
    <p:restoredTop sz="87143" autoAdjust="0"/>
  </p:normalViewPr>
  <p:slideViewPr>
    <p:cSldViewPr>
      <p:cViewPr varScale="1">
        <p:scale>
          <a:sx n="65" d="100"/>
          <a:sy n="65" d="100"/>
        </p:scale>
        <p:origin x="1686"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C17CCD-C4FC-4843-A153-267E83BA60FC}" type="doc">
      <dgm:prSet loTypeId="urn:microsoft.com/office/officeart/2005/8/layout/cycle8" loCatId="cycle" qsTypeId="urn:microsoft.com/office/officeart/2005/8/quickstyle/simple1" qsCatId="simple" csTypeId="urn:microsoft.com/office/officeart/2005/8/colors/accent1_2" csCatId="accent1" phldr="1"/>
      <dgm:spPr/>
    </dgm:pt>
    <dgm:pt modelId="{B24482A0-8D3F-4D05-B976-C6F00BCF5BCD}">
      <dgm:prSet phldrT="[Text]"/>
      <dgm:spPr/>
      <dgm:t>
        <a:bodyPr/>
        <a:lstStyle/>
        <a:p>
          <a:r>
            <a:rPr lang="en-US" dirty="0" smtClean="0"/>
            <a:t>Student</a:t>
          </a:r>
          <a:endParaRPr lang="en-US" dirty="0"/>
        </a:p>
      </dgm:t>
    </dgm:pt>
    <dgm:pt modelId="{7DC2D675-EE9E-4940-AD11-1207B99579AA}" type="parTrans" cxnId="{41626D15-592E-4328-A913-3E230F0E8B0A}">
      <dgm:prSet/>
      <dgm:spPr/>
      <dgm:t>
        <a:bodyPr/>
        <a:lstStyle/>
        <a:p>
          <a:endParaRPr lang="en-US"/>
        </a:p>
      </dgm:t>
    </dgm:pt>
    <dgm:pt modelId="{65E64115-AFCB-4FA5-8ADB-B1CE971A8291}" type="sibTrans" cxnId="{41626D15-592E-4328-A913-3E230F0E8B0A}">
      <dgm:prSet/>
      <dgm:spPr/>
      <dgm:t>
        <a:bodyPr/>
        <a:lstStyle/>
        <a:p>
          <a:endParaRPr lang="en-US"/>
        </a:p>
      </dgm:t>
    </dgm:pt>
    <dgm:pt modelId="{1DFDACA4-1340-47FD-8ABD-A7F8373DEBD4}">
      <dgm:prSet phldrT="[Text]"/>
      <dgm:spPr/>
      <dgm:t>
        <a:bodyPr/>
        <a:lstStyle/>
        <a:p>
          <a:r>
            <a:rPr lang="en-US" dirty="0" smtClean="0"/>
            <a:t>Counselor</a:t>
          </a:r>
          <a:endParaRPr lang="en-US" dirty="0"/>
        </a:p>
      </dgm:t>
    </dgm:pt>
    <dgm:pt modelId="{D27AC383-E0FB-45B3-AD46-781BB11F746A}" type="parTrans" cxnId="{D1F14063-1C39-4FB7-90A3-D609591B4E45}">
      <dgm:prSet/>
      <dgm:spPr/>
      <dgm:t>
        <a:bodyPr/>
        <a:lstStyle/>
        <a:p>
          <a:endParaRPr lang="en-US"/>
        </a:p>
      </dgm:t>
    </dgm:pt>
    <dgm:pt modelId="{33DB5D20-8B8D-44DE-8C90-624C296EDCAD}" type="sibTrans" cxnId="{D1F14063-1C39-4FB7-90A3-D609591B4E45}">
      <dgm:prSet/>
      <dgm:spPr/>
      <dgm:t>
        <a:bodyPr/>
        <a:lstStyle/>
        <a:p>
          <a:endParaRPr lang="en-US"/>
        </a:p>
      </dgm:t>
    </dgm:pt>
    <dgm:pt modelId="{0AA785A1-2B38-462C-956F-301EB57C7E28}">
      <dgm:prSet phldrT="[Text]"/>
      <dgm:spPr/>
      <dgm:t>
        <a:bodyPr/>
        <a:lstStyle/>
        <a:p>
          <a:r>
            <a:rPr lang="en-US" dirty="0" smtClean="0"/>
            <a:t>Parent</a:t>
          </a:r>
          <a:endParaRPr lang="en-US" dirty="0"/>
        </a:p>
      </dgm:t>
    </dgm:pt>
    <dgm:pt modelId="{076DFAFE-E098-432C-887E-27E642B6143F}" type="parTrans" cxnId="{DBF62905-E0D3-4871-A7BF-17DAD1D3C275}">
      <dgm:prSet/>
      <dgm:spPr/>
      <dgm:t>
        <a:bodyPr/>
        <a:lstStyle/>
        <a:p>
          <a:endParaRPr lang="en-US"/>
        </a:p>
      </dgm:t>
    </dgm:pt>
    <dgm:pt modelId="{755120C2-2CCD-4206-9F27-4785D68EF08C}" type="sibTrans" cxnId="{DBF62905-E0D3-4871-A7BF-17DAD1D3C275}">
      <dgm:prSet/>
      <dgm:spPr/>
      <dgm:t>
        <a:bodyPr/>
        <a:lstStyle/>
        <a:p>
          <a:endParaRPr lang="en-US"/>
        </a:p>
      </dgm:t>
    </dgm:pt>
    <dgm:pt modelId="{2FE29576-1C8A-42CD-84F6-E82CB4AFE122}" type="pres">
      <dgm:prSet presAssocID="{09C17CCD-C4FC-4843-A153-267E83BA60FC}" presName="compositeShape" presStyleCnt="0">
        <dgm:presLayoutVars>
          <dgm:chMax val="7"/>
          <dgm:dir/>
          <dgm:resizeHandles val="exact"/>
        </dgm:presLayoutVars>
      </dgm:prSet>
      <dgm:spPr/>
    </dgm:pt>
    <dgm:pt modelId="{758C0C42-AF6F-4656-9ACF-268989C7F038}" type="pres">
      <dgm:prSet presAssocID="{09C17CCD-C4FC-4843-A153-267E83BA60FC}" presName="wedge1" presStyleLbl="node1" presStyleIdx="0" presStyleCnt="3"/>
      <dgm:spPr/>
      <dgm:t>
        <a:bodyPr/>
        <a:lstStyle/>
        <a:p>
          <a:endParaRPr lang="en-US"/>
        </a:p>
      </dgm:t>
    </dgm:pt>
    <dgm:pt modelId="{805F49AF-F25E-4AFD-93CE-2AE48A0C1B51}" type="pres">
      <dgm:prSet presAssocID="{09C17CCD-C4FC-4843-A153-267E83BA60FC}" presName="dummy1a" presStyleCnt="0"/>
      <dgm:spPr/>
    </dgm:pt>
    <dgm:pt modelId="{122B5078-48AE-4C6F-B1D3-1F5F36FC4876}" type="pres">
      <dgm:prSet presAssocID="{09C17CCD-C4FC-4843-A153-267E83BA60FC}" presName="dummy1b" presStyleCnt="0"/>
      <dgm:spPr/>
    </dgm:pt>
    <dgm:pt modelId="{32FF5C95-E15F-4263-B501-2E895059CEB4}" type="pres">
      <dgm:prSet presAssocID="{09C17CCD-C4FC-4843-A153-267E83BA60FC}" presName="wedge1Tx" presStyleLbl="node1" presStyleIdx="0" presStyleCnt="3">
        <dgm:presLayoutVars>
          <dgm:chMax val="0"/>
          <dgm:chPref val="0"/>
          <dgm:bulletEnabled val="1"/>
        </dgm:presLayoutVars>
      </dgm:prSet>
      <dgm:spPr/>
      <dgm:t>
        <a:bodyPr/>
        <a:lstStyle/>
        <a:p>
          <a:endParaRPr lang="en-US"/>
        </a:p>
      </dgm:t>
    </dgm:pt>
    <dgm:pt modelId="{F33F51E3-CEA8-4BDB-B0DB-5D5278DE4B93}" type="pres">
      <dgm:prSet presAssocID="{09C17CCD-C4FC-4843-A153-267E83BA60FC}" presName="wedge2" presStyleLbl="node1" presStyleIdx="1" presStyleCnt="3"/>
      <dgm:spPr/>
      <dgm:t>
        <a:bodyPr/>
        <a:lstStyle/>
        <a:p>
          <a:endParaRPr lang="en-US"/>
        </a:p>
      </dgm:t>
    </dgm:pt>
    <dgm:pt modelId="{51C16E27-0C44-44A7-9226-E7D0F73F0F64}" type="pres">
      <dgm:prSet presAssocID="{09C17CCD-C4FC-4843-A153-267E83BA60FC}" presName="dummy2a" presStyleCnt="0"/>
      <dgm:spPr/>
    </dgm:pt>
    <dgm:pt modelId="{3769C567-1582-4C34-82EF-EF63A9F55CA8}" type="pres">
      <dgm:prSet presAssocID="{09C17CCD-C4FC-4843-A153-267E83BA60FC}" presName="dummy2b" presStyleCnt="0"/>
      <dgm:spPr/>
    </dgm:pt>
    <dgm:pt modelId="{F2CCA2A0-E1DB-4301-8F6F-B3B33485F194}" type="pres">
      <dgm:prSet presAssocID="{09C17CCD-C4FC-4843-A153-267E83BA60FC}" presName="wedge2Tx" presStyleLbl="node1" presStyleIdx="1" presStyleCnt="3">
        <dgm:presLayoutVars>
          <dgm:chMax val="0"/>
          <dgm:chPref val="0"/>
          <dgm:bulletEnabled val="1"/>
        </dgm:presLayoutVars>
      </dgm:prSet>
      <dgm:spPr/>
      <dgm:t>
        <a:bodyPr/>
        <a:lstStyle/>
        <a:p>
          <a:endParaRPr lang="en-US"/>
        </a:p>
      </dgm:t>
    </dgm:pt>
    <dgm:pt modelId="{3C3676CB-27F8-45EF-80F6-B0DDB89AE763}" type="pres">
      <dgm:prSet presAssocID="{09C17CCD-C4FC-4843-A153-267E83BA60FC}" presName="wedge3" presStyleLbl="node1" presStyleIdx="2" presStyleCnt="3"/>
      <dgm:spPr/>
      <dgm:t>
        <a:bodyPr/>
        <a:lstStyle/>
        <a:p>
          <a:endParaRPr lang="en-US"/>
        </a:p>
      </dgm:t>
    </dgm:pt>
    <dgm:pt modelId="{3737757D-D08B-4810-A1B6-6EDC2C3FA680}" type="pres">
      <dgm:prSet presAssocID="{09C17CCD-C4FC-4843-A153-267E83BA60FC}" presName="dummy3a" presStyleCnt="0"/>
      <dgm:spPr/>
    </dgm:pt>
    <dgm:pt modelId="{AAA05B9C-23C6-4353-9AC1-4AFE9EB5D706}" type="pres">
      <dgm:prSet presAssocID="{09C17CCD-C4FC-4843-A153-267E83BA60FC}" presName="dummy3b" presStyleCnt="0"/>
      <dgm:spPr/>
    </dgm:pt>
    <dgm:pt modelId="{0ABCDE6B-A14F-45B3-A2C8-EFB5A8F89727}" type="pres">
      <dgm:prSet presAssocID="{09C17CCD-C4FC-4843-A153-267E83BA60FC}" presName="wedge3Tx" presStyleLbl="node1" presStyleIdx="2" presStyleCnt="3">
        <dgm:presLayoutVars>
          <dgm:chMax val="0"/>
          <dgm:chPref val="0"/>
          <dgm:bulletEnabled val="1"/>
        </dgm:presLayoutVars>
      </dgm:prSet>
      <dgm:spPr/>
      <dgm:t>
        <a:bodyPr/>
        <a:lstStyle/>
        <a:p>
          <a:endParaRPr lang="en-US"/>
        </a:p>
      </dgm:t>
    </dgm:pt>
    <dgm:pt modelId="{C0A68940-F6FB-462D-A96B-A8362893D6D7}" type="pres">
      <dgm:prSet presAssocID="{65E64115-AFCB-4FA5-8ADB-B1CE971A8291}" presName="arrowWedge1" presStyleLbl="fgSibTrans2D1" presStyleIdx="0" presStyleCnt="3"/>
      <dgm:spPr/>
    </dgm:pt>
    <dgm:pt modelId="{F1401BAB-2C38-49AB-9915-88CAAE564187}" type="pres">
      <dgm:prSet presAssocID="{33DB5D20-8B8D-44DE-8C90-624C296EDCAD}" presName="arrowWedge2" presStyleLbl="fgSibTrans2D1" presStyleIdx="1" presStyleCnt="3"/>
      <dgm:spPr/>
    </dgm:pt>
    <dgm:pt modelId="{4AB2E02D-9319-4999-AE49-DC41131B17D1}" type="pres">
      <dgm:prSet presAssocID="{755120C2-2CCD-4206-9F27-4785D68EF08C}" presName="arrowWedge3" presStyleLbl="fgSibTrans2D1" presStyleIdx="2" presStyleCnt="3"/>
      <dgm:spPr/>
    </dgm:pt>
  </dgm:ptLst>
  <dgm:cxnLst>
    <dgm:cxn modelId="{A1DA1B88-2DA4-4474-9F03-20D4B6DEB1FE}" type="presOf" srcId="{0AA785A1-2B38-462C-956F-301EB57C7E28}" destId="{3C3676CB-27F8-45EF-80F6-B0DDB89AE763}" srcOrd="0" destOrd="0" presId="urn:microsoft.com/office/officeart/2005/8/layout/cycle8"/>
    <dgm:cxn modelId="{DBF62905-E0D3-4871-A7BF-17DAD1D3C275}" srcId="{09C17CCD-C4FC-4843-A153-267E83BA60FC}" destId="{0AA785A1-2B38-462C-956F-301EB57C7E28}" srcOrd="2" destOrd="0" parTransId="{076DFAFE-E098-432C-887E-27E642B6143F}" sibTransId="{755120C2-2CCD-4206-9F27-4785D68EF08C}"/>
    <dgm:cxn modelId="{41626D15-592E-4328-A913-3E230F0E8B0A}" srcId="{09C17CCD-C4FC-4843-A153-267E83BA60FC}" destId="{B24482A0-8D3F-4D05-B976-C6F00BCF5BCD}" srcOrd="0" destOrd="0" parTransId="{7DC2D675-EE9E-4940-AD11-1207B99579AA}" sibTransId="{65E64115-AFCB-4FA5-8ADB-B1CE971A8291}"/>
    <dgm:cxn modelId="{82EB7C18-0AC2-4CFC-853E-358EB4F421BC}" type="presOf" srcId="{0AA785A1-2B38-462C-956F-301EB57C7E28}" destId="{0ABCDE6B-A14F-45B3-A2C8-EFB5A8F89727}" srcOrd="1" destOrd="0" presId="urn:microsoft.com/office/officeart/2005/8/layout/cycle8"/>
    <dgm:cxn modelId="{6E2EA76C-788E-47B4-8B60-CD146923D76F}" type="presOf" srcId="{B24482A0-8D3F-4D05-B976-C6F00BCF5BCD}" destId="{32FF5C95-E15F-4263-B501-2E895059CEB4}" srcOrd="1" destOrd="0" presId="urn:microsoft.com/office/officeart/2005/8/layout/cycle8"/>
    <dgm:cxn modelId="{55E11418-0DE0-4C37-8925-BCD8452E0685}" type="presOf" srcId="{09C17CCD-C4FC-4843-A153-267E83BA60FC}" destId="{2FE29576-1C8A-42CD-84F6-E82CB4AFE122}" srcOrd="0" destOrd="0" presId="urn:microsoft.com/office/officeart/2005/8/layout/cycle8"/>
    <dgm:cxn modelId="{136FE7F6-FA8C-47D0-A0C6-2790C735586C}" type="presOf" srcId="{B24482A0-8D3F-4D05-B976-C6F00BCF5BCD}" destId="{758C0C42-AF6F-4656-9ACF-268989C7F038}" srcOrd="0" destOrd="0" presId="urn:microsoft.com/office/officeart/2005/8/layout/cycle8"/>
    <dgm:cxn modelId="{D1F14063-1C39-4FB7-90A3-D609591B4E45}" srcId="{09C17CCD-C4FC-4843-A153-267E83BA60FC}" destId="{1DFDACA4-1340-47FD-8ABD-A7F8373DEBD4}" srcOrd="1" destOrd="0" parTransId="{D27AC383-E0FB-45B3-AD46-781BB11F746A}" sibTransId="{33DB5D20-8B8D-44DE-8C90-624C296EDCAD}"/>
    <dgm:cxn modelId="{554A19AC-9745-4BC1-9F66-D0FE36CCF8C0}" type="presOf" srcId="{1DFDACA4-1340-47FD-8ABD-A7F8373DEBD4}" destId="{F2CCA2A0-E1DB-4301-8F6F-B3B33485F194}" srcOrd="1" destOrd="0" presId="urn:microsoft.com/office/officeart/2005/8/layout/cycle8"/>
    <dgm:cxn modelId="{74EF62FA-C472-4FAA-8076-750C4E5C22F9}" type="presOf" srcId="{1DFDACA4-1340-47FD-8ABD-A7F8373DEBD4}" destId="{F33F51E3-CEA8-4BDB-B0DB-5D5278DE4B93}" srcOrd="0" destOrd="0" presId="urn:microsoft.com/office/officeart/2005/8/layout/cycle8"/>
    <dgm:cxn modelId="{6E0AE20D-7125-4C7A-94FB-63A2B9988422}" type="presParOf" srcId="{2FE29576-1C8A-42CD-84F6-E82CB4AFE122}" destId="{758C0C42-AF6F-4656-9ACF-268989C7F038}" srcOrd="0" destOrd="0" presId="urn:microsoft.com/office/officeart/2005/8/layout/cycle8"/>
    <dgm:cxn modelId="{378E435E-FD11-49FF-BAF7-C1EE10AE3830}" type="presParOf" srcId="{2FE29576-1C8A-42CD-84F6-E82CB4AFE122}" destId="{805F49AF-F25E-4AFD-93CE-2AE48A0C1B51}" srcOrd="1" destOrd="0" presId="urn:microsoft.com/office/officeart/2005/8/layout/cycle8"/>
    <dgm:cxn modelId="{FBFC2D44-888D-4596-8DB2-FE31B99FBA63}" type="presParOf" srcId="{2FE29576-1C8A-42CD-84F6-E82CB4AFE122}" destId="{122B5078-48AE-4C6F-B1D3-1F5F36FC4876}" srcOrd="2" destOrd="0" presId="urn:microsoft.com/office/officeart/2005/8/layout/cycle8"/>
    <dgm:cxn modelId="{B5865F04-C5BE-4566-898B-D58EA594C394}" type="presParOf" srcId="{2FE29576-1C8A-42CD-84F6-E82CB4AFE122}" destId="{32FF5C95-E15F-4263-B501-2E895059CEB4}" srcOrd="3" destOrd="0" presId="urn:microsoft.com/office/officeart/2005/8/layout/cycle8"/>
    <dgm:cxn modelId="{187D87CD-E290-4278-AB83-8AC4FCACEA2B}" type="presParOf" srcId="{2FE29576-1C8A-42CD-84F6-E82CB4AFE122}" destId="{F33F51E3-CEA8-4BDB-B0DB-5D5278DE4B93}" srcOrd="4" destOrd="0" presId="urn:microsoft.com/office/officeart/2005/8/layout/cycle8"/>
    <dgm:cxn modelId="{8360C7F8-F0EE-4BAD-A1FA-68E6F32FD0DA}" type="presParOf" srcId="{2FE29576-1C8A-42CD-84F6-E82CB4AFE122}" destId="{51C16E27-0C44-44A7-9226-E7D0F73F0F64}" srcOrd="5" destOrd="0" presId="urn:microsoft.com/office/officeart/2005/8/layout/cycle8"/>
    <dgm:cxn modelId="{CDEEC9D9-DACA-405F-BD58-4B9C2CB49725}" type="presParOf" srcId="{2FE29576-1C8A-42CD-84F6-E82CB4AFE122}" destId="{3769C567-1582-4C34-82EF-EF63A9F55CA8}" srcOrd="6" destOrd="0" presId="urn:microsoft.com/office/officeart/2005/8/layout/cycle8"/>
    <dgm:cxn modelId="{F3592F4D-CB11-4EF8-AE03-BADE47473FEE}" type="presParOf" srcId="{2FE29576-1C8A-42CD-84F6-E82CB4AFE122}" destId="{F2CCA2A0-E1DB-4301-8F6F-B3B33485F194}" srcOrd="7" destOrd="0" presId="urn:microsoft.com/office/officeart/2005/8/layout/cycle8"/>
    <dgm:cxn modelId="{3A7C2B46-980F-4252-9F1E-4F0C50BB3237}" type="presParOf" srcId="{2FE29576-1C8A-42CD-84F6-E82CB4AFE122}" destId="{3C3676CB-27F8-45EF-80F6-B0DDB89AE763}" srcOrd="8" destOrd="0" presId="urn:microsoft.com/office/officeart/2005/8/layout/cycle8"/>
    <dgm:cxn modelId="{A1981CF8-17D3-46BB-AF31-0021C3514234}" type="presParOf" srcId="{2FE29576-1C8A-42CD-84F6-E82CB4AFE122}" destId="{3737757D-D08B-4810-A1B6-6EDC2C3FA680}" srcOrd="9" destOrd="0" presId="urn:microsoft.com/office/officeart/2005/8/layout/cycle8"/>
    <dgm:cxn modelId="{596F169B-C435-40F5-A714-A6592A1936F8}" type="presParOf" srcId="{2FE29576-1C8A-42CD-84F6-E82CB4AFE122}" destId="{AAA05B9C-23C6-4353-9AC1-4AFE9EB5D706}" srcOrd="10" destOrd="0" presId="urn:microsoft.com/office/officeart/2005/8/layout/cycle8"/>
    <dgm:cxn modelId="{2363171B-8BEB-4268-9810-6079E7CDC0A8}" type="presParOf" srcId="{2FE29576-1C8A-42CD-84F6-E82CB4AFE122}" destId="{0ABCDE6B-A14F-45B3-A2C8-EFB5A8F89727}" srcOrd="11" destOrd="0" presId="urn:microsoft.com/office/officeart/2005/8/layout/cycle8"/>
    <dgm:cxn modelId="{D04B4C83-78A1-44E8-86A8-448FC8AAFC7D}" type="presParOf" srcId="{2FE29576-1C8A-42CD-84F6-E82CB4AFE122}" destId="{C0A68940-F6FB-462D-A96B-A8362893D6D7}" srcOrd="12" destOrd="0" presId="urn:microsoft.com/office/officeart/2005/8/layout/cycle8"/>
    <dgm:cxn modelId="{EC1A0F90-32D4-416C-944B-741B72CCD61D}" type="presParOf" srcId="{2FE29576-1C8A-42CD-84F6-E82CB4AFE122}" destId="{F1401BAB-2C38-49AB-9915-88CAAE564187}" srcOrd="13" destOrd="0" presId="urn:microsoft.com/office/officeart/2005/8/layout/cycle8"/>
    <dgm:cxn modelId="{E30C08F2-AA95-436E-A4E8-F3EB958BBFF6}" type="presParOf" srcId="{2FE29576-1C8A-42CD-84F6-E82CB4AFE122}" destId="{4AB2E02D-9319-4999-AE49-DC41131B17D1}"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3B8E9A49-E675-46D6-BC48-1F0A83353BE2}" type="datetimeFigureOut">
              <a:rPr lang="en-US" smtClean="0"/>
              <a:t>4/22/2018</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5E416307-5E94-465C-ADAA-CB2DB5F27A67}" type="slidenum">
              <a:rPr lang="en-US" smtClean="0"/>
              <a:t>‹#›</a:t>
            </a:fld>
            <a:endParaRPr lang="en-US"/>
          </a:p>
        </p:txBody>
      </p:sp>
    </p:spTree>
    <p:extLst>
      <p:ext uri="{BB962C8B-B14F-4D97-AF65-F5344CB8AC3E}">
        <p14:creationId xmlns:p14="http://schemas.microsoft.com/office/powerpoint/2010/main" val="3048339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Arial" panose="020B0604020202020204" pitchFamily="34" charset="0"/>
              </a:rPr>
              <a:t>The completion of the Core 40 diploma is required for all students, which is also the minimum college admission requirement for the state’s public four year universities.   While the Core 40 diploma is the minimum requirement, students also have the choice of pursing a more rigorous path, which includes the Academic Honors or Technical Honors diploma.  </a:t>
            </a:r>
          </a:p>
          <a:p>
            <a:pPr eaLnBrk="1" hangingPunct="1"/>
            <a:r>
              <a:rPr lang="en-US" altLang="en-US" dirty="0" smtClean="0">
                <a:latin typeface="Arial" panose="020B0604020202020204" pitchFamily="34" charset="0"/>
              </a:rPr>
              <a:t>A General Diploma may be considered, if necessary, during the student’s junior year. A formal opt out process is required for this option. </a:t>
            </a:r>
          </a:p>
        </p:txBody>
      </p:sp>
      <p:sp>
        <p:nvSpPr>
          <p:cNvPr id="4" name="Slide Number Placeholder 3"/>
          <p:cNvSpPr>
            <a:spLocks noGrp="1"/>
          </p:cNvSpPr>
          <p:nvPr>
            <p:ph type="sldNum" sz="quarter" idx="10"/>
          </p:nvPr>
        </p:nvSpPr>
        <p:spPr/>
        <p:txBody>
          <a:bodyPr/>
          <a:lstStyle/>
          <a:p>
            <a:fld id="{5E416307-5E94-465C-ADAA-CB2DB5F27A67}" type="slidenum">
              <a:rPr lang="en-US" smtClean="0"/>
              <a:t>22</a:t>
            </a:fld>
            <a:endParaRPr lang="en-US"/>
          </a:p>
        </p:txBody>
      </p:sp>
    </p:spTree>
    <p:extLst>
      <p:ext uri="{BB962C8B-B14F-4D97-AF65-F5344CB8AC3E}">
        <p14:creationId xmlns:p14="http://schemas.microsoft.com/office/powerpoint/2010/main" val="2200088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EFB8B97-79B7-456E-A839-AE44920FB96E}" type="datetimeFigureOut">
              <a:rPr lang="en-US" smtClean="0"/>
              <a:t>4/22/2018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DC5930F-2E86-41C0-95B1-6E863A82819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FB8B97-79B7-456E-A839-AE44920FB96E}"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EFB8B97-79B7-456E-A839-AE44920FB96E}"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DC5930F-2E86-41C0-95B1-6E863A82819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FB8B97-79B7-456E-A839-AE44920FB96E}"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EFB8B97-79B7-456E-A839-AE44920FB96E}" type="datetimeFigureOut">
              <a:rPr lang="en-US" smtClean="0"/>
              <a:t>4/22/2018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EFB8B97-79B7-456E-A839-AE44920FB96E}" type="datetimeFigureOut">
              <a:rPr lang="en-US" smtClean="0"/>
              <a:t>4/22/2018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FB8B97-79B7-456E-A839-AE44920FB96E}" type="datetimeFigureOut">
              <a:rPr lang="en-US" smtClean="0"/>
              <a:t>4/22/2018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FB8B97-79B7-456E-A839-AE44920FB96E}"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EFB8B97-79B7-456E-A839-AE44920FB96E}"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FB8B97-79B7-456E-A839-AE44920FB96E}"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FB8B97-79B7-456E-A839-AE44920FB96E}"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5930F-2E86-41C0-95B1-6E863A82819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EFB8B97-79B7-456E-A839-AE44920FB96E}" type="datetimeFigureOut">
              <a:rPr lang="en-US" smtClean="0"/>
              <a:t>4/22/2018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DC5930F-2E86-41C0-95B1-6E863A82819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BEGIN WITH THE END IN MIND</a:t>
            </a:r>
            <a:endParaRPr lang="en-US" dirty="0"/>
          </a:p>
        </p:txBody>
      </p:sp>
      <p:sp>
        <p:nvSpPr>
          <p:cNvPr id="3" name="Subtitle 2"/>
          <p:cNvSpPr>
            <a:spLocks noGrp="1"/>
          </p:cNvSpPr>
          <p:nvPr>
            <p:ph type="subTitle" idx="1"/>
          </p:nvPr>
        </p:nvSpPr>
        <p:spPr/>
        <p:txBody>
          <a:bodyPr/>
          <a:lstStyle/>
          <a:p>
            <a:r>
              <a:rPr lang="en-US" dirty="0" smtClean="0"/>
              <a:t>APRIL 18, 2018</a:t>
            </a:r>
            <a:endParaRPr lang="en-US"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9" y="4056267"/>
            <a:ext cx="7010401" cy="2318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83080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WELCOME TO CHS</a:t>
            </a:r>
            <a:br>
              <a:rPr lang="en-US" dirty="0" smtClean="0"/>
            </a:br>
            <a:r>
              <a:rPr lang="en-US" dirty="0" smtClean="0"/>
              <a:t>CLASS OF 2022</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PRINCIPAL:			Mr. Jeff Van </a:t>
            </a:r>
            <a:r>
              <a:rPr lang="en-US" dirty="0" err="1" smtClean="0"/>
              <a:t>Drie</a:t>
            </a:r>
            <a:endParaRPr lang="en-US" dirty="0" smtClean="0"/>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ASSISTANT PRINCIPALS: </a:t>
            </a:r>
          </a:p>
          <a:p>
            <a:pPr marL="137160" indent="0">
              <a:buNone/>
            </a:pPr>
            <a:r>
              <a:rPr lang="en-US" dirty="0"/>
              <a:t> </a:t>
            </a:r>
            <a:r>
              <a:rPr lang="en-US" dirty="0" smtClean="0"/>
              <a:t>       				Mr. Rob Blumenthal</a:t>
            </a:r>
          </a:p>
          <a:p>
            <a:pPr marL="137160" indent="0">
              <a:buNone/>
            </a:pPr>
            <a:r>
              <a:rPr lang="en-US" dirty="0"/>
              <a:t>	</a:t>
            </a:r>
            <a:r>
              <a:rPr lang="en-US" dirty="0" smtClean="0"/>
              <a:t>				Mr. Brent Martinson</a:t>
            </a:r>
          </a:p>
          <a:p>
            <a:pPr marL="137160" indent="0">
              <a:buNone/>
            </a:pPr>
            <a:r>
              <a:rPr lang="en-US" dirty="0"/>
              <a:t>	</a:t>
            </a:r>
            <a:r>
              <a:rPr lang="en-US" dirty="0" smtClean="0"/>
              <a:t>				Mrs. Judy </a:t>
            </a:r>
            <a:r>
              <a:rPr lang="en-US" dirty="0" err="1" smtClean="0"/>
              <a:t>Malasto</a:t>
            </a:r>
            <a:endParaRPr lang="en-US" dirty="0" smtClean="0"/>
          </a:p>
          <a:p>
            <a:pPr marL="137160" indent="0">
              <a:buNone/>
            </a:pPr>
            <a:r>
              <a:rPr lang="en-US" dirty="0"/>
              <a:t>	</a:t>
            </a:r>
            <a:r>
              <a:rPr lang="en-US" dirty="0" smtClean="0"/>
              <a:t>				Mr. Josh </a:t>
            </a:r>
            <a:r>
              <a:rPr lang="en-US" dirty="0" err="1" smtClean="0"/>
              <a:t>Huwig</a:t>
            </a:r>
            <a:endParaRPr lang="en-US" dirty="0" smtClean="0"/>
          </a:p>
          <a:p>
            <a:pPr>
              <a:buFont typeface="Wingdings" panose="05000000000000000000" pitchFamily="2" charset="2"/>
              <a:buChar char="q"/>
            </a:pPr>
            <a:endParaRPr lang="en-US" dirty="0" smtClean="0"/>
          </a:p>
          <a:p>
            <a:endParaRPr lang="en-US" dirty="0"/>
          </a:p>
        </p:txBody>
      </p:sp>
    </p:spTree>
    <p:extLst>
      <p:ext uri="{BB962C8B-B14F-4D97-AF65-F5344CB8AC3E}">
        <p14:creationId xmlns:p14="http://schemas.microsoft.com/office/powerpoint/2010/main" val="3353857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COUNSELING OFFICE </a:t>
            </a:r>
            <a:endParaRPr lang="en-US" dirty="0"/>
          </a:p>
        </p:txBody>
      </p:sp>
      <p:sp>
        <p:nvSpPr>
          <p:cNvPr id="3" name="Content Placeholder 2"/>
          <p:cNvSpPr>
            <a:spLocks noGrp="1"/>
          </p:cNvSpPr>
          <p:nvPr>
            <p:ph idx="1"/>
          </p:nvPr>
        </p:nvSpPr>
        <p:spPr>
          <a:xfrm>
            <a:off x="457200" y="1295400"/>
            <a:ext cx="8229600" cy="5334000"/>
          </a:xfrm>
        </p:spPr>
        <p:txBody>
          <a:bodyPr>
            <a:normAutofit fontScale="85000" lnSpcReduction="20000"/>
          </a:bodyPr>
          <a:lstStyle/>
          <a:p>
            <a:pPr marL="137160" indent="0">
              <a:buNone/>
            </a:pPr>
            <a:r>
              <a:rPr lang="en-US" dirty="0" smtClean="0"/>
              <a:t>POST SECONDARY COUNSELORS:</a:t>
            </a:r>
          </a:p>
          <a:p>
            <a:pPr marL="137160" indent="0">
              <a:buNone/>
            </a:pPr>
            <a:r>
              <a:rPr lang="en-US" dirty="0"/>
              <a:t> </a:t>
            </a:r>
            <a:r>
              <a:rPr lang="en-US" dirty="0" smtClean="0"/>
              <a:t>    A – B:  Mrs. Karen Moffett</a:t>
            </a:r>
          </a:p>
          <a:p>
            <a:pPr marL="137160" indent="0">
              <a:buNone/>
            </a:pPr>
            <a:r>
              <a:rPr lang="en-US" dirty="0"/>
              <a:t> </a:t>
            </a:r>
            <a:r>
              <a:rPr lang="en-US" dirty="0" smtClean="0"/>
              <a:t>    C – H:  Mrs. Gretchen Arthur</a:t>
            </a:r>
          </a:p>
          <a:p>
            <a:pPr marL="137160" indent="0">
              <a:buNone/>
            </a:pPr>
            <a:r>
              <a:rPr lang="en-US" dirty="0"/>
              <a:t> </a:t>
            </a:r>
            <a:r>
              <a:rPr lang="en-US" dirty="0" smtClean="0"/>
              <a:t>    I – P:  Mrs. Danielle </a:t>
            </a:r>
            <a:r>
              <a:rPr lang="en-US" dirty="0" err="1" smtClean="0"/>
              <a:t>Konopasek</a:t>
            </a:r>
            <a:endParaRPr lang="en-US" dirty="0" smtClean="0"/>
          </a:p>
          <a:p>
            <a:pPr marL="137160" indent="0">
              <a:buNone/>
            </a:pPr>
            <a:r>
              <a:rPr lang="en-US" dirty="0"/>
              <a:t> </a:t>
            </a:r>
            <a:r>
              <a:rPr lang="en-US" dirty="0" smtClean="0"/>
              <a:t>    Q- Z:   Mrs. Julie </a:t>
            </a:r>
            <a:r>
              <a:rPr lang="en-US" dirty="0" err="1" smtClean="0"/>
              <a:t>Roytan</a:t>
            </a:r>
            <a:endParaRPr lang="en-US" dirty="0" smtClean="0"/>
          </a:p>
          <a:p>
            <a:pPr marL="137160" indent="0">
              <a:buNone/>
            </a:pPr>
            <a:r>
              <a:rPr lang="en-US" dirty="0" smtClean="0"/>
              <a:t>STUDENT SUPPORT COUNSELORS:</a:t>
            </a:r>
          </a:p>
          <a:p>
            <a:pPr marL="137160" indent="0">
              <a:buNone/>
            </a:pPr>
            <a:r>
              <a:rPr lang="en-US" dirty="0"/>
              <a:t> </a:t>
            </a:r>
            <a:r>
              <a:rPr lang="en-US" dirty="0" smtClean="0"/>
              <a:t>    A – L:  Mr. James Moore</a:t>
            </a:r>
          </a:p>
          <a:p>
            <a:pPr marL="137160" indent="0">
              <a:buNone/>
            </a:pPr>
            <a:r>
              <a:rPr lang="en-US" dirty="0" smtClean="0"/>
              <a:t>     M- Z:   Ms. Michele Dailey</a:t>
            </a:r>
          </a:p>
          <a:p>
            <a:pPr marL="137160" indent="0">
              <a:buNone/>
            </a:pPr>
            <a:endParaRPr lang="en-US" dirty="0" smtClean="0"/>
          </a:p>
          <a:p>
            <a:pPr marL="137160" indent="0">
              <a:buNone/>
            </a:pPr>
            <a:r>
              <a:rPr lang="en-US" dirty="0" smtClean="0"/>
              <a:t>OFFICE MANAGER:  Mrs. Jenni Smoker</a:t>
            </a:r>
          </a:p>
          <a:p>
            <a:pPr marL="137160" indent="0">
              <a:buNone/>
            </a:pPr>
            <a:endParaRPr lang="en-US" dirty="0" smtClean="0"/>
          </a:p>
          <a:p>
            <a:pPr marL="137160" indent="0">
              <a:buNone/>
            </a:pPr>
            <a:r>
              <a:rPr lang="en-US" dirty="0" smtClean="0"/>
              <a:t>COLLEGE/CAREER CENTER:  Mrs. Melissa Alaniz</a:t>
            </a:r>
          </a:p>
          <a:p>
            <a:pPr marL="137160" indent="0">
              <a:buNone/>
            </a:pPr>
            <a:endParaRPr lang="en-US" dirty="0" smtClean="0"/>
          </a:p>
          <a:p>
            <a:pPr marL="137160" indent="0">
              <a:buNone/>
            </a:pPr>
            <a:r>
              <a:rPr lang="en-US" dirty="0"/>
              <a:t> </a:t>
            </a:r>
            <a:r>
              <a:rPr lang="en-US" dirty="0" smtClean="0"/>
              <a:t>    </a:t>
            </a:r>
            <a:endParaRPr lang="en-US" dirty="0"/>
          </a:p>
        </p:txBody>
      </p:sp>
    </p:spTree>
    <p:extLst>
      <p:ext uri="{BB962C8B-B14F-4D97-AF65-F5344CB8AC3E}">
        <p14:creationId xmlns:p14="http://schemas.microsoft.com/office/powerpoint/2010/main" val="1746319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SCHEDULING FOR THE 9</a:t>
            </a:r>
            <a:r>
              <a:rPr lang="en-US" baseline="30000" dirty="0" smtClean="0"/>
              <a:t>TH</a:t>
            </a:r>
            <a:r>
              <a:rPr lang="en-US" dirty="0" smtClean="0"/>
              <a:t> GRADE YEAR</a:t>
            </a:r>
            <a:endParaRPr lang="en-US" dirty="0"/>
          </a:p>
        </p:txBody>
      </p:sp>
      <p:sp>
        <p:nvSpPr>
          <p:cNvPr id="3" name="Content Placeholder 2"/>
          <p:cNvSpPr>
            <a:spLocks noGrp="1"/>
          </p:cNvSpPr>
          <p:nvPr>
            <p:ph idx="1"/>
          </p:nvPr>
        </p:nvSpPr>
        <p:spPr/>
        <p:txBody>
          <a:bodyPr>
            <a:normAutofit lnSpcReduction="10000"/>
          </a:bodyPr>
          <a:lstStyle/>
          <a:p>
            <a:pPr marL="651510" indent="-514350">
              <a:buFont typeface="+mj-lt"/>
              <a:buAutoNum type="arabicParenR"/>
            </a:pPr>
            <a:r>
              <a:rPr lang="en-US" dirty="0" smtClean="0"/>
              <a:t>Students made course requests in February and March using the Student Access Portal in Skyward.</a:t>
            </a:r>
          </a:p>
          <a:p>
            <a:pPr marL="651510" indent="-514350">
              <a:buFont typeface="+mj-lt"/>
              <a:buAutoNum type="arabicParenR"/>
            </a:pPr>
            <a:r>
              <a:rPr lang="en-US" dirty="0" smtClean="0"/>
              <a:t>A copy of your students’ requests should have been picked up on your way in.</a:t>
            </a:r>
          </a:p>
          <a:p>
            <a:pPr marL="651510" indent="-514350">
              <a:buFont typeface="+mj-lt"/>
              <a:buAutoNum type="arabicParenR"/>
            </a:pPr>
            <a:r>
              <a:rPr lang="en-US" dirty="0" smtClean="0"/>
              <a:t>Tonight you will have an opportunity to chat with teachers, visit tables for each department, and make decisions on elective offerings.</a:t>
            </a:r>
          </a:p>
          <a:p>
            <a:pPr marL="651510" indent="-514350">
              <a:buFont typeface="+mj-lt"/>
              <a:buAutoNum type="arabicParenR"/>
            </a:pPr>
            <a:r>
              <a:rPr lang="en-US" dirty="0" smtClean="0"/>
              <a:t>Changes that you want made are to be written on your copy of requests and turned in at the Counseling Table before you leave. </a:t>
            </a:r>
          </a:p>
        </p:txBody>
      </p:sp>
    </p:spTree>
    <p:extLst>
      <p:ext uri="{BB962C8B-B14F-4D97-AF65-F5344CB8AC3E}">
        <p14:creationId xmlns:p14="http://schemas.microsoft.com/office/powerpoint/2010/main" val="1130385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SCHEDULING </a:t>
            </a:r>
            <a:endParaRPr lang="en-US" dirty="0"/>
          </a:p>
        </p:txBody>
      </p:sp>
      <p:sp>
        <p:nvSpPr>
          <p:cNvPr id="3" name="Content Placeholder 2"/>
          <p:cNvSpPr>
            <a:spLocks noGrp="1"/>
          </p:cNvSpPr>
          <p:nvPr>
            <p:ph idx="1"/>
          </p:nvPr>
        </p:nvSpPr>
        <p:spPr/>
        <p:txBody>
          <a:bodyPr>
            <a:normAutofit/>
          </a:bodyPr>
          <a:lstStyle/>
          <a:p>
            <a:pPr marL="137160" indent="0">
              <a:buNone/>
            </a:pPr>
            <a:endParaRPr lang="en-US" dirty="0" smtClean="0"/>
          </a:p>
          <a:p>
            <a:pPr marL="651510" indent="-514350">
              <a:buFont typeface="+mj-lt"/>
              <a:buAutoNum type="arabicParenR" startAt="5"/>
            </a:pPr>
            <a:r>
              <a:rPr lang="en-US" dirty="0" smtClean="0"/>
              <a:t>Your current classroom teachers have made recommendations in English, Math, Social Studies, and Science.</a:t>
            </a:r>
          </a:p>
          <a:p>
            <a:pPr marL="651510" indent="-514350">
              <a:buFont typeface="+mj-lt"/>
              <a:buAutoNum type="arabicParenR" startAt="5"/>
            </a:pPr>
            <a:endParaRPr lang="en-US" dirty="0" smtClean="0"/>
          </a:p>
          <a:p>
            <a:pPr marL="651510" indent="-514350">
              <a:buFont typeface="+mj-lt"/>
              <a:buAutoNum type="arabicParenR" startAt="5"/>
            </a:pPr>
            <a:r>
              <a:rPr lang="en-US" dirty="0" smtClean="0"/>
              <a:t>Students have taken tests for placement in upper level Science.  Math placement tests will be held soon.</a:t>
            </a:r>
          </a:p>
          <a:p>
            <a:pPr marL="651510" indent="-514350">
              <a:buFont typeface="+mj-lt"/>
              <a:buAutoNum type="arabicParenR" startAt="5"/>
            </a:pPr>
            <a:r>
              <a:rPr lang="en-US" dirty="0" smtClean="0"/>
              <a:t>If you sign up for summer PE, your alternate elective choices will be placed in the schedule.  </a:t>
            </a:r>
          </a:p>
          <a:p>
            <a:pPr marL="651510" indent="-514350">
              <a:buFont typeface="+mj-lt"/>
              <a:buAutoNum type="arabicParenR" startAt="5"/>
            </a:pPr>
            <a:endParaRPr lang="en-US" dirty="0"/>
          </a:p>
        </p:txBody>
      </p:sp>
    </p:spTree>
    <p:extLst>
      <p:ext uri="{BB962C8B-B14F-4D97-AF65-F5344CB8AC3E}">
        <p14:creationId xmlns:p14="http://schemas.microsoft.com/office/powerpoint/2010/main" val="1626544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DIPLOMA TYPES</a:t>
            </a:r>
            <a:endParaRPr lang="en-US" dirty="0"/>
          </a:p>
        </p:txBody>
      </p:sp>
      <p:sp>
        <p:nvSpPr>
          <p:cNvPr id="3" name="Content Placeholder 2"/>
          <p:cNvSpPr>
            <a:spLocks noGrp="1"/>
          </p:cNvSpPr>
          <p:nvPr>
            <p:ph idx="1"/>
          </p:nvPr>
        </p:nvSpPr>
        <p:spPr/>
        <p:txBody>
          <a:bodyPr>
            <a:normAutofit/>
          </a:bodyPr>
          <a:lstStyle/>
          <a:p>
            <a:pPr marL="137160" indent="0">
              <a:buNone/>
            </a:pPr>
            <a:r>
              <a:rPr lang="en-US" dirty="0" smtClean="0"/>
              <a:t>Course selection for the 9</a:t>
            </a:r>
            <a:r>
              <a:rPr lang="en-US" baseline="30000" dirty="0" smtClean="0"/>
              <a:t>th</a:t>
            </a:r>
            <a:r>
              <a:rPr lang="en-US" dirty="0" smtClean="0"/>
              <a:t> grade year will allow ANY student to be on track for ANY diploma.</a:t>
            </a:r>
          </a:p>
          <a:p>
            <a:pPr marL="137160" indent="0">
              <a:buNone/>
            </a:pPr>
            <a:endParaRPr lang="en-US" dirty="0"/>
          </a:p>
          <a:p>
            <a:pPr marL="137160" indent="0">
              <a:buNone/>
            </a:pPr>
            <a:r>
              <a:rPr lang="en-US" dirty="0" smtClean="0"/>
              <a:t>Grades earned in the 9</a:t>
            </a:r>
            <a:r>
              <a:rPr lang="en-US" baseline="30000" dirty="0" smtClean="0"/>
              <a:t>th</a:t>
            </a:r>
            <a:r>
              <a:rPr lang="en-US" dirty="0" smtClean="0"/>
              <a:t> grade year will begin the separation process for the various diplomas.</a:t>
            </a:r>
          </a:p>
          <a:p>
            <a:pPr marL="137160" indent="0">
              <a:buNone/>
            </a:pPr>
            <a:endParaRPr lang="en-US" dirty="0"/>
          </a:p>
          <a:p>
            <a:pPr marL="137160" indent="0">
              <a:buNone/>
            </a:pPr>
            <a:endParaRPr lang="en-US" dirty="0"/>
          </a:p>
          <a:p>
            <a:pPr marL="137160" indent="0">
              <a:buNone/>
            </a:pPr>
            <a:r>
              <a:rPr lang="en-US" dirty="0" smtClean="0"/>
              <a:t>Please refer to the CHS Course Description Book for the specifics of all diplomas.  </a:t>
            </a:r>
            <a:endParaRPr lang="en-US" dirty="0"/>
          </a:p>
        </p:txBody>
      </p:sp>
    </p:spTree>
    <p:extLst>
      <p:ext uri="{BB962C8B-B14F-4D97-AF65-F5344CB8AC3E}">
        <p14:creationId xmlns:p14="http://schemas.microsoft.com/office/powerpoint/2010/main" val="2571193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40 DIPLOMA</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smtClean="0"/>
              <a:t>Completion of this diploma is considered to be an Indiana graduation requirement.</a:t>
            </a:r>
          </a:p>
          <a:p>
            <a:pPr>
              <a:buFont typeface="Wingdings" panose="05000000000000000000" pitchFamily="2" charset="2"/>
              <a:buChar char="v"/>
            </a:pPr>
            <a:r>
              <a:rPr lang="en-US" dirty="0" smtClean="0"/>
              <a:t>This is a set of courses to help prepare students for success in college or the workforce.</a:t>
            </a:r>
          </a:p>
          <a:p>
            <a:pPr>
              <a:buFont typeface="Wingdings" panose="05000000000000000000" pitchFamily="2" charset="2"/>
              <a:buChar char="v"/>
            </a:pPr>
            <a:r>
              <a:rPr lang="en-US" dirty="0" smtClean="0"/>
              <a:t>This diploma is a minimum requirement for admission to 4-year colleges.</a:t>
            </a:r>
          </a:p>
          <a:p>
            <a:pPr>
              <a:buFont typeface="Wingdings" panose="05000000000000000000" pitchFamily="2" charset="2"/>
              <a:buChar char="v"/>
            </a:pPr>
            <a:r>
              <a:rPr lang="en-US" dirty="0" smtClean="0"/>
              <a:t>These courses are strongly recommended for admission to 2-year colleges and apprenticeship programs as well as entry into the workforce.</a:t>
            </a:r>
            <a:endParaRPr lang="en-US" dirty="0"/>
          </a:p>
        </p:txBody>
      </p:sp>
    </p:spTree>
    <p:extLst>
      <p:ext uri="{BB962C8B-B14F-4D97-AF65-F5344CB8AC3E}">
        <p14:creationId xmlns:p14="http://schemas.microsoft.com/office/powerpoint/2010/main" val="1297088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40 WITH ACADEMIC HONORS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smtClean="0"/>
              <a:t>Additional requirements in Math.</a:t>
            </a:r>
          </a:p>
          <a:p>
            <a:pPr>
              <a:buFont typeface="Wingdings" panose="05000000000000000000" pitchFamily="2" charset="2"/>
              <a:buChar char="v"/>
            </a:pPr>
            <a:r>
              <a:rPr lang="en-US" dirty="0" smtClean="0"/>
              <a:t>World Language is required.</a:t>
            </a:r>
          </a:p>
          <a:p>
            <a:pPr>
              <a:buFont typeface="Wingdings" panose="05000000000000000000" pitchFamily="2" charset="2"/>
              <a:buChar char="v"/>
            </a:pPr>
            <a:r>
              <a:rPr lang="en-US" dirty="0" smtClean="0"/>
              <a:t>Fine Arts credits are required.</a:t>
            </a:r>
          </a:p>
          <a:p>
            <a:pPr>
              <a:buFont typeface="Wingdings" panose="05000000000000000000" pitchFamily="2" charset="2"/>
              <a:buChar char="v"/>
            </a:pPr>
            <a:r>
              <a:rPr lang="en-US" dirty="0" smtClean="0"/>
              <a:t>Dual credit, Advanced Placement, or International Baccalaureate courses are required.</a:t>
            </a:r>
          </a:p>
          <a:p>
            <a:pPr>
              <a:buFont typeface="Wingdings" panose="05000000000000000000" pitchFamily="2" charset="2"/>
              <a:buChar char="v"/>
            </a:pPr>
            <a:r>
              <a:rPr lang="en-US" dirty="0" smtClean="0"/>
              <a:t>No grade lower than a C- for a semester grade is allowed</a:t>
            </a:r>
          </a:p>
          <a:p>
            <a:pPr>
              <a:buFont typeface="Wingdings" panose="05000000000000000000" pitchFamily="2" charset="2"/>
              <a:buChar char="v"/>
            </a:pPr>
            <a:r>
              <a:rPr lang="en-US" dirty="0" smtClean="0"/>
              <a:t>Final cumulative GPA of 3.0 or higher is required.</a:t>
            </a:r>
            <a:endParaRPr lang="en-US" dirty="0"/>
          </a:p>
        </p:txBody>
      </p:sp>
    </p:spTree>
    <p:extLst>
      <p:ext uri="{BB962C8B-B14F-4D97-AF65-F5344CB8AC3E}">
        <p14:creationId xmlns:p14="http://schemas.microsoft.com/office/powerpoint/2010/main" val="2540957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40 WITH TECHNICAL HONORS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smtClean="0"/>
              <a:t>Required credits in a state-approved College/Career Pathway with additional certification or credential</a:t>
            </a:r>
          </a:p>
          <a:p>
            <a:pPr>
              <a:buFont typeface="Wingdings" panose="05000000000000000000" pitchFamily="2" charset="2"/>
              <a:buChar char="v"/>
            </a:pPr>
            <a:r>
              <a:rPr lang="en-US" dirty="0" smtClean="0"/>
              <a:t>Dual credit, Advanced Placement, or International Baccalaureate credits are required.</a:t>
            </a:r>
          </a:p>
          <a:p>
            <a:pPr>
              <a:buFont typeface="Wingdings" panose="05000000000000000000" pitchFamily="2" charset="2"/>
              <a:buChar char="v"/>
            </a:pPr>
            <a:r>
              <a:rPr lang="en-US" dirty="0" smtClean="0"/>
              <a:t>No grade lower than a C- for semester grades allowed.</a:t>
            </a:r>
          </a:p>
          <a:p>
            <a:pPr>
              <a:buFont typeface="Wingdings" panose="05000000000000000000" pitchFamily="2" charset="2"/>
              <a:buChar char="v"/>
            </a:pPr>
            <a:r>
              <a:rPr lang="en-US" dirty="0" smtClean="0"/>
              <a:t>Final cumulative GPA of 3.0 or higher</a:t>
            </a:r>
          </a:p>
          <a:p>
            <a:pPr marL="137160" indent="0">
              <a:buNone/>
            </a:pPr>
            <a:endParaRPr lang="en-US" dirty="0"/>
          </a:p>
        </p:txBody>
      </p:sp>
    </p:spTree>
    <p:extLst>
      <p:ext uri="{BB962C8B-B14F-4D97-AF65-F5344CB8AC3E}">
        <p14:creationId xmlns:p14="http://schemas.microsoft.com/office/powerpoint/2010/main" val="8171221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a:t>
            </a:r>
            <a:endParaRPr lang="en-US" dirty="0"/>
          </a:p>
        </p:txBody>
      </p:sp>
      <p:sp>
        <p:nvSpPr>
          <p:cNvPr id="3" name="Content Placeholder 2"/>
          <p:cNvSpPr>
            <a:spLocks noGrp="1"/>
          </p:cNvSpPr>
          <p:nvPr>
            <p:ph idx="1"/>
          </p:nvPr>
        </p:nvSpPr>
        <p:spPr>
          <a:xfrm>
            <a:off x="152400" y="1219200"/>
            <a:ext cx="8839200" cy="5562600"/>
          </a:xfrm>
        </p:spPr>
        <p:txBody>
          <a:bodyPr>
            <a:normAutofit/>
          </a:bodyPr>
          <a:lstStyle/>
          <a:p>
            <a:pPr marL="137160" indent="0">
              <a:buNone/>
            </a:pPr>
            <a:r>
              <a:rPr lang="en-US" dirty="0" smtClean="0"/>
              <a:t>CURRENT DUNELAND STUDENTS (at CMS for Grade 8):</a:t>
            </a:r>
          </a:p>
          <a:p>
            <a:pPr>
              <a:buFont typeface="Wingdings" panose="05000000000000000000" pitchFamily="2" charset="2"/>
              <a:buChar char="Ø"/>
            </a:pPr>
            <a:r>
              <a:rPr lang="en-US" dirty="0" smtClean="0"/>
              <a:t>Registration will occur July 24-27 in the CHS Fieldhouse. </a:t>
            </a:r>
          </a:p>
          <a:p>
            <a:pPr marL="137160" indent="0">
              <a:buNone/>
            </a:pPr>
            <a:endParaRPr lang="en-US" dirty="0"/>
          </a:p>
          <a:p>
            <a:pPr>
              <a:buFont typeface="Wingdings" panose="05000000000000000000" pitchFamily="2" charset="2"/>
              <a:buChar char="Ø"/>
            </a:pPr>
            <a:r>
              <a:rPr lang="en-US" dirty="0" smtClean="0"/>
              <a:t>More details to come</a:t>
            </a:r>
          </a:p>
          <a:p>
            <a:pPr>
              <a:buFont typeface="Wingdings" panose="05000000000000000000" pitchFamily="2" charset="2"/>
              <a:buChar char="Ø"/>
            </a:pPr>
            <a:endParaRPr lang="en-US" dirty="0" smtClean="0"/>
          </a:p>
          <a:p>
            <a:pPr marL="137160" indent="0">
              <a:buNone/>
            </a:pPr>
            <a:endParaRPr lang="en-US" dirty="0"/>
          </a:p>
        </p:txBody>
      </p:sp>
    </p:spTree>
    <p:extLst>
      <p:ext uri="{BB962C8B-B14F-4D97-AF65-F5344CB8AC3E}">
        <p14:creationId xmlns:p14="http://schemas.microsoft.com/office/powerpoint/2010/main" val="1498006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ENROLLMENT</a:t>
            </a:r>
            <a:endParaRPr lang="en-US" dirty="0"/>
          </a:p>
        </p:txBody>
      </p:sp>
      <p:sp>
        <p:nvSpPr>
          <p:cNvPr id="3" name="Content Placeholder 2"/>
          <p:cNvSpPr>
            <a:spLocks noGrp="1"/>
          </p:cNvSpPr>
          <p:nvPr>
            <p:ph idx="1"/>
          </p:nvPr>
        </p:nvSpPr>
        <p:spPr>
          <a:xfrm>
            <a:off x="228600" y="1219200"/>
            <a:ext cx="8686800" cy="5638800"/>
          </a:xfrm>
        </p:spPr>
        <p:txBody>
          <a:bodyPr>
            <a:normAutofit/>
          </a:bodyPr>
          <a:lstStyle/>
          <a:p>
            <a:pPr marL="2185416" lvl="8" indent="0">
              <a:buNone/>
            </a:pPr>
            <a:endParaRPr lang="en-US" dirty="0" smtClean="0"/>
          </a:p>
          <a:p>
            <a:pPr>
              <a:buFont typeface="Wingdings" panose="05000000000000000000" pitchFamily="2" charset="2"/>
              <a:buChar char="v"/>
            </a:pPr>
            <a:r>
              <a:rPr lang="en-US" dirty="0" smtClean="0"/>
              <a:t>STUDENTS NEW TO DUNELAND (not enrolled at CMS for Grade 8):  You will need to complete an enrollment packet, available in the Counseling Office at CHS.  You will make an appointment in the spring to meet with a counselor and set up a schedule.</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Out-of-district </a:t>
            </a:r>
            <a:r>
              <a:rPr lang="en-US" dirty="0"/>
              <a:t>and tuition transfer students must apply every year through the Central </a:t>
            </a:r>
            <a:r>
              <a:rPr lang="en-US" dirty="0" smtClean="0"/>
              <a:t>Office.</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Registration will be held at CHS </a:t>
            </a:r>
            <a:r>
              <a:rPr lang="en-US" smtClean="0"/>
              <a:t>on July 24-17.</a:t>
            </a:r>
            <a:endParaRPr lang="en-US" dirty="0" smtClean="0"/>
          </a:p>
          <a:p>
            <a:pPr>
              <a:buFont typeface="Wingdings" panose="05000000000000000000" pitchFamily="2" charset="2"/>
              <a:buChar char="v"/>
            </a:pPr>
            <a:endParaRPr lang="en-US" dirty="0" smtClean="0"/>
          </a:p>
          <a:p>
            <a:pPr>
              <a:buFont typeface="Wingdings" panose="05000000000000000000" pitchFamily="2" charset="2"/>
              <a:buChar char="v"/>
            </a:pPr>
            <a:endParaRPr lang="en-US" dirty="0" smtClean="0"/>
          </a:p>
          <a:p>
            <a:pPr marL="137160" indent="0">
              <a:buNone/>
            </a:pPr>
            <a:endParaRPr lang="en-US" dirty="0" smtClean="0"/>
          </a:p>
          <a:p>
            <a:pPr marL="137160" indent="0">
              <a:buNone/>
            </a:pPr>
            <a:endParaRPr lang="en-US" dirty="0"/>
          </a:p>
          <a:p>
            <a:pPr>
              <a:buFont typeface="Wingdings" panose="05000000000000000000" pitchFamily="2" charset="2"/>
              <a:buChar char="v"/>
            </a:pPr>
            <a:endParaRPr lang="en-US" dirty="0"/>
          </a:p>
          <a:p>
            <a:pPr>
              <a:buFont typeface="Wingdings" panose="05000000000000000000" pitchFamily="2" charset="2"/>
              <a:buChar char="v"/>
            </a:pPr>
            <a:endParaRPr lang="en-US" dirty="0" smtClean="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1561394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a:t>
            </a:r>
            <a:r>
              <a:rPr lang="en-US" baseline="30000" dirty="0" smtClean="0"/>
              <a:t>st</a:t>
            </a:r>
            <a:r>
              <a:rPr lang="en-US" dirty="0" smtClean="0"/>
              <a:t> Century Scholars  </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smtClean="0">
                <a:solidFill>
                  <a:schemeClr val="bg1">
                    <a:lumMod val="95000"/>
                    <a:lumOff val="5000"/>
                  </a:schemeClr>
                </a:solidFill>
              </a:rPr>
              <a:t>scholars.in.gov/parents/enroll/</a:t>
            </a:r>
          </a:p>
          <a:p>
            <a:endParaRPr lang="en-US" sz="2400" dirty="0" smtClean="0">
              <a:solidFill>
                <a:schemeClr val="bg1">
                  <a:lumMod val="95000"/>
                  <a:lumOff val="5000"/>
                </a:schemeClr>
              </a:solidFill>
            </a:endParaRPr>
          </a:p>
          <a:p>
            <a:r>
              <a:rPr lang="en-US" sz="2400" dirty="0" smtClean="0"/>
              <a:t>Indiana’s </a:t>
            </a:r>
            <a:r>
              <a:rPr lang="en-US" sz="2400" dirty="0"/>
              <a:t>21st Century Scholars is a needs- and performance-based program that provides students the opportunity to earn up to a four-year scholarship at an Indiana college or university. </a:t>
            </a:r>
          </a:p>
          <a:p>
            <a:endParaRPr lang="en-US" sz="2400" dirty="0"/>
          </a:p>
          <a:p>
            <a:r>
              <a:rPr lang="en-US" sz="2400" dirty="0"/>
              <a:t>Hoosier students who meet income criteria can enroll during their 7th- or 8th-grade year of middle school. Students commit to maintaining academic success, remaining drug and alcohol free, and completing college-preparation activities. </a:t>
            </a:r>
            <a:endParaRPr lang="en-US" sz="2400" dirty="0" smtClean="0"/>
          </a:p>
          <a:p>
            <a:r>
              <a:rPr lang="en-US" sz="2400" dirty="0" smtClean="0"/>
              <a:t>Deadline for enrollment is June 30, 2018.</a:t>
            </a:r>
            <a:endParaRPr lang="en-US" sz="2400" dirty="0"/>
          </a:p>
        </p:txBody>
      </p:sp>
    </p:spTree>
    <p:extLst>
      <p:ext uri="{BB962C8B-B14F-4D97-AF65-F5344CB8AC3E}">
        <p14:creationId xmlns:p14="http://schemas.microsoft.com/office/powerpoint/2010/main" val="4109065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pic>
        <p:nvPicPr>
          <p:cNvPr id="4" name="Content Placeholder 3"/>
          <p:cNvPicPr>
            <a:picLocks noGrp="1" noChangeAspect="1"/>
          </p:cNvPicPr>
          <p:nvPr>
            <p:ph idx="1"/>
          </p:nvPr>
        </p:nvPicPr>
        <p:blipFill>
          <a:blip r:embed="rId2"/>
          <a:stretch>
            <a:fillRect/>
          </a:stretch>
        </p:blipFill>
        <p:spPr>
          <a:xfrm>
            <a:off x="685800" y="1417638"/>
            <a:ext cx="8001000" cy="4754562"/>
          </a:xfrm>
          <a:prstGeom prst="rect">
            <a:avLst/>
          </a:prstGeom>
        </p:spPr>
      </p:pic>
    </p:spTree>
    <p:extLst>
      <p:ext uri="{BB962C8B-B14F-4D97-AF65-F5344CB8AC3E}">
        <p14:creationId xmlns:p14="http://schemas.microsoft.com/office/powerpoint/2010/main" val="1132130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457200" y="323088"/>
            <a:ext cx="8229600" cy="896112"/>
          </a:xfrm>
          <a:prstGeom prst="rect">
            <a:avLst/>
          </a:prstGeom>
        </p:spPr>
        <p:txBody>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4400" dirty="0" smtClean="0"/>
              <a:t>SRT</a:t>
            </a:r>
            <a:endParaRPr lang="en-US" dirty="0"/>
          </a:p>
        </p:txBody>
      </p:sp>
      <p:sp>
        <p:nvSpPr>
          <p:cNvPr id="3" name="Rectangle 2"/>
          <p:cNvSpPr/>
          <p:nvPr/>
        </p:nvSpPr>
        <p:spPr>
          <a:xfrm>
            <a:off x="838200" y="1905000"/>
            <a:ext cx="7162800" cy="4154984"/>
          </a:xfrm>
          <a:prstGeom prst="rect">
            <a:avLst/>
          </a:prstGeom>
        </p:spPr>
        <p:txBody>
          <a:bodyPr wrap="square">
            <a:spAutoFit/>
          </a:bodyPr>
          <a:lstStyle/>
          <a:p>
            <a:pPr marL="342900" indent="-342900">
              <a:buFont typeface="Wingdings" panose="05000000000000000000" pitchFamily="2" charset="2"/>
              <a:buChar char="Ø"/>
            </a:pPr>
            <a:r>
              <a:rPr lang="en-US" sz="2400" dirty="0"/>
              <a:t>Student Resource </a:t>
            </a:r>
            <a:r>
              <a:rPr lang="en-US" sz="2400" dirty="0" smtClean="0"/>
              <a:t>Time</a:t>
            </a:r>
          </a:p>
          <a:p>
            <a:endParaRPr lang="en-US" sz="2400" dirty="0"/>
          </a:p>
          <a:p>
            <a:pPr marL="342900" indent="-342900">
              <a:buFont typeface="Wingdings" panose="05000000000000000000" pitchFamily="2" charset="2"/>
              <a:buChar char="Ø"/>
            </a:pPr>
            <a:r>
              <a:rPr lang="en-US" sz="2400" dirty="0"/>
              <a:t>A block every other day to get homework done, meet with teachers, seek remediation, make-up </a:t>
            </a:r>
            <a:r>
              <a:rPr lang="en-US" sz="2400" dirty="0" smtClean="0"/>
              <a:t>tests</a:t>
            </a:r>
          </a:p>
          <a:p>
            <a:endParaRPr lang="en-US" sz="2400" dirty="0"/>
          </a:p>
          <a:p>
            <a:pPr marL="342900" indent="-342900">
              <a:buFont typeface="Wingdings" panose="05000000000000000000" pitchFamily="2" charset="2"/>
              <a:buChar char="Ø"/>
            </a:pPr>
            <a:r>
              <a:rPr lang="en-US" sz="2400" dirty="0"/>
              <a:t>A great opportunity for students to meet with teachers and bridge their learning </a:t>
            </a:r>
            <a:r>
              <a:rPr lang="en-US" sz="2400" dirty="0" smtClean="0"/>
              <a:t>gaps</a:t>
            </a:r>
          </a:p>
          <a:p>
            <a:endParaRPr lang="en-US" sz="2400" dirty="0"/>
          </a:p>
          <a:p>
            <a:pPr marL="342900" indent="-342900">
              <a:buFont typeface="Wingdings" panose="05000000000000000000" pitchFamily="2" charset="2"/>
              <a:buChar char="Ø"/>
            </a:pPr>
            <a:r>
              <a:rPr lang="en-US" sz="2400" dirty="0"/>
              <a:t>Students are assigned a “home” SRT, but they can write passes to visit other teachers</a:t>
            </a:r>
          </a:p>
        </p:txBody>
      </p:sp>
    </p:spTree>
    <p:extLst>
      <p:ext uri="{BB962C8B-B14F-4D97-AF65-F5344CB8AC3E}">
        <p14:creationId xmlns:p14="http://schemas.microsoft.com/office/powerpoint/2010/main" val="2794991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 &amp; EXTRA-CURRICULAR CLUBS</a:t>
            </a:r>
            <a:endParaRPr lang="en-US" dirty="0"/>
          </a:p>
        </p:txBody>
      </p:sp>
      <p:sp>
        <p:nvSpPr>
          <p:cNvPr id="5" name="TextBox 4"/>
          <p:cNvSpPr txBox="1"/>
          <p:nvPr/>
        </p:nvSpPr>
        <p:spPr>
          <a:xfrm>
            <a:off x="1981200" y="1524000"/>
            <a:ext cx="5715000" cy="369332"/>
          </a:xfrm>
          <a:prstGeom prst="rect">
            <a:avLst/>
          </a:prstGeom>
          <a:noFill/>
        </p:spPr>
        <p:txBody>
          <a:bodyPr wrap="square" rtlCol="0">
            <a:spAutoFit/>
          </a:bodyPr>
          <a:lstStyle/>
          <a:p>
            <a:r>
              <a:rPr lang="en-US" dirty="0" smtClean="0"/>
              <a:t>Approximately 70 Extra and Co-Curricular Programs! </a:t>
            </a:r>
            <a:endParaRPr lang="en-US" dirty="0"/>
          </a:p>
        </p:txBody>
      </p:sp>
      <p:sp>
        <p:nvSpPr>
          <p:cNvPr id="7" name="TextBox 6"/>
          <p:cNvSpPr txBox="1"/>
          <p:nvPr/>
        </p:nvSpPr>
        <p:spPr>
          <a:xfrm>
            <a:off x="1487424" y="2133600"/>
            <a:ext cx="3084576" cy="3970318"/>
          </a:xfrm>
          <a:prstGeom prst="rect">
            <a:avLst/>
          </a:prstGeom>
          <a:noFill/>
        </p:spPr>
        <p:txBody>
          <a:bodyPr wrap="square" rtlCol="0">
            <a:spAutoFit/>
          </a:bodyPr>
          <a:lstStyle/>
          <a:p>
            <a:pPr marL="285750" indent="-285750">
              <a:buFont typeface="Wingdings" panose="05000000000000000000" pitchFamily="2" charset="2"/>
              <a:buChar char="q"/>
            </a:pPr>
            <a:r>
              <a:rPr lang="en-US" dirty="0" smtClean="0"/>
              <a:t>Academic Teams</a:t>
            </a:r>
          </a:p>
          <a:p>
            <a:pPr marL="285750" indent="-285750">
              <a:buFont typeface="Wingdings" panose="05000000000000000000" pitchFamily="2" charset="2"/>
              <a:buChar char="q"/>
            </a:pPr>
            <a:r>
              <a:rPr lang="en-US" dirty="0" smtClean="0"/>
              <a:t>Art Club</a:t>
            </a:r>
          </a:p>
          <a:p>
            <a:pPr marL="285750" indent="-285750">
              <a:buFont typeface="Wingdings" panose="05000000000000000000" pitchFamily="2" charset="2"/>
              <a:buChar char="q"/>
            </a:pPr>
            <a:r>
              <a:rPr lang="en-US" dirty="0" smtClean="0"/>
              <a:t>Anime Club</a:t>
            </a:r>
          </a:p>
          <a:p>
            <a:pPr marL="285750" indent="-285750">
              <a:buFont typeface="Wingdings" panose="05000000000000000000" pitchFamily="2" charset="2"/>
              <a:buChar char="q"/>
            </a:pPr>
            <a:r>
              <a:rPr lang="en-US" dirty="0" smtClean="0"/>
              <a:t>Business Professionals of America</a:t>
            </a:r>
          </a:p>
          <a:p>
            <a:pPr marL="285750" indent="-285750">
              <a:buFont typeface="Wingdings" panose="05000000000000000000" pitchFamily="2" charset="2"/>
              <a:buChar char="q"/>
            </a:pPr>
            <a:r>
              <a:rPr lang="en-US" dirty="0" smtClean="0"/>
              <a:t>Cosmetology Club</a:t>
            </a:r>
          </a:p>
          <a:p>
            <a:pPr marL="285750" indent="-285750">
              <a:buFont typeface="Wingdings" panose="05000000000000000000" pitchFamily="2" charset="2"/>
              <a:buChar char="q"/>
            </a:pPr>
            <a:r>
              <a:rPr lang="en-US" dirty="0" smtClean="0"/>
              <a:t>Helping Hands</a:t>
            </a:r>
          </a:p>
          <a:p>
            <a:pPr marL="285750" indent="-285750">
              <a:buFont typeface="Wingdings" panose="05000000000000000000" pitchFamily="2" charset="2"/>
              <a:buChar char="q"/>
            </a:pPr>
            <a:r>
              <a:rPr lang="en-US" dirty="0" smtClean="0"/>
              <a:t>Winter Guard</a:t>
            </a:r>
          </a:p>
          <a:p>
            <a:pPr marL="285750" indent="-285750">
              <a:buFont typeface="Wingdings" panose="05000000000000000000" pitchFamily="2" charset="2"/>
              <a:buChar char="q"/>
            </a:pPr>
            <a:r>
              <a:rPr lang="en-US" dirty="0" smtClean="0"/>
              <a:t>Club Earth</a:t>
            </a:r>
          </a:p>
          <a:p>
            <a:pPr marL="285750" indent="-285750">
              <a:buFont typeface="Wingdings" panose="05000000000000000000" pitchFamily="2" charset="2"/>
              <a:buChar char="q"/>
            </a:pPr>
            <a:r>
              <a:rPr lang="en-US" dirty="0" smtClean="0"/>
              <a:t>Creative Writers</a:t>
            </a:r>
          </a:p>
          <a:p>
            <a:pPr marL="285750" indent="-285750">
              <a:buFont typeface="Wingdings" panose="05000000000000000000" pitchFamily="2" charset="2"/>
              <a:buChar char="q"/>
            </a:pPr>
            <a:r>
              <a:rPr lang="en-US" dirty="0" smtClean="0"/>
              <a:t>Debate</a:t>
            </a:r>
          </a:p>
          <a:p>
            <a:pPr marL="285750" indent="-285750">
              <a:buFont typeface="Wingdings" panose="05000000000000000000" pitchFamily="2" charset="2"/>
              <a:buChar char="q"/>
            </a:pPr>
            <a:r>
              <a:rPr lang="en-US" dirty="0" smtClean="0"/>
              <a:t>Dungeons &amp; Dragons</a:t>
            </a:r>
          </a:p>
          <a:p>
            <a:pPr marL="285750" indent="-285750">
              <a:buFont typeface="Wingdings" panose="05000000000000000000" pitchFamily="2" charset="2"/>
              <a:buChar char="q"/>
            </a:pPr>
            <a:r>
              <a:rPr lang="en-US" dirty="0" smtClean="0"/>
              <a:t>French Club</a:t>
            </a:r>
          </a:p>
          <a:p>
            <a:pPr marL="285750" indent="-285750">
              <a:buFont typeface="Wingdings" panose="05000000000000000000" pitchFamily="2" charset="2"/>
              <a:buChar char="q"/>
            </a:pPr>
            <a:endParaRPr lang="en-US" dirty="0"/>
          </a:p>
        </p:txBody>
      </p:sp>
      <p:sp>
        <p:nvSpPr>
          <p:cNvPr id="8" name="TextBox 7"/>
          <p:cNvSpPr txBox="1"/>
          <p:nvPr/>
        </p:nvSpPr>
        <p:spPr>
          <a:xfrm>
            <a:off x="5105400" y="2133600"/>
            <a:ext cx="3439788" cy="3970318"/>
          </a:xfrm>
          <a:prstGeom prst="rect">
            <a:avLst/>
          </a:prstGeom>
          <a:noFill/>
        </p:spPr>
        <p:txBody>
          <a:bodyPr wrap="none" rtlCol="0">
            <a:spAutoFit/>
          </a:bodyPr>
          <a:lstStyle/>
          <a:p>
            <a:pPr marL="285750" indent="-285750">
              <a:buFont typeface="Wingdings" panose="05000000000000000000" pitchFamily="2" charset="2"/>
              <a:buChar char="q"/>
            </a:pPr>
            <a:r>
              <a:rPr lang="en-US" dirty="0" smtClean="0"/>
              <a:t>CHS Pride Club</a:t>
            </a:r>
          </a:p>
          <a:p>
            <a:pPr marL="285750" indent="-285750">
              <a:buFont typeface="Wingdings" panose="05000000000000000000" pitchFamily="2" charset="2"/>
              <a:buChar char="q"/>
            </a:pPr>
            <a:r>
              <a:rPr lang="en-US" dirty="0" smtClean="0"/>
              <a:t>German Club</a:t>
            </a:r>
          </a:p>
          <a:p>
            <a:pPr marL="285750" indent="-285750">
              <a:buFont typeface="Wingdings" panose="05000000000000000000" pitchFamily="2" charset="2"/>
              <a:buChar char="q"/>
            </a:pPr>
            <a:r>
              <a:rPr lang="en-US" dirty="0" smtClean="0"/>
              <a:t>Horticulture Club</a:t>
            </a:r>
          </a:p>
          <a:p>
            <a:pPr marL="285750" indent="-285750">
              <a:buFont typeface="Wingdings" panose="05000000000000000000" pitchFamily="2" charset="2"/>
              <a:buChar char="q"/>
            </a:pPr>
            <a:r>
              <a:rPr lang="en-US" dirty="0" smtClean="0"/>
              <a:t>Interact</a:t>
            </a:r>
          </a:p>
          <a:p>
            <a:pPr marL="285750" indent="-285750">
              <a:buFont typeface="Wingdings" panose="05000000000000000000" pitchFamily="2" charset="2"/>
              <a:buChar char="q"/>
            </a:pPr>
            <a:r>
              <a:rPr lang="en-US" dirty="0" smtClean="0"/>
              <a:t>Japanese Club</a:t>
            </a:r>
          </a:p>
          <a:p>
            <a:pPr marL="285750" indent="-285750">
              <a:buFont typeface="Wingdings" panose="05000000000000000000" pitchFamily="2" charset="2"/>
              <a:buChar char="q"/>
            </a:pPr>
            <a:r>
              <a:rPr lang="en-US" dirty="0" smtClean="0"/>
              <a:t>Knitting/Crocheting Club</a:t>
            </a:r>
          </a:p>
          <a:p>
            <a:pPr marL="285750" indent="-285750">
              <a:buFont typeface="Wingdings" panose="05000000000000000000" pitchFamily="2" charset="2"/>
              <a:buChar char="q"/>
            </a:pPr>
            <a:r>
              <a:rPr lang="en-US" dirty="0" smtClean="0"/>
              <a:t>Trojan Guard Marching Band</a:t>
            </a:r>
          </a:p>
          <a:p>
            <a:pPr marL="285750" indent="-285750">
              <a:buFont typeface="Wingdings" panose="05000000000000000000" pitchFamily="2" charset="2"/>
              <a:buChar char="q"/>
            </a:pPr>
            <a:r>
              <a:rPr lang="en-US" dirty="0" smtClean="0"/>
              <a:t>Natural Helpers</a:t>
            </a:r>
          </a:p>
          <a:p>
            <a:pPr marL="285750" indent="-285750">
              <a:buFont typeface="Wingdings" panose="05000000000000000000" pitchFamily="2" charset="2"/>
              <a:buChar char="q"/>
            </a:pPr>
            <a:r>
              <a:rPr lang="en-US" dirty="0" smtClean="0"/>
              <a:t>Rollerblading Club</a:t>
            </a:r>
          </a:p>
          <a:p>
            <a:pPr marL="285750" indent="-285750">
              <a:buFont typeface="Wingdings" panose="05000000000000000000" pitchFamily="2" charset="2"/>
              <a:buChar char="q"/>
            </a:pPr>
            <a:r>
              <a:rPr lang="en-US" dirty="0" smtClean="0"/>
              <a:t>Photography Club</a:t>
            </a:r>
          </a:p>
          <a:p>
            <a:pPr marL="285750" indent="-285750">
              <a:buFont typeface="Wingdings" panose="05000000000000000000" pitchFamily="2" charset="2"/>
              <a:buChar char="q"/>
            </a:pPr>
            <a:r>
              <a:rPr lang="en-US" dirty="0" smtClean="0"/>
              <a:t>Spanish Club</a:t>
            </a:r>
          </a:p>
          <a:p>
            <a:pPr marL="285750" indent="-285750">
              <a:buFont typeface="Wingdings" panose="05000000000000000000" pitchFamily="2" charset="2"/>
              <a:buChar char="q"/>
            </a:pPr>
            <a:r>
              <a:rPr lang="en-US" dirty="0" smtClean="0"/>
              <a:t>Speech</a:t>
            </a:r>
          </a:p>
          <a:p>
            <a:pPr marL="285750" indent="-285750">
              <a:buFont typeface="Wingdings" panose="05000000000000000000" pitchFamily="2" charset="2"/>
              <a:buChar char="q"/>
            </a:pPr>
            <a:r>
              <a:rPr lang="en-US" dirty="0" smtClean="0"/>
              <a:t>Spike Ball Club</a:t>
            </a:r>
          </a:p>
          <a:p>
            <a:pPr marL="285750" indent="-285750">
              <a:buFont typeface="Wingdings" panose="05000000000000000000" pitchFamily="2" charset="2"/>
              <a:buChar char="q"/>
            </a:pPr>
            <a:r>
              <a:rPr lang="en-US" dirty="0" smtClean="0"/>
              <a:t>Yearbook</a:t>
            </a:r>
            <a:endParaRPr lang="en-US" dirty="0"/>
          </a:p>
        </p:txBody>
      </p:sp>
    </p:spTree>
    <p:extLst>
      <p:ext uri="{BB962C8B-B14F-4D97-AF65-F5344CB8AC3E}">
        <p14:creationId xmlns:p14="http://schemas.microsoft.com/office/powerpoint/2010/main" val="49331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Communication is a critical component to having a successful high school experience</a:t>
            </a:r>
          </a:p>
          <a:p>
            <a:r>
              <a:rPr lang="en-US" dirty="0" smtClean="0"/>
              <a:t>We communicate through:</a:t>
            </a:r>
            <a:endParaRPr lang="en-US" dirty="0"/>
          </a:p>
          <a:p>
            <a:pPr marL="137160" indent="0">
              <a:buNone/>
            </a:pPr>
            <a:r>
              <a:rPr lang="en-US" dirty="0" smtClean="0"/>
              <a:t>	School Messenger – automated calls/emails</a:t>
            </a:r>
          </a:p>
          <a:p>
            <a:pPr marL="137160" indent="0">
              <a:buNone/>
            </a:pPr>
            <a:r>
              <a:rPr lang="en-US" dirty="0"/>
              <a:t>	</a:t>
            </a:r>
            <a:r>
              <a:rPr lang="en-US" dirty="0" smtClean="0"/>
              <a:t>Facebook –      	www.facebook.com/chestertonhighschool</a:t>
            </a:r>
          </a:p>
          <a:p>
            <a:pPr marL="137160" indent="0">
              <a:buNone/>
            </a:pPr>
            <a:r>
              <a:rPr lang="en-US" dirty="0" smtClean="0"/>
              <a:t>	</a:t>
            </a:r>
            <a:br>
              <a:rPr lang="en-US" dirty="0" smtClean="0"/>
            </a:br>
            <a:r>
              <a:rPr lang="en-US" dirty="0" smtClean="0"/>
              <a:t>	Twitter - @</a:t>
            </a:r>
            <a:r>
              <a:rPr lang="en-US" dirty="0" err="1" smtClean="0"/>
              <a:t>ChestertonHS</a:t>
            </a:r>
            <a:endParaRPr lang="en-US" dirty="0" smtClean="0"/>
          </a:p>
          <a:p>
            <a:pPr marL="137160" indent="0">
              <a:buNone/>
            </a:pPr>
            <a:endParaRPr lang="en-US" dirty="0" smtClean="0"/>
          </a:p>
          <a:p>
            <a:pPr marL="137160" indent="0">
              <a:buNone/>
            </a:pPr>
            <a:r>
              <a:rPr lang="en-US" dirty="0"/>
              <a:t>	</a:t>
            </a:r>
            <a:r>
              <a:rPr lang="en-US" dirty="0" smtClean="0"/>
              <a:t>Teacher/Staff email (Skyward) </a:t>
            </a:r>
            <a:br>
              <a:rPr lang="en-US" dirty="0" smtClean="0"/>
            </a:br>
            <a:endParaRPr lang="en-US" dirty="0" smtClean="0"/>
          </a:p>
          <a:p>
            <a:pPr marL="137160" indent="0">
              <a:buNone/>
            </a:pPr>
            <a:r>
              <a:rPr lang="en-US" dirty="0"/>
              <a:t>	</a:t>
            </a:r>
            <a:r>
              <a:rPr lang="en-US" dirty="0" smtClean="0"/>
              <a:t>School and Corporation website</a:t>
            </a:r>
          </a:p>
          <a:p>
            <a:pPr marL="137160" indent="0">
              <a:buNone/>
            </a:pPr>
            <a:r>
              <a:rPr lang="en-US" dirty="0"/>
              <a:t>	</a:t>
            </a:r>
            <a:endParaRPr lang="en-US" dirty="0" smtClean="0"/>
          </a:p>
          <a:p>
            <a:pPr marL="137160" indent="0">
              <a:buNone/>
            </a:pPr>
            <a:endParaRPr lang="en-US" dirty="0"/>
          </a:p>
        </p:txBody>
      </p:sp>
    </p:spTree>
    <p:extLst>
      <p:ext uri="{BB962C8B-B14F-4D97-AF65-F5344CB8AC3E}">
        <p14:creationId xmlns:p14="http://schemas.microsoft.com/office/powerpoint/2010/main" val="3202440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SKYWARD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Check grades</a:t>
            </a:r>
          </a:p>
          <a:p>
            <a:r>
              <a:rPr lang="en-US" dirty="0" smtClean="0"/>
              <a:t>Communicate with teachers</a:t>
            </a:r>
          </a:p>
          <a:p>
            <a:r>
              <a:rPr lang="en-US" dirty="0" smtClean="0"/>
              <a:t>Set up accounts to receive weekly progress and attendance reports through email</a:t>
            </a:r>
          </a:p>
          <a:p>
            <a:r>
              <a:rPr lang="en-US" dirty="0" smtClean="0"/>
              <a:t>Complete the Course Request process for the upcoming school year</a:t>
            </a:r>
          </a:p>
          <a:p>
            <a:r>
              <a:rPr lang="en-US" dirty="0" smtClean="0"/>
              <a:t>If you do not have an account, you will receive one during registration</a:t>
            </a:r>
          </a:p>
          <a:p>
            <a:r>
              <a:rPr lang="en-US" dirty="0" smtClean="0"/>
              <a:t>If you are a CMS parent and do not know your account information, contact CMS and they will provide one.</a:t>
            </a:r>
            <a:endParaRPr lang="en-US" dirty="0"/>
          </a:p>
        </p:txBody>
      </p:sp>
    </p:spTree>
    <p:extLst>
      <p:ext uri="{BB962C8B-B14F-4D97-AF65-F5344CB8AC3E}">
        <p14:creationId xmlns:p14="http://schemas.microsoft.com/office/powerpoint/2010/main" val="332077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a:t>
            </a:r>
            <a:endParaRPr lang="en-US" dirty="0"/>
          </a:p>
        </p:txBody>
      </p:sp>
      <p:sp>
        <p:nvSpPr>
          <p:cNvPr id="3" name="Content Placeholder 2"/>
          <p:cNvSpPr>
            <a:spLocks noGrp="1"/>
          </p:cNvSpPr>
          <p:nvPr>
            <p:ph idx="1"/>
          </p:nvPr>
        </p:nvSpPr>
        <p:spPr/>
        <p:txBody>
          <a:bodyPr/>
          <a:lstStyle/>
          <a:p>
            <a:pPr marL="137160" indent="0">
              <a:buNone/>
            </a:pPr>
            <a:r>
              <a:rPr lang="en-US" dirty="0" smtClean="0"/>
              <a:t>Mr. Brent Martinson:</a:t>
            </a:r>
          </a:p>
          <a:p>
            <a:pPr marL="137160" indent="0">
              <a:buNone/>
            </a:pPr>
            <a:r>
              <a:rPr lang="en-US" dirty="0"/>
              <a:t> </a:t>
            </a:r>
            <a:r>
              <a:rPr lang="en-US" dirty="0" smtClean="0"/>
              <a:t>    </a:t>
            </a:r>
          </a:p>
          <a:p>
            <a:pPr marL="137160" indent="0">
              <a:buNone/>
            </a:pPr>
            <a:r>
              <a:rPr lang="en-US" dirty="0"/>
              <a:t> </a:t>
            </a:r>
            <a:r>
              <a:rPr lang="en-US" dirty="0" smtClean="0"/>
              <a:t>    BRIDGES PROGRAM</a:t>
            </a:r>
          </a:p>
          <a:p>
            <a:pPr marL="137160" indent="0">
              <a:buNone/>
            </a:pPr>
            <a:endParaRPr lang="en-US" dirty="0"/>
          </a:p>
          <a:p>
            <a:pPr marL="137160" indent="0">
              <a:buNone/>
            </a:pPr>
            <a:r>
              <a:rPr lang="en-US" dirty="0" smtClean="0"/>
              <a:t>     TROJAN CHARGE:  Orientation to CHS</a:t>
            </a:r>
          </a:p>
          <a:p>
            <a:pPr marL="137160" indent="0">
              <a:buNone/>
            </a:pPr>
            <a:r>
              <a:rPr lang="en-US" dirty="0"/>
              <a:t>	</a:t>
            </a:r>
            <a:r>
              <a:rPr lang="en-US" dirty="0" smtClean="0"/>
              <a:t>	August </a:t>
            </a:r>
            <a:r>
              <a:rPr lang="en-US" dirty="0"/>
              <a:t>8</a:t>
            </a:r>
            <a:r>
              <a:rPr lang="en-US" dirty="0" smtClean="0"/>
              <a:t>     8 am – 1 pm</a:t>
            </a:r>
          </a:p>
          <a:p>
            <a:endParaRPr lang="en-US" dirty="0"/>
          </a:p>
          <a:p>
            <a:pPr marL="137160" indent="0">
              <a:buNone/>
            </a:pPr>
            <a:endParaRPr lang="en-US" dirty="0"/>
          </a:p>
        </p:txBody>
      </p:sp>
    </p:spTree>
    <p:extLst>
      <p:ext uri="{BB962C8B-B14F-4D97-AF65-F5344CB8AC3E}">
        <p14:creationId xmlns:p14="http://schemas.microsoft.com/office/powerpoint/2010/main" val="3286118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 FOR YOUR ATTENDANCE</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dirty="0" smtClean="0"/>
              <a:t>If you have specific unanswered questions, please write them on a question form along with your name and email.  We will get back to you.</a:t>
            </a:r>
          </a:p>
          <a:p>
            <a:r>
              <a:rPr lang="en-US" dirty="0" smtClean="0"/>
              <a:t>These slides will be available on the CHS website in the next few days. </a:t>
            </a:r>
          </a:p>
          <a:p>
            <a:r>
              <a:rPr lang="en-US" dirty="0" smtClean="0"/>
              <a:t>Remember to turn in your course request form at the end of the evening at the School Counselor table.</a:t>
            </a:r>
          </a:p>
          <a:p>
            <a:endParaRPr lang="en-US" dirty="0" smtClean="0"/>
          </a:p>
          <a:p>
            <a:r>
              <a:rPr lang="en-US" dirty="0" smtClean="0"/>
              <a:t>Please move to the Main Gym to sample the many courses offered at CHS</a:t>
            </a:r>
          </a:p>
          <a:p>
            <a:endParaRPr lang="en-US" dirty="0"/>
          </a:p>
        </p:txBody>
      </p:sp>
    </p:spTree>
    <p:extLst>
      <p:ext uri="{BB962C8B-B14F-4D97-AF65-F5344CB8AC3E}">
        <p14:creationId xmlns:p14="http://schemas.microsoft.com/office/powerpoint/2010/main" val="23841334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48234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467600" cy="800219"/>
          </a:xfrm>
          <a:prstGeom prst="rect">
            <a:avLst/>
          </a:prstGeom>
        </p:spPr>
        <p:txBody>
          <a:bodyPr wrap="square">
            <a:spAutoFit/>
          </a:bodyPr>
          <a:lstStyle/>
          <a:p>
            <a:pPr algn="ctr"/>
            <a:r>
              <a:rPr lang="en-US" sz="2800" b="1" dirty="0">
                <a:solidFill>
                  <a:srgbClr val="002060"/>
                </a:solidFill>
              </a:rPr>
              <a:t>Importance of Academic Rigor</a:t>
            </a:r>
            <a:r>
              <a:rPr lang="en-US" b="1" dirty="0"/>
              <a:t/>
            </a:r>
            <a:br>
              <a:rPr lang="en-US" b="1" dirty="0"/>
            </a:br>
            <a:endParaRPr lang="en-US" dirty="0"/>
          </a:p>
        </p:txBody>
      </p:sp>
      <p:sp>
        <p:nvSpPr>
          <p:cNvPr id="3" name="Rectangle 2"/>
          <p:cNvSpPr/>
          <p:nvPr/>
        </p:nvSpPr>
        <p:spPr>
          <a:xfrm>
            <a:off x="685800" y="1066801"/>
            <a:ext cx="7696200" cy="5509200"/>
          </a:xfrm>
          <a:prstGeom prst="rect">
            <a:avLst/>
          </a:prstGeom>
        </p:spPr>
        <p:txBody>
          <a:bodyPr wrap="square">
            <a:spAutoFit/>
          </a:bodyPr>
          <a:lstStyle/>
          <a:p>
            <a:pPr>
              <a:spcAft>
                <a:spcPts val="1200"/>
              </a:spcAft>
              <a:buFont typeface="Arial" panose="020B0604020202020204" pitchFamily="34" charset="0"/>
              <a:buChar char="•"/>
            </a:pPr>
            <a:r>
              <a:rPr lang="en-US" altLang="en-US" sz="2400" dirty="0">
                <a:solidFill>
                  <a:srgbClr val="002060"/>
                </a:solidFill>
              </a:rPr>
              <a:t>A rigorous high school academic curriculum is a very </a:t>
            </a:r>
            <a:r>
              <a:rPr lang="en-US" altLang="en-US" sz="2400" u="sng" dirty="0">
                <a:solidFill>
                  <a:srgbClr val="002060"/>
                </a:solidFill>
              </a:rPr>
              <a:t>significant factor</a:t>
            </a:r>
            <a:r>
              <a:rPr lang="en-US" altLang="en-US" sz="2400" dirty="0">
                <a:solidFill>
                  <a:srgbClr val="002060"/>
                </a:solidFill>
              </a:rPr>
              <a:t> in determining a student’s success in college</a:t>
            </a:r>
          </a:p>
          <a:p>
            <a:pPr>
              <a:spcAft>
                <a:spcPts val="1200"/>
              </a:spcAft>
              <a:buFont typeface="Arial" panose="020B0604020202020204" pitchFamily="34" charset="0"/>
              <a:buChar char="•"/>
            </a:pPr>
            <a:r>
              <a:rPr lang="en-US" altLang="en-US" sz="2400" dirty="0">
                <a:solidFill>
                  <a:srgbClr val="002060"/>
                </a:solidFill>
              </a:rPr>
              <a:t>Rigorous academic preparation is wanted by employers, colleges, apprenticeship programs, and the military </a:t>
            </a:r>
          </a:p>
          <a:p>
            <a:pPr>
              <a:spcAft>
                <a:spcPts val="1200"/>
              </a:spcAft>
              <a:buFont typeface="Arial" panose="020B0604020202020204" pitchFamily="34" charset="0"/>
              <a:buChar char="•"/>
            </a:pPr>
            <a:r>
              <a:rPr lang="en-US" altLang="en-US" sz="2400" dirty="0">
                <a:solidFill>
                  <a:srgbClr val="002060"/>
                </a:solidFill>
              </a:rPr>
              <a:t>Careers for students without rigorous preparation are becoming fewer</a:t>
            </a:r>
          </a:p>
          <a:p>
            <a:pPr>
              <a:spcAft>
                <a:spcPts val="1200"/>
              </a:spcAft>
              <a:buFont typeface="Arial" panose="020B0604020202020204" pitchFamily="34" charset="0"/>
              <a:buChar char="•"/>
            </a:pPr>
            <a:r>
              <a:rPr lang="en-US" altLang="en-US" sz="2400" dirty="0">
                <a:solidFill>
                  <a:srgbClr val="002060"/>
                </a:solidFill>
              </a:rPr>
              <a:t>Students taking remediation in college are at a greater risk of dropping out</a:t>
            </a:r>
          </a:p>
          <a:p>
            <a:pPr>
              <a:spcAft>
                <a:spcPts val="1200"/>
              </a:spcAft>
              <a:buFont typeface="Arial" panose="020B0604020202020204" pitchFamily="34" charset="0"/>
              <a:buChar char="•"/>
            </a:pPr>
            <a:r>
              <a:rPr lang="en-US" altLang="en-US" sz="2400" dirty="0">
                <a:solidFill>
                  <a:srgbClr val="002060"/>
                </a:solidFill>
              </a:rPr>
              <a:t>The more education a student receives after high school, the better chance for increasing earnings and job security</a:t>
            </a:r>
            <a:endParaRPr lang="en-US" altLang="en-US" sz="2400" dirty="0"/>
          </a:p>
        </p:txBody>
      </p:sp>
    </p:spTree>
    <p:extLst>
      <p:ext uri="{BB962C8B-B14F-4D97-AF65-F5344CB8AC3E}">
        <p14:creationId xmlns:p14="http://schemas.microsoft.com/office/powerpoint/2010/main" val="2665351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7924800" cy="5632311"/>
          </a:xfrm>
          <a:prstGeom prst="rect">
            <a:avLst/>
          </a:prstGeom>
        </p:spPr>
        <p:txBody>
          <a:bodyPr wrap="square">
            <a:spAutoFit/>
          </a:bodyPr>
          <a:lstStyle/>
          <a:p>
            <a:pPr algn="ctr">
              <a:spcBef>
                <a:spcPct val="50000"/>
              </a:spcBef>
              <a:defRPr/>
            </a:pPr>
            <a:r>
              <a:rPr lang="en-US" sz="6000" b="1" dirty="0">
                <a:solidFill>
                  <a:srgbClr val="002060"/>
                </a:solidFill>
              </a:rPr>
              <a:t>Rigorous Preparation = Indiana Diploma with Core 40 Designation &amp; Beyond</a:t>
            </a:r>
            <a:r>
              <a:rPr lang="en-US" sz="6000" dirty="0">
                <a:solidFill>
                  <a:schemeClr val="accent5">
                    <a:lumMod val="75000"/>
                  </a:schemeClr>
                </a:solidFill>
                <a:latin typeface="Arial" charset="0"/>
              </a:rPr>
              <a:t/>
            </a:r>
            <a:br>
              <a:rPr lang="en-US" sz="6000" dirty="0">
                <a:solidFill>
                  <a:schemeClr val="accent5">
                    <a:lumMod val="75000"/>
                  </a:schemeClr>
                </a:solidFill>
                <a:latin typeface="Arial" charset="0"/>
              </a:rPr>
            </a:br>
            <a:endParaRPr lang="en-US" sz="6000" dirty="0">
              <a:solidFill>
                <a:schemeClr val="accent5">
                  <a:lumMod val="75000"/>
                </a:schemeClr>
              </a:solidFill>
              <a:latin typeface="Arial" charset="0"/>
            </a:endParaRPr>
          </a:p>
        </p:txBody>
      </p:sp>
    </p:spTree>
    <p:extLst>
      <p:ext uri="{BB962C8B-B14F-4D97-AF65-F5344CB8AC3E}">
        <p14:creationId xmlns:p14="http://schemas.microsoft.com/office/powerpoint/2010/main" val="18982887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81000"/>
            <a:ext cx="7086599" cy="584775"/>
          </a:xfrm>
          <a:prstGeom prst="rect">
            <a:avLst/>
          </a:prstGeom>
        </p:spPr>
        <p:txBody>
          <a:bodyPr wrap="square">
            <a:spAutoFit/>
          </a:bodyPr>
          <a:lstStyle/>
          <a:p>
            <a:pPr algn="ctr">
              <a:spcBef>
                <a:spcPct val="50000"/>
              </a:spcBef>
              <a:defRPr/>
            </a:pPr>
            <a:r>
              <a:rPr lang="en-US" sz="3200" b="1" dirty="0">
                <a:solidFill>
                  <a:srgbClr val="002060"/>
                </a:solidFill>
              </a:rPr>
              <a:t>Diploma with General Designation</a:t>
            </a:r>
          </a:p>
        </p:txBody>
      </p:sp>
      <p:sp>
        <p:nvSpPr>
          <p:cNvPr id="3" name="Rectangle 2"/>
          <p:cNvSpPr/>
          <p:nvPr/>
        </p:nvSpPr>
        <p:spPr>
          <a:xfrm>
            <a:off x="533400" y="1371600"/>
            <a:ext cx="8305800" cy="4401205"/>
          </a:xfrm>
          <a:prstGeom prst="rect">
            <a:avLst/>
          </a:prstGeom>
        </p:spPr>
        <p:txBody>
          <a:bodyPr wrap="square">
            <a:spAutoFit/>
          </a:bodyPr>
          <a:lstStyle/>
          <a:p>
            <a:pPr>
              <a:spcBef>
                <a:spcPct val="50000"/>
              </a:spcBef>
              <a:buClr>
                <a:schemeClr val="folHlink"/>
              </a:buClr>
              <a:buFontTx/>
              <a:buChar char="•"/>
              <a:defRPr/>
            </a:pPr>
            <a:r>
              <a:rPr lang="en-US" sz="2000" dirty="0">
                <a:solidFill>
                  <a:schemeClr val="bg1"/>
                </a:solidFill>
                <a:latin typeface="Arial" charset="0"/>
              </a:rPr>
              <a:t> </a:t>
            </a:r>
            <a:r>
              <a:rPr lang="en-US" sz="2800" dirty="0">
                <a:solidFill>
                  <a:srgbClr val="002060"/>
                </a:solidFill>
              </a:rPr>
              <a:t>Only available to students (whose parents feel)</a:t>
            </a:r>
          </a:p>
          <a:p>
            <a:pPr>
              <a:spcBef>
                <a:spcPct val="50000"/>
              </a:spcBef>
              <a:buClr>
                <a:schemeClr val="folHlink"/>
              </a:buClr>
              <a:defRPr/>
            </a:pPr>
            <a:r>
              <a:rPr lang="en-US" sz="2800" dirty="0">
                <a:solidFill>
                  <a:srgbClr val="002060"/>
                </a:solidFill>
              </a:rPr>
              <a:t>   are unable to complete the Core 40 </a:t>
            </a:r>
          </a:p>
          <a:p>
            <a:pPr>
              <a:spcBef>
                <a:spcPct val="50000"/>
              </a:spcBef>
              <a:buClr>
                <a:schemeClr val="folHlink"/>
              </a:buClr>
              <a:defRPr/>
            </a:pPr>
            <a:r>
              <a:rPr lang="en-US" sz="2800" dirty="0">
                <a:solidFill>
                  <a:srgbClr val="002060"/>
                </a:solidFill>
              </a:rPr>
              <a:t>   curriculum.</a:t>
            </a:r>
          </a:p>
          <a:p>
            <a:pPr>
              <a:spcBef>
                <a:spcPct val="50000"/>
              </a:spcBef>
              <a:buClr>
                <a:schemeClr val="folHlink"/>
              </a:buClr>
              <a:buFontTx/>
              <a:buChar char="•"/>
              <a:defRPr/>
            </a:pPr>
            <a:r>
              <a:rPr lang="en-US" sz="2800" dirty="0">
                <a:solidFill>
                  <a:srgbClr val="002060"/>
                </a:solidFill>
              </a:rPr>
              <a:t> Parents must meet with the school counselor to</a:t>
            </a:r>
          </a:p>
          <a:p>
            <a:pPr>
              <a:spcBef>
                <a:spcPct val="50000"/>
              </a:spcBef>
              <a:buClr>
                <a:schemeClr val="folHlink"/>
              </a:buClr>
              <a:defRPr/>
            </a:pPr>
            <a:r>
              <a:rPr lang="en-US" sz="2800" dirty="0">
                <a:solidFill>
                  <a:srgbClr val="002060"/>
                </a:solidFill>
              </a:rPr>
              <a:t>   review student’s course work.</a:t>
            </a:r>
          </a:p>
          <a:p>
            <a:pPr>
              <a:spcBef>
                <a:spcPct val="50000"/>
              </a:spcBef>
              <a:buClr>
                <a:schemeClr val="folHlink"/>
              </a:buClr>
              <a:buFontTx/>
              <a:buChar char="•"/>
              <a:defRPr/>
            </a:pPr>
            <a:r>
              <a:rPr lang="en-US" sz="2800" dirty="0">
                <a:solidFill>
                  <a:srgbClr val="002060"/>
                </a:solidFill>
              </a:rPr>
              <a:t> Opting out of Core 40 allowed only if certain </a:t>
            </a:r>
          </a:p>
          <a:p>
            <a:pPr>
              <a:spcBef>
                <a:spcPct val="50000"/>
              </a:spcBef>
              <a:buClr>
                <a:schemeClr val="folHlink"/>
              </a:buClr>
              <a:defRPr/>
            </a:pPr>
            <a:r>
              <a:rPr lang="en-US" sz="2800" dirty="0">
                <a:solidFill>
                  <a:srgbClr val="002060"/>
                </a:solidFill>
              </a:rPr>
              <a:t>   criteria is met and parent agrees.</a:t>
            </a:r>
          </a:p>
        </p:txBody>
      </p:sp>
    </p:spTree>
    <p:extLst>
      <p:ext uri="{BB962C8B-B14F-4D97-AF65-F5344CB8AC3E}">
        <p14:creationId xmlns:p14="http://schemas.microsoft.com/office/powerpoint/2010/main" val="24884309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381000"/>
            <a:ext cx="5715000" cy="769441"/>
          </a:xfrm>
          <a:prstGeom prst="rect">
            <a:avLst/>
          </a:prstGeom>
        </p:spPr>
        <p:txBody>
          <a:bodyPr wrap="square">
            <a:spAutoFit/>
          </a:bodyPr>
          <a:lstStyle/>
          <a:p>
            <a:pPr algn="ctr">
              <a:spcBef>
                <a:spcPct val="50000"/>
              </a:spcBef>
              <a:defRPr/>
            </a:pPr>
            <a:r>
              <a:rPr lang="en-US" sz="4400" b="1" dirty="0">
                <a:solidFill>
                  <a:srgbClr val="002060"/>
                </a:solidFill>
              </a:rPr>
              <a:t>General Designation</a:t>
            </a:r>
          </a:p>
        </p:txBody>
      </p:sp>
      <p:sp>
        <p:nvSpPr>
          <p:cNvPr id="3" name="Rectangle 2"/>
          <p:cNvSpPr/>
          <p:nvPr/>
        </p:nvSpPr>
        <p:spPr>
          <a:xfrm>
            <a:off x="609600" y="1600200"/>
            <a:ext cx="8077200" cy="4154984"/>
          </a:xfrm>
          <a:prstGeom prst="rect">
            <a:avLst/>
          </a:prstGeom>
        </p:spPr>
        <p:txBody>
          <a:bodyPr wrap="square">
            <a:spAutoFit/>
          </a:bodyPr>
          <a:lstStyle/>
          <a:p>
            <a:pPr>
              <a:defRPr/>
            </a:pPr>
            <a:r>
              <a:rPr lang="en-US" sz="2400" dirty="0">
                <a:solidFill>
                  <a:srgbClr val="002060"/>
                </a:solidFill>
              </a:rPr>
              <a:t>Remember:  </a:t>
            </a:r>
          </a:p>
          <a:p>
            <a:pPr>
              <a:buClr>
                <a:schemeClr val="folHlink"/>
              </a:buClr>
              <a:buFontTx/>
              <a:buChar char="•"/>
              <a:defRPr/>
            </a:pPr>
            <a:r>
              <a:rPr lang="en-US" sz="2400" dirty="0">
                <a:solidFill>
                  <a:srgbClr val="002060"/>
                </a:solidFill>
              </a:rPr>
              <a:t> General Diploma graduates may not be admitted</a:t>
            </a:r>
          </a:p>
          <a:p>
            <a:pPr>
              <a:buClr>
                <a:schemeClr val="folHlink"/>
              </a:buClr>
              <a:defRPr/>
            </a:pPr>
            <a:r>
              <a:rPr lang="en-US" sz="2400" dirty="0">
                <a:solidFill>
                  <a:srgbClr val="002060"/>
                </a:solidFill>
              </a:rPr>
              <a:t>   to Indiana public colleges and universities.</a:t>
            </a:r>
            <a:br>
              <a:rPr lang="en-US" sz="2400" dirty="0">
                <a:solidFill>
                  <a:srgbClr val="002060"/>
                </a:solidFill>
              </a:rPr>
            </a:br>
            <a:endParaRPr lang="en-US" sz="2400" dirty="0">
              <a:solidFill>
                <a:srgbClr val="002060"/>
              </a:solidFill>
            </a:endParaRPr>
          </a:p>
          <a:p>
            <a:pPr>
              <a:buClr>
                <a:schemeClr val="folHlink"/>
              </a:buClr>
              <a:buFontTx/>
              <a:buChar char="•"/>
              <a:defRPr/>
            </a:pPr>
            <a:r>
              <a:rPr lang="en-US" sz="2400" dirty="0">
                <a:solidFill>
                  <a:srgbClr val="002060"/>
                </a:solidFill>
              </a:rPr>
              <a:t> General Diploma students may not be prepared </a:t>
            </a:r>
            <a:br>
              <a:rPr lang="en-US" sz="2400" dirty="0">
                <a:solidFill>
                  <a:srgbClr val="002060"/>
                </a:solidFill>
              </a:rPr>
            </a:br>
            <a:r>
              <a:rPr lang="en-US" sz="2400" dirty="0">
                <a:solidFill>
                  <a:srgbClr val="002060"/>
                </a:solidFill>
              </a:rPr>
              <a:t>  to pass the Graduation Exams, which is one option </a:t>
            </a:r>
          </a:p>
          <a:p>
            <a:pPr>
              <a:buClr>
                <a:schemeClr val="folHlink"/>
              </a:buClr>
              <a:defRPr/>
            </a:pPr>
            <a:r>
              <a:rPr lang="en-US" sz="2400" dirty="0">
                <a:solidFill>
                  <a:srgbClr val="002060"/>
                </a:solidFill>
              </a:rPr>
              <a:t>  to graduate. </a:t>
            </a:r>
            <a:br>
              <a:rPr lang="en-US" sz="2400" dirty="0">
                <a:solidFill>
                  <a:srgbClr val="002060"/>
                </a:solidFill>
              </a:rPr>
            </a:br>
            <a:endParaRPr lang="en-US" sz="2400" dirty="0">
              <a:solidFill>
                <a:srgbClr val="002060"/>
              </a:solidFill>
            </a:endParaRPr>
          </a:p>
          <a:p>
            <a:pPr>
              <a:buClr>
                <a:schemeClr val="folHlink"/>
              </a:buClr>
              <a:buFontTx/>
              <a:buChar char="•"/>
              <a:defRPr/>
            </a:pPr>
            <a:r>
              <a:rPr lang="en-US" sz="2400" dirty="0">
                <a:solidFill>
                  <a:srgbClr val="002060"/>
                </a:solidFill>
              </a:rPr>
              <a:t> General Diploma students are eligible for up to </a:t>
            </a:r>
          </a:p>
          <a:p>
            <a:pPr>
              <a:buClr>
                <a:schemeClr val="folHlink"/>
              </a:buClr>
              <a:defRPr/>
            </a:pPr>
            <a:r>
              <a:rPr lang="en-US" sz="2400" dirty="0">
                <a:solidFill>
                  <a:srgbClr val="002060"/>
                </a:solidFill>
              </a:rPr>
              <a:t>  80% of state financial aid cap for postsecondary</a:t>
            </a:r>
          </a:p>
          <a:p>
            <a:pPr>
              <a:buClr>
                <a:schemeClr val="folHlink"/>
              </a:buClr>
              <a:defRPr/>
            </a:pPr>
            <a:r>
              <a:rPr lang="en-US" sz="2400" dirty="0">
                <a:solidFill>
                  <a:srgbClr val="002060"/>
                </a:solidFill>
              </a:rPr>
              <a:t>  education tuition</a:t>
            </a:r>
          </a:p>
        </p:txBody>
      </p:sp>
    </p:spTree>
    <p:extLst>
      <p:ext uri="{BB962C8B-B14F-4D97-AF65-F5344CB8AC3E}">
        <p14:creationId xmlns:p14="http://schemas.microsoft.com/office/powerpoint/2010/main" val="38751893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IT’S A PARTNERSHIP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9320985"/>
              </p:ext>
            </p:extLst>
          </p:nvPr>
        </p:nvGraphicFramePr>
        <p:xfrm>
          <a:off x="1042988" y="2324100"/>
          <a:ext cx="6777037" cy="350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371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000" dirty="0" smtClean="0"/>
              <a:t>4 Star School rating</a:t>
            </a:r>
          </a:p>
          <a:p>
            <a:r>
              <a:rPr lang="en-US" sz="4000" dirty="0" smtClean="0"/>
              <a:t>“A” rating from the Indiana Department of Education</a:t>
            </a:r>
          </a:p>
          <a:p>
            <a:r>
              <a:rPr lang="en-US" sz="4000" dirty="0" smtClean="0"/>
              <a:t>Pride in giving students a well-rounded education</a:t>
            </a:r>
            <a:endParaRPr lang="en-US" sz="4000" dirty="0"/>
          </a:p>
        </p:txBody>
      </p:sp>
      <p:sp>
        <p:nvSpPr>
          <p:cNvPr id="4" name="Title 2"/>
          <p:cNvSpPr>
            <a:spLocks noGrp="1"/>
          </p:cNvSpPr>
          <p:nvPr>
            <p:ph type="title"/>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normalizeH="0" baseline="0" noProof="0" dirty="0" smtClean="0">
                <a:ln w="0"/>
                <a:solidFill>
                  <a:schemeClr val="accent1"/>
                </a:solidFill>
                <a:effectLst>
                  <a:outerShdw blurRad="38100" dist="25400" dir="5400000" algn="ctr" rotWithShape="0">
                    <a:srgbClr val="6E747A">
                      <a:alpha val="43000"/>
                    </a:srgbClr>
                  </a:outerShdw>
                </a:effectLst>
                <a:uLnTx/>
                <a:uFillTx/>
                <a:latin typeface="Lucida Sans Unicode"/>
                <a:ea typeface="+mj-ea"/>
                <a:cs typeface="+mj-cs"/>
              </a:rPr>
              <a:t>School Culture &amp; Traditions</a:t>
            </a:r>
            <a:endParaRPr kumimoji="0" lang="en-US" sz="4400" b="0" i="0" u="none" strike="noStrike" kern="1200" cap="none" spc="0" normalizeH="0" baseline="0" noProof="0" dirty="0">
              <a:ln>
                <a:noFill/>
              </a:ln>
              <a:solidFill>
                <a:srgbClr val="696464"/>
              </a:solidFill>
              <a:effectLst>
                <a:outerShdw blurRad="31750" dist="25400" dir="5400000" algn="tl" rotWithShape="0">
                  <a:srgbClr val="000000">
                    <a:alpha val="25000"/>
                  </a:srgbClr>
                </a:outerShdw>
              </a:effectLst>
              <a:uLnTx/>
              <a:uFillTx/>
              <a:latin typeface="Lucida Sans Unicode"/>
              <a:ea typeface="+mj-ea"/>
              <a:cs typeface="+mj-cs"/>
            </a:endParaRPr>
          </a:p>
        </p:txBody>
      </p:sp>
    </p:spTree>
    <p:extLst>
      <p:ext uri="{BB962C8B-B14F-4D97-AF65-F5344CB8AC3E}">
        <p14:creationId xmlns:p14="http://schemas.microsoft.com/office/powerpoint/2010/main" val="2957943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CAREER/TECHNICAL PROGRAM</a:t>
            </a:r>
            <a:endParaRPr lang="en-US" dirty="0"/>
          </a:p>
        </p:txBody>
      </p:sp>
      <p:sp>
        <p:nvSpPr>
          <p:cNvPr id="3" name="Content Placeholder 2"/>
          <p:cNvSpPr>
            <a:spLocks noGrp="1"/>
          </p:cNvSpPr>
          <p:nvPr>
            <p:ph idx="1"/>
          </p:nvPr>
        </p:nvSpPr>
        <p:spPr/>
        <p:txBody>
          <a:bodyPr>
            <a:normAutofit/>
          </a:bodyPr>
          <a:lstStyle/>
          <a:p>
            <a:r>
              <a:rPr lang="en-US" sz="3600" dirty="0" smtClean="0"/>
              <a:t>Decisions for CTE (vocational) programs are made in the sophomore year</a:t>
            </a:r>
          </a:p>
          <a:p>
            <a:r>
              <a:rPr lang="en-US" sz="3600" dirty="0" smtClean="0"/>
              <a:t>These are competitive programs by GPA</a:t>
            </a:r>
          </a:p>
          <a:p>
            <a:r>
              <a:rPr lang="en-US" sz="3600" dirty="0" smtClean="0"/>
              <a:t>CHS has a wide range of opportunities ( a list is on the CHS website)</a:t>
            </a:r>
            <a:endParaRPr lang="en-US" sz="3600" dirty="0"/>
          </a:p>
        </p:txBody>
      </p:sp>
    </p:spTree>
    <p:extLst>
      <p:ext uri="{BB962C8B-B14F-4D97-AF65-F5344CB8AC3E}">
        <p14:creationId xmlns:p14="http://schemas.microsoft.com/office/powerpoint/2010/main" val="30906581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BACCALAUREATE</a:t>
            </a:r>
            <a:endParaRPr lang="en-US" dirty="0"/>
          </a:p>
        </p:txBody>
      </p:sp>
      <p:sp>
        <p:nvSpPr>
          <p:cNvPr id="3" name="Content Placeholder 2"/>
          <p:cNvSpPr>
            <a:spLocks noGrp="1"/>
          </p:cNvSpPr>
          <p:nvPr>
            <p:ph idx="1"/>
          </p:nvPr>
        </p:nvSpPr>
        <p:spPr/>
        <p:txBody>
          <a:bodyPr>
            <a:noAutofit/>
          </a:bodyPr>
          <a:lstStyle/>
          <a:p>
            <a:pPr marL="137160" indent="0">
              <a:buNone/>
            </a:pPr>
            <a:r>
              <a:rPr lang="en-US" sz="2000" dirty="0" smtClean="0"/>
              <a:t>“The International Baccalaureate aims to develop inquiring, knowledgeable and caring young people who help to create a better and more peaceful world through intercultural understanding and respect.</a:t>
            </a:r>
          </a:p>
          <a:p>
            <a:pPr marL="137160" indent="0">
              <a:buNone/>
            </a:pPr>
            <a:endParaRPr lang="en-US" sz="2000" dirty="0"/>
          </a:p>
          <a:p>
            <a:pPr marL="137160" indent="0">
              <a:buNone/>
            </a:pPr>
            <a:r>
              <a:rPr lang="en-US" sz="2000" dirty="0" smtClean="0"/>
              <a:t>To this end the organization works with schools, governments, and international organizations to develop challenging </a:t>
            </a:r>
            <a:r>
              <a:rPr lang="en-US" sz="2000" dirty="0" err="1" smtClean="0"/>
              <a:t>programmes</a:t>
            </a:r>
            <a:r>
              <a:rPr lang="en-US" sz="2000" dirty="0" smtClean="0"/>
              <a:t> of international education and rigorous assessment.</a:t>
            </a:r>
          </a:p>
          <a:p>
            <a:pPr marL="137160" indent="0">
              <a:buNone/>
            </a:pPr>
            <a:endParaRPr lang="en-US" sz="2000" dirty="0"/>
          </a:p>
          <a:p>
            <a:pPr marL="137160" indent="0">
              <a:buNone/>
            </a:pPr>
            <a:r>
              <a:rPr lang="en-US" sz="2000" dirty="0" smtClean="0"/>
              <a:t>These </a:t>
            </a:r>
            <a:r>
              <a:rPr lang="en-US" sz="2000" dirty="0" err="1" smtClean="0"/>
              <a:t>programmes</a:t>
            </a:r>
            <a:r>
              <a:rPr lang="en-US" sz="2000" dirty="0" smtClean="0"/>
              <a:t> encourage students across the world to become active, compassionate and lifelong learners who understand that other people, with their differences, can also be right.”</a:t>
            </a:r>
            <a:endParaRPr lang="en-US" sz="2000" dirty="0"/>
          </a:p>
        </p:txBody>
      </p:sp>
    </p:spTree>
    <p:extLst>
      <p:ext uri="{BB962C8B-B14F-4D97-AF65-F5344CB8AC3E}">
        <p14:creationId xmlns:p14="http://schemas.microsoft.com/office/powerpoint/2010/main" val="4191451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689</TotalTime>
  <Words>1353</Words>
  <Application>Microsoft Office PowerPoint</Application>
  <PresentationFormat>On-screen Show (4:3)</PresentationFormat>
  <Paragraphs>197</Paragraphs>
  <Slides>28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Arial Black</vt:lpstr>
      <vt:lpstr>Calibri</vt:lpstr>
      <vt:lpstr>Lucida Sans Unicode</vt:lpstr>
      <vt:lpstr>Wingdings</vt:lpstr>
      <vt:lpstr>Wingdings 2</vt:lpstr>
      <vt:lpstr>Wingdings 3</vt:lpstr>
      <vt:lpstr>Apex</vt:lpstr>
      <vt:lpstr>BEGIN WITH THE END IN MIND</vt:lpstr>
      <vt:lpstr>WELCOME TO CHS CLASS OF 2022</vt:lpstr>
      <vt:lpstr>COUNSELING OFFICE </vt:lpstr>
      <vt:lpstr>SCHEDULING FOR THE 9TH GRADE YEAR</vt:lpstr>
      <vt:lpstr>SCHEDULING </vt:lpstr>
      <vt:lpstr>DIPLOMA TYPES</vt:lpstr>
      <vt:lpstr>CORE 40 DIPLOMA</vt:lpstr>
      <vt:lpstr>CORE 40 WITH ACADEMIC HONORS</vt:lpstr>
      <vt:lpstr>CORE 40 WITH TECHNICAL HONORS</vt:lpstr>
      <vt:lpstr>REGISTRATION</vt:lpstr>
      <vt:lpstr>ENROLLMENT</vt:lpstr>
      <vt:lpstr>21st Century Scholars  </vt:lpstr>
      <vt:lpstr>SCHEDULE</vt:lpstr>
      <vt:lpstr>PowerPoint Presentation</vt:lpstr>
      <vt:lpstr>CO- &amp; EXTRA-CURRICULAR CLUBS</vt:lpstr>
      <vt:lpstr>COMMUNICATION</vt:lpstr>
      <vt:lpstr>SKYWARD</vt:lpstr>
      <vt:lpstr>MORE</vt:lpstr>
      <vt:lpstr>THANK YOU FOR YOUR ATTENDANCE</vt:lpstr>
      <vt:lpstr>PowerPoint Presentation</vt:lpstr>
      <vt:lpstr>PowerPoint Presentation</vt:lpstr>
      <vt:lpstr>PowerPoint Presentation</vt:lpstr>
      <vt:lpstr>PowerPoint Presentation</vt:lpstr>
      <vt:lpstr>PowerPoint Presentation</vt:lpstr>
      <vt:lpstr>IT’S A PARTNERSHIP</vt:lpstr>
      <vt:lpstr>School Culture &amp; Traditions</vt:lpstr>
      <vt:lpstr>CAREER/TECHNICAL PROGRAM</vt:lpstr>
      <vt:lpstr>INTERNATIONAL BACCALAUREATE</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high school</dc:title>
  <dc:creator>IT</dc:creator>
  <cp:lastModifiedBy>Karen Moffett</cp:lastModifiedBy>
  <cp:revision>65</cp:revision>
  <cp:lastPrinted>2016-03-08T22:02:20Z</cp:lastPrinted>
  <dcterms:created xsi:type="dcterms:W3CDTF">2014-11-06T21:55:29Z</dcterms:created>
  <dcterms:modified xsi:type="dcterms:W3CDTF">2018-04-22T23:03:39Z</dcterms:modified>
</cp:coreProperties>
</file>