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75" r:id="rId4"/>
    <p:sldId id="608" r:id="rId5"/>
    <p:sldId id="627" r:id="rId6"/>
    <p:sldId id="459" r:id="rId7"/>
    <p:sldId id="403" r:id="rId8"/>
    <p:sldId id="402" r:id="rId9"/>
    <p:sldId id="259" r:id="rId10"/>
    <p:sldId id="260" r:id="rId11"/>
    <p:sldId id="401" r:id="rId12"/>
    <p:sldId id="261" r:id="rId13"/>
    <p:sldId id="357" r:id="rId14"/>
    <p:sldId id="262" r:id="rId15"/>
    <p:sldId id="279" r:id="rId16"/>
    <p:sldId id="258" r:id="rId17"/>
    <p:sldId id="607" r:id="rId18"/>
    <p:sldId id="409" r:id="rId19"/>
    <p:sldId id="408" r:id="rId20"/>
    <p:sldId id="407" r:id="rId21"/>
    <p:sldId id="265" r:id="rId22"/>
    <p:sldId id="327" r:id="rId23"/>
    <p:sldId id="267" r:id="rId24"/>
  </p:sldIdLst>
  <p:sldSz cx="9144000" cy="6858000" type="screen4x3"/>
  <p:notesSz cx="6858000" cy="90249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43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000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43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yn K. Gaynor" userId="2aef2f66-923e-4b69-8ce2-a5b2f3f1df5f" providerId="ADAL" clId="{2F6BAD8A-9C93-46C8-8ED3-4C0997ED131A}"/>
    <pc:docChg chg="custSel modSld">
      <pc:chgData name="Teryn K. Gaynor" userId="2aef2f66-923e-4b69-8ce2-a5b2f3f1df5f" providerId="ADAL" clId="{2F6BAD8A-9C93-46C8-8ED3-4C0997ED131A}" dt="2022-07-07T16:16:16.474" v="7" actId="255"/>
      <pc:docMkLst>
        <pc:docMk/>
      </pc:docMkLst>
      <pc:sldChg chg="modSp mod">
        <pc:chgData name="Teryn K. Gaynor" userId="2aef2f66-923e-4b69-8ce2-a5b2f3f1df5f" providerId="ADAL" clId="{2F6BAD8A-9C93-46C8-8ED3-4C0997ED131A}" dt="2022-07-07T16:16:16.474" v="7" actId="255"/>
        <pc:sldMkLst>
          <pc:docMk/>
          <pc:sldMk cId="0" sldId="261"/>
        </pc:sldMkLst>
        <pc:spChg chg="mod">
          <ac:chgData name="Teryn K. Gaynor" userId="2aef2f66-923e-4b69-8ce2-a5b2f3f1df5f" providerId="ADAL" clId="{2F6BAD8A-9C93-46C8-8ED3-4C0997ED131A}" dt="2022-07-07T16:16:16.474" v="7" actId="255"/>
          <ac:spMkLst>
            <pc:docMk/>
            <pc:sldMk cId="0" sldId="261"/>
            <ac:spMk id="7171" creationId="{00000000-0000-0000-0000-000000000000}"/>
          </ac:spMkLst>
        </pc:spChg>
      </pc:sldChg>
      <pc:sldChg chg="modSp mod">
        <pc:chgData name="Teryn K. Gaynor" userId="2aef2f66-923e-4b69-8ce2-a5b2f3f1df5f" providerId="ADAL" clId="{2F6BAD8A-9C93-46C8-8ED3-4C0997ED131A}" dt="2022-07-07T15:22:55.072" v="3" actId="1037"/>
        <pc:sldMkLst>
          <pc:docMk/>
          <pc:sldMk cId="0" sldId="275"/>
        </pc:sldMkLst>
        <pc:grpChg chg="mod">
          <ac:chgData name="Teryn K. Gaynor" userId="2aef2f66-923e-4b69-8ce2-a5b2f3f1df5f" providerId="ADAL" clId="{2F6BAD8A-9C93-46C8-8ED3-4C0997ED131A}" dt="2022-07-07T15:22:55.072" v="3" actId="1037"/>
          <ac:grpSpMkLst>
            <pc:docMk/>
            <pc:sldMk cId="0" sldId="275"/>
            <ac:grpSpMk id="23" creationId="{686E9FCF-854F-F9CF-2731-99B0B276F0F8}"/>
          </ac:grpSpMkLst>
        </pc:grpChg>
      </pc:sldChg>
      <pc:sldChg chg="delSp mod">
        <pc:chgData name="Teryn K. Gaynor" userId="2aef2f66-923e-4b69-8ce2-a5b2f3f1df5f" providerId="ADAL" clId="{2F6BAD8A-9C93-46C8-8ED3-4C0997ED131A}" dt="2022-07-07T16:15:15.134" v="4" actId="478"/>
        <pc:sldMkLst>
          <pc:docMk/>
          <pc:sldMk cId="0" sldId="408"/>
        </pc:sldMkLst>
        <pc:picChg chg="del">
          <ac:chgData name="Teryn K. Gaynor" userId="2aef2f66-923e-4b69-8ce2-a5b2f3f1df5f" providerId="ADAL" clId="{2F6BAD8A-9C93-46C8-8ED3-4C0997ED131A}" dt="2022-07-07T16:15:15.134" v="4" actId="478"/>
          <ac:picMkLst>
            <pc:docMk/>
            <pc:sldMk cId="0" sldId="408"/>
            <ac:picMk id="2" creationId="{2EB6DF3B-15F3-44B4-8EB2-E5178577115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921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574088"/>
            <a:ext cx="2971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21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574088"/>
            <a:ext cx="2971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922653C-C1C4-49AD-955D-8B2AE8BC74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3893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411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7412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3163" y="676275"/>
            <a:ext cx="4513262" cy="3384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7413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286250"/>
            <a:ext cx="5029200" cy="406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414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574088"/>
            <a:ext cx="2971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415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574088"/>
            <a:ext cx="2971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6DA4617-9FC0-42FE-91B1-35F1EB9BB4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4403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D384A7-98F3-4C5F-8917-52B12449076E}" type="slidenum">
              <a:rPr lang="en-US"/>
              <a:pPr/>
              <a:t>1</a:t>
            </a:fld>
            <a:endParaRPr lang="en-US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646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B94400-1C30-4BBE-9D83-3BD4178B8A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85AB85-5DF0-42BB-97FA-E1E8F5CB9E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2899ED-A0F9-4960-AFE0-6C879BB950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33C2FE-63E9-41DC-AAE6-D93DD0597D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AEF5C5-B343-4867-B57E-E5F42147C4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F0B75D-6FDC-42CC-BD65-CDB2D653FA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C587C6-92CC-478A-B1C8-EDED023AC3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26C841-822A-4FF1-9112-8EF6E0AFB0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6EA68A-0C6A-4769-8EB4-E60237E461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87C6C1-E854-4073-A90F-C0F8D8A0D4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A67185-84C6-41EE-AD25-5CA46E9C16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5467C60-937B-4FC1-BD55-BD9278456D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B6A2A12-8FBE-4E58-8766-27FECE9B79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E2513A4-6F85-4D46-9076-123FDC5CB09A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-sa/3.0/" TargetMode="Externa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d/3.0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/3.0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tmp"/><Relationship Id="rId4" Type="http://schemas.openxmlformats.org/officeDocument/2006/relationships/image" Target="../media/image21.tm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143000"/>
          </a:xfrm>
        </p:spPr>
        <p:txBody>
          <a:bodyPr/>
          <a:lstStyle/>
          <a:p>
            <a:r>
              <a:rPr lang="en-US"/>
              <a:t>Sixth Grade Registration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90800"/>
            <a:ext cx="6400800" cy="1752600"/>
          </a:xfrm>
        </p:spPr>
        <p:txBody>
          <a:bodyPr/>
          <a:lstStyle/>
          <a:p>
            <a:r>
              <a:rPr lang="en-US" dirty="0"/>
              <a:t>Hidden Valley Middle School</a:t>
            </a:r>
          </a:p>
        </p:txBody>
      </p:sp>
      <p:pic>
        <p:nvPicPr>
          <p:cNvPr id="2061" name="Picture 13" descr="MCj0397058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4114800"/>
            <a:ext cx="2065338" cy="2092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295400"/>
            <a:ext cx="7772400" cy="1143000"/>
          </a:xfrm>
        </p:spPr>
        <p:txBody>
          <a:bodyPr/>
          <a:lstStyle/>
          <a:p>
            <a:r>
              <a:rPr lang="en-US"/>
              <a:t>HVMS VISITATION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971800"/>
            <a:ext cx="7772400" cy="220980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/>
              <a:t>Receive registration information</a:t>
            </a:r>
          </a:p>
          <a:p>
            <a:pPr>
              <a:buFont typeface="Wingdings" pitchFamily="2" charset="2"/>
              <a:buChar char="v"/>
            </a:pPr>
            <a:r>
              <a:rPr lang="en-US"/>
              <a:t>Question and answer period</a:t>
            </a:r>
          </a:p>
          <a:p>
            <a:pPr>
              <a:buFont typeface="Wingdings" pitchFamily="2" charset="2"/>
              <a:buChar char="v"/>
            </a:pPr>
            <a:r>
              <a:rPr lang="en-US"/>
              <a:t>Visit classrooms and elective areas</a:t>
            </a:r>
          </a:p>
        </p:txBody>
      </p:sp>
      <p:pic>
        <p:nvPicPr>
          <p:cNvPr id="3076" name="Picture 4" descr="MCj0397528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4343400"/>
            <a:ext cx="1824038" cy="18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/>
              <a:t>What your day may be like!</a:t>
            </a:r>
          </a:p>
        </p:txBody>
      </p:sp>
      <p:graphicFrame>
        <p:nvGraphicFramePr>
          <p:cNvPr id="27698" name="Group 5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71903225"/>
              </p:ext>
            </p:extLst>
          </p:nvPr>
        </p:nvGraphicFramePr>
        <p:xfrm>
          <a:off x="2184400" y="1371599"/>
          <a:ext cx="3835400" cy="2133600"/>
        </p:xfrm>
        <a:graphic>
          <a:graphicData uri="http://schemas.openxmlformats.org/drawingml/2006/table">
            <a:tbl>
              <a:tblPr/>
              <a:tblGrid>
                <a:gridCol w="383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English/Math Everyday all year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Math/English Everyday all year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7653" name="Picture 5" descr="MCj0398121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3657600"/>
            <a:ext cx="2417522" cy="1905000"/>
          </a:xfrm>
          <a:prstGeom prst="rect">
            <a:avLst/>
          </a:prstGeom>
          <a:noFill/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9D5E81A-61BC-2659-6436-E55749A54DFF}"/>
              </a:ext>
            </a:extLst>
          </p:cNvPr>
          <p:cNvSpPr/>
          <p:nvPr/>
        </p:nvSpPr>
        <p:spPr>
          <a:xfrm>
            <a:off x="2184400" y="3516044"/>
            <a:ext cx="3830782" cy="1168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6A69B8-8978-C36A-BD08-244F9C2531B7}"/>
              </a:ext>
            </a:extLst>
          </p:cNvPr>
          <p:cNvSpPr txBox="1"/>
          <p:nvPr/>
        </p:nvSpPr>
        <p:spPr>
          <a:xfrm>
            <a:off x="2474592" y="3505200"/>
            <a:ext cx="32804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Science/SS Every other </a:t>
            </a:r>
            <a:r>
              <a:rPr lang="en-US" sz="2800" dirty="0"/>
              <a:t>day 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all year</a:t>
            </a:r>
          </a:p>
          <a:p>
            <a:pPr algn="ctr"/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D775DDF-D082-D4BE-30CE-23A219DB4831}"/>
              </a:ext>
            </a:extLst>
          </p:cNvPr>
          <p:cNvGrpSpPr/>
          <p:nvPr/>
        </p:nvGrpSpPr>
        <p:grpSpPr>
          <a:xfrm>
            <a:off x="2189018" y="4673601"/>
            <a:ext cx="1889998" cy="1603910"/>
            <a:chOff x="2189018" y="4673600"/>
            <a:chExt cx="2022764" cy="15886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9D7D357-50E5-E20B-E95A-780B539BD3F5}"/>
                </a:ext>
              </a:extLst>
            </p:cNvPr>
            <p:cNvSpPr/>
            <p:nvPr/>
          </p:nvSpPr>
          <p:spPr>
            <a:xfrm>
              <a:off x="2189018" y="4673600"/>
              <a:ext cx="2022764" cy="158865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2E9A654-67C7-43E4-8089-2A807CBFC992}"/>
                </a:ext>
              </a:extLst>
            </p:cNvPr>
            <p:cNvSpPr txBox="1"/>
            <p:nvPr/>
          </p:nvSpPr>
          <p:spPr>
            <a:xfrm>
              <a:off x="2405292" y="4790492"/>
              <a:ext cx="1544022" cy="13480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Electives/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PE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A-Day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86E9FCF-854F-F9CF-2731-99B0B276F0F8}"/>
              </a:ext>
            </a:extLst>
          </p:cNvPr>
          <p:cNvGrpSpPr/>
          <p:nvPr/>
        </p:nvGrpSpPr>
        <p:grpSpPr>
          <a:xfrm>
            <a:off x="4111330" y="4676817"/>
            <a:ext cx="1889998" cy="1582222"/>
            <a:chOff x="2189018" y="4673600"/>
            <a:chExt cx="2022764" cy="1588655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18BC293-EA0D-33C1-3A2E-DF9D60E27854}"/>
                </a:ext>
              </a:extLst>
            </p:cNvPr>
            <p:cNvSpPr/>
            <p:nvPr/>
          </p:nvSpPr>
          <p:spPr>
            <a:xfrm>
              <a:off x="2189018" y="4673600"/>
              <a:ext cx="2022764" cy="158865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FBA1D15-B212-B006-6CE1-820EF1C1DD45}"/>
                </a:ext>
              </a:extLst>
            </p:cNvPr>
            <p:cNvSpPr txBox="1"/>
            <p:nvPr/>
          </p:nvSpPr>
          <p:spPr>
            <a:xfrm>
              <a:off x="2405292" y="4790492"/>
              <a:ext cx="1544022" cy="13480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Electives/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PE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B</a:t>
              </a: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-Day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2FDCB-999D-4B48-8E88-C5F637F40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Times New Roman"/>
              </a:rPr>
              <a:t>Advisory</a:t>
            </a:r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598EE5-2615-4E93-BB89-D1A99C3D0BAF}"/>
              </a:ext>
            </a:extLst>
          </p:cNvPr>
          <p:cNvSpPr txBox="1"/>
          <p:nvPr/>
        </p:nvSpPr>
        <p:spPr>
          <a:xfrm>
            <a:off x="1691386" y="1752600"/>
            <a:ext cx="6146540" cy="344094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7345" indent="-342900">
              <a:spcBef>
                <a:spcPct val="20000"/>
              </a:spcBef>
              <a:buFont typeface="Arial"/>
              <a:buChar char="•"/>
            </a:pPr>
            <a:r>
              <a:rPr lang="en-US" sz="3200" dirty="0">
                <a:latin typeface="Times New Roman"/>
                <a:cs typeface="Times New Roman"/>
              </a:rPr>
              <a:t>Three times a month</a:t>
            </a:r>
            <a:endParaRPr lang="en-US" sz="3200" dirty="0">
              <a:cs typeface="Times New Roman"/>
            </a:endParaRPr>
          </a:p>
          <a:p>
            <a:pPr marL="347345" indent="-342900">
              <a:spcBef>
                <a:spcPct val="20000"/>
              </a:spcBef>
              <a:buChar char="•"/>
            </a:pPr>
            <a:r>
              <a:rPr lang="en-US" sz="3200" dirty="0">
                <a:latin typeface="Times New Roman"/>
                <a:cs typeface="Times New Roman"/>
              </a:rPr>
              <a:t>Character lessons; life lessons</a:t>
            </a:r>
          </a:p>
          <a:p>
            <a:pPr marL="347345" indent="-342900">
              <a:spcBef>
                <a:spcPct val="20000"/>
              </a:spcBef>
              <a:buChar char="•"/>
            </a:pPr>
            <a:r>
              <a:rPr lang="en-US" sz="3200" dirty="0">
                <a:latin typeface="Times New Roman"/>
                <a:cs typeface="Times New Roman"/>
              </a:rPr>
              <a:t>“Go to” adult</a:t>
            </a:r>
          </a:p>
          <a:p>
            <a:pPr marL="347345" indent="-342900">
              <a:spcBef>
                <a:spcPct val="20000"/>
              </a:spcBef>
              <a:buChar char="•"/>
            </a:pPr>
            <a:r>
              <a:rPr lang="en-US" sz="3200" dirty="0">
                <a:latin typeface="Times New Roman"/>
                <a:cs typeface="Times New Roman"/>
              </a:rPr>
              <a:t>Advisor “rolls” with the you all three years at HVMS</a:t>
            </a:r>
          </a:p>
          <a:p>
            <a:pPr marL="347345" indent="-342900">
              <a:spcBef>
                <a:spcPct val="20000"/>
              </a:spcBef>
              <a:buChar char="•"/>
            </a:pPr>
            <a:endParaRPr lang="en-US" sz="3200" dirty="0">
              <a:cs typeface="Times New Roman"/>
            </a:endParaRPr>
          </a:p>
        </p:txBody>
      </p:sp>
      <p:pic>
        <p:nvPicPr>
          <p:cNvPr id="13" name="Picture 13">
            <a:extLst>
              <a:ext uri="{FF2B5EF4-FFF2-40B4-BE49-F238E27FC236}">
                <a16:creationId xmlns:a16="http://schemas.microsoft.com/office/drawing/2014/main" id="{F631CCBF-2E7E-42F1-8FE0-5633BDEFB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07910" y="328289"/>
            <a:ext cx="2101721" cy="1244533"/>
          </a:xfrm>
          <a:prstGeom prst="rect">
            <a:avLst/>
          </a:prstGeom>
        </p:spPr>
      </p:pic>
      <p:pic>
        <p:nvPicPr>
          <p:cNvPr id="17" name="Picture 17">
            <a:extLst>
              <a:ext uri="{FF2B5EF4-FFF2-40B4-BE49-F238E27FC236}">
                <a16:creationId xmlns:a16="http://schemas.microsoft.com/office/drawing/2014/main" id="{5340BA93-F5EB-41E4-A2A7-63BCD73E54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801308" y="4760992"/>
            <a:ext cx="2743200" cy="160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717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0E992-1FBF-41CB-9D50-C63345A69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Times New Roman"/>
              </a:rPr>
              <a:t>Club Day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FC995-A4E2-4E11-AD6E-C821C22D74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cs typeface="Times New Roman"/>
              </a:rPr>
              <a:t>Last week of the month</a:t>
            </a:r>
          </a:p>
          <a:p>
            <a:r>
              <a:rPr lang="en-US" dirty="0">
                <a:cs typeface="Times New Roman"/>
              </a:rPr>
              <a:t>Book, Minecraft, Knitting, Cause for Paws,</a:t>
            </a:r>
          </a:p>
          <a:p>
            <a:r>
              <a:rPr lang="en-US" dirty="0">
                <a:cs typeface="Times New Roman"/>
              </a:rPr>
              <a:t>Guitar, Music, Team Sports, Fitness, American Sign Language, Drama, Coloring, Golf, Stem, Drawing, etc.</a:t>
            </a:r>
          </a:p>
        </p:txBody>
      </p:sp>
    </p:spTree>
    <p:extLst>
      <p:ext uri="{BB962C8B-B14F-4D97-AF65-F5344CB8AC3E}">
        <p14:creationId xmlns:p14="http://schemas.microsoft.com/office/powerpoint/2010/main" val="3405290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BELL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200" y="2133600"/>
            <a:ext cx="4343400" cy="3962400"/>
          </a:xfrm>
        </p:spPr>
        <p:txBody>
          <a:bodyPr/>
          <a:lstStyle/>
          <a:p>
            <a:r>
              <a:rPr lang="en-US"/>
              <a:t>1</a:t>
            </a:r>
            <a:r>
              <a:rPr lang="en-US" baseline="30000"/>
              <a:t>ST</a:t>
            </a:r>
            <a:r>
              <a:rPr lang="en-US"/>
              <a:t> Block 8:20-9:55</a:t>
            </a:r>
          </a:p>
          <a:p>
            <a:r>
              <a:rPr lang="en-US"/>
              <a:t>2</a:t>
            </a:r>
            <a:r>
              <a:rPr lang="en-US" baseline="30000"/>
              <a:t>nd</a:t>
            </a:r>
            <a:r>
              <a:rPr lang="en-US"/>
              <a:t> Block 10:00-11:35</a:t>
            </a:r>
          </a:p>
          <a:p>
            <a:r>
              <a:rPr lang="en-US"/>
              <a:t>LUNCH  11:35-12:05</a:t>
            </a:r>
          </a:p>
          <a:p>
            <a:r>
              <a:rPr lang="en-US"/>
              <a:t>3</a:t>
            </a:r>
            <a:r>
              <a:rPr lang="en-US" baseline="30000"/>
              <a:t>rd</a:t>
            </a:r>
            <a:r>
              <a:rPr lang="en-US"/>
              <a:t> Block 12:10-1:45</a:t>
            </a:r>
          </a:p>
          <a:p>
            <a:r>
              <a:rPr lang="en-US"/>
              <a:t>4</a:t>
            </a:r>
            <a:r>
              <a:rPr lang="en-US" baseline="30000"/>
              <a:t>th</a:t>
            </a:r>
            <a:r>
              <a:rPr lang="en-US"/>
              <a:t> Block 1:50-3:25</a:t>
            </a:r>
          </a:p>
        </p:txBody>
      </p:sp>
      <p:pic>
        <p:nvPicPr>
          <p:cNvPr id="4" name="Picture 4" descr="A close up of a clock&#10;&#10;Description generated with very high confidence">
            <a:extLst>
              <a:ext uri="{FF2B5EF4-FFF2-40B4-BE49-F238E27FC236}">
                <a16:creationId xmlns:a16="http://schemas.microsoft.com/office/drawing/2014/main" id="{414BAC7C-D0D2-47EA-A349-DE4C1E40E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459871"/>
            <a:ext cx="1460241" cy="1436238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6C064097-9692-4622-AEA0-6A5E92AD8E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950111" y="5319129"/>
            <a:ext cx="2562225" cy="13049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/>
              <a:t>Advanced classes</a:t>
            </a:r>
          </a:p>
        </p:txBody>
      </p:sp>
      <p:sp>
        <p:nvSpPr>
          <p:cNvPr id="18739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848600" cy="5257800"/>
          </a:xfrm>
        </p:spPr>
        <p:txBody>
          <a:bodyPr/>
          <a:lstStyle/>
          <a:p>
            <a:r>
              <a:rPr lang="en-US" sz="2800"/>
              <a:t>Focus on reading material from a variety of historical periods</a:t>
            </a:r>
          </a:p>
          <a:p>
            <a:r>
              <a:rPr lang="en-US" sz="2800"/>
              <a:t>Learn to write in a variety of modes</a:t>
            </a:r>
          </a:p>
          <a:p>
            <a:r>
              <a:rPr lang="en-US" sz="2800"/>
              <a:t>Problem-solving activities using critical thinking, writing, and technological skills related to real-life situations</a:t>
            </a:r>
          </a:p>
          <a:p>
            <a:r>
              <a:rPr lang="en-US" sz="2800"/>
              <a:t>Independent experiments</a:t>
            </a:r>
          </a:p>
          <a:p>
            <a:r>
              <a:rPr lang="en-US" sz="2800"/>
              <a:t>Develop skills for writing comparison essays, change-over-time essays, &amp; document-based responses</a:t>
            </a:r>
          </a:p>
        </p:txBody>
      </p:sp>
      <p:pic>
        <p:nvPicPr>
          <p:cNvPr id="6" name="Picture 6" descr="A drawing of a cartoon character&#10;&#10;Description generated with very high confidence">
            <a:extLst>
              <a:ext uri="{FF2B5EF4-FFF2-40B4-BE49-F238E27FC236}">
                <a16:creationId xmlns:a16="http://schemas.microsoft.com/office/drawing/2014/main" id="{00A0C9CB-A291-4C85-8C0D-FA927C4A0E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049277" y="5584893"/>
            <a:ext cx="1285292" cy="105331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What are the characteristics of </a:t>
            </a:r>
            <a:br>
              <a:rPr lang="en-US" sz="4000" dirty="0"/>
            </a:br>
            <a:r>
              <a:rPr lang="en-US" sz="4000" dirty="0"/>
              <a:t>students who will be successful in Advanced classes?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4114800"/>
          </a:xfrm>
        </p:spPr>
        <p:txBody>
          <a:bodyPr/>
          <a:lstStyle/>
          <a:p>
            <a:r>
              <a:rPr lang="en-US" dirty="0"/>
              <a:t>Attend school regularly</a:t>
            </a:r>
          </a:p>
          <a:p>
            <a:r>
              <a:rPr lang="en-US" dirty="0"/>
              <a:t>Prioritize tasks &amp; responsibilities</a:t>
            </a:r>
            <a:endParaRPr lang="en-US" dirty="0">
              <a:cs typeface="Times New Roman"/>
            </a:endParaRPr>
          </a:p>
          <a:p>
            <a:r>
              <a:rPr lang="en-US" dirty="0"/>
              <a:t>Work within time constraints</a:t>
            </a:r>
            <a:endParaRPr lang="en-US" dirty="0">
              <a:cs typeface="Times New Roman"/>
            </a:endParaRPr>
          </a:p>
          <a:p>
            <a:r>
              <a:rPr lang="en-US" dirty="0"/>
              <a:t>Appreciate a challenging curriculum</a:t>
            </a:r>
            <a:endParaRPr lang="en-US" dirty="0">
              <a:cs typeface="Times New Roman"/>
            </a:endParaRPr>
          </a:p>
          <a:p>
            <a:r>
              <a:rPr lang="en-US" dirty="0">
                <a:cs typeface="Times New Roman"/>
              </a:rPr>
              <a:t>Good organization skills</a:t>
            </a:r>
            <a:endParaRPr lang="en-US" dirty="0"/>
          </a:p>
          <a:p>
            <a:r>
              <a:rPr lang="en-US" dirty="0"/>
              <a:t>Be willing to complete summer reading</a:t>
            </a:r>
            <a:endParaRPr lang="en-US" dirty="0">
              <a:cs typeface="Times New Roman"/>
            </a:endParaRPr>
          </a:p>
          <a:p>
            <a:r>
              <a:rPr lang="en-US" dirty="0"/>
              <a:t>Science Fair Project</a:t>
            </a:r>
            <a:endParaRPr lang="en-US" dirty="0">
              <a:cs typeface="Times New Roman"/>
            </a:endParaRPr>
          </a:p>
          <a:p>
            <a:endParaRPr lang="en-US"/>
          </a:p>
          <a:p>
            <a:pPr>
              <a:buFontTx/>
              <a:buNone/>
            </a:pPr>
            <a:endParaRPr lang="en-US"/>
          </a:p>
        </p:txBody>
      </p:sp>
      <p:pic>
        <p:nvPicPr>
          <p:cNvPr id="186372" name="Picture 4" descr="MCj0351225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4859" y="5405718"/>
            <a:ext cx="1795463" cy="14557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English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52600"/>
            <a:ext cx="4343400" cy="4343400"/>
          </a:xfrm>
        </p:spPr>
        <p:txBody>
          <a:bodyPr/>
          <a:lstStyle/>
          <a:p>
            <a:r>
              <a:rPr lang="en-US" b="1" dirty="0"/>
              <a:t>English 6</a:t>
            </a:r>
          </a:p>
          <a:p>
            <a:r>
              <a:rPr lang="en-US" b="1" dirty="0"/>
              <a:t>Advanced English 6-</a:t>
            </a:r>
            <a:r>
              <a:rPr lang="en-US" sz="2800" dirty="0"/>
              <a:t> teacher recommendation, requires summer reading</a:t>
            </a:r>
          </a:p>
          <a:p>
            <a:r>
              <a:rPr lang="en-US" sz="2800" dirty="0"/>
              <a:t>All year, every day</a:t>
            </a:r>
          </a:p>
          <a:p>
            <a:r>
              <a:rPr lang="en-US" sz="2800" dirty="0"/>
              <a:t>95 minute block</a:t>
            </a:r>
          </a:p>
          <a:p>
            <a:r>
              <a:rPr lang="en-US" sz="2800" dirty="0"/>
              <a:t>SOL test</a:t>
            </a:r>
          </a:p>
          <a:p>
            <a:endParaRPr lang="en-US" sz="2800" dirty="0"/>
          </a:p>
          <a:p>
            <a:pPr>
              <a:buFontTx/>
              <a:buNone/>
            </a:pPr>
            <a:endParaRPr lang="en-US" sz="2800" dirty="0"/>
          </a:p>
        </p:txBody>
      </p:sp>
      <p:pic>
        <p:nvPicPr>
          <p:cNvPr id="5125" name="Picture 5" descr="bs00554_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257800" y="2133600"/>
            <a:ext cx="3581400" cy="31242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b="1"/>
              <a:t>Math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52600"/>
            <a:ext cx="4572000" cy="4114800"/>
          </a:xfrm>
        </p:spPr>
        <p:txBody>
          <a:bodyPr/>
          <a:lstStyle/>
          <a:p>
            <a:r>
              <a:rPr lang="en-US" b="1"/>
              <a:t>Math 6</a:t>
            </a:r>
          </a:p>
          <a:p>
            <a:r>
              <a:rPr lang="en-US" b="1" err="1"/>
              <a:t>PreAlgebra</a:t>
            </a:r>
            <a:r>
              <a:rPr lang="en-US" b="1"/>
              <a:t> 6</a:t>
            </a:r>
            <a:r>
              <a:rPr lang="en-US" sz="2800"/>
              <a:t>— teacher recommendation</a:t>
            </a:r>
          </a:p>
          <a:p>
            <a:r>
              <a:rPr lang="en-US" sz="2800"/>
              <a:t> All year, every day</a:t>
            </a:r>
            <a:endParaRPr lang="en-US" sz="2800">
              <a:cs typeface="Times New Roman"/>
            </a:endParaRPr>
          </a:p>
          <a:p>
            <a:r>
              <a:rPr lang="en-US" sz="2800"/>
              <a:t>95 minute block</a:t>
            </a:r>
            <a:endParaRPr lang="en-US" sz="2800">
              <a:cs typeface="Times New Roman"/>
            </a:endParaRPr>
          </a:p>
          <a:p>
            <a:r>
              <a:rPr lang="en-US" sz="2800"/>
              <a:t>SOL test</a:t>
            </a:r>
            <a:endParaRPr lang="en-US" sz="2800">
              <a:cs typeface="Times New Roman"/>
            </a:endParaRPr>
          </a:p>
          <a:p>
            <a:pPr>
              <a:buFontTx/>
              <a:buNone/>
            </a:pPr>
            <a:endParaRPr lang="en-US" sz="2800"/>
          </a:p>
        </p:txBody>
      </p:sp>
      <p:pic>
        <p:nvPicPr>
          <p:cNvPr id="6152" name="Picture 8" descr="MCj0134667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66113" y="2200469"/>
            <a:ext cx="1610957" cy="2505270"/>
          </a:xfrm>
          <a:noFill/>
          <a:ln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AMP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362200"/>
            <a:ext cx="7772400" cy="4114800"/>
          </a:xfrm>
        </p:spPr>
        <p:txBody>
          <a:bodyPr/>
          <a:lstStyle/>
          <a:p>
            <a:r>
              <a:rPr lang="en-US" dirty="0"/>
              <a:t>Accelerated Math Program</a:t>
            </a:r>
          </a:p>
          <a:p>
            <a:r>
              <a:rPr lang="en-US" dirty="0"/>
              <a:t>Placement based on meeting selection criteria</a:t>
            </a:r>
            <a:endParaRPr lang="en-US" dirty="0">
              <a:cs typeface="Times New Roman"/>
            </a:endParaRPr>
          </a:p>
          <a:p>
            <a:r>
              <a:rPr lang="en-US" dirty="0"/>
              <a:t>All year, every day</a:t>
            </a:r>
            <a:endParaRPr lang="en-US" dirty="0">
              <a:cs typeface="Times New Roman"/>
            </a:endParaRPr>
          </a:p>
          <a:p>
            <a:r>
              <a:rPr lang="en-US" dirty="0"/>
              <a:t>95 minute block</a:t>
            </a:r>
            <a:endParaRPr lang="en-US" dirty="0">
              <a:cs typeface="Times New Roman"/>
            </a:endParaRPr>
          </a:p>
          <a:p>
            <a:r>
              <a:rPr lang="en-US" dirty="0"/>
              <a:t>SOL test</a:t>
            </a:r>
            <a:endParaRPr lang="en-US" dirty="0">
              <a:cs typeface="Times New Roman"/>
            </a:endParaRPr>
          </a:p>
        </p:txBody>
      </p:sp>
      <p:pic>
        <p:nvPicPr>
          <p:cNvPr id="185348" name="Picture 4" descr="MCj0332680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4495800"/>
            <a:ext cx="1825625" cy="1657350"/>
          </a:xfrm>
          <a:prstGeom prst="rect">
            <a:avLst/>
          </a:prstGeom>
          <a:noFill/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FD838C32-C447-4512-B393-86C2D9727D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11155" y="480730"/>
            <a:ext cx="2101721" cy="117291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772400" cy="1143000"/>
          </a:xfrm>
        </p:spPr>
        <p:txBody>
          <a:bodyPr/>
          <a:lstStyle/>
          <a:p>
            <a:r>
              <a:rPr lang="en-US" b="1"/>
              <a:t>U.S. History Pt. 1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057400"/>
            <a:ext cx="5181600" cy="4343400"/>
          </a:xfrm>
        </p:spPr>
        <p:txBody>
          <a:bodyPr/>
          <a:lstStyle/>
          <a:p>
            <a:r>
              <a:rPr lang="en-US" sz="2900" b="1" dirty="0"/>
              <a:t>U.S. History Pt. 1</a:t>
            </a:r>
          </a:p>
          <a:p>
            <a:r>
              <a:rPr lang="en-US" sz="2900" b="1" dirty="0"/>
              <a:t>Advanced U.S. History Pt. 1</a:t>
            </a:r>
            <a:r>
              <a:rPr lang="en-US" sz="2900" dirty="0"/>
              <a:t>- </a:t>
            </a:r>
            <a:r>
              <a:rPr lang="en-US" sz="2800" dirty="0"/>
              <a:t>teacher recommendation, </a:t>
            </a:r>
          </a:p>
          <a:p>
            <a:r>
              <a:rPr lang="en-US" sz="2800" dirty="0"/>
              <a:t>All year, every other day</a:t>
            </a:r>
          </a:p>
          <a:p>
            <a:r>
              <a:rPr lang="en-US" sz="2800" dirty="0"/>
              <a:t>95 minute block</a:t>
            </a:r>
          </a:p>
        </p:txBody>
      </p:sp>
      <p:pic>
        <p:nvPicPr>
          <p:cNvPr id="7177" name="Picture 9" descr="MCj0150159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1905000"/>
            <a:ext cx="2036763" cy="2927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77" name="Picture 1037" descr="hm00363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2133600"/>
            <a:ext cx="2435225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9278" name="Text Box 1038"/>
          <p:cNvSpPr txBox="1">
            <a:spLocks noChangeArrowheads="1"/>
          </p:cNvSpPr>
          <p:nvPr/>
        </p:nvSpPr>
        <p:spPr bwMode="auto">
          <a:xfrm>
            <a:off x="2590800" y="533400"/>
            <a:ext cx="37115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4400" b="1">
                <a:solidFill>
                  <a:schemeClr val="tx2"/>
                </a:solidFill>
              </a:rPr>
              <a:t>Science 6</a:t>
            </a:r>
          </a:p>
        </p:txBody>
      </p:sp>
      <p:sp>
        <p:nvSpPr>
          <p:cNvPr id="139279" name="Text Box 1039"/>
          <p:cNvSpPr txBox="1">
            <a:spLocks noChangeArrowheads="1"/>
          </p:cNvSpPr>
          <p:nvPr/>
        </p:nvSpPr>
        <p:spPr bwMode="auto">
          <a:xfrm>
            <a:off x="609600" y="2057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9281" name="Text Box 1041"/>
          <p:cNvSpPr txBox="1">
            <a:spLocks noChangeArrowheads="1"/>
          </p:cNvSpPr>
          <p:nvPr/>
        </p:nvSpPr>
        <p:spPr bwMode="auto">
          <a:xfrm>
            <a:off x="533400" y="1905000"/>
            <a:ext cx="4953000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Science 6</a:t>
            </a:r>
            <a:endParaRPr lang="en-US" sz="3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Char char="•"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Advanced Science 6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—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teacher recommendation, science project</a:t>
            </a:r>
          </a:p>
          <a:p>
            <a:pPr>
              <a:buFontTx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All year, every other day</a:t>
            </a:r>
          </a:p>
          <a:p>
            <a:pPr>
              <a:buFontTx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95 minute block</a:t>
            </a:r>
            <a:endParaRPr lang="en-US" sz="2800" dirty="0"/>
          </a:p>
          <a:p>
            <a:pPr>
              <a:buFontTx/>
              <a:buChar char="•"/>
            </a:pP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Health &amp; PE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905000"/>
            <a:ext cx="4800600" cy="4114800"/>
          </a:xfrm>
        </p:spPr>
        <p:txBody>
          <a:bodyPr/>
          <a:lstStyle/>
          <a:p>
            <a:r>
              <a:rPr lang="en-US" sz="2800" dirty="0"/>
              <a:t>95 minute block</a:t>
            </a:r>
          </a:p>
          <a:p>
            <a:r>
              <a:rPr lang="en-US" sz="2800" dirty="0"/>
              <a:t>All year, every other day</a:t>
            </a:r>
          </a:p>
          <a:p>
            <a:r>
              <a:rPr lang="en-US" sz="2800" dirty="0"/>
              <a:t>Beginning and end of year all PE</a:t>
            </a:r>
          </a:p>
          <a:p>
            <a:r>
              <a:rPr lang="en-US" sz="2800" dirty="0"/>
              <a:t>Cold weather 45 mins. PE and 45 mins. Health</a:t>
            </a:r>
          </a:p>
          <a:p>
            <a:r>
              <a:rPr lang="en-US" sz="2800" dirty="0"/>
              <a:t>Everyone dresses out for PE</a:t>
            </a:r>
          </a:p>
        </p:txBody>
      </p:sp>
      <p:pic>
        <p:nvPicPr>
          <p:cNvPr id="8204" name="Picture 12" descr="MCBD10694_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2514600"/>
            <a:ext cx="3200400" cy="24749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914400"/>
          </a:xfrm>
        </p:spPr>
        <p:txBody>
          <a:bodyPr/>
          <a:lstStyle/>
          <a:p>
            <a:r>
              <a:rPr lang="en-US"/>
              <a:t>Electives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143000"/>
            <a:ext cx="3810000" cy="518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95 minute block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Choir-meets all year, every other day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Band-meets all year, every other day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Interest 6-new class every 6, or 9 weeks, every other day, may include: Art, Coding, World Languages, Computer Skills, Technology Education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Directed Study Hall</a:t>
            </a:r>
          </a:p>
        </p:txBody>
      </p:sp>
      <p:pic>
        <p:nvPicPr>
          <p:cNvPr id="32772" name="Picture 4" descr="en00354_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5800" y="2546350"/>
            <a:ext cx="3810000" cy="2982913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772400" cy="1143000"/>
          </a:xfrm>
        </p:spPr>
        <p:txBody>
          <a:bodyPr/>
          <a:lstStyle/>
          <a:p>
            <a:r>
              <a:rPr lang="en-US"/>
              <a:t>Class Choices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133600"/>
            <a:ext cx="7772400" cy="41148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en-US" sz="2800" dirty="0"/>
              <a:t>English (95 min block, all year, every day)</a:t>
            </a: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en-US" sz="2800" dirty="0"/>
              <a:t>Math (95 min block, all year, every day)</a:t>
            </a: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en-US" sz="2800" dirty="0"/>
              <a:t>Science (95 min block, all year, every other day)</a:t>
            </a: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en-US" sz="2800" dirty="0"/>
              <a:t>U.S. History Pt. 1 (95 min block, all year, every other day)</a:t>
            </a: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en-US" sz="2800" dirty="0"/>
              <a:t>Health &amp; PE (95 min block, all year, every other day)</a:t>
            </a: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en-US" sz="2800" dirty="0"/>
              <a:t>Elective (95 min block, all year, every other day)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800" dirty="0"/>
          </a:p>
        </p:txBody>
      </p:sp>
      <p:pic>
        <p:nvPicPr>
          <p:cNvPr id="4101" name="Picture 5" descr="MPj0401134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228600"/>
            <a:ext cx="1468438" cy="18367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E3F4495-EE81-E984-0F1A-44FB4F56DE09}"/>
              </a:ext>
            </a:extLst>
          </p:cNvPr>
          <p:cNvSpPr/>
          <p:nvPr/>
        </p:nvSpPr>
        <p:spPr>
          <a:xfrm>
            <a:off x="1801091" y="180109"/>
            <a:ext cx="5652654" cy="649778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ELEMENTARY SCHOOL:  			</a:t>
            </a:r>
            <a:endParaRPr lang="en-US" sz="1800" b="1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80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0DF90F-19A0-7ACE-9185-386C30738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0026" y="357955"/>
            <a:ext cx="1730066" cy="945645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ELEMENTARY SCHOOL:  			</a:t>
            </a:r>
            <a:endParaRPr lang="en-US" sz="1800" b="1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6" name="Picture 3" descr="HVlogo3">
            <a:extLst>
              <a:ext uri="{FF2B5EF4-FFF2-40B4-BE49-F238E27FC236}">
                <a16:creationId xmlns:a16="http://schemas.microsoft.com/office/drawing/2014/main" id="{CFA65DC2-8D2A-B2AF-0836-0F7ACBFB8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714" y="357955"/>
            <a:ext cx="914400" cy="62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0">
            <a:extLst>
              <a:ext uri="{FF2B5EF4-FFF2-40B4-BE49-F238E27FC236}">
                <a16:creationId xmlns:a16="http://schemas.microsoft.com/office/drawing/2014/main" id="{F48AD086-B19C-8CAA-99A2-5477046CE1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056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6C5D011-B357-B5F1-3CCD-D9CD3ACC798F}"/>
              </a:ext>
            </a:extLst>
          </p:cNvPr>
          <p:cNvSpPr txBox="1"/>
          <p:nvPr/>
        </p:nvSpPr>
        <p:spPr>
          <a:xfrm>
            <a:off x="2356914" y="1082958"/>
            <a:ext cx="16738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ELEMENTARY SCHOOL:</a:t>
            </a:r>
            <a:endParaRPr lang="en-US" sz="1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2F3300E-A9E0-11DE-4455-3FA3C78A4795}"/>
              </a:ext>
            </a:extLst>
          </p:cNvPr>
          <p:cNvSpPr txBox="1"/>
          <p:nvPr/>
        </p:nvSpPr>
        <p:spPr>
          <a:xfrm>
            <a:off x="2327131" y="389352"/>
            <a:ext cx="382385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Baskerville Old Face" panose="020206020805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HIDDEN VALLEY MIDDLE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GRADE 6 – CLASS OF 2029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Registration Form 2022– 2023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E9E3A32-7E34-589C-D103-8D0356912325}"/>
              </a:ext>
            </a:extLst>
          </p:cNvPr>
          <p:cNvSpPr txBox="1"/>
          <p:nvPr/>
        </p:nvSpPr>
        <p:spPr>
          <a:xfrm>
            <a:off x="2101480" y="1299339"/>
            <a:ext cx="18036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bg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REQUIRED COURSES</a:t>
            </a:r>
            <a:endParaRPr lang="en-US" sz="1200" b="1" dirty="0">
              <a:solidFill>
                <a:schemeClr val="bg2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Picture 26" descr="Table&#10;&#10;Description automatically generated">
            <a:extLst>
              <a:ext uri="{FF2B5EF4-FFF2-40B4-BE49-F238E27FC236}">
                <a16:creationId xmlns:a16="http://schemas.microsoft.com/office/drawing/2014/main" id="{6CECAA09-5083-B9EC-367E-7380247BF6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940" y="1545560"/>
            <a:ext cx="5537884" cy="130125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9C4EB45-11DE-3A32-F89B-112706372FD0}"/>
              </a:ext>
            </a:extLst>
          </p:cNvPr>
          <p:cNvSpPr txBox="1"/>
          <p:nvPr/>
        </p:nvSpPr>
        <p:spPr>
          <a:xfrm>
            <a:off x="1840350" y="2865479"/>
            <a:ext cx="4129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bg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ELECTIVES – Circle ONE choice or recommendation</a:t>
            </a:r>
            <a:endParaRPr lang="en-US" sz="1200" dirty="0">
              <a:solidFill>
                <a:schemeClr val="bg2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29" descr="Table&#10;&#10;Description automatically generated with medium confidence">
            <a:extLst>
              <a:ext uri="{FF2B5EF4-FFF2-40B4-BE49-F238E27FC236}">
                <a16:creationId xmlns:a16="http://schemas.microsoft.com/office/drawing/2014/main" id="{EA22CA8E-E638-589D-E475-D36867C33D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713" y="3170041"/>
            <a:ext cx="5520111" cy="1161570"/>
          </a:xfrm>
          <a:prstGeom prst="rect">
            <a:avLst/>
          </a:prstGeom>
        </p:spPr>
      </p:pic>
      <p:pic>
        <p:nvPicPr>
          <p:cNvPr id="33" name="Picture 32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40946DC0-E8CF-B3D2-7BEF-AFB0CE81BC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712" y="4329755"/>
            <a:ext cx="5520111" cy="190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2944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1026"/>
          <p:cNvSpPr>
            <a:spLocks noChangeArrowheads="1"/>
          </p:cNvSpPr>
          <p:nvPr/>
        </p:nvSpPr>
        <p:spPr bwMode="auto">
          <a:xfrm>
            <a:off x="304800" y="1219200"/>
            <a:ext cx="8610600" cy="5066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FontTx/>
              <a:buChar char="•"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Choose one elective: Band, Choir, Interest Block or Directed Study Hall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FontTx/>
              <a:buChar char="•"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Choose the elective </a:t>
            </a:r>
            <a:r>
              <a:rPr lang="en-US" sz="3200" b="1" u="sng">
                <a:solidFill>
                  <a:schemeClr val="hlink"/>
                </a:solidFill>
              </a:rPr>
              <a:t>YOU</a:t>
            </a:r>
            <a:r>
              <a:rPr lang="en-US" sz="32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want, not the one your friend is taking!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FontTx/>
              <a:buChar char="•"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6</a:t>
            </a:r>
            <a:r>
              <a:rPr lang="en-US" sz="3200" baseline="30000">
                <a:effectLst>
                  <a:outerShdw blurRad="38100" dist="38100" dir="2700000" algn="tl">
                    <a:srgbClr val="000000"/>
                  </a:outerShdw>
                </a:effectLst>
              </a:rPr>
              <a:t>th</a:t>
            </a: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 graders will get the elective they choose.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FontTx/>
              <a:buChar char="•"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HVMS will enter courses and give each student a list of courses they are registered for in February  Changes can be made at that time.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FontTx/>
              <a:buChar char="•"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No schedule changes after </a:t>
            </a:r>
            <a:r>
              <a:rPr lang="en-US" sz="3200" b="1" u="sng">
                <a:solidFill>
                  <a:schemeClr val="hlink"/>
                </a:solidFill>
              </a:rPr>
              <a:t>June 1</a:t>
            </a:r>
          </a:p>
        </p:txBody>
      </p:sp>
      <p:sp>
        <p:nvSpPr>
          <p:cNvPr id="193539" name="Text Box 1027"/>
          <p:cNvSpPr txBox="1">
            <a:spLocks noChangeArrowheads="1"/>
          </p:cNvSpPr>
          <p:nvPr/>
        </p:nvSpPr>
        <p:spPr bwMode="auto">
          <a:xfrm>
            <a:off x="2482850" y="252413"/>
            <a:ext cx="37369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400">
                <a:solidFill>
                  <a:schemeClr val="tx2"/>
                </a:solidFill>
              </a:rPr>
              <a:t>Elective Choice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ChangeArrowheads="1"/>
          </p:cNvSpPr>
          <p:nvPr/>
        </p:nvSpPr>
        <p:spPr bwMode="auto">
          <a:xfrm>
            <a:off x="228600" y="1752600"/>
            <a:ext cx="8763000" cy="457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sz="3200"/>
              <a:t>Teacher recommendations will be marked on the registration form.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sz="3200"/>
              <a:t>Teachers will tell you date form is due back to them.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sz="3200"/>
              <a:t>Must have parent signature on the form.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sz="3200"/>
              <a:t>Make sure address and phone number are correct.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sz="3200"/>
              <a:t>Questions about recommendations should be directed to current teacher.</a:t>
            </a:r>
          </a:p>
        </p:txBody>
      </p:sp>
      <p:sp>
        <p:nvSpPr>
          <p:cNvPr id="192515" name="Text Box 3"/>
          <p:cNvSpPr txBox="1">
            <a:spLocks noChangeArrowheads="1"/>
          </p:cNvSpPr>
          <p:nvPr/>
        </p:nvSpPr>
        <p:spPr bwMode="auto">
          <a:xfrm>
            <a:off x="2286000" y="381000"/>
            <a:ext cx="4267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400">
                <a:solidFill>
                  <a:schemeClr val="tx2"/>
                </a:solidFill>
              </a:rPr>
              <a:t>Registration Form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Text Box 1026"/>
          <p:cNvSpPr txBox="1">
            <a:spLocks noChangeArrowheads="1"/>
          </p:cNvSpPr>
          <p:nvPr/>
        </p:nvSpPr>
        <p:spPr bwMode="auto">
          <a:xfrm>
            <a:off x="838200" y="228600"/>
            <a:ext cx="75215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400">
                <a:solidFill>
                  <a:schemeClr val="tx2"/>
                </a:solidFill>
              </a:rPr>
              <a:t>When do you get your schedule?</a:t>
            </a:r>
          </a:p>
        </p:txBody>
      </p:sp>
      <p:sp>
        <p:nvSpPr>
          <p:cNvPr id="191491" name="Rectangle 1027"/>
          <p:cNvSpPr>
            <a:spLocks noChangeArrowheads="1"/>
          </p:cNvSpPr>
          <p:nvPr/>
        </p:nvSpPr>
        <p:spPr bwMode="auto">
          <a:xfrm>
            <a:off x="609600" y="1371600"/>
            <a:ext cx="800100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chemeClr val="tx2"/>
              </a:buClr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Schedule Pick Up Night—July/August, pick up schedule, locker number and combination are on the schedule</a:t>
            </a:r>
          </a:p>
          <a:p>
            <a:pPr eaLnBrk="0" hangingPunct="0">
              <a:spcBef>
                <a:spcPct val="50000"/>
              </a:spcBef>
              <a:buClr>
                <a:schemeClr val="tx2"/>
              </a:buClr>
              <a:buFontTx/>
              <a:buChar char="•"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Locker Mates</a:t>
            </a:r>
          </a:p>
          <a:p>
            <a:pPr eaLnBrk="0" hangingPunct="0">
              <a:spcBef>
                <a:spcPct val="50000"/>
              </a:spcBef>
              <a:buClr>
                <a:schemeClr val="tx2"/>
              </a:buClr>
              <a:buFontTx/>
              <a:buChar char="•"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Gym Suits</a:t>
            </a:r>
          </a:p>
          <a:p>
            <a:pPr eaLnBrk="0" hangingPunct="0">
              <a:spcBef>
                <a:spcPct val="50000"/>
              </a:spcBef>
              <a:buClr>
                <a:schemeClr val="tx2"/>
              </a:buClr>
              <a:buFontTx/>
              <a:buChar char="•"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Dates will be in newsletter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Lunch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724400" y="2209800"/>
            <a:ext cx="3810000" cy="4114800"/>
          </a:xfrm>
        </p:spPr>
        <p:txBody>
          <a:bodyPr/>
          <a:lstStyle/>
          <a:p>
            <a:r>
              <a:rPr lang="en-US" sz="2800"/>
              <a:t>30 minutes</a:t>
            </a:r>
          </a:p>
          <a:p>
            <a:r>
              <a:rPr lang="en-US" sz="2800"/>
              <a:t>Buy or pack</a:t>
            </a:r>
          </a:p>
          <a:p>
            <a:r>
              <a:rPr lang="en-US" sz="2800"/>
              <a:t>Sit with your friends</a:t>
            </a:r>
          </a:p>
          <a:p>
            <a:r>
              <a:rPr lang="en-US" sz="2800"/>
              <a:t>Lunch Code</a:t>
            </a:r>
          </a:p>
          <a:p>
            <a:r>
              <a:rPr lang="en-US" sz="2800"/>
              <a:t>Announcements</a:t>
            </a:r>
          </a:p>
          <a:p>
            <a:endParaRPr lang="en-US" sz="2800"/>
          </a:p>
        </p:txBody>
      </p:sp>
      <p:pic>
        <p:nvPicPr>
          <p:cNvPr id="11271" name="Picture 7" descr="MCBD10653_0000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14400" y="2362200"/>
            <a:ext cx="2963863" cy="2374900"/>
          </a:xfrm>
          <a:noFill/>
          <a:ln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762000"/>
          </a:xfrm>
        </p:spPr>
        <p:txBody>
          <a:bodyPr/>
          <a:lstStyle/>
          <a:p>
            <a:r>
              <a:rPr lang="en-US"/>
              <a:t>Sixth Grade Activities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838200"/>
            <a:ext cx="7848600" cy="6019800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en-US" sz="2800"/>
              <a:t>After School Socials/Dances</a:t>
            </a:r>
          </a:p>
          <a:p>
            <a:pPr algn="ctr">
              <a:lnSpc>
                <a:spcPct val="80000"/>
              </a:lnSpc>
            </a:pPr>
            <a:r>
              <a:rPr lang="en-US" sz="2800"/>
              <a:t>Team Managers</a:t>
            </a:r>
          </a:p>
          <a:p>
            <a:pPr algn="ctr">
              <a:lnSpc>
                <a:spcPct val="80000"/>
              </a:lnSpc>
            </a:pPr>
            <a:r>
              <a:rPr lang="en-US" sz="2800"/>
              <a:t>Builder’s Club</a:t>
            </a:r>
          </a:p>
          <a:p>
            <a:pPr algn="ctr">
              <a:lnSpc>
                <a:spcPct val="80000"/>
              </a:lnSpc>
            </a:pPr>
            <a:r>
              <a:rPr lang="en-US" sz="2800"/>
              <a:t>First Priority Club</a:t>
            </a:r>
          </a:p>
          <a:p>
            <a:pPr algn="ctr">
              <a:lnSpc>
                <a:spcPct val="80000"/>
              </a:lnSpc>
            </a:pPr>
            <a:r>
              <a:rPr lang="en-US" sz="2800"/>
              <a:t>Book Club</a:t>
            </a:r>
          </a:p>
          <a:p>
            <a:pPr algn="ctr">
              <a:lnSpc>
                <a:spcPct val="80000"/>
              </a:lnSpc>
            </a:pPr>
            <a:r>
              <a:rPr lang="en-US" sz="2800"/>
              <a:t>Art Club</a:t>
            </a:r>
          </a:p>
          <a:p>
            <a:pPr algn="ctr">
              <a:lnSpc>
                <a:spcPct val="80000"/>
              </a:lnSpc>
            </a:pPr>
            <a:r>
              <a:rPr lang="en-US" sz="2800"/>
              <a:t>Destination Imagination</a:t>
            </a:r>
          </a:p>
          <a:p>
            <a:pPr algn="ctr">
              <a:lnSpc>
                <a:spcPct val="80000"/>
              </a:lnSpc>
            </a:pPr>
            <a:r>
              <a:rPr lang="en-US" sz="2800"/>
              <a:t>SCA</a:t>
            </a:r>
          </a:p>
          <a:p>
            <a:pPr algn="ctr">
              <a:lnSpc>
                <a:spcPct val="80000"/>
              </a:lnSpc>
            </a:pPr>
            <a:r>
              <a:rPr lang="en-US" sz="2800"/>
              <a:t>Kindness Club</a:t>
            </a:r>
          </a:p>
          <a:p>
            <a:pPr algn="ctr">
              <a:lnSpc>
                <a:spcPct val="80000"/>
              </a:lnSpc>
            </a:pPr>
            <a:r>
              <a:rPr lang="en-US" sz="2800"/>
              <a:t>TSA</a:t>
            </a:r>
          </a:p>
          <a:p>
            <a:pPr algn="ctr">
              <a:lnSpc>
                <a:spcPct val="80000"/>
              </a:lnSpc>
            </a:pPr>
            <a:r>
              <a:rPr lang="en-US" sz="2800"/>
              <a:t>Coding Club</a:t>
            </a:r>
          </a:p>
          <a:p>
            <a:pPr algn="ctr">
              <a:lnSpc>
                <a:spcPct val="80000"/>
              </a:lnSpc>
            </a:pPr>
            <a:r>
              <a:rPr lang="en-US" sz="2800"/>
              <a:t>Game Club</a:t>
            </a:r>
          </a:p>
          <a:p>
            <a:pPr algn="ctr">
              <a:lnSpc>
                <a:spcPct val="80000"/>
              </a:lnSpc>
            </a:pPr>
            <a:r>
              <a:rPr lang="en-US" sz="2800"/>
              <a:t>Yearbook Club</a:t>
            </a:r>
          </a:p>
          <a:p>
            <a:pPr algn="ctr">
              <a:lnSpc>
                <a:spcPct val="80000"/>
              </a:lnSpc>
            </a:pPr>
            <a:r>
              <a:rPr lang="en-US" sz="2800"/>
              <a:t>Math Counts</a:t>
            </a:r>
          </a:p>
          <a:p>
            <a:pPr algn="ctr">
              <a:lnSpc>
                <a:spcPct val="80000"/>
              </a:lnSpc>
            </a:pPr>
            <a:endParaRPr lang="en-US" sz="2800"/>
          </a:p>
          <a:p>
            <a:pPr algn="ctr">
              <a:lnSpc>
                <a:spcPct val="80000"/>
              </a:lnSpc>
            </a:pPr>
            <a:endParaRPr lang="en-US" sz="2800"/>
          </a:p>
          <a:p>
            <a:pPr algn="ctr">
              <a:lnSpc>
                <a:spcPct val="80000"/>
              </a:lnSpc>
            </a:pPr>
            <a:endParaRPr lang="en-US" sz="2800"/>
          </a:p>
          <a:p>
            <a:pPr algn="ctr">
              <a:lnSpc>
                <a:spcPct val="80000"/>
              </a:lnSpc>
            </a:pPr>
            <a:endParaRPr lang="en-US" sz="2800"/>
          </a:p>
        </p:txBody>
      </p:sp>
      <p:pic>
        <p:nvPicPr>
          <p:cNvPr id="101380" name="Picture 4" descr="MCj0397444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561861">
            <a:off x="6819502" y="3891049"/>
            <a:ext cx="1827213" cy="1485900"/>
          </a:xfrm>
          <a:prstGeom prst="rect">
            <a:avLst/>
          </a:prstGeom>
          <a:noFill/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934804">
            <a:off x="666571" y="4655619"/>
            <a:ext cx="1645920" cy="1234440"/>
          </a:xfrm>
          <a:prstGeom prst="rect">
            <a:avLst/>
          </a:prstGeom>
          <a:noFill/>
          <a:ln w="12700" cap="sq" cmpd="sng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6" name="Picture 21" descr="j041229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7332" y="838200"/>
            <a:ext cx="9874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bd10729_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2015" y="762000"/>
            <a:ext cx="8382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895600"/>
            <a:ext cx="7772400" cy="1143000"/>
          </a:xfrm>
        </p:spPr>
        <p:txBody>
          <a:bodyPr/>
          <a:lstStyle/>
          <a:p>
            <a:r>
              <a:rPr lang="en-US" sz="6000">
                <a:latin typeface="Jokerman" pitchFamily="82" charset="0"/>
              </a:rPr>
              <a:t>Questions?</a:t>
            </a:r>
          </a:p>
        </p:txBody>
      </p:sp>
      <p:pic>
        <p:nvPicPr>
          <p:cNvPr id="16388" name="Picture 4" descr="MCj0397464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59538" y="3962400"/>
            <a:ext cx="1957387" cy="2589213"/>
          </a:xfrm>
          <a:prstGeom prst="rect">
            <a:avLst/>
          </a:prstGeom>
          <a:noFill/>
        </p:spPr>
      </p:pic>
      <p:pic>
        <p:nvPicPr>
          <p:cNvPr id="16389" name="Picture 5" descr="MCj0398125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533400"/>
            <a:ext cx="2249488" cy="2511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</TotalTime>
  <Words>773</Words>
  <Application>Microsoft Office PowerPoint</Application>
  <PresentationFormat>On-screen Show (4:3)</PresentationFormat>
  <Paragraphs>144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Baskerville Old Face</vt:lpstr>
      <vt:lpstr>Comic Sans MS</vt:lpstr>
      <vt:lpstr>Jokerman</vt:lpstr>
      <vt:lpstr>Tahoma</vt:lpstr>
      <vt:lpstr>Times New Roman</vt:lpstr>
      <vt:lpstr>Wingdings</vt:lpstr>
      <vt:lpstr>Default Design</vt:lpstr>
      <vt:lpstr>Sixth Grade Registration</vt:lpstr>
      <vt:lpstr>HVMS VISITATION</vt:lpstr>
      <vt:lpstr>What your day may be like!</vt:lpstr>
      <vt:lpstr>Advisory</vt:lpstr>
      <vt:lpstr>Club Day</vt:lpstr>
      <vt:lpstr>BELL SCHEDULE</vt:lpstr>
      <vt:lpstr>Advanced classes</vt:lpstr>
      <vt:lpstr>What are the characteristics of  students who will be successful in Advanced classes?</vt:lpstr>
      <vt:lpstr>English</vt:lpstr>
      <vt:lpstr>Math</vt:lpstr>
      <vt:lpstr>AMP</vt:lpstr>
      <vt:lpstr>U.S. History Pt. 1</vt:lpstr>
      <vt:lpstr>PowerPoint Presentation</vt:lpstr>
      <vt:lpstr>Health &amp; PE</vt:lpstr>
      <vt:lpstr>Electives</vt:lpstr>
      <vt:lpstr>Class Choices</vt:lpstr>
      <vt:lpstr>PowerPoint Presentation</vt:lpstr>
      <vt:lpstr>PowerPoint Presentation</vt:lpstr>
      <vt:lpstr>PowerPoint Presentation</vt:lpstr>
      <vt:lpstr>PowerPoint Presentation</vt:lpstr>
      <vt:lpstr>Lunch</vt:lpstr>
      <vt:lpstr>Sixth Grade Activities</vt:lpstr>
      <vt:lpstr>Questions?</vt:lpstr>
    </vt:vector>
  </TitlesOfParts>
  <Company>rcs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Sixth Grade Registration</dc:title>
  <dc:creator>rcs</dc:creator>
  <cp:lastModifiedBy>Teryn K. Gaynor</cp:lastModifiedBy>
  <cp:revision>431</cp:revision>
  <dcterms:created xsi:type="dcterms:W3CDTF">2014-01-19T19:12:15Z</dcterms:created>
  <dcterms:modified xsi:type="dcterms:W3CDTF">2022-07-07T16:16:23Z</dcterms:modified>
</cp:coreProperties>
</file>