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78" r:id="rId3"/>
    <p:sldId id="314" r:id="rId4"/>
    <p:sldId id="292" r:id="rId5"/>
    <p:sldId id="279" r:id="rId6"/>
    <p:sldId id="280" r:id="rId7"/>
    <p:sldId id="312" r:id="rId8"/>
    <p:sldId id="313" r:id="rId9"/>
    <p:sldId id="257" r:id="rId10"/>
    <p:sldId id="263" r:id="rId11"/>
    <p:sldId id="264" r:id="rId12"/>
    <p:sldId id="301" r:id="rId13"/>
    <p:sldId id="294" r:id="rId14"/>
    <p:sldId id="293" r:id="rId15"/>
    <p:sldId id="288" r:id="rId16"/>
    <p:sldId id="297" r:id="rId17"/>
    <p:sldId id="298" r:id="rId18"/>
    <p:sldId id="299" r:id="rId19"/>
    <p:sldId id="304" r:id="rId20"/>
    <p:sldId id="295" r:id="rId21"/>
    <p:sldId id="289" r:id="rId22"/>
    <p:sldId id="281" r:id="rId23"/>
    <p:sldId id="290" r:id="rId24"/>
    <p:sldId id="265" r:id="rId25"/>
    <p:sldId id="308" r:id="rId26"/>
    <p:sldId id="309" r:id="rId27"/>
    <p:sldId id="275" r:id="rId28"/>
    <p:sldId id="291" r:id="rId29"/>
    <p:sldId id="273" r:id="rId30"/>
    <p:sldId id="283" r:id="rId31"/>
    <p:sldId id="272" r:id="rId32"/>
    <p:sldId id="307" r:id="rId33"/>
    <p:sldId id="285" r:id="rId34"/>
    <p:sldId id="286" r:id="rId35"/>
    <p:sldId id="287" r:id="rId36"/>
    <p:sldId id="311" r:id="rId37"/>
    <p:sldId id="277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6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525C44D-DFB6-4FBC-A880-588B831A3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03C4D-0F95-4D3D-A025-0E2488DC588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0D9D5-83F1-418B-AE47-3A3255F6D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3C577-4D81-473C-9D10-AA95D2154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C2E41-FBA3-4CD1-B038-5076183E6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C057-4AE5-46E3-8B61-2A391E9D3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BE25A-8EBB-45C8-8403-15A2E6581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FF2A0-5EBD-46D9-B0E4-608CD6B5B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60B09-90B2-4C79-BBD6-C020EBE3F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A1FAA-4094-492E-8B5D-DF837E651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0CBB6-C102-4A32-A484-62B3F58F4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4403C-CD5E-4A41-BB23-511B0C6BB6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932C8-3BD6-406F-82FC-031A49B35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BF6B17A8-5609-45BD-9200-67166A6D0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amaqua.k12.pa.us/tamaquaams/cwp/view.asp?A=3&amp;Q=30330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tamaqua.k12.pa.us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amaqua.k12.pa.us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entury Schoolbook" pitchFamily="18" charset="0"/>
              </a:rPr>
              <a:t>TAMAQUA AREA </a:t>
            </a:r>
            <a:br>
              <a:rPr lang="en-US" sz="3200" smtClean="0">
                <a:latin typeface="Century Schoolbook" pitchFamily="18" charset="0"/>
              </a:rPr>
            </a:br>
            <a:r>
              <a:rPr lang="en-US" sz="3200" smtClean="0">
                <a:latin typeface="Century Schoolbook" pitchFamily="18" charset="0"/>
              </a:rPr>
              <a:t>MIDDLE SCHOOL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2286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2012-2013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AUGUST 6, 2012</a:t>
            </a:r>
          </a:p>
        </p:txBody>
      </p:sp>
      <p:pic>
        <p:nvPicPr>
          <p:cNvPr id="3076" name="Picture 5" descr="TASD-Eagle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366712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Century Schoolbook" pitchFamily="18" charset="0"/>
              </a:rPr>
              <a:t>6</a:t>
            </a:r>
            <a:r>
              <a:rPr lang="en-US" sz="3200" baseline="30000" smtClean="0">
                <a:latin typeface="Century Schoolbook" pitchFamily="18" charset="0"/>
              </a:rPr>
              <a:t>th</a:t>
            </a:r>
            <a:r>
              <a:rPr lang="en-US" sz="3200" smtClean="0">
                <a:latin typeface="Century Schoolbook" pitchFamily="18" charset="0"/>
              </a:rPr>
              <a:t> Grade Orientation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SPECIAL SERVICES</a:t>
            </a:r>
          </a:p>
          <a:p>
            <a:r>
              <a:rPr lang="en-US" dirty="0" smtClean="0"/>
              <a:t>SCHOOL DAY INFO</a:t>
            </a:r>
          </a:p>
          <a:p>
            <a:r>
              <a:rPr lang="en-US" dirty="0" smtClean="0"/>
              <a:t>STUDENT HANDBOOK AND PROCEDURES</a:t>
            </a:r>
          </a:p>
          <a:p>
            <a:r>
              <a:rPr lang="en-US" dirty="0" smtClean="0"/>
              <a:t>CAFETERIA PROCEDURES</a:t>
            </a:r>
          </a:p>
          <a:p>
            <a:r>
              <a:rPr lang="en-US" dirty="0" smtClean="0"/>
              <a:t>HEALTH SERVICES</a:t>
            </a:r>
          </a:p>
          <a:p>
            <a:r>
              <a:rPr lang="en-US" dirty="0" smtClean="0"/>
              <a:t>CYBER ISSUES</a:t>
            </a:r>
          </a:p>
          <a:p>
            <a:pPr eaLnBrk="1" hangingPunct="1"/>
            <a:endParaRPr lang="en-US" dirty="0" smtClean="0">
              <a:latin typeface="Century Schoolbook" pitchFamily="18" charset="0"/>
            </a:endParaRPr>
          </a:p>
        </p:txBody>
      </p:sp>
      <p:pic>
        <p:nvPicPr>
          <p:cNvPr id="4100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875" y="3276600"/>
            <a:ext cx="290512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Education Services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The Tamaqua Area School District provides services for students with disabilities.</a:t>
            </a:r>
          </a:p>
          <a:p>
            <a:r>
              <a:rPr lang="en-US" sz="2200" dirty="0" smtClean="0"/>
              <a:t>Please contact Mrs. Gardiner or the Middle School Office for more information.</a:t>
            </a:r>
          </a:p>
          <a:p>
            <a:endParaRPr lang="en-US" dirty="0" smtClean="0"/>
          </a:p>
        </p:txBody>
      </p:sp>
      <p:pic>
        <p:nvPicPr>
          <p:cNvPr id="8196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1275" y="3276600"/>
            <a:ext cx="27527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85800"/>
            <a:ext cx="7086600" cy="731838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Guidance/Library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6721475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Mrs. </a:t>
            </a:r>
            <a:r>
              <a:rPr lang="en-US" dirty="0" err="1" smtClean="0">
                <a:latin typeface="Century Schoolbook" pitchFamily="18" charset="0"/>
              </a:rPr>
              <a:t>Brickler</a:t>
            </a:r>
            <a:r>
              <a:rPr lang="en-US" dirty="0" smtClean="0">
                <a:latin typeface="Century Schoolbook" pitchFamily="18" charset="0"/>
              </a:rPr>
              <a:t> – Guidance Counselor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Mrs. </a:t>
            </a:r>
            <a:r>
              <a:rPr lang="en-US" dirty="0" err="1" smtClean="0">
                <a:latin typeface="Century Schoolbook" pitchFamily="18" charset="0"/>
              </a:rPr>
              <a:t>LeMasters</a:t>
            </a:r>
            <a:r>
              <a:rPr lang="en-US" dirty="0" smtClean="0">
                <a:latin typeface="Century Schoolbook" pitchFamily="18" charset="0"/>
              </a:rPr>
              <a:t> – Librarian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6</a:t>
            </a:r>
            <a:r>
              <a:rPr lang="en-US" baseline="30000" dirty="0" smtClean="0">
                <a:latin typeface="Century Schoolbook" pitchFamily="18" charset="0"/>
              </a:rPr>
              <a:t>TH</a:t>
            </a:r>
            <a:r>
              <a:rPr lang="en-US" dirty="0" smtClean="0">
                <a:latin typeface="Century Schoolbook" pitchFamily="18" charset="0"/>
              </a:rPr>
              <a:t> Grade – Guidance/Study Skills </a:t>
            </a:r>
          </a:p>
          <a:p>
            <a:pPr eaLnBrk="1" hangingPunct="1"/>
            <a:endParaRPr lang="en-US" dirty="0" smtClean="0">
              <a:latin typeface="Century Schoolbook" pitchFamily="18" charset="0"/>
            </a:endParaRPr>
          </a:p>
        </p:txBody>
      </p:sp>
      <p:pic>
        <p:nvPicPr>
          <p:cNvPr id="3174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1</a:t>
            </a:r>
            <a:r>
              <a:rPr lang="en-US" baseline="30000" smtClean="0">
                <a:latin typeface="Century Schoolbook" pitchFamily="18" charset="0"/>
              </a:rPr>
              <a:t>st</a:t>
            </a:r>
            <a:r>
              <a:rPr lang="en-US" smtClean="0">
                <a:latin typeface="Century Schoolbook" pitchFamily="18" charset="0"/>
              </a:rPr>
              <a:t> Day Student Folders – Forms</a:t>
            </a:r>
            <a:r>
              <a:rPr lang="en-US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5426075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Photo Permission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Free/Reduced Lunch Forms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Emergency Forms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Handbook and Policies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Medication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Transportation Letter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Demerit Letter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FERPA and Privacy</a:t>
            </a:r>
          </a:p>
          <a:p>
            <a:pPr eaLnBrk="1" hangingPunct="1"/>
            <a:endParaRPr lang="en-US" smtClean="0">
              <a:latin typeface="Century Schoolbook" pitchFamily="18" charset="0"/>
            </a:endParaRPr>
          </a:p>
        </p:txBody>
      </p:sp>
      <p:pic>
        <p:nvPicPr>
          <p:cNvPr id="5124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Schedules</a:t>
            </a:r>
            <a:r>
              <a:rPr lang="en-US" smtClean="0"/>
              <a:t>	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Conflicts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Cycles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PSSA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Supplemental Courses</a:t>
            </a:r>
          </a:p>
        </p:txBody>
      </p:sp>
      <p:pic>
        <p:nvPicPr>
          <p:cNvPr id="6148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Academic Difference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279524" y="1600200"/>
            <a:ext cx="7026275" cy="4525963"/>
          </a:xfrm>
        </p:spPr>
        <p:txBody>
          <a:bodyPr/>
          <a:lstStyle/>
          <a:p>
            <a:r>
              <a:rPr lang="en-US" sz="2200" dirty="0" smtClean="0"/>
              <a:t>Homework counts toward the overall grade!!!!</a:t>
            </a:r>
          </a:p>
          <a:p>
            <a:r>
              <a:rPr lang="en-US" sz="2200" dirty="0" smtClean="0"/>
              <a:t>STUDENT PLANNERS!  Must be Signed Weekly.</a:t>
            </a:r>
          </a:p>
          <a:p>
            <a:r>
              <a:rPr lang="en-US" sz="2200" dirty="0" smtClean="0"/>
              <a:t>Students have individualized schedules and move throughout the building changing classes.</a:t>
            </a:r>
          </a:p>
          <a:p>
            <a:r>
              <a:rPr lang="en-US" sz="2200" dirty="0" smtClean="0"/>
              <a:t>Variety of subjects:  Mathematics,</a:t>
            </a:r>
          </a:p>
          <a:p>
            <a:pPr>
              <a:buNone/>
            </a:pPr>
            <a:r>
              <a:rPr lang="en-US" sz="2200" dirty="0" smtClean="0"/>
              <a:t>     Social Studies, Language Arts, </a:t>
            </a:r>
          </a:p>
          <a:p>
            <a:pPr>
              <a:buNone/>
            </a:pPr>
            <a:r>
              <a:rPr lang="en-US" sz="2200" dirty="0" smtClean="0"/>
              <a:t>     Science, Reading, Health, </a:t>
            </a:r>
          </a:p>
          <a:p>
            <a:pPr>
              <a:buNone/>
            </a:pPr>
            <a:r>
              <a:rPr lang="en-US" sz="2200" dirty="0" smtClean="0"/>
              <a:t>     Physical Education, Art, Music,</a:t>
            </a:r>
          </a:p>
          <a:p>
            <a:pPr>
              <a:buNone/>
            </a:pPr>
            <a:r>
              <a:rPr lang="en-US" sz="2200" dirty="0" smtClean="0"/>
              <a:t>     and Tech Ed.</a:t>
            </a:r>
          </a:p>
          <a:p>
            <a:endParaRPr lang="en-US" dirty="0" smtClean="0"/>
          </a:p>
        </p:txBody>
      </p:sp>
      <p:pic>
        <p:nvPicPr>
          <p:cNvPr id="7172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5075" y="3276600"/>
            <a:ext cx="28289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Academic Differences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279524" y="1600200"/>
            <a:ext cx="6797675" cy="4525963"/>
          </a:xfrm>
        </p:spPr>
        <p:txBody>
          <a:bodyPr/>
          <a:lstStyle/>
          <a:p>
            <a:r>
              <a:rPr lang="en-US" sz="2200" dirty="0" smtClean="0"/>
              <a:t>The library and computer labs are available for student use provided that the Internet Access Policy permission form is returned.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From our website…</a:t>
            </a:r>
          </a:p>
          <a:p>
            <a:pPr>
              <a:buFontTx/>
              <a:buNone/>
            </a:pPr>
            <a:r>
              <a:rPr lang="en-US" sz="2200" dirty="0" smtClean="0"/>
              <a:t>  </a:t>
            </a:r>
            <a:r>
              <a:rPr lang="en-US" sz="2200" dirty="0" smtClean="0">
                <a:hlinkClick r:id="rId2"/>
              </a:rPr>
              <a:t> Online grades - MMS Parent Portal</a:t>
            </a:r>
            <a:endParaRPr lang="en-US" sz="2200" dirty="0" smtClean="0"/>
          </a:p>
          <a:p>
            <a:pPr>
              <a:buFontTx/>
              <a:buNone/>
            </a:pPr>
            <a:r>
              <a:rPr lang="en-US" sz="2200" dirty="0" smtClean="0"/>
              <a:t>   Click the above link to set up an</a:t>
            </a:r>
          </a:p>
          <a:p>
            <a:pPr>
              <a:buFontTx/>
              <a:buNone/>
            </a:pPr>
            <a:r>
              <a:rPr lang="en-US" sz="2200" dirty="0" smtClean="0"/>
              <a:t>   account to access your </a:t>
            </a:r>
          </a:p>
          <a:p>
            <a:pPr>
              <a:buFontTx/>
              <a:buNone/>
            </a:pPr>
            <a:r>
              <a:rPr lang="en-US" sz="2200" dirty="0" smtClean="0"/>
              <a:t>   son/daughter's grades online.</a:t>
            </a:r>
          </a:p>
          <a:p>
            <a:endParaRPr lang="en-US" dirty="0" smtClean="0"/>
          </a:p>
        </p:txBody>
      </p:sp>
      <p:pic>
        <p:nvPicPr>
          <p:cNvPr id="8196" name="Picture 6" descr="TASD-Eagle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275" y="3276600"/>
            <a:ext cx="27527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School Day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8077200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Doors open at 7:00 a.m. each morning.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From 7:30 a.m. until 7:35 lockers.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Students must be </a:t>
            </a:r>
            <a:r>
              <a:rPr lang="en-US" b="1" u="sng" smtClean="0">
                <a:latin typeface="Century Schoolbook" pitchFamily="18" charset="0"/>
              </a:rPr>
              <a:t>IN</a:t>
            </a:r>
            <a:r>
              <a:rPr lang="en-US" smtClean="0">
                <a:latin typeface="Century Schoolbook" pitchFamily="18" charset="0"/>
              </a:rPr>
              <a:t> homeroom by the    conclusion of the bell. 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Tardy students must                                 report to the office for                                        a late pass.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pic>
        <p:nvPicPr>
          <p:cNvPr id="9220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Bell Schedule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6096000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The school day is a 9 period day.  </a:t>
            </a:r>
          </a:p>
          <a:p>
            <a:pPr lvl="1" eaLnBrk="1" hangingPunct="1"/>
            <a:r>
              <a:rPr lang="en-US" dirty="0" smtClean="0">
                <a:latin typeface="Century Schoolbook" pitchFamily="18" charset="0"/>
              </a:rPr>
              <a:t>7 – 42 minute class periods </a:t>
            </a:r>
          </a:p>
          <a:p>
            <a:pPr lvl="1" eaLnBrk="1" hangingPunct="1"/>
            <a:r>
              <a:rPr lang="en-US" dirty="0" smtClean="0">
                <a:latin typeface="Century Schoolbook" pitchFamily="18" charset="0"/>
              </a:rPr>
              <a:t>1 – 42 minute lunch period </a:t>
            </a:r>
          </a:p>
          <a:p>
            <a:pPr lvl="1" eaLnBrk="1" hangingPunct="1"/>
            <a:r>
              <a:rPr lang="en-US" dirty="0" smtClean="0">
                <a:latin typeface="Century Schoolbook" pitchFamily="18" charset="0"/>
              </a:rPr>
              <a:t>1 – 42 minute activity period devoted to supervised homework,            tutoring, clubs, or intramurals.</a:t>
            </a:r>
          </a:p>
        </p:txBody>
      </p:sp>
      <p:pic>
        <p:nvPicPr>
          <p:cNvPr id="10244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3675" y="3276600"/>
            <a:ext cx="26003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533400"/>
            <a:ext cx="7086600" cy="762000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Dismissal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95400"/>
            <a:ext cx="73914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Normal dismissal on all school days is 2:25 p.m.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Buses depart from the back of the school beginning at approximately 2:30 p.m.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Walkers depart from the main lobby of the school at dismissal.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Students must exit the building                          by 2:30 p.m. unless they have                           permission from a teacher.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Pick-ups – The back road is                           closed from 2:15 until the                                               buses depart.                            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Century Schoolbook" pitchFamily="18" charset="0"/>
            </a:endParaRPr>
          </a:p>
        </p:txBody>
      </p:sp>
      <p:pic>
        <p:nvPicPr>
          <p:cNvPr id="1126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85800"/>
            <a:ext cx="7086600" cy="41751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Dress Code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772400" cy="4724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Policy is online. </a:t>
            </a:r>
            <a:r>
              <a:rPr lang="en-US" dirty="0" smtClean="0">
                <a:latin typeface="Century Schoolbook" pitchFamily="18" charset="0"/>
                <a:hlinkClick r:id="rId2"/>
              </a:rPr>
              <a:t>www.tamaqua.k12.pa.us</a:t>
            </a:r>
            <a:endParaRPr lang="en-US" dirty="0" smtClean="0">
              <a:latin typeface="Century Schoolbook" pitchFamily="18" charset="0"/>
            </a:endParaRP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Clothes must be clean and sized appropriately.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Backpacks must be clear, </a:t>
            </a:r>
            <a:r>
              <a:rPr lang="en-US" b="1" u="sng" dirty="0" smtClean="0">
                <a:latin typeface="Century Schoolbook" pitchFamily="18" charset="0"/>
              </a:rPr>
              <a:t>NOT MESH!</a:t>
            </a:r>
            <a:r>
              <a:rPr lang="en-US" dirty="0" smtClean="0">
                <a:latin typeface="Century Schoolbook" pitchFamily="18" charset="0"/>
              </a:rPr>
              <a:t> 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Students must change for                 physical education.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Clothing available – </a:t>
            </a:r>
          </a:p>
          <a:p>
            <a:pPr lvl="1" eaLnBrk="1" hangingPunct="1"/>
            <a:r>
              <a:rPr lang="en-US" sz="2800" dirty="0" smtClean="0">
                <a:latin typeface="Century Schoolbook" pitchFamily="18" charset="0"/>
              </a:rPr>
              <a:t>Contact Office.</a:t>
            </a:r>
          </a:p>
        </p:txBody>
      </p:sp>
      <p:pic>
        <p:nvPicPr>
          <p:cNvPr id="12292" name="Picture 5" descr="TASD-Eagle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352800"/>
            <a:ext cx="282892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Electronic Devices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696200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Cell phones, Cameras, Mp3 Players, Game Systems must be turned off and left in your locker.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Any pictures taken of                           school activities placed                               on the Internet make                                                           you subject to disciplinary                    action with Police Referral.</a:t>
            </a:r>
          </a:p>
        </p:txBody>
      </p:sp>
      <p:pic>
        <p:nvPicPr>
          <p:cNvPr id="1638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Bus and Cafeteria Behavior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6873875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Any inappropriate behavior in the cafeteria or on the bus can lead to a loss of privileges.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Loss for Bus Transportation.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Café Detention.</a:t>
            </a:r>
          </a:p>
        </p:txBody>
      </p:sp>
      <p:pic>
        <p:nvPicPr>
          <p:cNvPr id="17412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4290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Internet &amp; Cyberbullying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162800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Any inappropriate behavior will not be tolerated and will result in loss of privileges and possible police referral.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Texting, IM, </a:t>
            </a:r>
            <a:r>
              <a:rPr lang="en-US" dirty="0" err="1" smtClean="0">
                <a:latin typeface="Century Schoolbook" pitchFamily="18" charset="0"/>
              </a:rPr>
              <a:t>Facebook</a:t>
            </a:r>
            <a:r>
              <a:rPr lang="en-US" dirty="0" smtClean="0">
                <a:latin typeface="Century Schoolbook" pitchFamily="18" charset="0"/>
              </a:rPr>
              <a:t>, </a:t>
            </a:r>
          </a:p>
          <a:p>
            <a:pPr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    MySpace, Emails, etc.</a:t>
            </a:r>
          </a:p>
        </p:txBody>
      </p:sp>
      <p:pic>
        <p:nvPicPr>
          <p:cNvPr id="18436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Discipline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6172200" cy="45259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Century Schoolbook" pitchFamily="18" charset="0"/>
              </a:rPr>
              <a:t>Review the Student/Parent Handbook </a:t>
            </a:r>
            <a:r>
              <a:rPr lang="en-US" sz="2400" smtClean="0">
                <a:latin typeface="Century Schoolbook" pitchFamily="18" charset="0"/>
                <a:hlinkClick r:id="rId2"/>
              </a:rPr>
              <a:t>www.tamaqua.k12.pa.us</a:t>
            </a:r>
            <a:endParaRPr lang="en-US" sz="2400" smtClean="0">
              <a:latin typeface="Century Schoolbook" pitchFamily="18" charset="0"/>
            </a:endParaRPr>
          </a:p>
          <a:p>
            <a:pPr eaLnBrk="1" hangingPunct="1">
              <a:buFontTx/>
              <a:buNone/>
            </a:pPr>
            <a:endParaRPr lang="en-US" sz="2400" smtClean="0">
              <a:latin typeface="Century Schoolbook" pitchFamily="18" charset="0"/>
            </a:endParaRPr>
          </a:p>
        </p:txBody>
      </p:sp>
      <p:pic>
        <p:nvPicPr>
          <p:cNvPr id="19460" name="Picture 6" descr="TASD-Eagle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457200"/>
            <a:ext cx="7086600" cy="990600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Consequences for Misbehavior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467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Written assignments from faculty.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Teacher detentions to complete work.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The student will be given 24 hr notice </a:t>
            </a:r>
          </a:p>
          <a:p>
            <a:pPr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    before he/she is expected to serve detention. 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Parents are responsible </a:t>
            </a:r>
          </a:p>
          <a:p>
            <a:pPr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    for transportation</a:t>
            </a:r>
            <a:r>
              <a:rPr lang="en-US" sz="3200" dirty="0" smtClean="0">
                <a:latin typeface="Century Schoolbook" pitchFamily="18" charset="0"/>
              </a:rPr>
              <a:t>.  </a:t>
            </a:r>
          </a:p>
          <a:p>
            <a:pPr eaLnBrk="1" hangingPunct="1"/>
            <a:endParaRPr lang="en-US" sz="2400" dirty="0" smtClean="0">
              <a:latin typeface="Century Schoolbook" pitchFamily="18" charset="0"/>
            </a:endParaRPr>
          </a:p>
          <a:p>
            <a:pPr eaLnBrk="1" hangingPunct="1"/>
            <a:endParaRPr lang="en-US" dirty="0" smtClean="0"/>
          </a:p>
        </p:txBody>
      </p:sp>
      <p:pic>
        <p:nvPicPr>
          <p:cNvPr id="20484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4290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Consequences for Misbehavior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848600" cy="46783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Century Schoolbook" pitchFamily="18" charset="0"/>
              </a:rPr>
              <a:t>Discipline may be verbal reprimand, detention, suspension, or similar consequence.</a:t>
            </a:r>
          </a:p>
          <a:p>
            <a:pPr eaLnBrk="1" hangingPunct="1"/>
            <a:r>
              <a:rPr lang="en-US" sz="2400" smtClean="0">
                <a:latin typeface="Century Schoolbook" pitchFamily="18" charset="0"/>
              </a:rPr>
              <a:t>A discipline form will be completed with a copy given to the student to take home.  An additional copy will be mailed home to the parent/guardian.  </a:t>
            </a:r>
          </a:p>
          <a:p>
            <a:pPr eaLnBrk="1" hangingPunct="1"/>
            <a:r>
              <a:rPr lang="en-US" sz="2400" smtClean="0">
                <a:latin typeface="Century Schoolbook" pitchFamily="18" charset="0"/>
              </a:rPr>
              <a:t>A student serving an out-of-school                  suspension will not be permitted                             on school property and is expected                           to complete assignments.</a:t>
            </a:r>
          </a:p>
          <a:p>
            <a:pPr eaLnBrk="1" hangingPunct="1"/>
            <a:r>
              <a:rPr lang="en-US" sz="2400" b="1" smtClean="0">
                <a:latin typeface="Century Schoolbook" pitchFamily="18" charset="0"/>
              </a:rPr>
              <a:t>Detentions 2:30 – 3:30</a:t>
            </a:r>
          </a:p>
          <a:p>
            <a:pPr eaLnBrk="1" hangingPunct="1"/>
            <a:r>
              <a:rPr lang="en-US" sz="2400" b="1" smtClean="0">
                <a:latin typeface="Century Schoolbook" pitchFamily="18" charset="0"/>
              </a:rPr>
              <a:t>Saturday Detentions 8:00 – 11:00</a:t>
            </a:r>
          </a:p>
        </p:txBody>
      </p:sp>
      <p:pic>
        <p:nvPicPr>
          <p:cNvPr id="2150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352800"/>
            <a:ext cx="26670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543800" cy="731838"/>
          </a:xfrm>
        </p:spPr>
        <p:txBody>
          <a:bodyPr/>
          <a:lstStyle/>
          <a:p>
            <a:pPr eaLnBrk="1" hangingPunct="1"/>
            <a:r>
              <a:rPr lang="en-US" sz="3000" b="1" smtClean="0">
                <a:latin typeface="Century Schoolbook" pitchFamily="18" charset="0"/>
              </a:rPr>
              <a:t>Emergency Pass/Lavatory Procedure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6797675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The lavatory is to be used between classes. 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Emergency Pass to Nurse or Office Pass from Mr. Czapla.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Student Planner Insert.</a:t>
            </a:r>
          </a:p>
          <a:p>
            <a:pPr eaLnBrk="1" hangingPunct="1"/>
            <a:endParaRPr lang="en-US" smtClean="0">
              <a:latin typeface="Century Schoolbook" pitchFamily="18" charset="0"/>
            </a:endParaRPr>
          </a:p>
        </p:txBody>
      </p:sp>
      <p:pic>
        <p:nvPicPr>
          <p:cNvPr id="22532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Tardy to School &amp; Class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447800"/>
            <a:ext cx="7407275" cy="46783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Each student is allowed to be tardy three times for the year.  Detention will result for each additional tardy.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Excessive tardy mornings can result in citations.</a:t>
            </a:r>
          </a:p>
          <a:p>
            <a:pPr eaLnBrk="1" hangingPunct="1"/>
            <a:endParaRPr lang="en-US" dirty="0" smtClean="0">
              <a:latin typeface="Century Schoolbook" pitchFamily="18" charset="0"/>
            </a:endParaRPr>
          </a:p>
        </p:txBody>
      </p:sp>
      <p:pic>
        <p:nvPicPr>
          <p:cNvPr id="23556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Homework &amp; Participation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4" y="1600200"/>
            <a:ext cx="7254875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Failing to do either may result in parent contact and possible disciplinary action.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Academic Detentions</a:t>
            </a:r>
          </a:p>
        </p:txBody>
      </p:sp>
      <p:pic>
        <p:nvPicPr>
          <p:cNvPr id="24580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Planners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79525" y="1371600"/>
            <a:ext cx="7026275" cy="47545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Assignments must be recorded daily.  Parents must sign weekly.  Failing to manage your planner will result in disciplinary action.</a:t>
            </a:r>
          </a:p>
        </p:txBody>
      </p:sp>
      <p:pic>
        <p:nvPicPr>
          <p:cNvPr id="25604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Accelerated Reading - AR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620000" cy="46783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Each student is required to read AR in their study hall until they meet the point requirements.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Periods 1 – 8 – Read AR.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Period 9 – Complete                      homework or read AR.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AR devices are allowed with </a:t>
            </a:r>
          </a:p>
          <a:p>
            <a:pPr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   written parent permission.</a:t>
            </a:r>
            <a:r>
              <a:rPr lang="en-US" dirty="0" smtClean="0"/>
              <a:t> </a:t>
            </a:r>
          </a:p>
          <a:p>
            <a:pPr eaLnBrk="1" hangingPunct="1"/>
            <a:endParaRPr lang="en-US" dirty="0" smtClean="0">
              <a:latin typeface="Century Schoolbook" pitchFamily="18" charset="0"/>
            </a:endParaRPr>
          </a:p>
        </p:txBody>
      </p:sp>
      <p:pic>
        <p:nvPicPr>
          <p:cNvPr id="2662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276600"/>
            <a:ext cx="27527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85800"/>
            <a:ext cx="7086600" cy="382588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Progress Reports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447800"/>
            <a:ext cx="7620000" cy="4267200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Progress reports indicating unsatisfactory academic progress may be mailed/emailed to parents or guardians at any time. 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MMS Parent Portal – Allows parents to monitor grades daily.</a:t>
            </a:r>
          </a:p>
          <a:p>
            <a:pPr eaLnBrk="1" hangingPunct="1"/>
            <a:endParaRPr lang="en-US" smtClean="0">
              <a:latin typeface="Century Schoolbook" pitchFamily="18" charset="0"/>
            </a:endParaRPr>
          </a:p>
        </p:txBody>
      </p:sp>
      <p:pic>
        <p:nvPicPr>
          <p:cNvPr id="27652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79525" y="685800"/>
            <a:ext cx="7086600" cy="41751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Café Procedures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0010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entury Schoolbook" pitchFamily="18" charset="0"/>
              </a:rPr>
              <a:t>Students report to the café and remain at their assigned table until a faculty member calls their table.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entury Schoolbook" pitchFamily="18" charset="0"/>
              </a:rPr>
              <a:t>Students are only permitted to carry a $5.00 negative balance.  No lunch will be issued past $5.00 of debt.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entury Schoolbook" pitchFamily="18" charset="0"/>
              </a:rPr>
              <a:t>Once every student has been                                     served lunch, snacks may be                          purchased with teacher                                 permission</a:t>
            </a:r>
            <a:r>
              <a:rPr lang="en-US" sz="2400" dirty="0" smtClean="0">
                <a:latin typeface="Century Schoolbook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entury Schoolbook" pitchFamily="18" charset="0"/>
              </a:rPr>
              <a:t>Regular Lunch $2.40</a:t>
            </a:r>
            <a:endParaRPr lang="en-US" sz="2400" dirty="0" smtClean="0">
              <a:latin typeface="Century Schoolbook" pitchFamily="18" charset="0"/>
            </a:endParaRPr>
          </a:p>
        </p:txBody>
      </p:sp>
      <p:pic>
        <p:nvPicPr>
          <p:cNvPr id="28676" name="Picture 4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entury Schoolbook" pitchFamily="18" charset="0"/>
              </a:rPr>
              <a:t>Café Procedures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620000" cy="46783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Upon completion of your meal, garbage and trays are to be returned to the appropriate areas.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Students must obtain permission from the faculty member on duty to                     leave the café.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At the appropriate time,                  students will be dismissed                           by the faculty and staff                                in charge.</a:t>
            </a:r>
          </a:p>
          <a:p>
            <a:endParaRPr lang="en-US" smtClean="0"/>
          </a:p>
        </p:txBody>
      </p:sp>
      <p:pic>
        <p:nvPicPr>
          <p:cNvPr id="29700" name="Picture 4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4290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85800"/>
            <a:ext cx="7086600" cy="277813"/>
          </a:xfrm>
        </p:spPr>
        <p:txBody>
          <a:bodyPr/>
          <a:lstStyle/>
          <a:p>
            <a:pPr eaLnBrk="1" hangingPunct="1"/>
            <a:r>
              <a:rPr lang="en-US" sz="3200" b="1" smtClean="0">
                <a:latin typeface="Century Schoolbook" pitchFamily="18" charset="0"/>
              </a:rPr>
              <a:t>Breakfast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3152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>
                <a:latin typeface="Century Schoolbook" pitchFamily="18" charset="0"/>
              </a:rPr>
              <a:t>Breakfast is available daily for everyone from 7:00AM-7:30AM. 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latin typeface="Century Schoolbook" pitchFamily="18" charset="0"/>
              </a:rPr>
              <a:t>If you are Free/Reduced approved you qualify for F/R Breakfast.  </a:t>
            </a:r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</p:txBody>
      </p:sp>
      <p:pic>
        <p:nvPicPr>
          <p:cNvPr id="39940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Lockers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6721475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It is your responsibility to keep them clean.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Do not leave clothing, food, or drinks in your locker.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Do not share your locker combinations. </a:t>
            </a:r>
          </a:p>
        </p:txBody>
      </p:sp>
      <p:pic>
        <p:nvPicPr>
          <p:cNvPr id="30724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Communication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6858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Students are encouraged to ask questions if they are having difficulty in class.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Students are encouraged to request assistance from the teachers during class, during study periods or after school.</a:t>
            </a:r>
          </a:p>
        </p:txBody>
      </p:sp>
      <p:pic>
        <p:nvPicPr>
          <p:cNvPr id="32772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Policies (Online)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Bullying, Harassment, and Hazing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Electronic Devices:  Ipod, mp3, phones, and cameras.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Searches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Threats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Drug and Alcohol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Tobacco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Weapons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Attendance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Century Schoolbook" pitchFamily="18" charset="0"/>
              </a:rPr>
              <a:t>Dress Code</a:t>
            </a:r>
          </a:p>
        </p:txBody>
      </p:sp>
      <p:pic>
        <p:nvPicPr>
          <p:cNvPr id="33796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85800"/>
            <a:ext cx="7086600" cy="349250"/>
          </a:xfrm>
        </p:spPr>
        <p:txBody>
          <a:bodyPr/>
          <a:lstStyle/>
          <a:p>
            <a:pPr algn="ctr" eaLnBrk="1" hangingPunct="1"/>
            <a:r>
              <a:rPr lang="en-US" u="sng" dirty="0" smtClean="0">
                <a:latin typeface="Century Schoolbook" pitchFamily="18" charset="0"/>
              </a:rPr>
              <a:t>Attendance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143000"/>
            <a:ext cx="72390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Parents are asked to please call the school to report a child’s absence.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Absence notes must be returned within 2 school days as per District and County Policy.  Absences without proper excuses are unlawful days, which</a:t>
            </a:r>
          </a:p>
          <a:p>
            <a:pPr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    could result in citations.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The student is responsible                      to communicate with the                    teacher concerning missed           assignments ASAP.</a:t>
            </a:r>
          </a:p>
          <a:p>
            <a:pPr eaLnBrk="1" hangingPunct="1"/>
            <a:endParaRPr lang="en-US" dirty="0" smtClean="0">
              <a:latin typeface="Century Schoolbook" pitchFamily="18" charset="0"/>
            </a:endParaRPr>
          </a:p>
        </p:txBody>
      </p:sp>
      <p:pic>
        <p:nvPicPr>
          <p:cNvPr id="34820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4290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latin typeface="Century Schoolbook" pitchFamily="18" charset="0"/>
              </a:rPr>
              <a:t>Attendance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7545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After 10 days of absence, a student must provide a Dr.’s note for each additional day or face citations.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Excused absences for educational trips fall within the 10 day limit. 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After 30 days of absence, notes                  do not have to be accepted.</a:t>
            </a:r>
          </a:p>
          <a:p>
            <a:pPr eaLnBrk="1" hangingPunct="1"/>
            <a:r>
              <a:rPr lang="en-US" dirty="0" smtClean="0">
                <a:latin typeface="Century Schoolbook" pitchFamily="18" charset="0"/>
              </a:rPr>
              <a:t>Consequences</a:t>
            </a:r>
          </a:p>
          <a:p>
            <a:pPr lvl="1" eaLnBrk="1" hangingPunct="1"/>
            <a:r>
              <a:rPr lang="en-US" dirty="0" smtClean="0">
                <a:latin typeface="Century Schoolbook" pitchFamily="18" charset="0"/>
              </a:rPr>
              <a:t>Citations, C&amp;Y Referral, Truancy </a:t>
            </a:r>
          </a:p>
          <a:p>
            <a:pPr lvl="1" eaLnBrk="1" hangingPunct="1">
              <a:buNone/>
            </a:pPr>
            <a:r>
              <a:rPr lang="en-US" dirty="0" smtClean="0">
                <a:latin typeface="Century Schoolbook" pitchFamily="18" charset="0"/>
              </a:rPr>
              <a:t>	Court, and loss of driving privilege.</a:t>
            </a:r>
          </a:p>
        </p:txBody>
      </p:sp>
      <p:pic>
        <p:nvPicPr>
          <p:cNvPr id="35845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429000"/>
            <a:ext cx="239485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Textbooks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7254875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You will be held financially responsible for any damage. </a:t>
            </a:r>
          </a:p>
          <a:p>
            <a:pPr eaLnBrk="1" hangingPunct="1"/>
            <a:r>
              <a:rPr lang="en-US" smtClean="0">
                <a:latin typeface="Century Schoolbook" pitchFamily="18" charset="0"/>
              </a:rPr>
              <a:t>All textbooks must be covered for their protection.</a:t>
            </a:r>
          </a:p>
        </p:txBody>
      </p:sp>
      <p:pic>
        <p:nvPicPr>
          <p:cNvPr id="36868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entury Schoolbook" pitchFamily="18" charset="0"/>
              </a:rPr>
              <a:t>School Store	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7178675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T-Shirts, book socks and school supplies can be purchased during lunch.</a:t>
            </a:r>
          </a:p>
        </p:txBody>
      </p:sp>
      <p:pic>
        <p:nvPicPr>
          <p:cNvPr id="37892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entury Schoolbook" pitchFamily="18" charset="0"/>
              </a:rPr>
              <a:t>Extracurricular Activities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678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entury Schoolbook" pitchFamily="18" charset="0"/>
              </a:rPr>
              <a:t>Band, MAGIC, Chorus, Math Counts, Yearbook, Spelling Club, Lego Club, Academic Clubs, National Junior Honor Society, Library Aides, Student Council, Geography Club, Drama, Ecology Club, and Intramural sports.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entury Schoolbook" pitchFamily="18" charset="0"/>
              </a:rPr>
              <a:t>Interscholastic sport teams are                           sponsored in basketball,                                   wrestling, cross country,                                football, cheerleading,                                            and track &amp; field.</a:t>
            </a:r>
          </a:p>
          <a:p>
            <a:pPr eaLnBrk="1" hangingPunct="1">
              <a:lnSpc>
                <a:spcPct val="90000"/>
              </a:lnSpc>
            </a:pPr>
            <a:endParaRPr lang="en-US" sz="3200" dirty="0" smtClean="0">
              <a:latin typeface="Century Schoolbook" pitchFamily="18" charset="0"/>
            </a:endParaRPr>
          </a:p>
        </p:txBody>
      </p:sp>
      <p:pic>
        <p:nvPicPr>
          <p:cNvPr id="38916" name="Picture 6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5075" y="3429000"/>
            <a:ext cx="282892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Raider Run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279524" y="1600200"/>
            <a:ext cx="7483475" cy="4525963"/>
          </a:xfrm>
        </p:spPr>
        <p:txBody>
          <a:bodyPr/>
          <a:lstStyle/>
          <a:p>
            <a:r>
              <a:rPr lang="en-US" dirty="0" smtClean="0"/>
              <a:t>2009-2012 - $25,000</a:t>
            </a:r>
          </a:p>
          <a:p>
            <a:r>
              <a:rPr lang="en-US" dirty="0" smtClean="0"/>
              <a:t>Grade 6 – 8 Field Trips, Guest Speakers, as well as Art Exhibits.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Milkshake Party</a:t>
            </a:r>
          </a:p>
          <a:p>
            <a:r>
              <a:rPr lang="en-US" dirty="0" smtClean="0"/>
              <a:t>$50 Toys R Us – Gift Card</a:t>
            </a:r>
          </a:p>
        </p:txBody>
      </p:sp>
      <p:pic>
        <p:nvPicPr>
          <p:cNvPr id="40964" name="Picture 4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2766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685800"/>
            <a:ext cx="7086600" cy="5588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33CC"/>
                </a:solidFill>
                <a:latin typeface="Century Schoolbook" pitchFamily="18" charset="0"/>
              </a:rPr>
              <a:t>    </a:t>
            </a:r>
            <a:r>
              <a:rPr lang="en-US" b="1" u="sng" dirty="0" smtClean="0">
                <a:solidFill>
                  <a:srgbClr val="0033CC"/>
                </a:solidFill>
                <a:latin typeface="Century Schoolbook" pitchFamily="18" charset="0"/>
              </a:rPr>
              <a:t>DATE TO REMEMBER!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600200"/>
            <a:ext cx="67214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b="1" u="sng" dirty="0" smtClean="0">
                <a:solidFill>
                  <a:srgbClr val="0033CC"/>
                </a:solidFill>
                <a:latin typeface="Century Schoolbook" pitchFamily="18" charset="0"/>
              </a:rPr>
              <a:t>OPEN HOUSE</a:t>
            </a:r>
            <a:r>
              <a:rPr lang="en-US" dirty="0" smtClean="0">
                <a:latin typeface="Century Schoolbook" pitchFamily="18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rgbClr val="0033CC"/>
                </a:solidFill>
                <a:latin typeface="Century Schoolbook" pitchFamily="18" charset="0"/>
              </a:rPr>
              <a:t>MONDAY, SEPTEMBER 17, 2012</a:t>
            </a:r>
          </a:p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rgbClr val="0033CC"/>
                </a:solidFill>
                <a:latin typeface="Century Schoolbook" pitchFamily="18" charset="0"/>
              </a:rPr>
              <a:t>6:30 PM</a:t>
            </a:r>
            <a:endParaRPr lang="en-US" dirty="0" smtClean="0"/>
          </a:p>
        </p:txBody>
      </p:sp>
      <p:pic>
        <p:nvPicPr>
          <p:cNvPr id="41988" name="Picture 5" descr="TASD-EagleTemp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28289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hool books design template">
  <a:themeElements>
    <a:clrScheme name="School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chool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chool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ool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 books design template</Template>
  <TotalTime>701</TotalTime>
  <Words>1314</Words>
  <Application>Microsoft Office PowerPoint</Application>
  <PresentationFormat>On-screen Show (4:3)</PresentationFormat>
  <Paragraphs>180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School books design template</vt:lpstr>
      <vt:lpstr>TAMAQUA AREA  MIDDLE SCHOOL</vt:lpstr>
      <vt:lpstr>6th Grade Orientation</vt:lpstr>
      <vt:lpstr>Special Education Services</vt:lpstr>
      <vt:lpstr>Guidance/Library</vt:lpstr>
      <vt:lpstr>1st Day Student Folders – Forms </vt:lpstr>
      <vt:lpstr>Schedules  </vt:lpstr>
      <vt:lpstr>Academic Difference</vt:lpstr>
      <vt:lpstr>Academic Differences</vt:lpstr>
      <vt:lpstr>School Day</vt:lpstr>
      <vt:lpstr>Bell Schedule</vt:lpstr>
      <vt:lpstr>Dismissal</vt:lpstr>
      <vt:lpstr>Dress Code</vt:lpstr>
      <vt:lpstr>Electronic Devices</vt:lpstr>
      <vt:lpstr>Bus and Cafeteria Behavior</vt:lpstr>
      <vt:lpstr>Internet &amp; Cyberbullying</vt:lpstr>
      <vt:lpstr>Discipline</vt:lpstr>
      <vt:lpstr>Consequences for Misbehavior</vt:lpstr>
      <vt:lpstr>Consequences for Misbehavior</vt:lpstr>
      <vt:lpstr>Emergency Pass/Lavatory Procedure</vt:lpstr>
      <vt:lpstr>Tardy to School &amp; Class</vt:lpstr>
      <vt:lpstr>Homework &amp; Participation</vt:lpstr>
      <vt:lpstr>Planners</vt:lpstr>
      <vt:lpstr>Accelerated Reading - AR</vt:lpstr>
      <vt:lpstr>Progress Reports</vt:lpstr>
      <vt:lpstr>Café Procedures</vt:lpstr>
      <vt:lpstr>Café Procedures</vt:lpstr>
      <vt:lpstr>Breakfast</vt:lpstr>
      <vt:lpstr>Lockers</vt:lpstr>
      <vt:lpstr>Communication</vt:lpstr>
      <vt:lpstr>Policies (Online)</vt:lpstr>
      <vt:lpstr>Attendance</vt:lpstr>
      <vt:lpstr>Attendance</vt:lpstr>
      <vt:lpstr>Textbooks</vt:lpstr>
      <vt:lpstr>School Store </vt:lpstr>
      <vt:lpstr>Extracurricular Activities</vt:lpstr>
      <vt:lpstr>Raider Run</vt:lpstr>
      <vt:lpstr>    DATE TO REMEMBER!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TAMAQUA AREA  MIDDLE SCHOOL</dc:title>
  <dc:creator>cczapla</dc:creator>
  <cp:lastModifiedBy>Christopher F. Czapla</cp:lastModifiedBy>
  <cp:revision>45</cp:revision>
  <dcterms:created xsi:type="dcterms:W3CDTF">2008-08-11T17:55:33Z</dcterms:created>
  <dcterms:modified xsi:type="dcterms:W3CDTF">2012-08-07T17:53:59Z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TC011594401033</vt:lpwstr>
  </property>
</Properties>
</file>