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5" r:id="rId1"/>
  </p:sldMasterIdLst>
  <p:notesMasterIdLst>
    <p:notesMasterId r:id="rId33"/>
  </p:notesMasterIdLst>
  <p:handoutMasterIdLst>
    <p:handoutMasterId r:id="rId34"/>
  </p:handoutMasterIdLst>
  <p:sldIdLst>
    <p:sldId id="274" r:id="rId2"/>
    <p:sldId id="292" r:id="rId3"/>
    <p:sldId id="275" r:id="rId4"/>
    <p:sldId id="357" r:id="rId5"/>
    <p:sldId id="358" r:id="rId6"/>
    <p:sldId id="359" r:id="rId7"/>
    <p:sldId id="360" r:id="rId8"/>
    <p:sldId id="361" r:id="rId9"/>
    <p:sldId id="362" r:id="rId10"/>
    <p:sldId id="363" r:id="rId11"/>
    <p:sldId id="364" r:id="rId12"/>
    <p:sldId id="281" r:id="rId13"/>
    <p:sldId id="353" r:id="rId14"/>
    <p:sldId id="336" r:id="rId15"/>
    <p:sldId id="305" r:id="rId16"/>
    <p:sldId id="306" r:id="rId17"/>
    <p:sldId id="340" r:id="rId18"/>
    <p:sldId id="338" r:id="rId19"/>
    <p:sldId id="349" r:id="rId20"/>
    <p:sldId id="365" r:id="rId21"/>
    <p:sldId id="280" r:id="rId22"/>
    <p:sldId id="326" r:id="rId23"/>
    <p:sldId id="344" r:id="rId24"/>
    <p:sldId id="347" r:id="rId25"/>
    <p:sldId id="343" r:id="rId26"/>
    <p:sldId id="307" r:id="rId27"/>
    <p:sldId id="308" r:id="rId28"/>
    <p:sldId id="309" r:id="rId29"/>
    <p:sldId id="310" r:id="rId30"/>
    <p:sldId id="293" r:id="rId31"/>
    <p:sldId id="294" r:id="rId32"/>
  </p:sldIdLst>
  <p:sldSz cx="12192000" cy="6858000"/>
  <p:notesSz cx="7023100" cy="9309100"/>
  <p:defaultTextStyle>
    <a:defPPr>
      <a:defRPr lang="en-US"/>
    </a:defPPr>
    <a:lvl1pPr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rter, Justin" initials="PJ" lastIdx="12" clrIdx="0">
    <p:extLst/>
  </p:cmAuthor>
  <p:cmAuthor id="2" name="Rios, Jose" initials="RJ" lastIdx="1" clrIdx="1">
    <p:extLst/>
  </p:cmAuthor>
  <p:cmAuthor id="3" name="Silvia Alvarado-Bolek" initials="SAB"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78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3" autoAdjust="0"/>
    <p:restoredTop sz="97947" autoAdjust="0"/>
  </p:normalViewPr>
  <p:slideViewPr>
    <p:cSldViewPr snapToGrid="0">
      <p:cViewPr>
        <p:scale>
          <a:sx n="87" d="100"/>
          <a:sy n="87" d="100"/>
        </p:scale>
        <p:origin x="-82" y="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6" d="100"/>
        <a:sy n="56" d="100"/>
      </p:scale>
      <p:origin x="0" y="0"/>
    </p:cViewPr>
  </p:sorterViewPr>
  <p:notesViewPr>
    <p:cSldViewPr snapToGrid="0">
      <p:cViewPr varScale="1">
        <p:scale>
          <a:sx n="44" d="100"/>
          <a:sy n="44" d="100"/>
        </p:scale>
        <p:origin x="246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7215"/>
          </a:xfrm>
          <a:prstGeom prst="rect">
            <a:avLst/>
          </a:prstGeom>
        </p:spPr>
        <p:txBody>
          <a:bodyPr vert="horz" lIns="91915" tIns="45958" rIns="91915" bIns="45958"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7531" y="0"/>
            <a:ext cx="3043979" cy="467215"/>
          </a:xfrm>
          <a:prstGeom prst="rect">
            <a:avLst/>
          </a:prstGeom>
        </p:spPr>
        <p:txBody>
          <a:bodyPr vert="horz" lIns="91915" tIns="45958" rIns="91915" bIns="45958" rtlCol="0"/>
          <a:lstStyle>
            <a:lvl1pPr algn="r" eaLnBrk="1" fontAlgn="auto" hangingPunct="1">
              <a:spcBef>
                <a:spcPts val="0"/>
              </a:spcBef>
              <a:spcAft>
                <a:spcPts val="0"/>
              </a:spcAft>
              <a:defRPr sz="1200">
                <a:latin typeface="+mn-lt"/>
              </a:defRPr>
            </a:lvl1pPr>
          </a:lstStyle>
          <a:p>
            <a:pPr>
              <a:defRPr/>
            </a:pPr>
            <a:fld id="{6284CE65-0942-42E1-B580-ED816DC9A85C}" type="datetimeFigureOut">
              <a:rPr lang="en-US"/>
              <a:pPr>
                <a:defRPr/>
              </a:pPr>
              <a:t>10/19/2016</a:t>
            </a:fld>
            <a:endParaRPr lang="en-US" dirty="0"/>
          </a:p>
        </p:txBody>
      </p:sp>
      <p:sp>
        <p:nvSpPr>
          <p:cNvPr id="4" name="Footer Placeholder 3"/>
          <p:cNvSpPr>
            <a:spLocks noGrp="1"/>
          </p:cNvSpPr>
          <p:nvPr>
            <p:ph type="ftr" sz="quarter" idx="2"/>
          </p:nvPr>
        </p:nvSpPr>
        <p:spPr>
          <a:xfrm>
            <a:off x="1" y="8841885"/>
            <a:ext cx="3043979" cy="467215"/>
          </a:xfrm>
          <a:prstGeom prst="rect">
            <a:avLst/>
          </a:prstGeom>
        </p:spPr>
        <p:txBody>
          <a:bodyPr vert="horz" lIns="91915" tIns="45958" rIns="91915" bIns="45958"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7531" y="8841885"/>
            <a:ext cx="3043979" cy="467215"/>
          </a:xfrm>
          <a:prstGeom prst="rect">
            <a:avLst/>
          </a:prstGeom>
        </p:spPr>
        <p:txBody>
          <a:bodyPr vert="horz" lIns="91915" tIns="45958" rIns="91915" bIns="45958" rtlCol="0" anchor="b"/>
          <a:lstStyle>
            <a:lvl1pPr algn="r" eaLnBrk="1" fontAlgn="auto" hangingPunct="1">
              <a:spcBef>
                <a:spcPts val="0"/>
              </a:spcBef>
              <a:spcAft>
                <a:spcPts val="0"/>
              </a:spcAft>
              <a:defRPr sz="1200">
                <a:latin typeface="+mn-lt"/>
              </a:defRPr>
            </a:lvl1pPr>
          </a:lstStyle>
          <a:p>
            <a:pPr>
              <a:defRPr/>
            </a:pPr>
            <a:fld id="{C257BD65-F54A-483B-9F7F-64080F95EB88}" type="slidenum">
              <a:rPr lang="en-US"/>
              <a:pPr>
                <a:defRPr/>
              </a:pPr>
              <a:t>‹#›</a:t>
            </a:fld>
            <a:endParaRPr lang="en-US" dirty="0"/>
          </a:p>
        </p:txBody>
      </p:sp>
    </p:spTree>
    <p:extLst>
      <p:ext uri="{BB962C8B-B14F-4D97-AF65-F5344CB8AC3E}">
        <p14:creationId xmlns:p14="http://schemas.microsoft.com/office/powerpoint/2010/main" val="2800129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7215"/>
          </a:xfrm>
          <a:prstGeom prst="rect">
            <a:avLst/>
          </a:prstGeom>
        </p:spPr>
        <p:txBody>
          <a:bodyPr vert="horz" lIns="91915" tIns="45958" rIns="91915" bIns="45958"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7531" y="0"/>
            <a:ext cx="3043979" cy="467215"/>
          </a:xfrm>
          <a:prstGeom prst="rect">
            <a:avLst/>
          </a:prstGeom>
        </p:spPr>
        <p:txBody>
          <a:bodyPr vert="horz" lIns="91915" tIns="45958" rIns="91915" bIns="45958" rtlCol="0"/>
          <a:lstStyle>
            <a:lvl1pPr algn="r" eaLnBrk="1" fontAlgn="auto" hangingPunct="1">
              <a:spcBef>
                <a:spcPts val="0"/>
              </a:spcBef>
              <a:spcAft>
                <a:spcPts val="0"/>
              </a:spcAft>
              <a:defRPr sz="1200">
                <a:latin typeface="+mn-lt"/>
              </a:defRPr>
            </a:lvl1pPr>
          </a:lstStyle>
          <a:p>
            <a:pPr>
              <a:defRPr/>
            </a:pPr>
            <a:fld id="{96A5CF64-F0E5-4F54-8588-A282AEA3D62C}" type="datetimeFigureOut">
              <a:rPr lang="en-US"/>
              <a:pPr>
                <a:defRPr/>
              </a:pPr>
              <a:t>10/19/2016</a:t>
            </a:fld>
            <a:endParaRPr lang="en-US" dirty="0"/>
          </a:p>
        </p:txBody>
      </p:sp>
      <p:sp>
        <p:nvSpPr>
          <p:cNvPr id="4" name="Slide Image Placeholder 3"/>
          <p:cNvSpPr>
            <a:spLocks noGrp="1" noRot="1" noChangeAspect="1"/>
          </p:cNvSpPr>
          <p:nvPr>
            <p:ph type="sldImg" idx="2"/>
          </p:nvPr>
        </p:nvSpPr>
        <p:spPr>
          <a:xfrm>
            <a:off x="720725" y="1163638"/>
            <a:ext cx="5581650" cy="3140075"/>
          </a:xfrm>
          <a:prstGeom prst="rect">
            <a:avLst/>
          </a:prstGeom>
          <a:noFill/>
          <a:ln w="12700">
            <a:solidFill>
              <a:prstClr val="black"/>
            </a:solidFill>
          </a:ln>
        </p:spPr>
        <p:txBody>
          <a:bodyPr vert="horz" lIns="91915" tIns="45958" rIns="91915" bIns="45958" rtlCol="0" anchor="ctr"/>
          <a:lstStyle/>
          <a:p>
            <a:pPr lvl="0"/>
            <a:endParaRPr lang="en-US" noProof="0" dirty="0"/>
          </a:p>
        </p:txBody>
      </p:sp>
      <p:sp>
        <p:nvSpPr>
          <p:cNvPr id="5" name="Notes Placeholder 4"/>
          <p:cNvSpPr>
            <a:spLocks noGrp="1"/>
          </p:cNvSpPr>
          <p:nvPr>
            <p:ph type="body" sz="quarter" idx="3"/>
          </p:nvPr>
        </p:nvSpPr>
        <p:spPr>
          <a:xfrm>
            <a:off x="702946" y="4480145"/>
            <a:ext cx="5617208" cy="3665719"/>
          </a:xfrm>
          <a:prstGeom prst="rect">
            <a:avLst/>
          </a:prstGeom>
        </p:spPr>
        <p:txBody>
          <a:bodyPr vert="horz" lIns="91915" tIns="45958" rIns="91915" bIns="45958"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841885"/>
            <a:ext cx="3043979" cy="467215"/>
          </a:xfrm>
          <a:prstGeom prst="rect">
            <a:avLst/>
          </a:prstGeom>
        </p:spPr>
        <p:txBody>
          <a:bodyPr vert="horz" lIns="91915" tIns="45958" rIns="91915" bIns="45958"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7531" y="8841885"/>
            <a:ext cx="3043979" cy="467215"/>
          </a:xfrm>
          <a:prstGeom prst="rect">
            <a:avLst/>
          </a:prstGeom>
        </p:spPr>
        <p:txBody>
          <a:bodyPr vert="horz" lIns="91915" tIns="45958" rIns="91915" bIns="45958" rtlCol="0" anchor="b"/>
          <a:lstStyle>
            <a:lvl1pPr algn="r" eaLnBrk="1" fontAlgn="auto" hangingPunct="1">
              <a:spcBef>
                <a:spcPts val="0"/>
              </a:spcBef>
              <a:spcAft>
                <a:spcPts val="0"/>
              </a:spcAft>
              <a:defRPr sz="1200">
                <a:latin typeface="+mn-lt"/>
              </a:defRPr>
            </a:lvl1pPr>
          </a:lstStyle>
          <a:p>
            <a:pPr>
              <a:defRPr/>
            </a:pPr>
            <a:fld id="{1584275D-E7DA-4FC4-A471-11E63A20521D}" type="slidenum">
              <a:rPr lang="en-US"/>
              <a:pPr>
                <a:defRPr/>
              </a:pPr>
              <a:t>‹#›</a:t>
            </a:fld>
            <a:endParaRPr lang="en-US" dirty="0"/>
          </a:p>
        </p:txBody>
      </p:sp>
    </p:spTree>
    <p:extLst>
      <p:ext uri="{BB962C8B-B14F-4D97-AF65-F5344CB8AC3E}">
        <p14:creationId xmlns:p14="http://schemas.microsoft.com/office/powerpoint/2010/main" val="35581037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A7212634-9840-4988-8FB2-05D277F4485E}" type="slidenum">
              <a:rPr lang="en-US" altLang="en-US" smtClean="0">
                <a:latin typeface="Calibri" panose="020F0502020204030204" pitchFamily="34" charset="0"/>
              </a:rPr>
              <a:pPr fontAlgn="base">
                <a:spcBef>
                  <a:spcPct val="0"/>
                </a:spcBef>
                <a:spcAft>
                  <a:spcPct val="0"/>
                </a:spcAft>
              </a:pPr>
              <a:t>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404241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BB2CB6EF-5429-45D3-BBEC-8E962327754A}" type="slidenum">
              <a:rPr lang="en-US" altLang="en-US" smtClean="0">
                <a:latin typeface="Calibri" panose="020F0502020204030204" pitchFamily="34" charset="0"/>
              </a:rPr>
              <a:pPr fontAlgn="base">
                <a:spcBef>
                  <a:spcPct val="0"/>
                </a:spcBef>
                <a:spcAft>
                  <a:spcPct val="0"/>
                </a:spcAft>
              </a:pPr>
              <a:t>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604257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A2170110-C472-45AC-B13C-0E7AF7802BFA}" type="slidenum">
              <a:rPr lang="en-US" altLang="en-US" smtClean="0">
                <a:latin typeface="Calibri" panose="020F0502020204030204" pitchFamily="34" charset="0"/>
              </a:rPr>
              <a:pPr fontAlgn="base">
                <a:spcBef>
                  <a:spcPct val="0"/>
                </a:spcBef>
                <a:spcAft>
                  <a:spcPct val="0"/>
                </a:spcAft>
              </a:pPr>
              <a:t>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589713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52D1CE-05B8-4515-B816-DFD33DFAE91F}" type="slidenum">
              <a:rPr lang="en-US" smtClean="0"/>
              <a:t>4</a:t>
            </a:fld>
            <a:endParaRPr lang="en-US"/>
          </a:p>
        </p:txBody>
      </p:sp>
    </p:spTree>
    <p:extLst>
      <p:ext uri="{BB962C8B-B14F-4D97-AF65-F5344CB8AC3E}">
        <p14:creationId xmlns:p14="http://schemas.microsoft.com/office/powerpoint/2010/main" val="1477804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Number of students who took STAAR Spanish in</a:t>
            </a:r>
            <a:r>
              <a:rPr lang="en-US" baseline="0" dirty="0" smtClean="0"/>
              <a:t> Spring 2015 and 2016.</a:t>
            </a:r>
          </a:p>
          <a:p>
            <a:pPr>
              <a:buFont typeface="Arial" pitchFamily="34" charset="0"/>
              <a:buChar char="•"/>
            </a:pPr>
            <a:r>
              <a:rPr lang="en-US" baseline="0" dirty="0" smtClean="0"/>
              <a:t>  Student performance in Spring 2016</a:t>
            </a:r>
            <a:endParaRPr lang="en-US" dirty="0"/>
          </a:p>
        </p:txBody>
      </p:sp>
      <p:sp>
        <p:nvSpPr>
          <p:cNvPr id="4" name="Slide Number Placeholder 3"/>
          <p:cNvSpPr>
            <a:spLocks noGrp="1"/>
          </p:cNvSpPr>
          <p:nvPr>
            <p:ph type="sldNum" sz="quarter" idx="10"/>
          </p:nvPr>
        </p:nvSpPr>
        <p:spPr/>
        <p:txBody>
          <a:bodyPr/>
          <a:lstStyle/>
          <a:p>
            <a:fld id="{0152D1CE-05B8-4515-B816-DFD33DFAE91F}" type="slidenum">
              <a:rPr lang="en-US" smtClean="0"/>
              <a:t>6</a:t>
            </a:fld>
            <a:endParaRPr lang="en-US"/>
          </a:p>
        </p:txBody>
      </p:sp>
    </p:spTree>
    <p:extLst>
      <p:ext uri="{BB962C8B-B14F-4D97-AF65-F5344CB8AC3E}">
        <p14:creationId xmlns:p14="http://schemas.microsoft.com/office/powerpoint/2010/main" val="66808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STAAR</a:t>
            </a:r>
            <a:r>
              <a:rPr lang="en-US" baseline="0" dirty="0" smtClean="0"/>
              <a:t> Spanish r</a:t>
            </a:r>
            <a:r>
              <a:rPr lang="en-US" dirty="0" smtClean="0"/>
              <a:t>esults</a:t>
            </a:r>
            <a:r>
              <a:rPr lang="en-US" baseline="0" dirty="0" smtClean="0"/>
              <a:t> for Spring 2015 and 2016.</a:t>
            </a:r>
            <a:endParaRPr lang="en-US" dirty="0"/>
          </a:p>
        </p:txBody>
      </p:sp>
      <p:sp>
        <p:nvSpPr>
          <p:cNvPr id="4" name="Slide Number Placeholder 3"/>
          <p:cNvSpPr>
            <a:spLocks noGrp="1"/>
          </p:cNvSpPr>
          <p:nvPr>
            <p:ph type="sldNum" sz="quarter" idx="10"/>
          </p:nvPr>
        </p:nvSpPr>
        <p:spPr/>
        <p:txBody>
          <a:bodyPr/>
          <a:lstStyle/>
          <a:p>
            <a:fld id="{0152D1CE-05B8-4515-B816-DFD33DFAE91F}" type="slidenum">
              <a:rPr lang="en-US" smtClean="0"/>
              <a:t>7</a:t>
            </a:fld>
            <a:endParaRPr lang="en-US"/>
          </a:p>
        </p:txBody>
      </p:sp>
    </p:spTree>
    <p:extLst>
      <p:ext uri="{BB962C8B-B14F-4D97-AF65-F5344CB8AC3E}">
        <p14:creationId xmlns:p14="http://schemas.microsoft.com/office/powerpoint/2010/main" val="3511280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Spring 2016 math and science comparison (English and Spanish).</a:t>
            </a:r>
            <a:endParaRPr lang="en-US" dirty="0"/>
          </a:p>
        </p:txBody>
      </p:sp>
      <p:sp>
        <p:nvSpPr>
          <p:cNvPr id="4" name="Slide Number Placeholder 3"/>
          <p:cNvSpPr>
            <a:spLocks noGrp="1"/>
          </p:cNvSpPr>
          <p:nvPr>
            <p:ph type="sldNum" sz="quarter" idx="10"/>
          </p:nvPr>
        </p:nvSpPr>
        <p:spPr/>
        <p:txBody>
          <a:bodyPr/>
          <a:lstStyle/>
          <a:p>
            <a:fld id="{0152D1CE-05B8-4515-B816-DFD33DFAE91F}" type="slidenum">
              <a:rPr lang="en-US" smtClean="0"/>
              <a:t>8</a:t>
            </a:fld>
            <a:endParaRPr lang="en-US"/>
          </a:p>
        </p:txBody>
      </p:sp>
    </p:spTree>
    <p:extLst>
      <p:ext uri="{BB962C8B-B14F-4D97-AF65-F5344CB8AC3E}">
        <p14:creationId xmlns:p14="http://schemas.microsoft.com/office/powerpoint/2010/main" val="1550718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STAAR Spanish results since the beginning of STAAR.</a:t>
            </a:r>
            <a:endParaRPr lang="en-US" dirty="0"/>
          </a:p>
        </p:txBody>
      </p:sp>
      <p:sp>
        <p:nvSpPr>
          <p:cNvPr id="4" name="Slide Number Placeholder 3"/>
          <p:cNvSpPr>
            <a:spLocks noGrp="1"/>
          </p:cNvSpPr>
          <p:nvPr>
            <p:ph type="sldNum" sz="quarter" idx="10"/>
          </p:nvPr>
        </p:nvSpPr>
        <p:spPr/>
        <p:txBody>
          <a:bodyPr/>
          <a:lstStyle/>
          <a:p>
            <a:fld id="{0152D1CE-05B8-4515-B816-DFD33DFAE91F}" type="slidenum">
              <a:rPr lang="en-US" smtClean="0"/>
              <a:t>9</a:t>
            </a:fld>
            <a:endParaRPr lang="en-US"/>
          </a:p>
        </p:txBody>
      </p:sp>
    </p:spTree>
    <p:extLst>
      <p:ext uri="{BB962C8B-B14F-4D97-AF65-F5344CB8AC3E}">
        <p14:creationId xmlns:p14="http://schemas.microsoft.com/office/powerpoint/2010/main" val="212712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A1EEF8B9-EC7C-498E-BFFA-24C0EE852710}" type="slidenum">
              <a:rPr lang="en-US" altLang="en-US" smtClean="0">
                <a:latin typeface="Calibri" panose="020F0502020204030204" pitchFamily="34" charset="0"/>
              </a:rPr>
              <a:pPr fontAlgn="base">
                <a:spcBef>
                  <a:spcPct val="0"/>
                </a:spcBef>
                <a:spcAft>
                  <a:spcPct val="0"/>
                </a:spcAft>
              </a:pPr>
              <a:t>12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322308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2342" indent="-172342">
              <a:buFont typeface="Arial" panose="020B0604020202020204" pitchFamily="34" charset="0"/>
              <a:buChar char="•"/>
              <a:defRPr/>
            </a:pPr>
            <a:r>
              <a:rPr lang="en-US" dirty="0" smtClean="0">
                <a:latin typeface="HelveticaLTStd-Light"/>
              </a:rPr>
              <a:t>Raters may use their </a:t>
            </a:r>
            <a:r>
              <a:rPr lang="en-US" i="1" dirty="0" smtClean="0">
                <a:latin typeface="HelveticaLTStd-LightObl"/>
              </a:rPr>
              <a:t>TELPAS Rater Manual </a:t>
            </a:r>
            <a:r>
              <a:rPr lang="en-US" dirty="0" smtClean="0">
                <a:latin typeface="HelveticaLTStd-Light"/>
              </a:rPr>
              <a:t>or a copy of the PLDs and scratch paper to make notes during calibration. Any notes taken during calibration should be done on the scratch paper provided and not in the TELPAS manual. </a:t>
            </a:r>
          </a:p>
          <a:p>
            <a:pPr marL="172342" indent="-172342">
              <a:buFont typeface="Arial" panose="020B0604020202020204" pitchFamily="34" charset="0"/>
              <a:buChar char="•"/>
              <a:defRPr/>
            </a:pPr>
            <a:r>
              <a:rPr lang="en-US" dirty="0" smtClean="0">
                <a:latin typeface="HelveticaLTStd-Light"/>
              </a:rPr>
              <a:t>All notes taken by raters during the session must be turned in to the proctor and destroyed.</a:t>
            </a:r>
            <a:endParaRPr lang="en-US" dirty="0" smtClean="0">
              <a:solidFill>
                <a:schemeClr val="tx1">
                  <a:lumMod val="75000"/>
                  <a:lumOff val="25000"/>
                </a:schemeClr>
              </a:solidFill>
            </a:endParaRPr>
          </a:p>
          <a:p>
            <a:pPr eaLnBrk="1" hangingPunct="1">
              <a:spcBef>
                <a:spcPct val="0"/>
              </a:spcBef>
              <a:defRPr/>
            </a:pPr>
            <a:endParaRPr lang="en-US" altLang="en-US"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8F81BD27-9667-415F-9E0E-C8EE39E87D18}" type="slidenum">
              <a:rPr lang="en-US" altLang="en-US" smtClean="0">
                <a:latin typeface="Calibri" panose="020F0502020204030204" pitchFamily="34" charset="0"/>
              </a:rPr>
              <a:pPr fontAlgn="base">
                <a:spcBef>
                  <a:spcPct val="0"/>
                </a:spcBef>
                <a:spcAft>
                  <a:spcPct val="0"/>
                </a:spcAft>
              </a:pPr>
              <a:t>14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133388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Calendar of TELPAS Spring Dates that are draft. Final version of dates will be included in the 2017 District and Campus Coordinator Manual.</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C078238F-9980-4061-B6A3-D106A50B6CDC}" type="slidenum">
              <a:rPr lang="en-US" altLang="en-US" smtClean="0">
                <a:latin typeface="Calibri" panose="020F0502020204030204" pitchFamily="34" charset="0"/>
              </a:rPr>
              <a:pPr fontAlgn="base">
                <a:spcBef>
                  <a:spcPct val="0"/>
                </a:spcBef>
                <a:spcAft>
                  <a:spcPct val="0"/>
                </a:spcAft>
              </a:pPr>
              <a:t>15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869193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032D7E7A-B738-43A2-98F6-1C6DC9F7C2EC}" type="slidenum">
              <a:rPr lang="en-US" altLang="en-US" smtClean="0">
                <a:latin typeface="Calibri" panose="020F0502020204030204" pitchFamily="34" charset="0"/>
              </a:rPr>
              <a:pPr fontAlgn="base">
                <a:spcBef>
                  <a:spcPct val="0"/>
                </a:spcBef>
                <a:spcAft>
                  <a:spcPct val="0"/>
                </a:spcAft>
              </a:pPr>
              <a:t>16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350066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B006D12F-A948-4723-95CC-7D8F9C00F872}" type="slidenum">
              <a:rPr lang="en-US" altLang="en-US" smtClean="0">
                <a:latin typeface="Calibri" panose="020F0502020204030204" pitchFamily="34" charset="0"/>
              </a:rPr>
              <a:pPr fontAlgn="base">
                <a:spcBef>
                  <a:spcPct val="0"/>
                </a:spcBef>
                <a:spcAft>
                  <a:spcPct val="0"/>
                </a:spcAft>
              </a:pPr>
              <a:t>21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093665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627989B5-CD56-4B45-B6B6-9F4C5C5588F6}" type="slidenum">
              <a:rPr lang="en-US" altLang="en-US" smtClean="0">
                <a:latin typeface="Calibri" panose="020F0502020204030204" pitchFamily="34" charset="0"/>
              </a:rPr>
              <a:pPr fontAlgn="base">
                <a:spcBef>
                  <a:spcPct val="0"/>
                </a:spcBef>
                <a:spcAft>
                  <a:spcPct val="0"/>
                </a:spcAft>
              </a:pPr>
              <a:t>24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935775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B955ED62-724B-4057-91D6-86DF2C2C58CD}" type="slidenum">
              <a:rPr lang="en-US" altLang="en-US" smtClean="0">
                <a:latin typeface="Calibri" panose="020F0502020204030204" pitchFamily="34" charset="0"/>
              </a:rPr>
              <a:pPr fontAlgn="base">
                <a:spcBef>
                  <a:spcPct val="0"/>
                </a:spcBef>
                <a:spcAft>
                  <a:spcPct val="0"/>
                </a:spcAft>
              </a:pPr>
              <a:t>25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186324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E1F2A9D7-B737-4355-A010-8E59F85B558B}" type="slidenum">
              <a:rPr lang="en-US" altLang="en-US" smtClean="0">
                <a:latin typeface="Calibri" panose="020F0502020204030204" pitchFamily="34" charset="0"/>
              </a:rPr>
              <a:pPr fontAlgn="base">
                <a:spcBef>
                  <a:spcPct val="0"/>
                </a:spcBef>
                <a:spcAft>
                  <a:spcPct val="0"/>
                </a:spcAft>
              </a:pPr>
              <a:t>26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663501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3A703C47-FDE8-4198-9A77-DB4284AB6509}" type="slidenum">
              <a:rPr lang="en-US" altLang="en-US" smtClean="0">
                <a:latin typeface="Calibri" panose="020F0502020204030204" pitchFamily="34" charset="0"/>
              </a:rPr>
              <a:pPr fontAlgn="base">
                <a:spcBef>
                  <a:spcPct val="0"/>
                </a:spcBef>
                <a:spcAft>
                  <a:spcPct val="0"/>
                </a:spcAft>
              </a:pPr>
              <a:t>27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48140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0577C4AF-8AE5-4C95-B0D7-12AFEB2DAF90}" type="slidenum">
              <a:rPr lang="en-US" altLang="en-US" smtClean="0">
                <a:latin typeface="Calibri" panose="020F0502020204030204" pitchFamily="34" charset="0"/>
              </a:rPr>
              <a:pPr fontAlgn="base">
                <a:spcBef>
                  <a:spcPct val="0"/>
                </a:spcBef>
                <a:spcAft>
                  <a:spcPct val="0"/>
                </a:spcAft>
              </a:pPr>
              <a:t>28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879775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9D2717B3-D79E-4825-8A2A-0FB84EBA3A74}" type="slidenum">
              <a:rPr lang="en-US" altLang="en-US" smtClean="0">
                <a:latin typeface="Calibri" panose="020F0502020204030204" pitchFamily="34" charset="0"/>
              </a:rPr>
              <a:pPr fontAlgn="base">
                <a:spcBef>
                  <a:spcPct val="0"/>
                </a:spcBef>
                <a:spcAft>
                  <a:spcPct val="0"/>
                </a:spcAft>
              </a:pPr>
              <a:t>29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736068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3E235821-0855-469B-AC2B-4F5B9A21C4AC}" type="slidenum">
              <a:rPr lang="en-US" altLang="en-US" smtClean="0">
                <a:latin typeface="Calibri" panose="020F0502020204030204" pitchFamily="34" charset="0"/>
              </a:rPr>
              <a:pPr fontAlgn="base">
                <a:spcBef>
                  <a:spcPct val="0"/>
                </a:spcBef>
                <a:spcAft>
                  <a:spcPct val="0"/>
                </a:spcAft>
              </a:pPr>
              <a:t>30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118517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6813" indent="-287236">
              <a:defRPr>
                <a:solidFill>
                  <a:schemeClr val="tx1"/>
                </a:solidFill>
                <a:latin typeface="Gill Sans MT" panose="020B0502020104020203" pitchFamily="34" charset="0"/>
              </a:defRPr>
            </a:lvl2pPr>
            <a:lvl3pPr marL="1148944" indent="-229789">
              <a:defRPr>
                <a:solidFill>
                  <a:schemeClr val="tx1"/>
                </a:solidFill>
                <a:latin typeface="Gill Sans MT" panose="020B0502020104020203" pitchFamily="34" charset="0"/>
              </a:defRPr>
            </a:lvl3pPr>
            <a:lvl4pPr marL="1608521" indent="-229789">
              <a:defRPr>
                <a:solidFill>
                  <a:schemeClr val="tx1"/>
                </a:solidFill>
                <a:latin typeface="Gill Sans MT" panose="020B0502020104020203" pitchFamily="34" charset="0"/>
              </a:defRPr>
            </a:lvl4pPr>
            <a:lvl5pPr marL="2068098" indent="-229789">
              <a:defRPr>
                <a:solidFill>
                  <a:schemeClr val="tx1"/>
                </a:solidFill>
                <a:latin typeface="Gill Sans MT" panose="020B0502020104020203" pitchFamily="34" charset="0"/>
              </a:defRPr>
            </a:lvl5pPr>
            <a:lvl6pPr marL="2527676" indent="-229789" eaLnBrk="0" fontAlgn="base" hangingPunct="0">
              <a:spcBef>
                <a:spcPct val="0"/>
              </a:spcBef>
              <a:spcAft>
                <a:spcPct val="0"/>
              </a:spcAft>
              <a:defRPr>
                <a:solidFill>
                  <a:schemeClr val="tx1"/>
                </a:solidFill>
                <a:latin typeface="Gill Sans MT" panose="020B0502020104020203" pitchFamily="34" charset="0"/>
              </a:defRPr>
            </a:lvl6pPr>
            <a:lvl7pPr marL="2987253" indent="-229789" eaLnBrk="0" fontAlgn="base" hangingPunct="0">
              <a:spcBef>
                <a:spcPct val="0"/>
              </a:spcBef>
              <a:spcAft>
                <a:spcPct val="0"/>
              </a:spcAft>
              <a:defRPr>
                <a:solidFill>
                  <a:schemeClr val="tx1"/>
                </a:solidFill>
                <a:latin typeface="Gill Sans MT" panose="020B0502020104020203" pitchFamily="34" charset="0"/>
              </a:defRPr>
            </a:lvl7pPr>
            <a:lvl8pPr marL="3446831" indent="-229789" eaLnBrk="0" fontAlgn="base" hangingPunct="0">
              <a:spcBef>
                <a:spcPct val="0"/>
              </a:spcBef>
              <a:spcAft>
                <a:spcPct val="0"/>
              </a:spcAft>
              <a:defRPr>
                <a:solidFill>
                  <a:schemeClr val="tx1"/>
                </a:solidFill>
                <a:latin typeface="Gill Sans MT" panose="020B0502020104020203" pitchFamily="34" charset="0"/>
              </a:defRPr>
            </a:lvl8pPr>
            <a:lvl9pPr marL="3906408" indent="-229789"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4C5AD4B4-AD7E-4DD3-9547-962CF407C111}" type="slidenum">
              <a:rPr lang="en-US" altLang="en-US" smtClean="0">
                <a:latin typeface="Calibri" panose="020F0502020204030204" pitchFamily="34" charset="0"/>
              </a:rPr>
              <a:pPr fontAlgn="base">
                <a:spcBef>
                  <a:spcPct val="0"/>
                </a:spcBef>
                <a:spcAft>
                  <a:spcPct val="0"/>
                </a:spcAft>
              </a:pPr>
              <a:t>31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195362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097280" y="758952"/>
            <a:ext cx="10058400" cy="3566160"/>
          </a:xfrm>
        </p:spPr>
        <p:txBody>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4E786915-A44D-41F8-99FA-EBF0532EB6CC}" type="datetime1">
              <a:rPr lang="en-US"/>
              <a:pPr>
                <a:defRPr/>
              </a:pPr>
              <a:t>10/19/2016</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a:t>TEA - September 2015 Fall ELL Assessment Update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B6A6A83-43B6-4925-8A20-0B38741D1761}" type="slidenum">
              <a:rPr lang="en-US"/>
              <a:pPr>
                <a:defRPr/>
              </a:pPr>
              <a:t>‹#›</a:t>
            </a:fld>
            <a:endParaRPr lang="en-US" dirty="0"/>
          </a:p>
        </p:txBody>
      </p:sp>
    </p:spTree>
    <p:extLst>
      <p:ext uri="{BB962C8B-B14F-4D97-AF65-F5344CB8AC3E}">
        <p14:creationId xmlns:p14="http://schemas.microsoft.com/office/powerpoint/2010/main" val="1391353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12463D33-1F4F-444A-9197-3875E08B64A2}" type="datetime1">
              <a:rPr lang="en-US"/>
              <a:pPr>
                <a:defRPr/>
              </a:pPr>
              <a:t>10/19/2016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TEA - September 2015 Fall ELL Assessment Update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19C1FBF-7407-45B0-8B21-187D4A7A7054}" type="slidenum">
              <a:rPr lang="en-US"/>
              <a:pPr>
                <a:defRPr/>
              </a:pPr>
              <a:t>‹#›</a:t>
            </a:fld>
            <a:endParaRPr lang="en-US" dirty="0"/>
          </a:p>
        </p:txBody>
      </p:sp>
    </p:spTree>
    <p:extLst>
      <p:ext uri="{BB962C8B-B14F-4D97-AF65-F5344CB8AC3E}">
        <p14:creationId xmlns:p14="http://schemas.microsoft.com/office/powerpoint/2010/main" val="3732248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758952"/>
            <a:ext cx="10058400" cy="3566160"/>
          </a:xfrm>
        </p:spPr>
        <p:txBody>
          <a:bodyPr anchorCtr="0"/>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fld id="{5A6A3ADA-D159-48C7-9BD8-6A223F106D85}" type="datetime1">
              <a:rPr lang="en-US"/>
              <a:pPr>
                <a:defRPr/>
              </a:pPr>
              <a:t>10/19/2016</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a:t>TEA - September 2015 Fall ELL Assessment Update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131A4AD-EE1B-4DA0-9574-79C6FCB0BE7D}" type="slidenum">
              <a:rPr lang="en-US"/>
              <a:pPr>
                <a:defRPr/>
              </a:pPr>
              <a:t>‹#›</a:t>
            </a:fld>
            <a:endParaRPr lang="en-US" dirty="0"/>
          </a:p>
        </p:txBody>
      </p:sp>
    </p:spTree>
    <p:extLst>
      <p:ext uri="{BB962C8B-B14F-4D97-AF65-F5344CB8AC3E}">
        <p14:creationId xmlns:p14="http://schemas.microsoft.com/office/powerpoint/2010/main" val="981585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4048F226-6C97-4D3D-9F47-66973453BDD5}" type="datetime1">
              <a:rPr lang="en-US"/>
              <a:pPr>
                <a:defRPr/>
              </a:pPr>
              <a:t>10/19/2016</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TEA - September 2015 Fall ELL Assessment Update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A4E47F8-EDE5-4520-B8AD-A74E2E37C16D}" type="slidenum">
              <a:rPr lang="en-US"/>
              <a:pPr>
                <a:defRPr/>
              </a:pPr>
              <a:t>‹#›</a:t>
            </a:fld>
            <a:endParaRPr lang="en-US" dirty="0"/>
          </a:p>
        </p:txBody>
      </p:sp>
    </p:spTree>
    <p:extLst>
      <p:ext uri="{BB962C8B-B14F-4D97-AF65-F5344CB8AC3E}">
        <p14:creationId xmlns:p14="http://schemas.microsoft.com/office/powerpoint/2010/main" val="1116419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8D32AB7B-FEDF-4262-ADD8-D89B9DDC4D7C}" type="datetime1">
              <a:rPr lang="en-US"/>
              <a:pPr>
                <a:defRPr/>
              </a:pPr>
              <a:t>10/19/2016</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a:t>TEA - September 2015 Fall ELL Assessment Update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C086D38-2B5F-46BC-BD3F-BBDC0C38FA08}" type="slidenum">
              <a:rPr lang="en-US"/>
              <a:pPr>
                <a:defRPr/>
              </a:pPr>
              <a:t>‹#›</a:t>
            </a:fld>
            <a:endParaRPr lang="en-US" dirty="0"/>
          </a:p>
        </p:txBody>
      </p:sp>
    </p:spTree>
    <p:extLst>
      <p:ext uri="{BB962C8B-B14F-4D97-AF65-F5344CB8AC3E}">
        <p14:creationId xmlns:p14="http://schemas.microsoft.com/office/powerpoint/2010/main" val="3419166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18F923C9-AF95-4B9C-BEA2-C4364555B73A}" type="datetime1">
              <a:rPr lang="en-US"/>
              <a:pPr>
                <a:defRPr/>
              </a:pPr>
              <a:t>10/19/2016</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TEA - September 2015 Fall ELL Assessment Update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21C4F9C-FB7E-4B38-B8D4-1540A21894E4}" type="slidenum">
              <a:rPr lang="en-US"/>
              <a:pPr>
                <a:defRPr/>
              </a:pPr>
              <a:t>‹#›</a:t>
            </a:fld>
            <a:endParaRPr lang="en-US" dirty="0"/>
          </a:p>
        </p:txBody>
      </p:sp>
    </p:spTree>
    <p:extLst>
      <p:ext uri="{BB962C8B-B14F-4D97-AF65-F5344CB8AC3E}">
        <p14:creationId xmlns:p14="http://schemas.microsoft.com/office/powerpoint/2010/main" val="1240828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pPr>
              <a:defRPr/>
            </a:pPr>
            <a:fld id="{E10AD40D-DB42-4FF8-8585-5CDB286911E0}" type="datetime1">
              <a:rPr lang="en-US"/>
              <a:pPr>
                <a:defRPr/>
              </a:pPr>
              <a:t>10/19/2016</a:t>
            </a:fld>
            <a:endParaRPr lang="en-US" dirty="0"/>
          </a:p>
        </p:txBody>
      </p:sp>
      <p:sp>
        <p:nvSpPr>
          <p:cNvPr id="5" name="Footer Placeholder 7"/>
          <p:cNvSpPr>
            <a:spLocks noGrp="1"/>
          </p:cNvSpPr>
          <p:nvPr>
            <p:ph type="ftr" sz="quarter" idx="11"/>
          </p:nvPr>
        </p:nvSpPr>
        <p:spPr/>
        <p:txBody>
          <a:bodyPr/>
          <a:lstStyle>
            <a:lvl1pPr>
              <a:defRPr>
                <a:solidFill>
                  <a:srgbClr val="FFFFFF"/>
                </a:solidFill>
              </a:defRPr>
            </a:lvl1pPr>
          </a:lstStyle>
          <a:p>
            <a:pPr>
              <a:defRPr/>
            </a:pPr>
            <a:r>
              <a:rPr lang="en-US"/>
              <a:t>TEA - September 2015 Fall ELL Assessment Update</a:t>
            </a: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1973D3FE-B2EC-456D-BA2D-5E17E4B9D86D}" type="slidenum">
              <a:rPr lang="en-US"/>
              <a:pPr>
                <a:defRPr/>
              </a:pPr>
              <a:t>‹#›</a:t>
            </a:fld>
            <a:endParaRPr lang="en-US" dirty="0"/>
          </a:p>
        </p:txBody>
      </p:sp>
    </p:spTree>
    <p:extLst>
      <p:ext uri="{BB962C8B-B14F-4D97-AF65-F5344CB8AC3E}">
        <p14:creationId xmlns:p14="http://schemas.microsoft.com/office/powerpoint/2010/main" val="210566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4051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4040188" y="0"/>
            <a:ext cx="635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a:xfrm>
            <a:off x="465138" y="6459538"/>
            <a:ext cx="2619375" cy="365125"/>
          </a:xfrm>
        </p:spPr>
        <p:txBody>
          <a:bodyPr/>
          <a:lstStyle>
            <a:lvl1pPr algn="l">
              <a:defRPr/>
            </a:lvl1pPr>
          </a:lstStyle>
          <a:p>
            <a:pPr>
              <a:defRPr/>
            </a:pPr>
            <a:fld id="{618F9AB8-D711-48EF-9C41-CE275C189777}" type="datetime1">
              <a:rPr lang="en-US"/>
              <a:pPr>
                <a:defRPr/>
              </a:pPr>
              <a:t>10/19/2016</a:t>
            </a:fld>
            <a:endParaRPr lang="en-US" dirty="0"/>
          </a:p>
        </p:txBody>
      </p:sp>
      <p:sp>
        <p:nvSpPr>
          <p:cNvPr id="8" name="Footer Placeholder 5"/>
          <p:cNvSpPr>
            <a:spLocks noGrp="1"/>
          </p:cNvSpPr>
          <p:nvPr>
            <p:ph type="ftr" sz="quarter" idx="11"/>
          </p:nvPr>
        </p:nvSpPr>
        <p:spPr>
          <a:xfrm>
            <a:off x="4800600" y="6459538"/>
            <a:ext cx="4648200" cy="365125"/>
          </a:xfrm>
        </p:spPr>
        <p:txBody>
          <a:bodyPr/>
          <a:lstStyle>
            <a:lvl1pPr algn="l">
              <a:defRPr>
                <a:solidFill>
                  <a:schemeClr val="tx2"/>
                </a:solidFill>
              </a:defRPr>
            </a:lvl1pPr>
          </a:lstStyle>
          <a:p>
            <a:pPr>
              <a:defRPr/>
            </a:pPr>
            <a:r>
              <a:rPr lang="en-US"/>
              <a:t>TEA - September 2015 Fall ELL Assessment Update</a:t>
            </a:r>
            <a:endParaRPr lang="en-US" dirty="0"/>
          </a:p>
        </p:txBody>
      </p:sp>
      <p:sp>
        <p:nvSpPr>
          <p:cNvPr id="9" name="Slide Number Placeholder 6"/>
          <p:cNvSpPr>
            <a:spLocks noGrp="1"/>
          </p:cNvSpPr>
          <p:nvPr>
            <p:ph type="sldNum" sz="quarter" idx="12"/>
          </p:nvPr>
        </p:nvSpPr>
        <p:spPr/>
        <p:txBody>
          <a:bodyPr/>
          <a:lstStyle>
            <a:lvl1pPr>
              <a:defRPr>
                <a:solidFill>
                  <a:schemeClr val="tx2"/>
                </a:solidFill>
              </a:defRPr>
            </a:lvl1pPr>
          </a:lstStyle>
          <a:p>
            <a:pPr>
              <a:defRPr/>
            </a:pPr>
            <a:fld id="{A83CFD27-622A-4108-90EF-341234A1A6F1}" type="slidenum">
              <a:rPr lang="en-US"/>
              <a:pPr>
                <a:defRPr/>
              </a:pPr>
              <a:t>‹#›</a:t>
            </a:fld>
            <a:endParaRPr lang="en-US" dirty="0"/>
          </a:p>
        </p:txBody>
      </p:sp>
    </p:spTree>
    <p:extLst>
      <p:ext uri="{BB962C8B-B14F-4D97-AF65-F5344CB8AC3E}">
        <p14:creationId xmlns:p14="http://schemas.microsoft.com/office/powerpoint/2010/main" val="1959917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4914900"/>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tIns="0" bIns="0">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574AF77E-BBCF-464B-9D39-1FF9C1AF60A9}" type="datetime1">
              <a:rPr lang="en-US"/>
              <a:pPr>
                <a:defRPr/>
              </a:pPr>
              <a:t>10/19/2016</a:t>
            </a:fld>
            <a:endParaRPr lang="en-US" dirty="0"/>
          </a:p>
        </p:txBody>
      </p:sp>
      <p:sp>
        <p:nvSpPr>
          <p:cNvPr id="8" name="Footer Placeholder 5"/>
          <p:cNvSpPr>
            <a:spLocks noGrp="1"/>
          </p:cNvSpPr>
          <p:nvPr>
            <p:ph type="ftr" sz="quarter" idx="11"/>
          </p:nvPr>
        </p:nvSpPr>
        <p:spPr/>
        <p:txBody>
          <a:bodyPr/>
          <a:lstStyle>
            <a:lvl1pPr>
              <a:defRPr/>
            </a:lvl1pPr>
          </a:lstStyle>
          <a:p>
            <a:pPr>
              <a:defRPr/>
            </a:pPr>
            <a:r>
              <a:rPr lang="en-US"/>
              <a:t>TEA - September 2015 Fall ELL Assessment Update</a:t>
            </a:r>
            <a:endParaRPr lang="en-US" dirty="0"/>
          </a:p>
        </p:txBody>
      </p:sp>
      <p:sp>
        <p:nvSpPr>
          <p:cNvPr id="9" name="Slide Number Placeholder 6"/>
          <p:cNvSpPr>
            <a:spLocks noGrp="1"/>
          </p:cNvSpPr>
          <p:nvPr>
            <p:ph type="sldNum" sz="quarter" idx="12"/>
          </p:nvPr>
        </p:nvSpPr>
        <p:spPr/>
        <p:txBody>
          <a:bodyPr/>
          <a:lstStyle>
            <a:lvl1pPr>
              <a:defRPr/>
            </a:lvl1pPr>
          </a:lstStyle>
          <a:p>
            <a:pPr>
              <a:defRPr/>
            </a:pPr>
            <a:fld id="{F4370ED0-C9B2-43A8-8450-52D98DCE3416}" type="slidenum">
              <a:rPr lang="en-US"/>
              <a:pPr>
                <a:defRPr/>
              </a:pPr>
              <a:t>‹#›</a:t>
            </a:fld>
            <a:endParaRPr lang="en-US" dirty="0"/>
          </a:p>
        </p:txBody>
      </p:sp>
    </p:spTree>
    <p:extLst>
      <p:ext uri="{BB962C8B-B14F-4D97-AF65-F5344CB8AC3E}">
        <p14:creationId xmlns:p14="http://schemas.microsoft.com/office/powerpoint/2010/main" val="1516066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444D70A-EAD3-4AAE-AF7E-57F93AC6AF83}" type="datetime1">
              <a:rPr lang="en-US"/>
              <a:pPr>
                <a:defRPr/>
              </a:pPr>
              <a:t>10/19/2016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TEA - September 2015 Fall ELL Assessment Update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B6AFB0B-5393-4AE7-8972-94D515F6D912}" type="slidenum">
              <a:rPr lang="en-US"/>
              <a:pPr>
                <a:defRPr/>
              </a:pPr>
              <a:t>‹#›</a:t>
            </a:fld>
            <a:endParaRPr lang="en-US" dirty="0"/>
          </a:p>
        </p:txBody>
      </p:sp>
    </p:spTree>
    <p:extLst>
      <p:ext uri="{BB962C8B-B14F-4D97-AF65-F5344CB8AC3E}">
        <p14:creationId xmlns:p14="http://schemas.microsoft.com/office/powerpoint/2010/main" val="3675887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C1B45E54-C03A-4F00-8730-2DE9F7715989}" type="datetime1">
              <a:rPr lang="en-US"/>
              <a:pPr>
                <a:defRPr/>
              </a:pPr>
              <a:t>10/19/2016</a:t>
            </a:fld>
            <a:endParaRPr lang="en-US" dirty="0"/>
          </a:p>
        </p:txBody>
      </p:sp>
      <p:sp>
        <p:nvSpPr>
          <p:cNvPr id="7" name="Footer Placeholder 4"/>
          <p:cNvSpPr>
            <a:spLocks noGrp="1"/>
          </p:cNvSpPr>
          <p:nvPr>
            <p:ph type="ftr" sz="quarter" idx="11"/>
          </p:nvPr>
        </p:nvSpPr>
        <p:spPr/>
        <p:txBody>
          <a:bodyPr/>
          <a:lstStyle>
            <a:lvl1pPr>
              <a:defRPr/>
            </a:lvl1pPr>
          </a:lstStyle>
          <a:p>
            <a:pPr>
              <a:defRPr/>
            </a:pPr>
            <a:r>
              <a:rPr lang="en-US"/>
              <a:t>TEA - September 2015 Fall ELL Assessment Update</a:t>
            </a: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2E06AD7F-63A2-457E-8380-379012CCE43C}" type="slidenum">
              <a:rPr lang="en-US"/>
              <a:pPr>
                <a:defRPr/>
              </a:pPr>
              <a:t>‹#›</a:t>
            </a:fld>
            <a:endParaRPr lang="en-US" dirty="0"/>
          </a:p>
        </p:txBody>
      </p:sp>
    </p:spTree>
    <p:extLst>
      <p:ext uri="{BB962C8B-B14F-4D97-AF65-F5344CB8AC3E}">
        <p14:creationId xmlns:p14="http://schemas.microsoft.com/office/powerpoint/2010/main" val="2276558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12192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963" y="287338"/>
            <a:ext cx="10058400" cy="144938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029" name="Text Placeholder 2"/>
          <p:cNvSpPr>
            <a:spLocks noGrp="1"/>
          </p:cNvSpPr>
          <p:nvPr>
            <p:ph type="body" idx="1"/>
          </p:nvPr>
        </p:nvSpPr>
        <p:spPr bwMode="auto">
          <a:xfrm>
            <a:off x="1096963" y="1846263"/>
            <a:ext cx="100584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1096963" y="6459538"/>
            <a:ext cx="2473325" cy="365125"/>
          </a:xfrm>
          <a:prstGeom prst="rect">
            <a:avLst/>
          </a:prstGeom>
        </p:spPr>
        <p:txBody>
          <a:bodyPr vert="horz" lIns="91440" tIns="45720" rIns="91440" bIns="45720" rtlCol="0" anchor="ctr"/>
          <a:lstStyle>
            <a:lvl1pPr algn="l">
              <a:defRPr sz="900">
                <a:solidFill>
                  <a:srgbClr val="FFFFFF"/>
                </a:solidFill>
              </a:defRPr>
            </a:lvl1pPr>
          </a:lstStyle>
          <a:p>
            <a:pPr>
              <a:defRPr/>
            </a:pPr>
            <a:fld id="{8D1981DC-1316-4D10-93DB-400AA59B0782}" type="datetime1">
              <a:rPr lang="en-US"/>
              <a:pPr>
                <a:defRPr/>
              </a:pPr>
              <a:t>10/19/2016</a:t>
            </a:fld>
            <a:endParaRPr lang="en-US" dirty="0"/>
          </a:p>
        </p:txBody>
      </p:sp>
      <p:sp>
        <p:nvSpPr>
          <p:cNvPr id="5" name="Footer Placeholder 4"/>
          <p:cNvSpPr>
            <a:spLocks noGrp="1"/>
          </p:cNvSpPr>
          <p:nvPr>
            <p:ph type="ftr" sz="quarter" idx="3"/>
          </p:nvPr>
        </p:nvSpPr>
        <p:spPr>
          <a:xfrm>
            <a:off x="3686175" y="6459538"/>
            <a:ext cx="4822825"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TEA - September 2015 Fall ELL Assessment Update</a:t>
            </a:r>
            <a:endParaRPr lang="en-US" dirty="0"/>
          </a:p>
        </p:txBody>
      </p:sp>
      <p:sp>
        <p:nvSpPr>
          <p:cNvPr id="6" name="Slide Number Placeholder 5"/>
          <p:cNvSpPr>
            <a:spLocks noGrp="1"/>
          </p:cNvSpPr>
          <p:nvPr>
            <p:ph type="sldNum" sz="quarter" idx="4"/>
          </p:nvPr>
        </p:nvSpPr>
        <p:spPr>
          <a:xfrm>
            <a:off x="9901238" y="6459538"/>
            <a:ext cx="1311275" cy="365125"/>
          </a:xfrm>
          <a:prstGeom prst="rect">
            <a:avLst/>
          </a:prstGeom>
        </p:spPr>
        <p:txBody>
          <a:bodyPr vert="horz" lIns="91440" tIns="45720" rIns="91440" bIns="45720" rtlCol="0" anchor="ctr"/>
          <a:lstStyle>
            <a:lvl1pPr algn="r">
              <a:defRPr sz="1050">
                <a:solidFill>
                  <a:srgbClr val="FFFFFF"/>
                </a:solidFill>
              </a:defRPr>
            </a:lvl1pPr>
          </a:lstStyle>
          <a:p>
            <a:pPr>
              <a:defRPr/>
            </a:pPr>
            <a:fld id="{2DEC348C-481C-4D19-9A23-72953058B802}" type="slidenum">
              <a:rPr lang="en-US"/>
              <a:pPr>
                <a:defRPr/>
              </a:pPr>
              <a:t>‹#›</a:t>
            </a:fld>
            <a:endParaRPr lang="en-US" dirty="0"/>
          </a:p>
        </p:txBody>
      </p:sp>
      <p:cxnSp>
        <p:nvCxnSpPr>
          <p:cNvPr id="10" name="Straight Connector 9"/>
          <p:cNvCxnSpPr/>
          <p:nvPr/>
        </p:nvCxnSpPr>
        <p:spPr>
          <a:xfrm>
            <a:off x="1193800" y="1738313"/>
            <a:ext cx="996632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912" r:id="rId1"/>
    <p:sldLayoutId id="2147483907" r:id="rId2"/>
    <p:sldLayoutId id="2147483913" r:id="rId3"/>
    <p:sldLayoutId id="2147483908" r:id="rId4"/>
    <p:sldLayoutId id="2147483909" r:id="rId5"/>
    <p:sldLayoutId id="2147483910" r:id="rId6"/>
    <p:sldLayoutId id="2147483914" r:id="rId7"/>
    <p:sldLayoutId id="2147483915" r:id="rId8"/>
    <p:sldLayoutId id="2147483916" r:id="rId9"/>
    <p:sldLayoutId id="2147483911" r:id="rId10"/>
    <p:sldLayoutId id="2147483917" r:id="rId11"/>
  </p:sldLayoutIdLst>
  <p:hf hdr="0" dt="0"/>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p:titleStyle>
    <p:body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tea.texas.gov/student.assessment/el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mailto:ELL.tests@tea.texa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6963" y="758825"/>
            <a:ext cx="10058400" cy="3565525"/>
          </a:xfrm>
        </p:spPr>
        <p:txBody>
          <a:bodyPr/>
          <a:lstStyle/>
          <a:p>
            <a:pPr eaLnBrk="1" fontAlgn="auto" hangingPunct="1">
              <a:spcAft>
                <a:spcPts val="0"/>
              </a:spcAft>
              <a:defRPr/>
            </a:pPr>
            <a:r>
              <a:rPr lang="en-US" dirty="0" smtClean="0">
                <a:solidFill>
                  <a:schemeClr val="tx2">
                    <a:satMod val="130000"/>
                  </a:schemeClr>
                </a:solidFill>
              </a:rPr>
              <a:t>Fall ELL Assessment Update</a:t>
            </a:r>
            <a:endParaRPr lang="en-US" dirty="0">
              <a:solidFill>
                <a:schemeClr val="tx2">
                  <a:satMod val="130000"/>
                </a:schemeClr>
              </a:solidFill>
            </a:endParaRPr>
          </a:p>
        </p:txBody>
      </p:sp>
      <p:sp>
        <p:nvSpPr>
          <p:cNvPr id="3" name="Subtitle 2"/>
          <p:cNvSpPr>
            <a:spLocks noGrp="1"/>
          </p:cNvSpPr>
          <p:nvPr>
            <p:ph type="subTitle" idx="1"/>
          </p:nvPr>
        </p:nvSpPr>
        <p:spPr>
          <a:xfrm>
            <a:off x="1100138" y="4456113"/>
            <a:ext cx="10058400" cy="1143000"/>
          </a:xfrm>
        </p:spPr>
        <p:txBody>
          <a:bodyPr rtlCol="0">
            <a:noAutofit/>
          </a:bodyPr>
          <a:lstStyle/>
          <a:p>
            <a:pPr eaLnBrk="1" fontAlgn="auto" hangingPunct="1">
              <a:spcAft>
                <a:spcPts val="0"/>
              </a:spcAft>
              <a:buFont typeface="Wingdings 2"/>
              <a:buNone/>
              <a:defRPr/>
            </a:pPr>
            <a:r>
              <a:rPr lang="en-US" sz="2000" dirty="0" smtClean="0"/>
              <a:t>September 26, 2016</a:t>
            </a:r>
          </a:p>
          <a:p>
            <a:pPr eaLnBrk="1" fontAlgn="auto" hangingPunct="1">
              <a:spcAft>
                <a:spcPts val="0"/>
              </a:spcAft>
              <a:buFont typeface="Wingdings 2"/>
              <a:buNone/>
              <a:defRPr/>
            </a:pPr>
            <a:r>
              <a:rPr lang="en-US" sz="2000" dirty="0" smtClean="0"/>
              <a:t>TETN Event #43176</a:t>
            </a:r>
          </a:p>
          <a:p>
            <a:pPr eaLnBrk="1" fontAlgn="auto" hangingPunct="1">
              <a:spcAft>
                <a:spcPts val="0"/>
              </a:spcAft>
              <a:buFont typeface="Wingdings 2"/>
              <a:buNone/>
              <a:defRPr/>
            </a:pPr>
            <a:r>
              <a:rPr lang="en-US" sz="2000" dirty="0" smtClean="0"/>
              <a:t>Student Assessment Division</a:t>
            </a:r>
          </a:p>
          <a:p>
            <a:pPr eaLnBrk="1" fontAlgn="auto" hangingPunct="1">
              <a:spcAft>
                <a:spcPts val="0"/>
              </a:spcAft>
              <a:buFont typeface="Wingdings 2"/>
              <a:buNone/>
              <a:defRPr/>
            </a:pPr>
            <a:r>
              <a:rPr lang="en-US" sz="2000" dirty="0" smtClean="0"/>
              <a:t>Texas Education Agency</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Disclaimer</a:t>
            </a:r>
          </a:p>
        </p:txBody>
      </p:sp>
      <p:sp>
        <p:nvSpPr>
          <p:cNvPr id="12291" name="Content Placeholder 2"/>
          <p:cNvSpPr>
            <a:spLocks noGrp="1"/>
          </p:cNvSpPr>
          <p:nvPr>
            <p:ph idx="1"/>
          </p:nvPr>
        </p:nvSpPr>
        <p:spPr/>
        <p:txBody>
          <a:bodyPr/>
          <a:lstStyle/>
          <a:p>
            <a:pPr eaLnBrk="1" hangingPunct="1"/>
            <a:endParaRPr lang="en-US" altLang="en-US" sz="2800" dirty="0" smtClean="0"/>
          </a:p>
          <a:p>
            <a:pPr eaLnBrk="1" hangingPunct="1"/>
            <a:r>
              <a:rPr lang="en-US" altLang="en-US" sz="2800" dirty="0" smtClean="0"/>
              <a:t>These slides have been prepared by the Student Assessment Division of the Texas Education Agency.</a:t>
            </a:r>
          </a:p>
          <a:p>
            <a:pPr eaLnBrk="1" hangingPunct="1"/>
            <a:endParaRPr lang="en-US" altLang="en-US" sz="2800" dirty="0" smtClean="0"/>
          </a:p>
          <a:p>
            <a:pPr eaLnBrk="1" hangingPunct="1"/>
            <a:r>
              <a:rPr lang="en-US" altLang="en-US" sz="2800" dirty="0" smtClean="0"/>
              <a:t>If any slide is changed for local use, please remove the TEA footer at the bottom of the slide.</a:t>
            </a:r>
          </a:p>
          <a:p>
            <a:pPr eaLnBrk="1" hangingPunct="1"/>
            <a:endParaRPr lang="en-US" altLang="en-US" dirty="0" smtClean="0"/>
          </a:p>
        </p:txBody>
      </p:sp>
      <p:sp>
        <p:nvSpPr>
          <p:cNvPr id="2" name="Footer Placeholder 1"/>
          <p:cNvSpPr>
            <a:spLocks noGrp="1"/>
          </p:cNvSpPr>
          <p:nvPr>
            <p:ph type="ftr" sz="quarter" idx="11"/>
          </p:nvPr>
        </p:nvSpPr>
        <p:spPr/>
        <p:txBody>
          <a:bodyPr/>
          <a:lstStyle/>
          <a:p>
            <a:pPr>
              <a:defRPr/>
            </a:pPr>
            <a:r>
              <a:rPr lang="en-US" sz="1200" dirty="0"/>
              <a:t>TEA - September 2016 Fall ELL Assessment Update</a:t>
            </a:r>
          </a:p>
        </p:txBody>
      </p:sp>
      <p:sp>
        <p:nvSpPr>
          <p:cNvPr id="4" name="Slide Number Placeholder 3"/>
          <p:cNvSpPr>
            <a:spLocks noGrp="1"/>
          </p:cNvSpPr>
          <p:nvPr>
            <p:ph type="sldNum" sz="quarter" idx="12"/>
          </p:nvPr>
        </p:nvSpPr>
        <p:spPr/>
        <p:txBody>
          <a:bodyPr/>
          <a:lstStyle/>
          <a:p>
            <a:pPr>
              <a:defRPr/>
            </a:pPr>
            <a:fld id="{1EC21C40-1764-4C62-BBF4-E3EC8F6FD9D5}" type="slidenum">
              <a:rPr lang="en-US"/>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Topics</a:t>
            </a:r>
            <a:endParaRPr lang="en-US" dirty="0">
              <a:solidFill>
                <a:schemeClr val="tx2">
                  <a:satMod val="130000"/>
                </a:schemeClr>
              </a:solidFill>
            </a:endParaRPr>
          </a:p>
        </p:txBody>
      </p:sp>
      <p:sp>
        <p:nvSpPr>
          <p:cNvPr id="14339" name="Content Placeholder 4"/>
          <p:cNvSpPr>
            <a:spLocks noGrp="1"/>
          </p:cNvSpPr>
          <p:nvPr>
            <p:ph idx="1"/>
          </p:nvPr>
        </p:nvSpPr>
        <p:spPr/>
        <p:txBody>
          <a:bodyPr/>
          <a:lstStyle/>
          <a:p>
            <a:pPr marL="365125" indent="-282575" eaLnBrk="1" hangingPunct="1">
              <a:spcAft>
                <a:spcPct val="0"/>
              </a:spcAft>
              <a:buFont typeface="Wingdings 2" panose="05020102010507070707" pitchFamily="18" charset="2"/>
              <a:buChar char=""/>
            </a:pPr>
            <a:r>
              <a:rPr lang="en-US" altLang="en-US" sz="2800" dirty="0" smtClean="0"/>
              <a:t>STAAR Spanish updates</a:t>
            </a:r>
          </a:p>
          <a:p>
            <a:pPr marL="365125" indent="-282575" eaLnBrk="1" hangingPunct="1">
              <a:spcAft>
                <a:spcPct val="0"/>
              </a:spcAft>
              <a:buFont typeface="Wingdings 2" panose="05020102010507070707" pitchFamily="18" charset="2"/>
              <a:buChar char=""/>
            </a:pPr>
            <a:r>
              <a:rPr lang="en-US" altLang="en-US" sz="2800" dirty="0" smtClean="0"/>
              <a:t>TELPAS updates</a:t>
            </a:r>
          </a:p>
          <a:p>
            <a:pPr marL="365125" indent="-282575" eaLnBrk="1" hangingPunct="1">
              <a:spcAft>
                <a:spcPct val="0"/>
              </a:spcAft>
              <a:buFont typeface="Wingdings 2" panose="05020102010507070707" pitchFamily="18" charset="2"/>
              <a:buChar char=""/>
            </a:pPr>
            <a:r>
              <a:rPr lang="en-US" altLang="en-US" sz="2800" dirty="0" smtClean="0"/>
              <a:t>Assessment Decisions for ELLs Updates </a:t>
            </a:r>
          </a:p>
          <a:p>
            <a:pPr marL="365125" indent="-282575" eaLnBrk="1" hangingPunct="1">
              <a:spcAft>
                <a:spcPct val="0"/>
              </a:spcAft>
              <a:buFont typeface="Wingdings 2" panose="05020102010507070707" pitchFamily="18" charset="2"/>
              <a:buChar char=""/>
            </a:pPr>
            <a:r>
              <a:rPr lang="en-US" altLang="en-US" sz="2800" dirty="0" smtClean="0"/>
              <a:t>Recommended steps to take this fall </a:t>
            </a:r>
          </a:p>
          <a:p>
            <a:pPr marL="365125" indent="-282575" eaLnBrk="1" hangingPunct="1">
              <a:spcAft>
                <a:spcPct val="0"/>
              </a:spcAft>
              <a:buFont typeface="Wingdings 2" panose="05020102010507070707" pitchFamily="18" charset="2"/>
              <a:buChar char=""/>
            </a:pPr>
            <a:r>
              <a:rPr lang="en-US" altLang="en-US" sz="2800" dirty="0" smtClean="0"/>
              <a:t>Questions</a:t>
            </a:r>
          </a:p>
        </p:txBody>
      </p:sp>
      <p:sp>
        <p:nvSpPr>
          <p:cNvPr id="6" name="Footer Placeholder 5"/>
          <p:cNvSpPr>
            <a:spLocks noGrp="1"/>
          </p:cNvSpPr>
          <p:nvPr>
            <p:ph type="ftr" sz="quarter" idx="11"/>
          </p:nvPr>
        </p:nvSpPr>
        <p:spPr/>
        <p:txBody>
          <a:bodyPr/>
          <a:lstStyle/>
          <a:p>
            <a:pPr>
              <a:defRPr/>
            </a:pPr>
            <a:r>
              <a:rPr lang="en-US" dirty="0"/>
              <a:t>TEA - September 2016 Fall ELL Assessment Update</a:t>
            </a:r>
          </a:p>
        </p:txBody>
      </p:sp>
      <p:sp>
        <p:nvSpPr>
          <p:cNvPr id="2" name="Slide Number Placeholder 1"/>
          <p:cNvSpPr>
            <a:spLocks noGrp="1"/>
          </p:cNvSpPr>
          <p:nvPr>
            <p:ph type="sldNum" sz="quarter" idx="12"/>
          </p:nvPr>
        </p:nvSpPr>
        <p:spPr>
          <a:xfrm>
            <a:off x="9901238" y="6469015"/>
            <a:ext cx="1311275" cy="365125"/>
          </a:xfrm>
        </p:spPr>
        <p:txBody>
          <a:bodyPr/>
          <a:lstStyle/>
          <a:p>
            <a:pPr>
              <a:defRPr/>
            </a:pPr>
            <a:fld id="{C20CFECE-8C8A-402F-AE0B-0F96A8C74C62}" type="slidenum">
              <a:rPr lang="en-US"/>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194487" y="2232068"/>
            <a:ext cx="8814486" cy="1646237"/>
          </a:xfrm>
        </p:spPr>
        <p:txBody>
          <a:bodyPr>
            <a:normAutofit/>
          </a:bodyPr>
          <a:lstStyle/>
          <a:p>
            <a:pPr algn="ctr"/>
            <a:r>
              <a:rPr lang="en-US" sz="4400" dirty="0" smtClean="0">
                <a:solidFill>
                  <a:schemeClr val="tx1"/>
                </a:solidFill>
              </a:rPr>
              <a:t>STAAR Spanish Updates</a:t>
            </a:r>
            <a:endParaRPr lang="en-US" sz="4400" dirty="0"/>
          </a:p>
        </p:txBody>
      </p:sp>
    </p:spTree>
    <p:extLst>
      <p:ext uri="{BB962C8B-B14F-4D97-AF65-F5344CB8AC3E}">
        <p14:creationId xmlns:p14="http://schemas.microsoft.com/office/powerpoint/2010/main" val="4259870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br>
              <a:rPr lang="en-US" dirty="0" smtClean="0"/>
            </a:br>
            <a:r>
              <a:rPr lang="en-US" dirty="0" smtClean="0"/>
              <a:t>                   </a:t>
            </a:r>
            <a:r>
              <a:rPr lang="en-US" dirty="0" smtClean="0">
                <a:solidFill>
                  <a:schemeClr val="tx1"/>
                </a:solidFill>
              </a:rPr>
              <a:t>STAAR SPANISH</a:t>
            </a:r>
            <a:endParaRPr lang="en-US" dirty="0">
              <a:solidFill>
                <a:schemeClr val="tx1"/>
              </a:solidFill>
            </a:endParaRPr>
          </a:p>
        </p:txBody>
      </p:sp>
      <p:sp>
        <p:nvSpPr>
          <p:cNvPr id="3" name="Content Placeholder 2"/>
          <p:cNvSpPr>
            <a:spLocks noGrp="1"/>
          </p:cNvSpPr>
          <p:nvPr>
            <p:ph idx="1"/>
          </p:nvPr>
        </p:nvSpPr>
        <p:spPr>
          <a:xfrm>
            <a:off x="690212" y="1632556"/>
            <a:ext cx="8596668" cy="3880773"/>
          </a:xfrm>
        </p:spPr>
        <p:txBody>
          <a:bodyPr/>
          <a:lstStyle/>
          <a:p>
            <a:pPr marL="2743200" lvl="6" indent="0">
              <a:buNone/>
            </a:pPr>
            <a:r>
              <a:rPr lang="en-US" sz="2400" dirty="0" smtClean="0"/>
              <a:t>      </a:t>
            </a:r>
            <a:endParaRPr lang="en-US" sz="2400" b="1" dirty="0" smtClean="0"/>
          </a:p>
          <a:p>
            <a:pPr marL="2743200" lvl="6" indent="0">
              <a:buNone/>
            </a:pPr>
            <a:endParaRPr lang="en-US" dirty="0"/>
          </a:p>
          <a:p>
            <a:pPr marL="3086100" lvl="6" indent="-342900"/>
            <a:r>
              <a:rPr lang="en-US" sz="2000" dirty="0" smtClean="0"/>
              <a:t>Test Results</a:t>
            </a:r>
          </a:p>
          <a:p>
            <a:pPr marL="3086100" lvl="6" indent="-342900"/>
            <a:r>
              <a:rPr lang="en-US" sz="2000" dirty="0" smtClean="0"/>
              <a:t>Misc. Updates  </a:t>
            </a:r>
          </a:p>
          <a:p>
            <a:pPr marL="2743200" lvl="6" indent="0"/>
            <a:r>
              <a:rPr lang="en-US" sz="2000" dirty="0" smtClean="0"/>
              <a:t>     STAAR Spanish Website</a:t>
            </a:r>
          </a:p>
          <a:p>
            <a:pPr marL="2743200" lvl="6" indent="0">
              <a:buNone/>
            </a:pPr>
            <a:endParaRPr lang="en-US" sz="1400" dirty="0" smtClean="0"/>
          </a:p>
          <a:p>
            <a:pPr marL="3086100" lvl="6" indent="-342900">
              <a:buFont typeface="+mj-lt"/>
              <a:buAutoNum type="arabicPeriod"/>
            </a:pPr>
            <a:endParaRPr lang="en-US" dirty="0"/>
          </a:p>
        </p:txBody>
      </p:sp>
      <p:sp>
        <p:nvSpPr>
          <p:cNvPr id="4" name="Slide Number Placeholder 1"/>
          <p:cNvSpPr>
            <a:spLocks noGrp="1"/>
          </p:cNvSpPr>
          <p:nvPr>
            <p:ph type="sldNum" sz="quarter" idx="12"/>
          </p:nvPr>
        </p:nvSpPr>
        <p:spPr>
          <a:xfrm>
            <a:off x="9901238" y="6459538"/>
            <a:ext cx="1311275" cy="365125"/>
          </a:xfrm>
        </p:spPr>
        <p:txBody>
          <a:bodyPr/>
          <a:lstStyle/>
          <a:p>
            <a:pPr>
              <a:defRPr/>
            </a:pPr>
            <a:fld id="{C20CFECE-8C8A-402F-AE0B-0F96A8C74C62}" type="slidenum">
              <a:rPr lang="en-US"/>
              <a:pPr>
                <a:defRPr/>
              </a:pPr>
              <a:t>5</a:t>
            </a:fld>
            <a:endParaRPr lang="en-US" dirty="0"/>
          </a:p>
        </p:txBody>
      </p:sp>
    </p:spTree>
    <p:extLst>
      <p:ext uri="{BB962C8B-B14F-4D97-AF65-F5344CB8AC3E}">
        <p14:creationId xmlns:p14="http://schemas.microsoft.com/office/powerpoint/2010/main" val="2163697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992230291"/>
              </p:ext>
            </p:extLst>
          </p:nvPr>
        </p:nvGraphicFramePr>
        <p:xfrm>
          <a:off x="971045" y="1817531"/>
          <a:ext cx="9558610" cy="4445080"/>
        </p:xfrm>
        <a:graphic>
          <a:graphicData uri="http://schemas.openxmlformats.org/presentationml/2006/ole">
            <mc:AlternateContent xmlns:mc="http://schemas.openxmlformats.org/markup-compatibility/2006">
              <mc:Choice xmlns:v="urn:schemas-microsoft-com:vml" Requires="v">
                <p:oleObj spid="_x0000_s65592" name="Slide" r:id="rId4" imgW="5096383" imgH="2865105" progId="PowerPoint.Slide.12">
                  <p:embed/>
                </p:oleObj>
              </mc:Choice>
              <mc:Fallback>
                <p:oleObj name="Slide" r:id="rId4" imgW="5096383" imgH="2865105" progId="PowerPoint.Slide.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045" y="1817531"/>
                        <a:ext cx="9558610" cy="4445080"/>
                      </a:xfrm>
                      <a:prstGeom prst="rect">
                        <a:avLst/>
                      </a:prstGeom>
                      <a:noFill/>
                      <a:extLst/>
                    </p:spPr>
                  </p:pic>
                </p:oleObj>
              </mc:Fallback>
            </mc:AlternateContent>
          </a:graphicData>
        </a:graphic>
      </p:graphicFrame>
      <p:sp>
        <p:nvSpPr>
          <p:cNvPr id="3" name="Title 2"/>
          <p:cNvSpPr>
            <a:spLocks noGrp="1"/>
          </p:cNvSpPr>
          <p:nvPr>
            <p:ph type="title"/>
          </p:nvPr>
        </p:nvSpPr>
        <p:spPr/>
        <p:txBody>
          <a:bodyPr/>
          <a:lstStyle/>
          <a:p>
            <a:r>
              <a:rPr lang="en-US" dirty="0"/>
              <a:t> </a:t>
            </a:r>
            <a:r>
              <a:rPr lang="en-US" dirty="0" smtClean="0"/>
              <a:t>             </a:t>
            </a:r>
            <a:r>
              <a:rPr lang="en-US" dirty="0" smtClean="0">
                <a:solidFill>
                  <a:schemeClr val="tx1"/>
                </a:solidFill>
              </a:rPr>
              <a:t>STAAR Spanish Results</a:t>
            </a:r>
            <a:endParaRPr lang="en-US" dirty="0">
              <a:solidFill>
                <a:schemeClr val="tx1"/>
              </a:solidFill>
            </a:endParaRPr>
          </a:p>
        </p:txBody>
      </p:sp>
      <p:sp>
        <p:nvSpPr>
          <p:cNvPr id="4" name="Footer Placeholder 5"/>
          <p:cNvSpPr>
            <a:spLocks noGrp="1"/>
          </p:cNvSpPr>
          <p:nvPr>
            <p:ph type="ftr" sz="quarter" idx="11"/>
          </p:nvPr>
        </p:nvSpPr>
        <p:spPr>
          <a:xfrm>
            <a:off x="3686175" y="6459538"/>
            <a:ext cx="4822825" cy="365125"/>
          </a:xfrm>
        </p:spPr>
        <p:txBody>
          <a:bodyPr/>
          <a:lstStyle/>
          <a:p>
            <a:pPr>
              <a:defRPr/>
            </a:pPr>
            <a:r>
              <a:rPr lang="en-US" dirty="0"/>
              <a:t>TEA - September 2016 Fall ELL Assessment Update</a:t>
            </a:r>
          </a:p>
        </p:txBody>
      </p:sp>
      <p:sp>
        <p:nvSpPr>
          <p:cNvPr id="5" name="Slide Number Placeholder 1"/>
          <p:cNvSpPr>
            <a:spLocks noGrp="1"/>
          </p:cNvSpPr>
          <p:nvPr>
            <p:ph type="sldNum" sz="quarter" idx="12"/>
          </p:nvPr>
        </p:nvSpPr>
        <p:spPr>
          <a:xfrm>
            <a:off x="9901238" y="6459538"/>
            <a:ext cx="1311275" cy="365125"/>
          </a:xfrm>
        </p:spPr>
        <p:txBody>
          <a:bodyPr/>
          <a:lstStyle/>
          <a:p>
            <a:pPr>
              <a:defRPr/>
            </a:pPr>
            <a:fld id="{C20CFECE-8C8A-402F-AE0B-0F96A8C74C62}" type="slidenum">
              <a:rPr lang="en-US"/>
              <a:pPr>
                <a:defRPr/>
              </a:pPr>
              <a:t>6</a:t>
            </a:fld>
            <a:endParaRPr lang="en-US" dirty="0"/>
          </a:p>
        </p:txBody>
      </p:sp>
    </p:spTree>
    <p:extLst>
      <p:ext uri="{BB962C8B-B14F-4D97-AF65-F5344CB8AC3E}">
        <p14:creationId xmlns:p14="http://schemas.microsoft.com/office/powerpoint/2010/main" val="2507385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2516616000"/>
              </p:ext>
            </p:extLst>
          </p:nvPr>
        </p:nvGraphicFramePr>
        <p:xfrm>
          <a:off x="1507251" y="2150682"/>
          <a:ext cx="8458000" cy="3970799"/>
        </p:xfrm>
        <a:graphic>
          <a:graphicData uri="http://schemas.openxmlformats.org/presentationml/2006/ole">
            <mc:AlternateContent xmlns:mc="http://schemas.openxmlformats.org/markup-compatibility/2006">
              <mc:Choice xmlns:v="urn:schemas-microsoft-com:vml" Requires="v">
                <p:oleObj spid="_x0000_s66615" name="Slide" r:id="rId4" imgW="3564628" imgH="2005427" progId="PowerPoint.Slide.12">
                  <p:embed/>
                </p:oleObj>
              </mc:Choice>
              <mc:Fallback>
                <p:oleObj name="Slide" r:id="rId4" imgW="3564628" imgH="2005427" progId="PowerPoint.Slide.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7251" y="2150682"/>
                        <a:ext cx="8458000" cy="3970799"/>
                      </a:xfrm>
                      <a:prstGeom prst="rect">
                        <a:avLst/>
                      </a:prstGeom>
                      <a:noFill/>
                      <a:extLst/>
                    </p:spPr>
                  </p:pic>
                </p:oleObj>
              </mc:Fallback>
            </mc:AlternateContent>
          </a:graphicData>
        </a:graphic>
      </p:graphicFrame>
      <p:sp>
        <p:nvSpPr>
          <p:cNvPr id="3" name="Title 2"/>
          <p:cNvSpPr>
            <a:spLocks noGrp="1"/>
          </p:cNvSpPr>
          <p:nvPr>
            <p:ph type="title"/>
          </p:nvPr>
        </p:nvSpPr>
        <p:spPr/>
        <p:txBody>
          <a:bodyPr/>
          <a:lstStyle/>
          <a:p>
            <a:r>
              <a:rPr lang="en-US" dirty="0" smtClean="0">
                <a:solidFill>
                  <a:schemeClr val="tx1"/>
                </a:solidFill>
              </a:rPr>
              <a:t>              STAAR Spanish Results</a:t>
            </a:r>
            <a:endParaRPr lang="en-US" dirty="0"/>
          </a:p>
        </p:txBody>
      </p:sp>
      <p:sp>
        <p:nvSpPr>
          <p:cNvPr id="4" name="Footer Placeholder 5"/>
          <p:cNvSpPr>
            <a:spLocks noGrp="1"/>
          </p:cNvSpPr>
          <p:nvPr>
            <p:ph type="ftr" sz="quarter" idx="11"/>
          </p:nvPr>
        </p:nvSpPr>
        <p:spPr>
          <a:xfrm>
            <a:off x="3686175" y="6469015"/>
            <a:ext cx="4822825" cy="365125"/>
          </a:xfrm>
        </p:spPr>
        <p:txBody>
          <a:bodyPr/>
          <a:lstStyle/>
          <a:p>
            <a:pPr>
              <a:defRPr/>
            </a:pPr>
            <a:r>
              <a:rPr lang="en-US" sz="1050" dirty="0"/>
              <a:t>TEA - September 2016 Fall ELL Assessment Update</a:t>
            </a:r>
          </a:p>
        </p:txBody>
      </p:sp>
      <p:sp>
        <p:nvSpPr>
          <p:cNvPr id="5" name="Slide Number Placeholder 1"/>
          <p:cNvSpPr>
            <a:spLocks noGrp="1"/>
          </p:cNvSpPr>
          <p:nvPr>
            <p:ph type="sldNum" sz="quarter" idx="12"/>
          </p:nvPr>
        </p:nvSpPr>
        <p:spPr>
          <a:xfrm>
            <a:off x="9901238" y="6459538"/>
            <a:ext cx="1311275" cy="365125"/>
          </a:xfrm>
        </p:spPr>
        <p:txBody>
          <a:bodyPr/>
          <a:lstStyle/>
          <a:p>
            <a:pPr>
              <a:defRPr/>
            </a:pPr>
            <a:fld id="{C20CFECE-8C8A-402F-AE0B-0F96A8C74C62}" type="slidenum">
              <a:rPr lang="en-US"/>
              <a:pPr>
                <a:defRPr/>
              </a:pPr>
              <a:t>7</a:t>
            </a:fld>
            <a:endParaRPr lang="en-US" dirty="0"/>
          </a:p>
        </p:txBody>
      </p:sp>
    </p:spTree>
    <p:extLst>
      <p:ext uri="{BB962C8B-B14F-4D97-AF65-F5344CB8AC3E}">
        <p14:creationId xmlns:p14="http://schemas.microsoft.com/office/powerpoint/2010/main" val="3660690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chemeClr val="tx1"/>
                </a:solidFill>
              </a:rPr>
              <a:t>      2016  STAAR and STAAR Spanish Results </a:t>
            </a:r>
            <a:br>
              <a:rPr lang="en-US" dirty="0" smtClean="0">
                <a:solidFill>
                  <a:schemeClr val="tx1"/>
                </a:solidFill>
              </a:rPr>
            </a:br>
            <a:r>
              <a:rPr lang="en-US" dirty="0" smtClean="0">
                <a:solidFill>
                  <a:schemeClr val="tx1"/>
                </a:solidFill>
              </a:rPr>
              <a:t>                 Math and Science          </a:t>
            </a:r>
            <a:endParaRPr lang="en-US" dirty="0">
              <a:solidFill>
                <a:schemeClr val="tx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564738128"/>
              </p:ext>
            </p:extLst>
          </p:nvPr>
        </p:nvGraphicFramePr>
        <p:xfrm>
          <a:off x="3174770" y="2310991"/>
          <a:ext cx="5423204" cy="3660343"/>
        </p:xfrm>
        <a:graphic>
          <a:graphicData uri="http://schemas.openxmlformats.org/drawingml/2006/table">
            <a:tbl>
              <a:tblPr>
                <a:tableStyleId>{3C2FFA5D-87B4-456A-9821-1D502468CF0F}</a:tableStyleId>
              </a:tblPr>
              <a:tblGrid>
                <a:gridCol w="1828115"/>
                <a:gridCol w="1761737"/>
                <a:gridCol w="1833352"/>
              </a:tblGrid>
              <a:tr h="335182">
                <a:tc>
                  <a:txBody>
                    <a:bodyPr/>
                    <a:lstStyle/>
                    <a:p>
                      <a:pPr algn="ctr" fontAlgn="b"/>
                      <a:r>
                        <a:rPr lang="sk-SK" sz="1700" u="none" strike="noStrike" dirty="0">
                          <a:effectLst/>
                        </a:rPr>
                        <a:t> </a:t>
                      </a:r>
                      <a:endParaRPr lang="sk-SK" sz="1700" b="0" i="0" u="none" strike="noStrike" dirty="0">
                        <a:solidFill>
                          <a:srgbClr val="000000"/>
                        </a:solidFill>
                        <a:effectLst/>
                        <a:latin typeface="Calibri"/>
                      </a:endParaRPr>
                    </a:p>
                  </a:txBody>
                  <a:tcPr marL="12161" marR="12161" marT="12161" marB="0" anchor="b">
                    <a:solidFill>
                      <a:srgbClr val="D47810"/>
                    </a:solidFill>
                  </a:tcPr>
                </a:tc>
                <a:tc>
                  <a:txBody>
                    <a:bodyPr/>
                    <a:lstStyle/>
                    <a:p>
                      <a:pPr algn="ctr" fontAlgn="b"/>
                      <a:r>
                        <a:rPr lang="en-US" sz="1700" u="none" strike="noStrike" dirty="0">
                          <a:effectLst/>
                        </a:rPr>
                        <a:t>STAAR</a:t>
                      </a:r>
                      <a:endParaRPr lang="en-US" sz="1700" b="1" i="0" u="none" strike="noStrike" dirty="0">
                        <a:solidFill>
                          <a:srgbClr val="000000"/>
                        </a:solidFill>
                        <a:effectLst/>
                        <a:latin typeface="Calibri"/>
                      </a:endParaRPr>
                    </a:p>
                  </a:txBody>
                  <a:tcPr marL="12161" marR="12161" marT="12161" marB="0" anchor="b">
                    <a:solidFill>
                      <a:srgbClr val="D47810"/>
                    </a:solidFill>
                  </a:tcPr>
                </a:tc>
                <a:tc>
                  <a:txBody>
                    <a:bodyPr/>
                    <a:lstStyle/>
                    <a:p>
                      <a:pPr algn="ctr" fontAlgn="b"/>
                      <a:r>
                        <a:rPr lang="en-US" sz="1700" u="none" strike="noStrike" dirty="0">
                          <a:effectLst/>
                        </a:rPr>
                        <a:t>STAAR Spanish</a:t>
                      </a:r>
                      <a:endParaRPr lang="en-US" sz="1700" b="1" i="0" u="none" strike="noStrike" dirty="0">
                        <a:solidFill>
                          <a:srgbClr val="000000"/>
                        </a:solidFill>
                        <a:effectLst/>
                        <a:latin typeface="Calibri"/>
                      </a:endParaRPr>
                    </a:p>
                  </a:txBody>
                  <a:tcPr marL="12161" marR="12161" marT="12161" marB="0" anchor="b">
                    <a:solidFill>
                      <a:srgbClr val="D47810"/>
                    </a:solidFill>
                  </a:tcPr>
                </a:tc>
              </a:tr>
              <a:tr h="279694">
                <a:tc>
                  <a:txBody>
                    <a:bodyPr/>
                    <a:lstStyle/>
                    <a:p>
                      <a:pPr algn="ctr" fontAlgn="b"/>
                      <a:r>
                        <a:rPr lang="sk-SK" sz="1700" u="none" strike="noStrike">
                          <a:effectLst/>
                        </a:rPr>
                        <a:t> </a:t>
                      </a:r>
                      <a:endParaRPr lang="sk-SK" sz="1700" b="0" i="0" u="none" strike="noStrike">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en-US" sz="1700" u="none" strike="noStrike" dirty="0">
                          <a:effectLst/>
                        </a:rPr>
                        <a:t>LII</a:t>
                      </a:r>
                      <a:endParaRPr lang="en-US" sz="1700" b="1" i="0" u="none" strike="noStrike" dirty="0">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en-US" sz="1700" u="none" strike="noStrike" dirty="0">
                          <a:effectLst/>
                        </a:rPr>
                        <a:t>LII</a:t>
                      </a:r>
                      <a:endParaRPr lang="en-US" sz="1700" b="1" i="0" u="none" strike="noStrike" dirty="0">
                        <a:solidFill>
                          <a:srgbClr val="000000"/>
                        </a:solidFill>
                        <a:effectLst/>
                        <a:latin typeface="Calibri"/>
                      </a:endParaRPr>
                    </a:p>
                  </a:txBody>
                  <a:tcPr marL="12161" marR="12161" marT="12161" marB="0" anchor="b">
                    <a:solidFill>
                      <a:schemeClr val="accent1">
                        <a:lumMod val="20000"/>
                        <a:lumOff val="80000"/>
                      </a:schemeClr>
                    </a:solidFill>
                  </a:tcPr>
                </a:tc>
              </a:tr>
              <a:tr h="800167">
                <a:tc>
                  <a:txBody>
                    <a:bodyPr/>
                    <a:lstStyle/>
                    <a:p>
                      <a:pPr algn="ctr" fontAlgn="b"/>
                      <a:r>
                        <a:rPr lang="en-US" sz="1700" u="none" strike="noStrike" dirty="0">
                          <a:effectLst/>
                        </a:rPr>
                        <a:t>Grade 3 Math</a:t>
                      </a:r>
                      <a:endParaRPr lang="en-US" sz="1700" b="0" i="0" u="none" strike="noStrike" dirty="0">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is-IS" sz="1700" u="none" strike="noStrike" dirty="0">
                          <a:effectLst/>
                        </a:rPr>
                        <a:t>73%</a:t>
                      </a:r>
                      <a:endParaRPr lang="is-IS" sz="1700" b="0" i="0" u="none" strike="noStrike" dirty="0">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is-IS" sz="1700" u="none" strike="noStrike" dirty="0">
                          <a:effectLst/>
                        </a:rPr>
                        <a:t>62%</a:t>
                      </a:r>
                      <a:endParaRPr lang="is-IS" sz="1700" b="0" i="0" u="none" strike="noStrike" dirty="0">
                        <a:solidFill>
                          <a:srgbClr val="000000"/>
                        </a:solidFill>
                        <a:effectLst/>
                        <a:latin typeface="Calibri"/>
                      </a:endParaRPr>
                    </a:p>
                  </a:txBody>
                  <a:tcPr marL="12161" marR="12161" marT="12161" marB="0" anchor="b">
                    <a:solidFill>
                      <a:schemeClr val="accent1">
                        <a:lumMod val="20000"/>
                        <a:lumOff val="80000"/>
                      </a:schemeClr>
                    </a:solidFill>
                  </a:tcPr>
                </a:tc>
              </a:tr>
              <a:tr h="800167">
                <a:tc>
                  <a:txBody>
                    <a:bodyPr/>
                    <a:lstStyle/>
                    <a:p>
                      <a:pPr algn="ctr" fontAlgn="b"/>
                      <a:r>
                        <a:rPr lang="en-US" sz="1700" u="none" strike="noStrike">
                          <a:effectLst/>
                        </a:rPr>
                        <a:t>Grade 4 Math</a:t>
                      </a:r>
                      <a:endParaRPr lang="en-US" sz="1700" b="0" i="0" u="none" strike="noStrike">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is-IS" sz="1700" u="none" strike="noStrike" dirty="0">
                          <a:effectLst/>
                        </a:rPr>
                        <a:t>68%</a:t>
                      </a:r>
                      <a:endParaRPr lang="is-IS" sz="1700" b="0" i="0" u="none" strike="noStrike" dirty="0">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it-IT" sz="1700" u="none" strike="noStrike" dirty="0">
                          <a:effectLst/>
                        </a:rPr>
                        <a:t>55%</a:t>
                      </a:r>
                      <a:endParaRPr lang="it-IT" sz="1700" b="0" i="0" u="none" strike="noStrike" dirty="0">
                        <a:solidFill>
                          <a:srgbClr val="000000"/>
                        </a:solidFill>
                        <a:effectLst/>
                        <a:latin typeface="Calibri"/>
                      </a:endParaRPr>
                    </a:p>
                  </a:txBody>
                  <a:tcPr marL="12161" marR="12161" marT="12161" marB="0" anchor="b">
                    <a:solidFill>
                      <a:schemeClr val="accent1">
                        <a:lumMod val="20000"/>
                        <a:lumOff val="80000"/>
                      </a:schemeClr>
                    </a:solidFill>
                  </a:tcPr>
                </a:tc>
              </a:tr>
              <a:tr h="800167">
                <a:tc>
                  <a:txBody>
                    <a:bodyPr/>
                    <a:lstStyle/>
                    <a:p>
                      <a:pPr algn="ctr" fontAlgn="b"/>
                      <a:r>
                        <a:rPr lang="en-US" sz="1700" u="none" strike="noStrike">
                          <a:effectLst/>
                        </a:rPr>
                        <a:t>Grade 5 Math</a:t>
                      </a:r>
                      <a:endParaRPr lang="en-US" sz="1700" b="0" i="0" u="none" strike="noStrike">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en-US" sz="1700" u="none" strike="noStrike">
                          <a:effectLst/>
                        </a:rPr>
                        <a:t>70%</a:t>
                      </a:r>
                      <a:endParaRPr lang="en-US" sz="1700" b="0" i="0" u="none" strike="noStrike">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pt-BR" sz="1700" u="none" strike="noStrike" dirty="0">
                          <a:effectLst/>
                        </a:rPr>
                        <a:t>47%</a:t>
                      </a:r>
                      <a:endParaRPr lang="pt-BR" sz="1700" b="0" i="0" u="none" strike="noStrike" dirty="0">
                        <a:solidFill>
                          <a:srgbClr val="000000"/>
                        </a:solidFill>
                        <a:effectLst/>
                        <a:latin typeface="Calibri"/>
                      </a:endParaRPr>
                    </a:p>
                  </a:txBody>
                  <a:tcPr marL="12161" marR="12161" marT="12161" marB="0" anchor="b">
                    <a:solidFill>
                      <a:schemeClr val="accent1">
                        <a:lumMod val="20000"/>
                        <a:lumOff val="80000"/>
                      </a:schemeClr>
                    </a:solidFill>
                  </a:tcPr>
                </a:tc>
              </a:tr>
              <a:tr h="644966">
                <a:tc>
                  <a:txBody>
                    <a:bodyPr/>
                    <a:lstStyle/>
                    <a:p>
                      <a:pPr algn="ctr" fontAlgn="b"/>
                      <a:r>
                        <a:rPr lang="en-US" sz="1700" u="none" strike="noStrike">
                          <a:effectLst/>
                        </a:rPr>
                        <a:t>Grade 5 Science</a:t>
                      </a:r>
                      <a:endParaRPr lang="en-US" sz="1700" b="0" i="0" u="none" strike="noStrike">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pt-BR" sz="1700" u="none" strike="noStrike">
                          <a:effectLst/>
                        </a:rPr>
                        <a:t>61%</a:t>
                      </a:r>
                      <a:endParaRPr lang="pt-BR" sz="1700" b="0" i="0" u="none" strike="noStrike">
                        <a:solidFill>
                          <a:srgbClr val="000000"/>
                        </a:solidFill>
                        <a:effectLst/>
                        <a:latin typeface="Calibri"/>
                      </a:endParaRPr>
                    </a:p>
                  </a:txBody>
                  <a:tcPr marL="12161" marR="12161" marT="12161" marB="0" anchor="b">
                    <a:solidFill>
                      <a:schemeClr val="accent1">
                        <a:lumMod val="20000"/>
                        <a:lumOff val="80000"/>
                      </a:schemeClr>
                    </a:solidFill>
                  </a:tcPr>
                </a:tc>
                <a:tc>
                  <a:txBody>
                    <a:bodyPr/>
                    <a:lstStyle/>
                    <a:p>
                      <a:pPr algn="ctr" fontAlgn="b"/>
                      <a:r>
                        <a:rPr lang="en-US" sz="1700" u="none" strike="noStrike" dirty="0">
                          <a:effectLst/>
                        </a:rPr>
                        <a:t>50%</a:t>
                      </a:r>
                      <a:endParaRPr lang="en-US" sz="1700" b="0" i="0" u="none" strike="noStrike" dirty="0">
                        <a:solidFill>
                          <a:srgbClr val="000000"/>
                        </a:solidFill>
                        <a:effectLst/>
                        <a:latin typeface="Calibri"/>
                      </a:endParaRPr>
                    </a:p>
                  </a:txBody>
                  <a:tcPr marL="12161" marR="12161" marT="12161" marB="0" anchor="b">
                    <a:solidFill>
                      <a:schemeClr val="accent1">
                        <a:lumMod val="20000"/>
                        <a:lumOff val="80000"/>
                      </a:schemeClr>
                    </a:solidFill>
                  </a:tcPr>
                </a:tc>
              </a:tr>
            </a:tbl>
          </a:graphicData>
        </a:graphic>
      </p:graphicFrame>
      <p:sp>
        <p:nvSpPr>
          <p:cNvPr id="4" name="Footer Placeholder 5"/>
          <p:cNvSpPr>
            <a:spLocks noGrp="1"/>
          </p:cNvSpPr>
          <p:nvPr>
            <p:ph type="ftr" sz="quarter" idx="11"/>
          </p:nvPr>
        </p:nvSpPr>
        <p:spPr>
          <a:xfrm>
            <a:off x="3686175" y="6459538"/>
            <a:ext cx="4822825" cy="365125"/>
          </a:xfrm>
        </p:spPr>
        <p:txBody>
          <a:bodyPr/>
          <a:lstStyle/>
          <a:p>
            <a:pPr>
              <a:defRPr/>
            </a:pPr>
            <a:r>
              <a:rPr lang="en-US" dirty="0"/>
              <a:t>TEA - September 2016 Fall ELL Assessment Update</a:t>
            </a:r>
          </a:p>
        </p:txBody>
      </p:sp>
      <p:sp>
        <p:nvSpPr>
          <p:cNvPr id="6" name="Slide Number Placeholder 1"/>
          <p:cNvSpPr>
            <a:spLocks noGrp="1"/>
          </p:cNvSpPr>
          <p:nvPr>
            <p:ph type="sldNum" sz="quarter" idx="12"/>
          </p:nvPr>
        </p:nvSpPr>
        <p:spPr>
          <a:xfrm>
            <a:off x="9901238" y="6459538"/>
            <a:ext cx="1311275" cy="365125"/>
          </a:xfrm>
        </p:spPr>
        <p:txBody>
          <a:bodyPr/>
          <a:lstStyle/>
          <a:p>
            <a:pPr>
              <a:defRPr/>
            </a:pPr>
            <a:fld id="{C20CFECE-8C8A-402F-AE0B-0F96A8C74C62}" type="slidenum">
              <a:rPr lang="en-US"/>
              <a:pPr>
                <a:defRPr/>
              </a:pPr>
              <a:t>8</a:t>
            </a:fld>
            <a:endParaRPr lang="en-US" dirty="0"/>
          </a:p>
        </p:txBody>
      </p:sp>
    </p:spTree>
    <p:extLst>
      <p:ext uri="{BB962C8B-B14F-4D97-AF65-F5344CB8AC3E}">
        <p14:creationId xmlns:p14="http://schemas.microsoft.com/office/powerpoint/2010/main" val="28123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chemeClr val="tx1"/>
                </a:solidFill>
              </a:rPr>
              <a:t>          STAAR Spanish Results History</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65634777"/>
              </p:ext>
            </p:extLst>
          </p:nvPr>
        </p:nvGraphicFramePr>
        <p:xfrm>
          <a:off x="1834312" y="2059336"/>
          <a:ext cx="8377866" cy="3990895"/>
        </p:xfrm>
        <a:graphic>
          <a:graphicData uri="http://schemas.openxmlformats.org/drawingml/2006/table">
            <a:tbl>
              <a:tblPr>
                <a:tableStyleId>{3C2FFA5D-87B4-456A-9821-1D502468CF0F}</a:tableStyleId>
              </a:tblPr>
              <a:tblGrid>
                <a:gridCol w="1552243"/>
                <a:gridCol w="1488453"/>
                <a:gridCol w="1297080"/>
                <a:gridCol w="1382136"/>
                <a:gridCol w="1212027"/>
                <a:gridCol w="1445927"/>
              </a:tblGrid>
              <a:tr h="266415">
                <a:tc gridSpan="6">
                  <a:txBody>
                    <a:bodyPr/>
                    <a:lstStyle/>
                    <a:p>
                      <a:pPr algn="ctr" fontAlgn="b"/>
                      <a:r>
                        <a:rPr lang="en-US" sz="1400" u="none" strike="noStrike" dirty="0">
                          <a:effectLst/>
                        </a:rPr>
                        <a:t>STAAR Spanish Statewide Student Performance</a:t>
                      </a:r>
                      <a:endParaRPr lang="en-US" sz="1400" b="1" i="0" u="none" strike="noStrike" dirty="0">
                        <a:solidFill>
                          <a:srgbClr val="000000"/>
                        </a:solidFill>
                        <a:effectLst/>
                        <a:latin typeface="Calibri"/>
                      </a:endParaRPr>
                    </a:p>
                  </a:txBody>
                  <a:tcPr marL="12700" marR="12700" marT="12700" marB="0" anchor="b">
                    <a:solidFill>
                      <a:srgbClr val="D4781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0171">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endParaRPr lang="en-U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a:effectLst/>
                        </a:rPr>
                        <a:t> </a:t>
                      </a:r>
                      <a:endParaRPr lang="sk-SK"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r>
              <a:tr h="210171">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dirty="0">
                          <a:effectLst/>
                        </a:rPr>
                        <a:t>2012</a:t>
                      </a:r>
                      <a:endParaRPr lang="is-IS" sz="1400" b="1"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a:effectLst/>
                        </a:rPr>
                        <a:t>2013</a:t>
                      </a:r>
                      <a:endParaRPr lang="is-IS" sz="1400" b="1"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a:effectLst/>
                        </a:rPr>
                        <a:t>2014</a:t>
                      </a:r>
                      <a:endParaRPr lang="is-IS" sz="1400" b="1"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dirty="0">
                          <a:effectLst/>
                        </a:rPr>
                        <a:t>2015</a:t>
                      </a:r>
                      <a:endParaRPr lang="is-IS" sz="1400" b="1"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a:effectLst/>
                        </a:rPr>
                        <a:t>2016</a:t>
                      </a:r>
                      <a:endParaRPr lang="is-IS" sz="1400" b="1" i="0" u="none" strike="noStrike">
                        <a:solidFill>
                          <a:srgbClr val="000000"/>
                        </a:solidFill>
                        <a:effectLst/>
                        <a:latin typeface="Calibri"/>
                      </a:endParaRPr>
                    </a:p>
                  </a:txBody>
                  <a:tcPr marL="12700" marR="12700" marT="12700" marB="0" anchor="b">
                    <a:solidFill>
                      <a:schemeClr val="accent1">
                        <a:lumMod val="20000"/>
                        <a:lumOff val="80000"/>
                      </a:schemeClr>
                    </a:solidFill>
                  </a:tcPr>
                </a:tc>
              </a:tr>
              <a:tr h="210171">
                <a:tc>
                  <a:txBody>
                    <a:bodyPr/>
                    <a:lstStyle/>
                    <a:p>
                      <a:pPr algn="ctr" fontAlgn="b"/>
                      <a:r>
                        <a:rPr lang="sk-SK" sz="1400" u="none" strike="noStrike">
                          <a:effectLst/>
                        </a:rPr>
                        <a:t> </a:t>
                      </a:r>
                      <a:endParaRPr lang="sk-SK"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dirty="0">
                          <a:effectLst/>
                        </a:rPr>
                        <a:t>Level II*</a:t>
                      </a:r>
                      <a:endParaRPr lang="en-U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dirty="0">
                          <a:effectLst/>
                        </a:rPr>
                        <a:t>Level II</a:t>
                      </a:r>
                      <a:endParaRPr lang="en-U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dirty="0">
                          <a:effectLst/>
                        </a:rPr>
                        <a:t>Level II</a:t>
                      </a:r>
                      <a:endParaRPr lang="en-U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dirty="0">
                          <a:effectLst/>
                        </a:rPr>
                        <a:t>Level II</a:t>
                      </a:r>
                      <a:endParaRPr lang="en-U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a:effectLst/>
                        </a:rPr>
                        <a:t>Level II</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r>
              <a:tr h="210171">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96015">
                <a:tc>
                  <a:txBody>
                    <a:bodyPr/>
                    <a:lstStyle/>
                    <a:p>
                      <a:pPr algn="l" fontAlgn="b"/>
                      <a:r>
                        <a:rPr lang="en-US" sz="1400" u="none" strike="noStrike">
                          <a:effectLst/>
                        </a:rPr>
                        <a:t>Grade 3 Read</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a:effectLst/>
                        </a:rPr>
                        <a:t>65%</a:t>
                      </a:r>
                      <a:endParaRPr lang="it-IT"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a:effectLst/>
                        </a:rPr>
                        <a:t>68%</a:t>
                      </a:r>
                      <a:endParaRPr lang="is-I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dirty="0">
                          <a:effectLst/>
                        </a:rPr>
                        <a:t>65%</a:t>
                      </a:r>
                      <a:endParaRPr lang="it-IT"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dirty="0">
                          <a:effectLst/>
                        </a:rPr>
                        <a:t>65%</a:t>
                      </a:r>
                      <a:endParaRPr lang="it-IT"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dirty="0">
                          <a:effectLst/>
                        </a:rPr>
                        <a:t>64%</a:t>
                      </a:r>
                      <a:endParaRPr lang="it-IT"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96015">
                <a:tc>
                  <a:txBody>
                    <a:bodyPr/>
                    <a:lstStyle/>
                    <a:p>
                      <a:pPr algn="l" fontAlgn="b"/>
                      <a:r>
                        <a:rPr lang="en-US" sz="1400" u="none" strike="noStrike">
                          <a:effectLst/>
                        </a:rPr>
                        <a:t>Grade 3 Math</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56%</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58%</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dirty="0">
                          <a:effectLst/>
                        </a:rPr>
                        <a:t>61%</a:t>
                      </a:r>
                      <a:endParaRPr lang="pt-BR"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dirty="0">
                          <a:effectLst/>
                        </a:rPr>
                        <a:t>65%</a:t>
                      </a:r>
                      <a:endParaRPr lang="it-IT"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dirty="0">
                          <a:effectLst/>
                        </a:rPr>
                        <a:t>63%</a:t>
                      </a:r>
                      <a:endParaRPr lang="is-I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96015">
                <a:tc>
                  <a:txBody>
                    <a:bodyPr/>
                    <a:lstStyle/>
                    <a:p>
                      <a:pPr algn="l" fontAlgn="b"/>
                      <a:r>
                        <a:rPr lang="en-US" sz="1400" u="none" strike="noStrike">
                          <a:effectLst/>
                        </a:rPr>
                        <a:t>Grade 4 Read</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a:effectLst/>
                        </a:rPr>
                        <a:t>60%</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dirty="0">
                          <a:effectLst/>
                        </a:rPr>
                        <a:t>59%</a:t>
                      </a:r>
                      <a:endParaRPr lang="pt-BR"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a:effectLst/>
                        </a:rPr>
                        <a:t>64%</a:t>
                      </a:r>
                      <a:endParaRPr lang="it-IT"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dirty="0">
                          <a:effectLst/>
                        </a:rPr>
                        <a:t>60%</a:t>
                      </a:r>
                      <a:endParaRPr lang="en-U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dirty="0">
                          <a:effectLst/>
                        </a:rPr>
                        <a:t>57%</a:t>
                      </a:r>
                      <a:endParaRPr lang="pt-BR"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96015">
                <a:tc>
                  <a:txBody>
                    <a:bodyPr/>
                    <a:lstStyle/>
                    <a:p>
                      <a:pPr algn="l" fontAlgn="b"/>
                      <a:r>
                        <a:rPr lang="en-US" sz="1400" u="none" strike="noStrike">
                          <a:effectLst/>
                        </a:rPr>
                        <a:t>Grade 4 Math</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53%</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a:effectLst/>
                        </a:rPr>
                        <a:t>70%</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a:effectLst/>
                        </a:rPr>
                        <a:t>62%</a:t>
                      </a:r>
                      <a:endParaRPr lang="is-I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dirty="0">
                          <a:effectLst/>
                        </a:rPr>
                        <a:t>55%</a:t>
                      </a:r>
                      <a:endParaRPr lang="it-IT"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dirty="0">
                          <a:effectLst/>
                        </a:rPr>
                        <a:t>56%</a:t>
                      </a:r>
                      <a:endParaRPr lang="pt-BR"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96015">
                <a:tc>
                  <a:txBody>
                    <a:bodyPr/>
                    <a:lstStyle/>
                    <a:p>
                      <a:pPr algn="l" fontAlgn="b"/>
                      <a:r>
                        <a:rPr lang="en-US" sz="1400" u="none" strike="noStrike">
                          <a:effectLst/>
                        </a:rPr>
                        <a:t>Grade 4 Writ</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dirty="0">
                          <a:effectLst/>
                        </a:rPr>
                        <a:t>64%</a:t>
                      </a:r>
                      <a:endParaRPr lang="it-IT"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a:effectLst/>
                        </a:rPr>
                        <a:t>59</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a:effectLst/>
                        </a:rPr>
                        <a:t>60%</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dirty="0">
                          <a:effectLst/>
                        </a:rPr>
                        <a:t>64%</a:t>
                      </a:r>
                      <a:endParaRPr lang="it-IT"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dirty="0">
                          <a:effectLst/>
                        </a:rPr>
                        <a:t>66%</a:t>
                      </a:r>
                      <a:endParaRPr lang="is-I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96015">
                <a:tc>
                  <a:txBody>
                    <a:bodyPr/>
                    <a:lstStyle/>
                    <a:p>
                      <a:pPr algn="l" fontAlgn="b"/>
                      <a:r>
                        <a:rPr lang="en-US" sz="1400" u="none" strike="noStrike">
                          <a:effectLst/>
                        </a:rPr>
                        <a:t>Grade 5 Read</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69%</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51%</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a:effectLst/>
                        </a:rPr>
                        <a:t>52%</a:t>
                      </a:r>
                      <a:endParaRPr lang="is-I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dirty="0">
                          <a:effectLst/>
                        </a:rPr>
                        <a:t>69%</a:t>
                      </a:r>
                      <a:endParaRPr lang="pt-BR"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s-IS" sz="1400" u="none" strike="noStrike" dirty="0">
                          <a:effectLst/>
                        </a:rPr>
                        <a:t>63%</a:t>
                      </a:r>
                      <a:endParaRPr lang="is-I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96015">
                <a:tc>
                  <a:txBody>
                    <a:bodyPr/>
                    <a:lstStyle/>
                    <a:p>
                      <a:pPr algn="l" fontAlgn="b"/>
                      <a:r>
                        <a:rPr lang="en-US" sz="1400" u="none" strike="noStrike">
                          <a:effectLst/>
                        </a:rPr>
                        <a:t>Grade 5 Math</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49%</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a:effectLst/>
                        </a:rPr>
                        <a:t>44%</a:t>
                      </a:r>
                      <a:endParaRPr lang="it-IT"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it-IT" sz="1400" u="none" strike="noStrike">
                          <a:effectLst/>
                        </a:rPr>
                        <a:t>45%</a:t>
                      </a:r>
                      <a:endParaRPr lang="it-IT"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47%</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dirty="0">
                          <a:effectLst/>
                        </a:rPr>
                        <a:t>47%</a:t>
                      </a:r>
                      <a:endParaRPr lang="pt-BR"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96015">
                <a:tc>
                  <a:txBody>
                    <a:bodyPr/>
                    <a:lstStyle/>
                    <a:p>
                      <a:pPr algn="l" fontAlgn="b"/>
                      <a:r>
                        <a:rPr lang="en-US" sz="1400" u="none" strike="noStrike">
                          <a:effectLst/>
                        </a:rPr>
                        <a:t>Grade 5 Sci</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41%</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41%</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pt-BR" sz="1400" u="none" strike="noStrike">
                          <a:effectLst/>
                        </a:rPr>
                        <a:t>47%</a:t>
                      </a:r>
                      <a:endParaRPr lang="pt-BR"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a:effectLst/>
                        </a:rPr>
                        <a:t>40%</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ctr" fontAlgn="b"/>
                      <a:r>
                        <a:rPr lang="en-US" sz="1400" u="none" strike="noStrike" dirty="0">
                          <a:effectLst/>
                        </a:rPr>
                        <a:t>50%</a:t>
                      </a:r>
                      <a:endParaRPr lang="en-US"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10171">
                <a:tc>
                  <a:txBody>
                    <a:bodyPr/>
                    <a:lstStyle/>
                    <a:p>
                      <a:pPr algn="l" fontAlgn="b"/>
                      <a:r>
                        <a:rPr lang="sk-SK" sz="1400" u="none" strike="noStrike">
                          <a:effectLst/>
                        </a:rPr>
                        <a:t> </a:t>
                      </a:r>
                      <a:endParaRPr lang="sk-SK"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r h="210171">
                <a:tc>
                  <a:txBody>
                    <a:bodyPr/>
                    <a:lstStyle/>
                    <a:p>
                      <a:pPr algn="l" fontAlgn="b"/>
                      <a:r>
                        <a:rPr lang="en-US" sz="1400" u="none" strike="noStrike">
                          <a:effectLst/>
                        </a:rPr>
                        <a:t>*Satisfactory</a:t>
                      </a:r>
                      <a:endParaRPr lang="en-US"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a:effectLst/>
                        </a:rPr>
                        <a:t> </a:t>
                      </a:r>
                      <a:endParaRPr lang="sk-SK"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a:effectLst/>
                        </a:rPr>
                        <a:t> </a:t>
                      </a:r>
                      <a:endParaRPr lang="sk-SK"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a:effectLst/>
                        </a:rPr>
                        <a:t> </a:t>
                      </a:r>
                      <a:endParaRPr lang="sk-SK"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a:effectLst/>
                        </a:rPr>
                        <a:t> </a:t>
                      </a:r>
                      <a:endParaRPr lang="sk-SK" sz="1400" b="0" i="0" u="none" strike="noStrike">
                        <a:solidFill>
                          <a:srgbClr val="000000"/>
                        </a:solidFill>
                        <a:effectLst/>
                        <a:latin typeface="Calibri"/>
                      </a:endParaRPr>
                    </a:p>
                  </a:txBody>
                  <a:tcPr marL="12700" marR="12700" marT="12700" marB="0" anchor="b">
                    <a:solidFill>
                      <a:schemeClr val="accent1">
                        <a:lumMod val="20000"/>
                        <a:lumOff val="80000"/>
                      </a:schemeClr>
                    </a:solidFill>
                  </a:tcPr>
                </a:tc>
                <a:tc>
                  <a:txBody>
                    <a:bodyPr/>
                    <a:lstStyle/>
                    <a:p>
                      <a:pPr algn="l" fontAlgn="b"/>
                      <a:r>
                        <a:rPr lang="sk-SK" sz="1400" u="none" strike="noStrike" dirty="0">
                          <a:effectLst/>
                        </a:rPr>
                        <a:t> </a:t>
                      </a:r>
                      <a:endParaRPr lang="sk-SK" sz="1400" b="0" i="0" u="none" strike="noStrike" dirty="0">
                        <a:solidFill>
                          <a:srgbClr val="000000"/>
                        </a:solidFill>
                        <a:effectLst/>
                        <a:latin typeface="Calibri"/>
                      </a:endParaRPr>
                    </a:p>
                  </a:txBody>
                  <a:tcPr marL="12700" marR="12700" marT="12700" marB="0" anchor="b">
                    <a:solidFill>
                      <a:schemeClr val="accent1">
                        <a:lumMod val="20000"/>
                        <a:lumOff val="80000"/>
                      </a:schemeClr>
                    </a:solidFill>
                  </a:tcPr>
                </a:tc>
              </a:tr>
            </a:tbl>
          </a:graphicData>
        </a:graphic>
      </p:graphicFrame>
      <p:sp>
        <p:nvSpPr>
          <p:cNvPr id="5" name="Slide Number Placeholder 1"/>
          <p:cNvSpPr>
            <a:spLocks noGrp="1"/>
          </p:cNvSpPr>
          <p:nvPr>
            <p:ph type="sldNum" sz="quarter" idx="12"/>
          </p:nvPr>
        </p:nvSpPr>
        <p:spPr>
          <a:xfrm>
            <a:off x="9901238" y="6459538"/>
            <a:ext cx="1311275" cy="365125"/>
          </a:xfrm>
        </p:spPr>
        <p:txBody>
          <a:bodyPr/>
          <a:lstStyle/>
          <a:p>
            <a:pPr>
              <a:defRPr/>
            </a:pPr>
            <a:fld id="{C20CFECE-8C8A-402F-AE0B-0F96A8C74C62}" type="slidenum">
              <a:rPr lang="en-US"/>
              <a:pPr>
                <a:defRPr/>
              </a:pPr>
              <a:t>9</a:t>
            </a:fld>
            <a:endParaRPr lang="en-US" dirty="0"/>
          </a:p>
        </p:txBody>
      </p:sp>
      <p:sp>
        <p:nvSpPr>
          <p:cNvPr id="6" name="Footer Placeholder 5"/>
          <p:cNvSpPr>
            <a:spLocks noGrp="1"/>
          </p:cNvSpPr>
          <p:nvPr>
            <p:ph type="ftr" sz="quarter" idx="11"/>
          </p:nvPr>
        </p:nvSpPr>
        <p:spPr>
          <a:xfrm>
            <a:off x="3686175" y="6469015"/>
            <a:ext cx="4822825" cy="365125"/>
          </a:xfrm>
        </p:spPr>
        <p:txBody>
          <a:bodyPr/>
          <a:lstStyle/>
          <a:p>
            <a:pPr>
              <a:defRPr/>
            </a:pPr>
            <a:r>
              <a:rPr lang="en-US" dirty="0"/>
              <a:t>TEA - September 2016 Fall ELL Assessment Update</a:t>
            </a:r>
          </a:p>
        </p:txBody>
      </p:sp>
    </p:spTree>
    <p:extLst>
      <p:ext uri="{BB962C8B-B14F-4D97-AF65-F5344CB8AC3E}">
        <p14:creationId xmlns:p14="http://schemas.microsoft.com/office/powerpoint/2010/main" val="36606905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84175"/>
            <a:ext cx="8596313" cy="1128713"/>
          </a:xfrm>
        </p:spPr>
        <p:txBody>
          <a:bodyPr/>
          <a:lstStyle/>
          <a:p>
            <a:r>
              <a:rPr lang="en-US" dirty="0" smtClean="0"/>
              <a:t>			</a:t>
            </a:r>
            <a:r>
              <a:rPr lang="en-US" b="1" dirty="0" smtClean="0">
                <a:solidFill>
                  <a:schemeClr val="tx1"/>
                </a:solidFill>
              </a:rPr>
              <a:t>Miscellaneous Updates</a:t>
            </a:r>
            <a:endParaRPr lang="en-US" b="1" dirty="0">
              <a:solidFill>
                <a:schemeClr val="tx1"/>
              </a:solidFill>
            </a:endParaRPr>
          </a:p>
        </p:txBody>
      </p:sp>
      <p:sp>
        <p:nvSpPr>
          <p:cNvPr id="3" name="Content Placeholder 2"/>
          <p:cNvSpPr>
            <a:spLocks noGrp="1"/>
          </p:cNvSpPr>
          <p:nvPr>
            <p:ph idx="4294967295"/>
          </p:nvPr>
        </p:nvSpPr>
        <p:spPr>
          <a:xfrm>
            <a:off x="1790700" y="1944688"/>
            <a:ext cx="8596313" cy="4529137"/>
          </a:xfrm>
        </p:spPr>
        <p:txBody>
          <a:bodyPr>
            <a:normAutofit/>
          </a:bodyPr>
          <a:lstStyle/>
          <a:p>
            <a:pPr>
              <a:buFont typeface="Arial"/>
              <a:buChar char="•"/>
            </a:pPr>
            <a:r>
              <a:rPr lang="en-US" b="1" dirty="0" smtClean="0"/>
              <a:t>   Released Tests Posted </a:t>
            </a:r>
            <a:endParaRPr lang="en-US" b="1" dirty="0"/>
          </a:p>
          <a:p>
            <a:pPr marL="0" indent="0">
              <a:buNone/>
            </a:pPr>
            <a:r>
              <a:rPr lang="en-US" dirty="0" smtClean="0"/>
              <a:t>     - All 2016 Spring tests (primary forms), Grades 3-8 and EOC assessments</a:t>
            </a:r>
          </a:p>
          <a:p>
            <a:pPr marL="0" indent="0">
              <a:buNone/>
            </a:pPr>
            <a:r>
              <a:rPr lang="en-US" dirty="0" smtClean="0"/>
              <a:t>     - Grade 4 writing scoring guides </a:t>
            </a:r>
          </a:p>
          <a:p>
            <a:pPr>
              <a:buFont typeface="Arial"/>
              <a:buChar char="•"/>
            </a:pPr>
            <a:r>
              <a:rPr lang="en-US" b="1" dirty="0" smtClean="0"/>
              <a:t>   New Confidential Student Reports (CSRs) for Spring 2017</a:t>
            </a:r>
          </a:p>
          <a:p>
            <a:pPr>
              <a:buFont typeface="Arial"/>
              <a:buChar char="•"/>
            </a:pPr>
            <a:r>
              <a:rPr lang="en-US" b="1" dirty="0" smtClean="0">
                <a:solidFill>
                  <a:schemeClr val="tx1"/>
                </a:solidFill>
              </a:rPr>
              <a:t>   Student Success Initiative (SSI)</a:t>
            </a:r>
            <a:endParaRPr lang="en-US" b="1" dirty="0">
              <a:solidFill>
                <a:schemeClr val="tx1"/>
              </a:solidFill>
            </a:endParaRPr>
          </a:p>
          <a:p>
            <a:pPr marL="0" indent="0">
              <a:buNone/>
            </a:pPr>
            <a:r>
              <a:rPr lang="en-US" dirty="0" smtClean="0"/>
              <a:t>      - Student </a:t>
            </a:r>
            <a:r>
              <a:rPr lang="en-US" dirty="0"/>
              <a:t>Success Initiative (SSI) grade-advancement requirements in </a:t>
            </a:r>
          </a:p>
          <a:p>
            <a:pPr marL="0" indent="0">
              <a:buNone/>
            </a:pPr>
            <a:r>
              <a:rPr lang="en-US" dirty="0" smtClean="0"/>
              <a:t>        </a:t>
            </a:r>
            <a:r>
              <a:rPr lang="en-US" dirty="0"/>
              <a:t>mathematics and reading will continue for the </a:t>
            </a:r>
            <a:r>
              <a:rPr lang="en-US" dirty="0" smtClean="0"/>
              <a:t>2016-2017 school </a:t>
            </a:r>
            <a:r>
              <a:rPr lang="en-US" dirty="0"/>
              <a:t>year. </a:t>
            </a:r>
            <a:endParaRPr lang="en-US" dirty="0" smtClean="0"/>
          </a:p>
          <a:p>
            <a:pPr marL="0" indent="0">
              <a:buNone/>
            </a:pPr>
            <a:r>
              <a:rPr lang="en-US" dirty="0" smtClean="0"/>
              <a:t>      - Retest </a:t>
            </a:r>
            <a:r>
              <a:rPr lang="en-US" dirty="0"/>
              <a:t>opportunities will be available for math and reading </a:t>
            </a:r>
            <a:r>
              <a:rPr lang="en-US" dirty="0" smtClean="0"/>
              <a:t>in</a:t>
            </a:r>
          </a:p>
          <a:p>
            <a:pPr marL="0" indent="0">
              <a:buNone/>
            </a:pPr>
            <a:r>
              <a:rPr lang="en-US" dirty="0"/>
              <a:t>        grades 5 and 8 on the dates shown on the testing calendar</a:t>
            </a:r>
            <a:r>
              <a:rPr lang="en-US" dirty="0" smtClean="0"/>
              <a:t>.</a:t>
            </a:r>
          </a:p>
          <a:p>
            <a:pPr marL="0" indent="0"/>
            <a:r>
              <a:rPr lang="en-US" dirty="0" smtClean="0"/>
              <a:t>   </a:t>
            </a:r>
          </a:p>
          <a:p>
            <a:endParaRPr lang="en-US" dirty="0"/>
          </a:p>
        </p:txBody>
      </p:sp>
      <p:sp>
        <p:nvSpPr>
          <p:cNvPr id="4" name="Slide Number Placeholder 1"/>
          <p:cNvSpPr>
            <a:spLocks noGrp="1"/>
          </p:cNvSpPr>
          <p:nvPr>
            <p:ph type="sldNum" sz="quarter" idx="12"/>
          </p:nvPr>
        </p:nvSpPr>
        <p:spPr>
          <a:xfrm>
            <a:off x="9901238" y="6459538"/>
            <a:ext cx="1311275" cy="365125"/>
          </a:xfrm>
        </p:spPr>
        <p:txBody>
          <a:bodyPr/>
          <a:lstStyle/>
          <a:p>
            <a:pPr>
              <a:defRPr/>
            </a:pPr>
            <a:fld id="{C20CFECE-8C8A-402F-AE0B-0F96A8C74C62}" type="slidenum">
              <a:rPr lang="en-US"/>
              <a:pPr>
                <a:defRPr/>
              </a:pPr>
              <a:t>10</a:t>
            </a:fld>
            <a:endParaRPr lang="en-US" dirty="0"/>
          </a:p>
        </p:txBody>
      </p:sp>
      <p:sp>
        <p:nvSpPr>
          <p:cNvPr id="5" name="Footer Placeholder 5"/>
          <p:cNvSpPr>
            <a:spLocks noGrp="1"/>
          </p:cNvSpPr>
          <p:nvPr>
            <p:ph type="ftr" sz="quarter" idx="11"/>
          </p:nvPr>
        </p:nvSpPr>
        <p:spPr>
          <a:xfrm>
            <a:off x="3686175" y="6469015"/>
            <a:ext cx="4822825" cy="365125"/>
          </a:xfrm>
        </p:spPr>
        <p:txBody>
          <a:bodyPr/>
          <a:lstStyle/>
          <a:p>
            <a:pPr>
              <a:defRPr/>
            </a:pPr>
            <a:r>
              <a:rPr lang="en-US" dirty="0"/>
              <a:t>TEA - September 2016 Fall ELL Assessment Update</a:t>
            </a:r>
          </a:p>
        </p:txBody>
      </p:sp>
    </p:spTree>
    <p:extLst>
      <p:ext uri="{BB962C8B-B14F-4D97-AF65-F5344CB8AC3E}">
        <p14:creationId xmlns:p14="http://schemas.microsoft.com/office/powerpoint/2010/main" val="25314812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dirty="0"/>
              <a:t> </a:t>
            </a:r>
            <a:r>
              <a:rPr lang="en-US" dirty="0" smtClean="0"/>
              <a:t>          </a:t>
            </a:r>
            <a:r>
              <a:rPr lang="en-US" b="1" dirty="0" smtClean="0">
                <a:solidFill>
                  <a:schemeClr val="tx1"/>
                </a:solidFill>
              </a:rPr>
              <a:t>STAAR Spanish Webpage </a:t>
            </a:r>
            <a:r>
              <a:rPr lang="en-US" b="1" dirty="0" smtClean="0"/>
              <a:t/>
            </a:r>
            <a:br>
              <a:rPr lang="en-US" b="1" dirty="0" smtClean="0"/>
            </a:br>
            <a:endParaRPr lang="en-US" dirty="0"/>
          </a:p>
        </p:txBody>
      </p:sp>
      <p:sp useBgFill="1">
        <p:nvSpPr>
          <p:cNvPr id="3" name="Content Placeholder 2"/>
          <p:cNvSpPr>
            <a:spLocks noGrp="1"/>
          </p:cNvSpPr>
          <p:nvPr>
            <p:ph idx="4294967295"/>
          </p:nvPr>
        </p:nvSpPr>
        <p:spPr>
          <a:xfrm>
            <a:off x="0" y="1533525"/>
            <a:ext cx="8596313" cy="3881438"/>
          </a:xfrm>
        </p:spPr>
        <p:txBody>
          <a:bodyPr/>
          <a:lstStyle/>
          <a:p>
            <a:pPr marL="0" indent="0">
              <a:buNone/>
            </a:pPr>
            <a:r>
              <a:rPr lang="en-US" dirty="0" smtClean="0"/>
              <a:t>			</a:t>
            </a:r>
            <a:r>
              <a:rPr lang="en-US" sz="3200" dirty="0" smtClean="0"/>
              <a:t>   </a:t>
            </a:r>
          </a:p>
          <a:p>
            <a:pPr marL="0" indent="0">
              <a:buNone/>
            </a:pPr>
            <a:r>
              <a:rPr lang="en-US" sz="3200" dirty="0" smtClean="0"/>
              <a:t>            </a:t>
            </a:r>
            <a:endParaRPr lang="en-US" sz="3200" b="1" dirty="0"/>
          </a:p>
        </p:txBody>
      </p:sp>
      <p:pic>
        <p:nvPicPr>
          <p:cNvPr id="24578" name="Picture 2"/>
          <p:cNvPicPr>
            <a:picLocks noChangeAspect="1" noChangeArrowheads="1"/>
          </p:cNvPicPr>
          <p:nvPr/>
        </p:nvPicPr>
        <p:blipFill>
          <a:blip r:embed="rId2" cstate="print"/>
          <a:srcRect/>
          <a:stretch>
            <a:fillRect/>
          </a:stretch>
        </p:blipFill>
        <p:spPr bwMode="auto">
          <a:xfrm>
            <a:off x="2159000" y="1287290"/>
            <a:ext cx="9058522" cy="4887115"/>
          </a:xfrm>
          <a:prstGeom prst="rect">
            <a:avLst/>
          </a:prstGeom>
          <a:noFill/>
          <a:ln w="9525">
            <a:noFill/>
            <a:miter lim="800000"/>
            <a:headEnd/>
            <a:tailEnd/>
          </a:ln>
        </p:spPr>
      </p:pic>
      <p:sp>
        <p:nvSpPr>
          <p:cNvPr id="5" name="Footer Placeholder 5"/>
          <p:cNvSpPr>
            <a:spLocks noGrp="1"/>
          </p:cNvSpPr>
          <p:nvPr>
            <p:ph type="ftr" sz="quarter" idx="11"/>
          </p:nvPr>
        </p:nvSpPr>
        <p:spPr>
          <a:xfrm>
            <a:off x="3686175" y="6459538"/>
            <a:ext cx="4822825" cy="365125"/>
          </a:xfrm>
        </p:spPr>
        <p:txBody>
          <a:bodyPr/>
          <a:lstStyle/>
          <a:p>
            <a:pPr>
              <a:defRPr/>
            </a:pPr>
            <a:r>
              <a:rPr lang="en-US" dirty="0"/>
              <a:t>TEA - September 2016 Fall ELL Assessment Update</a:t>
            </a:r>
          </a:p>
        </p:txBody>
      </p:sp>
      <p:sp>
        <p:nvSpPr>
          <p:cNvPr id="6" name="Slide Number Placeholder 1"/>
          <p:cNvSpPr>
            <a:spLocks noGrp="1"/>
          </p:cNvSpPr>
          <p:nvPr>
            <p:ph type="sldNum" sz="quarter" idx="12"/>
          </p:nvPr>
        </p:nvSpPr>
        <p:spPr>
          <a:xfrm>
            <a:off x="9901238" y="6459538"/>
            <a:ext cx="1311275" cy="365125"/>
          </a:xfrm>
        </p:spPr>
        <p:txBody>
          <a:bodyPr/>
          <a:lstStyle/>
          <a:p>
            <a:pPr>
              <a:defRPr/>
            </a:pPr>
            <a:fld id="{C20CFECE-8C8A-402F-AE0B-0F96A8C74C62}" type="slidenum">
              <a:rPr lang="en-US"/>
              <a:pPr>
                <a:defRPr/>
              </a:pPr>
              <a:t>11</a:t>
            </a:fld>
            <a:endParaRPr lang="en-US" dirty="0"/>
          </a:p>
        </p:txBody>
      </p:sp>
    </p:spTree>
    <p:extLst>
      <p:ext uri="{BB962C8B-B14F-4D97-AF65-F5344CB8AC3E}">
        <p14:creationId xmlns:p14="http://schemas.microsoft.com/office/powerpoint/2010/main" val="344747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96963" y="758825"/>
            <a:ext cx="10058400" cy="3565525"/>
          </a:xfrm>
        </p:spPr>
        <p:txBody>
          <a:bodyPr/>
          <a:lstStyle/>
          <a:p>
            <a:pPr eaLnBrk="1" fontAlgn="auto" hangingPunct="1">
              <a:spcAft>
                <a:spcPts val="0"/>
              </a:spcAft>
              <a:defRPr/>
            </a:pPr>
            <a:r>
              <a:rPr lang="en-US" dirty="0" smtClean="0">
                <a:solidFill>
                  <a:schemeClr val="tx2">
                    <a:satMod val="130000"/>
                  </a:schemeClr>
                </a:solidFill>
              </a:rPr>
              <a:t>TELPAS Updates</a:t>
            </a:r>
            <a:endParaRPr lang="en-US" dirty="0">
              <a:solidFill>
                <a:schemeClr val="tx2">
                  <a:satMod val="130000"/>
                </a:schemeClr>
              </a:solidFill>
            </a:endParaRPr>
          </a:p>
        </p:txBody>
      </p:sp>
      <p:sp>
        <p:nvSpPr>
          <p:cNvPr id="4" name="Text Placeholder 3"/>
          <p:cNvSpPr>
            <a:spLocks noGrp="1"/>
          </p:cNvSpPr>
          <p:nvPr>
            <p:ph type="body" idx="1"/>
          </p:nvPr>
        </p:nvSpPr>
        <p:spPr>
          <a:xfrm>
            <a:off x="1096963" y="4452938"/>
            <a:ext cx="10058400" cy="1143000"/>
          </a:xfrm>
        </p:spPr>
        <p:txBody>
          <a:bodyPr rtlCol="0"/>
          <a:lstStyle/>
          <a:p>
            <a:pPr eaLnBrk="1" fontAlgn="auto" hangingPunct="1">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TELPAS Holistic Rating Training</a:t>
            </a:r>
            <a:endParaRPr lang="en-US" dirty="0">
              <a:solidFill>
                <a:schemeClr val="tx2">
                  <a:satMod val="130000"/>
                </a:schemeClr>
              </a:solidFill>
            </a:endParaRPr>
          </a:p>
        </p:txBody>
      </p:sp>
      <p:sp>
        <p:nvSpPr>
          <p:cNvPr id="3" name="Content Placeholder 2"/>
          <p:cNvSpPr>
            <a:spLocks noGrp="1"/>
          </p:cNvSpPr>
          <p:nvPr>
            <p:ph idx="1"/>
          </p:nvPr>
        </p:nvSpPr>
        <p:spPr/>
        <p:txBody>
          <a:bodyPr rtlCol="0">
            <a:normAutofit/>
          </a:bodyPr>
          <a:lstStyle/>
          <a:p>
            <a:pPr marL="365760" indent="-283464" eaLnBrk="1" fontAlgn="auto" hangingPunct="1">
              <a:spcAft>
                <a:spcPts val="0"/>
              </a:spcAft>
              <a:buFont typeface="Wingdings 2"/>
              <a:buChar char=""/>
              <a:defRPr/>
            </a:pPr>
            <a:r>
              <a:rPr lang="en-US" sz="2800" dirty="0" smtClean="0">
                <a:solidFill>
                  <a:schemeClr val="tx1">
                    <a:lumMod val="75000"/>
                    <a:lumOff val="25000"/>
                  </a:schemeClr>
                </a:solidFill>
              </a:rPr>
              <a:t>No significant changes for 2017.</a:t>
            </a:r>
            <a:endParaRPr lang="en-US" sz="2800" dirty="0">
              <a:solidFill>
                <a:schemeClr val="tx1">
                  <a:lumMod val="75000"/>
                  <a:lumOff val="25000"/>
                </a:schemeClr>
              </a:solidFill>
            </a:endParaRPr>
          </a:p>
          <a:p>
            <a:pPr marL="365760" indent="-283464" eaLnBrk="1" fontAlgn="auto" hangingPunct="1">
              <a:spcAft>
                <a:spcPts val="0"/>
              </a:spcAft>
              <a:buFont typeface="Wingdings 2"/>
              <a:buChar char=""/>
              <a:defRPr/>
            </a:pPr>
            <a:r>
              <a:rPr lang="en-US" sz="2800" dirty="0" smtClean="0">
                <a:solidFill>
                  <a:schemeClr val="tx1">
                    <a:lumMod val="75000"/>
                    <a:lumOff val="25000"/>
                  </a:schemeClr>
                </a:solidFill>
              </a:rPr>
              <a:t>The </a:t>
            </a:r>
            <a:r>
              <a:rPr lang="en-US" sz="2800" dirty="0">
                <a:solidFill>
                  <a:schemeClr val="tx1">
                    <a:lumMod val="75000"/>
                    <a:lumOff val="25000"/>
                  </a:schemeClr>
                </a:solidFill>
              </a:rPr>
              <a:t>optional </a:t>
            </a:r>
            <a:r>
              <a:rPr lang="en-US" sz="2800" dirty="0"/>
              <a:t>Assembling and Verifying Grades 2–12 Writing </a:t>
            </a:r>
            <a:r>
              <a:rPr lang="en-US" sz="2800" dirty="0" smtClean="0"/>
              <a:t>Collections</a:t>
            </a:r>
            <a:r>
              <a:rPr lang="en-US" sz="2800" i="1" dirty="0" smtClean="0"/>
              <a:t> </a:t>
            </a:r>
            <a:r>
              <a:rPr lang="en-US" sz="2800" dirty="0" smtClean="0"/>
              <a:t>course is now separated into two modules (assembling collections and verifying collections).</a:t>
            </a:r>
          </a:p>
          <a:p>
            <a:pPr marL="365760" indent="-283464" eaLnBrk="1" fontAlgn="auto" hangingPunct="1">
              <a:spcAft>
                <a:spcPts val="0"/>
              </a:spcAft>
              <a:buFont typeface="Wingdings 2"/>
              <a:buChar char=""/>
              <a:defRPr/>
            </a:pPr>
            <a:r>
              <a:rPr lang="en-US" sz="2800" dirty="0" smtClean="0"/>
              <a:t>The </a:t>
            </a:r>
            <a:r>
              <a:rPr lang="en-US" sz="2800" dirty="0"/>
              <a:t>Grades K-1 Rater Online Basic Training Course and the Assembling and Verifying Grades 2–12 Writing </a:t>
            </a:r>
            <a:r>
              <a:rPr lang="en-US" sz="2800" dirty="0" smtClean="0"/>
              <a:t>Collections courses will now have a practice activity outside of the modules.</a:t>
            </a:r>
            <a:endParaRPr lang="en-US" sz="2800" dirty="0"/>
          </a:p>
          <a:p>
            <a:pPr marL="365760" indent="-283464" eaLnBrk="1" fontAlgn="auto" hangingPunct="1">
              <a:spcAft>
                <a:spcPts val="0"/>
              </a:spcAft>
              <a:buFont typeface="Wingdings 2"/>
              <a:buChar char=""/>
              <a:defRPr/>
            </a:pPr>
            <a:r>
              <a:rPr lang="en-US" sz="2800" dirty="0" smtClean="0"/>
              <a:t>After completing the practice activities, certificates </a:t>
            </a:r>
            <a:r>
              <a:rPr lang="en-US" sz="2800" dirty="0"/>
              <a:t>of </a:t>
            </a:r>
            <a:r>
              <a:rPr lang="en-US" sz="2800" dirty="0" smtClean="0"/>
              <a:t>completion will be available to print in the scoring summary.</a:t>
            </a:r>
          </a:p>
          <a:p>
            <a:pPr marL="365760" indent="-283464" eaLnBrk="1" fontAlgn="auto" hangingPunct="1">
              <a:spcAft>
                <a:spcPts val="0"/>
              </a:spcAft>
              <a:buFont typeface="Wingdings 2"/>
              <a:buChar char=""/>
              <a:defRPr/>
            </a:pPr>
            <a:endParaRPr lang="en-US" sz="2800" dirty="0"/>
          </a:p>
          <a:p>
            <a:pPr marL="425196" indent="-342900" eaLnBrk="1" fontAlgn="auto" hangingPunct="1">
              <a:spcAft>
                <a:spcPts val="0"/>
              </a:spcAft>
              <a:defRPr/>
            </a:pPr>
            <a:endParaRPr lang="en-US" dirty="0">
              <a:solidFill>
                <a:schemeClr val="tx1">
                  <a:lumMod val="75000"/>
                  <a:lumOff val="25000"/>
                </a:schemeClr>
              </a:solidFill>
            </a:endParaRPr>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5" name="Slide Number Placeholder 4"/>
          <p:cNvSpPr>
            <a:spLocks noGrp="1"/>
          </p:cNvSpPr>
          <p:nvPr>
            <p:ph type="sldNum" sz="quarter" idx="12"/>
          </p:nvPr>
        </p:nvSpPr>
        <p:spPr/>
        <p:txBody>
          <a:bodyPr/>
          <a:lstStyle/>
          <a:p>
            <a:pPr>
              <a:defRPr/>
            </a:pPr>
            <a:fld id="{A0C2FE72-4F88-4AEF-AF90-E49B6ADFAA2C}" type="slidenum">
              <a:rPr lang="en-US"/>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TELPAS Holistic Rating Training</a:t>
            </a:r>
            <a:endParaRPr lang="en-US" dirty="0">
              <a:solidFill>
                <a:schemeClr val="tx2">
                  <a:satMod val="130000"/>
                </a:schemeClr>
              </a:solidFill>
            </a:endParaRPr>
          </a:p>
        </p:txBody>
      </p:sp>
      <p:sp>
        <p:nvSpPr>
          <p:cNvPr id="3" name="Content Placeholder 2"/>
          <p:cNvSpPr>
            <a:spLocks noGrp="1"/>
          </p:cNvSpPr>
          <p:nvPr>
            <p:ph idx="1"/>
          </p:nvPr>
        </p:nvSpPr>
        <p:spPr/>
        <p:txBody>
          <a:bodyPr rtlCol="0">
            <a:normAutofit fontScale="77500" lnSpcReduction="20000"/>
          </a:bodyPr>
          <a:lstStyle/>
          <a:p>
            <a:pPr marL="365760" indent="-283464" eaLnBrk="1" fontAlgn="auto" hangingPunct="1">
              <a:spcAft>
                <a:spcPts val="0"/>
              </a:spcAft>
              <a:buFont typeface="Wingdings 2"/>
              <a:buChar char=""/>
              <a:defRPr/>
            </a:pPr>
            <a:r>
              <a:rPr lang="en-US" sz="3300" dirty="0" smtClean="0">
                <a:solidFill>
                  <a:schemeClr val="tx1">
                    <a:lumMod val="75000"/>
                    <a:lumOff val="25000"/>
                  </a:schemeClr>
                </a:solidFill>
              </a:rPr>
              <a:t>TELPAS Training Center no longer saves training histories.</a:t>
            </a:r>
            <a:endParaRPr lang="en-US" altLang="en-US" sz="3300" dirty="0" smtClean="0">
              <a:solidFill>
                <a:schemeClr val="tx1">
                  <a:lumMod val="75000"/>
                  <a:lumOff val="25000"/>
                </a:schemeClr>
              </a:solidFill>
            </a:endParaRPr>
          </a:p>
          <a:p>
            <a:pPr marL="365760" indent="-283464" eaLnBrk="1" fontAlgn="auto" hangingPunct="1">
              <a:spcAft>
                <a:spcPts val="0"/>
              </a:spcAft>
              <a:buFont typeface="Wingdings 2"/>
              <a:buChar char=""/>
              <a:defRPr/>
            </a:pPr>
            <a:r>
              <a:rPr lang="en-US" altLang="en-US" sz="3300" dirty="0" smtClean="0">
                <a:solidFill>
                  <a:schemeClr val="tx1">
                    <a:lumMod val="75000"/>
                    <a:lumOff val="25000"/>
                  </a:schemeClr>
                </a:solidFill>
              </a:rPr>
              <a:t>Raters will be required to create a new account each year.</a:t>
            </a:r>
            <a:endParaRPr lang="en-US" sz="3300" dirty="0" smtClean="0">
              <a:solidFill>
                <a:schemeClr val="tx1">
                  <a:lumMod val="75000"/>
                  <a:lumOff val="25000"/>
                </a:schemeClr>
              </a:solidFill>
            </a:endParaRPr>
          </a:p>
          <a:p>
            <a:pPr marL="365760" indent="-283464" eaLnBrk="1" fontAlgn="auto" hangingPunct="1">
              <a:spcAft>
                <a:spcPts val="0"/>
              </a:spcAft>
              <a:buFont typeface="Wingdings 2"/>
              <a:buChar char=""/>
              <a:defRPr/>
            </a:pPr>
            <a:r>
              <a:rPr lang="en-US" sz="3300" dirty="0" smtClean="0">
                <a:solidFill>
                  <a:schemeClr val="tx1">
                    <a:lumMod val="75000"/>
                    <a:lumOff val="25000"/>
                  </a:schemeClr>
                </a:solidFill>
              </a:rPr>
              <a:t>Raters need to print their certificates after training completion and calibration.</a:t>
            </a:r>
            <a:endParaRPr lang="en-US" altLang="en-US" sz="3300" dirty="0" smtClean="0">
              <a:solidFill>
                <a:schemeClr val="tx1">
                  <a:lumMod val="75000"/>
                  <a:lumOff val="25000"/>
                </a:schemeClr>
              </a:solidFill>
            </a:endParaRPr>
          </a:p>
          <a:p>
            <a:pPr marL="365760" indent="-283464" eaLnBrk="1" fontAlgn="auto" hangingPunct="1">
              <a:spcAft>
                <a:spcPts val="0"/>
              </a:spcAft>
              <a:buFont typeface="Wingdings 2"/>
              <a:buChar char=""/>
              <a:defRPr/>
            </a:pPr>
            <a:r>
              <a:rPr lang="en-US" sz="3400" dirty="0" smtClean="0">
                <a:solidFill>
                  <a:schemeClr val="tx1">
                    <a:lumMod val="75000"/>
                    <a:lumOff val="25000"/>
                  </a:schemeClr>
                </a:solidFill>
              </a:rPr>
              <a:t>Calibration </a:t>
            </a:r>
            <a:r>
              <a:rPr lang="en-US" sz="3400" dirty="0">
                <a:solidFill>
                  <a:schemeClr val="tx1">
                    <a:lumMod val="75000"/>
                    <a:lumOff val="25000"/>
                  </a:schemeClr>
                </a:solidFill>
              </a:rPr>
              <a:t>must be completed in monitored setting</a:t>
            </a:r>
            <a:r>
              <a:rPr lang="en-US" sz="3400" dirty="0" smtClean="0">
                <a:solidFill>
                  <a:schemeClr val="tx1">
                    <a:lumMod val="75000"/>
                    <a:lumOff val="25000"/>
                  </a:schemeClr>
                </a:solidFill>
              </a:rPr>
              <a:t>.</a:t>
            </a:r>
          </a:p>
          <a:p>
            <a:pPr marL="365760" indent="-283464" eaLnBrk="1" fontAlgn="auto" hangingPunct="1">
              <a:spcAft>
                <a:spcPts val="0"/>
              </a:spcAft>
              <a:buFont typeface="Wingdings 2"/>
              <a:buChar char=""/>
              <a:defRPr/>
            </a:pPr>
            <a:r>
              <a:rPr lang="en-US" sz="3400" dirty="0" smtClean="0">
                <a:solidFill>
                  <a:schemeClr val="tx1">
                    <a:lumMod val="75000"/>
                    <a:lumOff val="25000"/>
                  </a:schemeClr>
                </a:solidFill>
              </a:rPr>
              <a:t>Local </a:t>
            </a:r>
            <a:r>
              <a:rPr lang="en-US" sz="3400" dirty="0">
                <a:solidFill>
                  <a:schemeClr val="tx1">
                    <a:lumMod val="75000"/>
                    <a:lumOff val="25000"/>
                  </a:schemeClr>
                </a:solidFill>
              </a:rPr>
              <a:t>procedures must be established for verifying the completion of online courses and calibration activities.</a:t>
            </a:r>
          </a:p>
          <a:p>
            <a:pPr marL="365760" indent="-283464" eaLnBrk="1" fontAlgn="auto" hangingPunct="1">
              <a:spcAft>
                <a:spcPts val="0"/>
              </a:spcAft>
              <a:buFont typeface="Wingdings 2"/>
              <a:buChar char=""/>
              <a:defRPr/>
            </a:pPr>
            <a:r>
              <a:rPr lang="en-US" sz="3400" dirty="0">
                <a:solidFill>
                  <a:schemeClr val="tx1">
                    <a:lumMod val="75000"/>
                    <a:lumOff val="25000"/>
                  </a:schemeClr>
                </a:solidFill>
              </a:rPr>
              <a:t>Raters have two opportunities to calibrate.</a:t>
            </a:r>
          </a:p>
          <a:p>
            <a:pPr marL="365760" indent="-283464" eaLnBrk="1" fontAlgn="auto" hangingPunct="1">
              <a:spcAft>
                <a:spcPts val="0"/>
              </a:spcAft>
              <a:buFont typeface="Wingdings 2"/>
              <a:buChar char=""/>
              <a:defRPr/>
            </a:pPr>
            <a:r>
              <a:rPr lang="en-US" altLang="en-US" sz="3400" dirty="0">
                <a:solidFill>
                  <a:schemeClr val="tx1">
                    <a:lumMod val="75000"/>
                    <a:lumOff val="25000"/>
                  </a:schemeClr>
                </a:solidFill>
              </a:rPr>
              <a:t>Accounts and calibration certificates will be purged from </a:t>
            </a:r>
            <a:r>
              <a:rPr lang="en-US" altLang="en-US" sz="3400" dirty="0" smtClean="0">
                <a:solidFill>
                  <a:schemeClr val="tx1">
                    <a:lumMod val="75000"/>
                    <a:lumOff val="25000"/>
                  </a:schemeClr>
                </a:solidFill>
              </a:rPr>
              <a:t>training </a:t>
            </a:r>
            <a:r>
              <a:rPr lang="en-US" altLang="en-US" sz="3400" dirty="0">
                <a:solidFill>
                  <a:schemeClr val="tx1">
                    <a:lumMod val="75000"/>
                    <a:lumOff val="25000"/>
                  </a:schemeClr>
                </a:solidFill>
              </a:rPr>
              <a:t>site at the end of each training window.</a:t>
            </a:r>
          </a:p>
          <a:p>
            <a:pPr marL="82296" indent="0" eaLnBrk="1" fontAlgn="auto" hangingPunct="1">
              <a:spcAft>
                <a:spcPts val="0"/>
              </a:spcAft>
              <a:buFont typeface="Wingdings 2"/>
              <a:buNone/>
              <a:defRPr/>
            </a:pPr>
            <a:endParaRPr lang="en-US" sz="3400" dirty="0">
              <a:solidFill>
                <a:schemeClr val="tx1">
                  <a:lumMod val="75000"/>
                  <a:lumOff val="25000"/>
                </a:schemeClr>
              </a:solidFill>
            </a:endParaRPr>
          </a:p>
          <a:p>
            <a:pPr marL="365760" indent="-283464" eaLnBrk="1" fontAlgn="auto" hangingPunct="1">
              <a:spcAft>
                <a:spcPts val="0"/>
              </a:spcAft>
              <a:buFont typeface="Wingdings 2"/>
              <a:buChar char=""/>
              <a:defRPr/>
            </a:pPr>
            <a:endParaRPr lang="en-US" altLang="en-US" sz="3400" dirty="0">
              <a:solidFill>
                <a:schemeClr val="tx1">
                  <a:lumMod val="75000"/>
                  <a:lumOff val="25000"/>
                </a:schemeClr>
              </a:solidFill>
            </a:endParaRPr>
          </a:p>
          <a:p>
            <a:pPr marL="640080" lvl="1" indent="-237744" eaLnBrk="1" fontAlgn="auto" hangingPunct="1">
              <a:spcAft>
                <a:spcPts val="0"/>
              </a:spcAft>
              <a:buFont typeface="Verdana"/>
              <a:buChar char="◦"/>
              <a:defRPr/>
            </a:pPr>
            <a:endParaRPr lang="en-US" dirty="0" smtClean="0">
              <a:solidFill>
                <a:schemeClr val="tx1">
                  <a:lumMod val="75000"/>
                  <a:lumOff val="25000"/>
                </a:schemeClr>
              </a:solidFill>
            </a:endParaRPr>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5" name="Slide Number Placeholder 4"/>
          <p:cNvSpPr>
            <a:spLocks noGrp="1"/>
          </p:cNvSpPr>
          <p:nvPr>
            <p:ph type="sldNum" sz="quarter" idx="12"/>
          </p:nvPr>
        </p:nvSpPr>
        <p:spPr/>
        <p:txBody>
          <a:bodyPr/>
          <a:lstStyle/>
          <a:p>
            <a:pPr>
              <a:defRPr/>
            </a:pPr>
            <a:fld id="{6AEC3464-58A8-40F7-B7CB-B1EAB231C754}" type="slidenum">
              <a:rPr lang="en-US"/>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819275" y="438150"/>
            <a:ext cx="9996488" cy="893763"/>
          </a:xfrm>
        </p:spPr>
        <p:txBody>
          <a:bodyPr/>
          <a:lstStyle/>
          <a:p>
            <a:pPr eaLnBrk="1" fontAlgn="auto" hangingPunct="1">
              <a:spcAft>
                <a:spcPts val="0"/>
              </a:spcAft>
              <a:defRPr/>
            </a:pPr>
            <a:r>
              <a:rPr lang="en-US" dirty="0">
                <a:solidFill>
                  <a:schemeClr val="tx2">
                    <a:satMod val="130000"/>
                  </a:schemeClr>
                </a:solidFill>
              </a:rPr>
              <a:t>TELPAS Spring </a:t>
            </a:r>
            <a:r>
              <a:rPr lang="en-US" dirty="0" smtClean="0">
                <a:solidFill>
                  <a:schemeClr val="tx2">
                    <a:satMod val="130000"/>
                  </a:schemeClr>
                </a:solidFill>
              </a:rPr>
              <a:t>Dates – DRAFT </a:t>
            </a:r>
            <a:endParaRPr lang="en-US" dirty="0">
              <a:solidFill>
                <a:schemeClr val="tx2">
                  <a:satMod val="130000"/>
                </a:schemeClr>
              </a:solidFill>
            </a:endParaRPr>
          </a:p>
        </p:txBody>
      </p:sp>
      <p:sp>
        <p:nvSpPr>
          <p:cNvPr id="3" name="Footer Placeholder 2"/>
          <p:cNvSpPr>
            <a:spLocks noGrp="1"/>
          </p:cNvSpPr>
          <p:nvPr>
            <p:ph type="ftr" sz="quarter" idx="11"/>
          </p:nvPr>
        </p:nvSpPr>
        <p:spPr/>
        <p:txBody>
          <a:bodyPr/>
          <a:lstStyle/>
          <a:p>
            <a:pPr>
              <a:defRPr/>
            </a:pPr>
            <a:r>
              <a:rPr lang="en-US" dirty="0"/>
              <a:t>TEA - September 2016 Fall ELL Assessment Update</a:t>
            </a:r>
          </a:p>
        </p:txBody>
      </p:sp>
      <p:sp>
        <p:nvSpPr>
          <p:cNvPr id="2" name="Slide Number Placeholder 1"/>
          <p:cNvSpPr>
            <a:spLocks noGrp="1"/>
          </p:cNvSpPr>
          <p:nvPr>
            <p:ph type="sldNum" sz="quarter" idx="12"/>
          </p:nvPr>
        </p:nvSpPr>
        <p:spPr/>
        <p:txBody>
          <a:bodyPr/>
          <a:lstStyle/>
          <a:p>
            <a:pPr>
              <a:defRPr/>
            </a:pPr>
            <a:fld id="{9FA9C212-F46E-4A3E-8750-368480F65193}" type="slidenum">
              <a:rPr lang="en-US"/>
              <a:pPr>
                <a:defRPr/>
              </a:pPr>
              <a:t>15</a:t>
            </a:fld>
            <a:endParaRPr lang="en-US" dirty="0"/>
          </a:p>
        </p:txBody>
      </p:sp>
      <p:graphicFrame>
        <p:nvGraphicFramePr>
          <p:cNvPr id="6" name="Content Placeholder 5"/>
          <p:cNvGraphicFramePr>
            <a:graphicFrameLocks/>
          </p:cNvGraphicFramePr>
          <p:nvPr>
            <p:extLst>
              <p:ext uri="{D42A27DB-BD31-4B8C-83A1-F6EECF244321}">
                <p14:modId xmlns:p14="http://schemas.microsoft.com/office/powerpoint/2010/main" val="2098465785"/>
              </p:ext>
            </p:extLst>
          </p:nvPr>
        </p:nvGraphicFramePr>
        <p:xfrm>
          <a:off x="1158875" y="1843088"/>
          <a:ext cx="9877425" cy="4373748"/>
        </p:xfrm>
        <a:graphic>
          <a:graphicData uri="http://schemas.openxmlformats.org/drawingml/2006/table">
            <a:tbl>
              <a:tblPr firstRow="1" bandRow="1">
                <a:tableStyleId>{BDBED569-4797-4DF1-A0F4-6AAB3CD982D8}</a:tableStyleId>
              </a:tblPr>
              <a:tblGrid>
                <a:gridCol w="1613574"/>
                <a:gridCol w="8263851"/>
              </a:tblGrid>
              <a:tr h="411450">
                <a:tc>
                  <a:txBody>
                    <a:bodyPr/>
                    <a:lstStyle/>
                    <a:p>
                      <a:r>
                        <a:rPr lang="en-US" sz="2100" dirty="0" smtClean="0"/>
                        <a:t>Date</a:t>
                      </a:r>
                      <a:endParaRPr lang="en-US" sz="2100" dirty="0"/>
                    </a:p>
                  </a:txBody>
                  <a:tcPr marL="121914" marR="121914" marT="45714" marB="45714"/>
                </a:tc>
                <a:tc>
                  <a:txBody>
                    <a:bodyPr/>
                    <a:lstStyle/>
                    <a:p>
                      <a:r>
                        <a:rPr lang="en-US" sz="2100" dirty="0" smtClean="0"/>
                        <a:t>Activity</a:t>
                      </a:r>
                      <a:endParaRPr lang="en-US" sz="2100" dirty="0"/>
                    </a:p>
                  </a:txBody>
                  <a:tcPr marL="121914" marR="121914" marT="45714" marB="45714"/>
                </a:tc>
              </a:tr>
              <a:tr h="396211">
                <a:tc>
                  <a:txBody>
                    <a:bodyPr/>
                    <a:lstStyle/>
                    <a:p>
                      <a:r>
                        <a:rPr lang="en-US" sz="2000" dirty="0" smtClean="0"/>
                        <a:t>Jan 3-6</a:t>
                      </a:r>
                      <a:endParaRPr lang="en-US" sz="2000" b="1" dirty="0"/>
                    </a:p>
                  </a:txBody>
                  <a:tcPr marL="121914" marR="121914" marT="45714" marB="45714"/>
                </a:tc>
                <a:tc>
                  <a:txBody>
                    <a:bodyPr/>
                    <a:lstStyle/>
                    <a:p>
                      <a:r>
                        <a:rPr lang="en-US" sz="2000" dirty="0" smtClean="0"/>
                        <a:t>TELPAS</a:t>
                      </a:r>
                      <a:r>
                        <a:rPr lang="en-US" sz="2000" baseline="0" dirty="0" smtClean="0"/>
                        <a:t> manuals shipped to districts</a:t>
                      </a:r>
                      <a:endParaRPr lang="en-US" sz="2000" dirty="0"/>
                    </a:p>
                  </a:txBody>
                  <a:tcPr marL="121914" marR="121914" marT="45714" marB="45714"/>
                </a:tc>
              </a:tr>
              <a:tr h="396211">
                <a:tc>
                  <a:txBody>
                    <a:bodyPr/>
                    <a:lstStyle/>
                    <a:p>
                      <a:r>
                        <a:rPr lang="en-US" sz="2000" dirty="0" smtClean="0"/>
                        <a:t>Jan 18</a:t>
                      </a:r>
                      <a:endParaRPr lang="en-US" sz="2000" b="1" dirty="0"/>
                    </a:p>
                  </a:txBody>
                  <a:tcPr marL="121914" marR="121914" marT="45714" marB="45714"/>
                </a:tc>
                <a:tc>
                  <a:txBody>
                    <a:bodyPr/>
                    <a:lstStyle/>
                    <a:p>
                      <a:r>
                        <a:rPr lang="en-US" sz="2000" dirty="0" smtClean="0"/>
                        <a:t>Assembling and Verifying</a:t>
                      </a:r>
                      <a:r>
                        <a:rPr lang="en-US" sz="2000" baseline="0" dirty="0" smtClean="0"/>
                        <a:t> Grades 2–12 Writing Collections course available</a:t>
                      </a:r>
                      <a:endParaRPr lang="en-US" sz="2000" dirty="0"/>
                    </a:p>
                  </a:txBody>
                  <a:tcPr marL="121914" marR="121914" marT="45714" marB="45714"/>
                </a:tc>
              </a:tr>
              <a:tr h="396211">
                <a:tc>
                  <a:txBody>
                    <a:bodyPr/>
                    <a:lstStyle/>
                    <a:p>
                      <a:r>
                        <a:rPr lang="en-US" sz="2000" dirty="0" smtClean="0"/>
                        <a:t>Jan 30</a:t>
                      </a:r>
                      <a:endParaRPr lang="en-US" sz="2000" b="1" dirty="0"/>
                    </a:p>
                  </a:txBody>
                  <a:tcPr marL="121914" marR="121914" marT="45714" marB="45714"/>
                </a:tc>
                <a:tc>
                  <a:txBody>
                    <a:bodyPr/>
                    <a:lstStyle/>
                    <a:p>
                      <a:r>
                        <a:rPr lang="en-US" sz="2000" dirty="0" smtClean="0"/>
                        <a:t>End date for district</a:t>
                      </a:r>
                      <a:r>
                        <a:rPr lang="en-US" sz="2000" baseline="0" dirty="0" smtClean="0"/>
                        <a:t> coordinator training—all TELPAS components </a:t>
                      </a:r>
                      <a:endParaRPr lang="en-US" sz="2000" dirty="0"/>
                    </a:p>
                  </a:txBody>
                  <a:tcPr marL="121914" marR="121914" marT="45714" marB="45714"/>
                </a:tc>
              </a:tr>
              <a:tr h="396211">
                <a:tc>
                  <a:txBody>
                    <a:bodyPr/>
                    <a:lstStyle/>
                    <a:p>
                      <a:r>
                        <a:rPr lang="en-US" sz="2000" dirty="0" smtClean="0"/>
                        <a:t>Jan 30</a:t>
                      </a:r>
                      <a:endParaRPr lang="en-US" sz="2000" b="1" dirty="0"/>
                    </a:p>
                  </a:txBody>
                  <a:tcPr marL="121914" marR="121914" marT="45714" marB="45714"/>
                </a:tc>
                <a:tc>
                  <a:txBody>
                    <a:bodyPr/>
                    <a:lstStyle/>
                    <a:p>
                      <a:r>
                        <a:rPr lang="en-US" sz="2000" dirty="0" smtClean="0"/>
                        <a:t>Online</a:t>
                      </a:r>
                      <a:r>
                        <a:rPr lang="en-US" sz="2000" baseline="0" dirty="0" smtClean="0"/>
                        <a:t> basic training courses for new K–1 and 2–12 raters available</a:t>
                      </a:r>
                      <a:endParaRPr lang="en-US" sz="2000" dirty="0"/>
                    </a:p>
                  </a:txBody>
                  <a:tcPr marL="121914" marR="121914" marT="45714" marB="45714"/>
                </a:tc>
              </a:tr>
              <a:tr h="396211">
                <a:tc>
                  <a:txBody>
                    <a:bodyPr/>
                    <a:lstStyle/>
                    <a:p>
                      <a:r>
                        <a:rPr lang="en-US" sz="2000" dirty="0" smtClean="0"/>
                        <a:t>Feb 10</a:t>
                      </a:r>
                      <a:endParaRPr lang="en-US" sz="2000" b="1" dirty="0"/>
                    </a:p>
                  </a:txBody>
                  <a:tcPr marL="121914" marR="121914" marT="45714" marB="45714"/>
                </a:tc>
                <a:tc>
                  <a:txBody>
                    <a:bodyPr/>
                    <a:lstStyle/>
                    <a:p>
                      <a:r>
                        <a:rPr lang="en-US" sz="2000" dirty="0" smtClean="0"/>
                        <a:t>End date for campus</a:t>
                      </a:r>
                      <a:r>
                        <a:rPr lang="en-US" sz="2000" baseline="0" dirty="0" smtClean="0"/>
                        <a:t> coordinator training—holistically assessed components</a:t>
                      </a:r>
                      <a:endParaRPr lang="en-US" sz="2000" dirty="0"/>
                    </a:p>
                  </a:txBody>
                  <a:tcPr marL="121914" marR="121914" marT="45714" marB="45714"/>
                </a:tc>
              </a:tr>
              <a:tr h="396211">
                <a:tc>
                  <a:txBody>
                    <a:bodyPr/>
                    <a:lstStyle/>
                    <a:p>
                      <a:r>
                        <a:rPr lang="en-US" sz="2000" dirty="0" smtClean="0"/>
                        <a:t>Feb 13</a:t>
                      </a:r>
                      <a:endParaRPr lang="en-US" sz="2000" b="1" dirty="0"/>
                    </a:p>
                  </a:txBody>
                  <a:tcPr marL="121914" marR="121914" marT="45714" marB="45714"/>
                </a:tc>
                <a:tc>
                  <a:txBody>
                    <a:bodyPr/>
                    <a:lstStyle/>
                    <a:p>
                      <a:r>
                        <a:rPr lang="en-US" sz="2000" dirty="0" smtClean="0"/>
                        <a:t>Calibration window opens</a:t>
                      </a:r>
                      <a:r>
                        <a:rPr lang="en-US" sz="2000" baseline="0" dirty="0" smtClean="0"/>
                        <a:t> for new and returning raters</a:t>
                      </a:r>
                      <a:endParaRPr lang="en-US" sz="2000" dirty="0"/>
                    </a:p>
                  </a:txBody>
                  <a:tcPr marL="121914" marR="121914" marT="45714" marB="45714"/>
                </a:tc>
              </a:tr>
              <a:tr h="396211">
                <a:tc>
                  <a:txBody>
                    <a:bodyPr/>
                    <a:lstStyle/>
                    <a:p>
                      <a:r>
                        <a:rPr lang="en-US" sz="2000" dirty="0" smtClean="0"/>
                        <a:t>Feb 13</a:t>
                      </a:r>
                      <a:endParaRPr lang="en-US" sz="2000" b="1" dirty="0"/>
                    </a:p>
                  </a:txBody>
                  <a:tcPr marL="121914" marR="121914"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End date for training raters on administration</a:t>
                      </a:r>
                      <a:r>
                        <a:rPr lang="en-US" sz="2000" baseline="0" dirty="0" smtClean="0"/>
                        <a:t> procedures</a:t>
                      </a:r>
                      <a:endParaRPr lang="en-US" sz="2000" dirty="0"/>
                    </a:p>
                  </a:txBody>
                  <a:tcPr marL="121914" marR="121914" marT="45714" marB="45714"/>
                </a:tc>
              </a:tr>
              <a:tr h="3962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Feb 13</a:t>
                      </a:r>
                      <a:endParaRPr lang="en-US" sz="2000" b="1" dirty="0"/>
                    </a:p>
                  </a:txBody>
                  <a:tcPr marL="121914" marR="121914"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Earliest eligibility date for TELPAS writing samples</a:t>
                      </a:r>
                      <a:endParaRPr lang="en-US" sz="2000" dirty="0"/>
                    </a:p>
                  </a:txBody>
                  <a:tcPr marL="121914" marR="121914" marT="45714" marB="45714"/>
                </a:tc>
              </a:tr>
              <a:tr h="396211">
                <a:tc>
                  <a:txBody>
                    <a:bodyPr/>
                    <a:lstStyle/>
                    <a:p>
                      <a:r>
                        <a:rPr lang="en-US" sz="2000" dirty="0" smtClean="0"/>
                        <a:t>Mar 6–Apr</a:t>
                      </a:r>
                      <a:r>
                        <a:rPr lang="en-US" sz="2000" baseline="0" dirty="0" smtClean="0"/>
                        <a:t> 5</a:t>
                      </a:r>
                      <a:endParaRPr lang="en-US" sz="2000" b="1" dirty="0"/>
                    </a:p>
                  </a:txBody>
                  <a:tcPr marL="121914" marR="121914"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TELPAS assessment window</a:t>
                      </a:r>
                      <a:endParaRPr lang="en-US" sz="2000" dirty="0"/>
                    </a:p>
                  </a:txBody>
                  <a:tcPr marL="121914" marR="121914" marT="45714" marB="45714"/>
                </a:tc>
              </a:tr>
              <a:tr h="396211">
                <a:tc>
                  <a:txBody>
                    <a:bodyPr/>
                    <a:lstStyle/>
                    <a:p>
                      <a:r>
                        <a:rPr lang="en-US" sz="2000" dirty="0" smtClean="0"/>
                        <a:t>Apr 6–7</a:t>
                      </a:r>
                      <a:endParaRPr lang="en-US" sz="2000" b="1" dirty="0"/>
                    </a:p>
                  </a:txBody>
                  <a:tcPr marL="121914" marR="121914"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Data verification window</a:t>
                      </a:r>
                      <a:endParaRPr lang="en-US" sz="2000" dirty="0"/>
                    </a:p>
                  </a:txBody>
                  <a:tcPr marL="121914" marR="121914" marT="45714" marB="45714"/>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pPr eaLnBrk="1" fontAlgn="auto" hangingPunct="1">
              <a:spcAft>
                <a:spcPts val="0"/>
              </a:spcAft>
              <a:defRPr/>
            </a:pPr>
            <a:r>
              <a:rPr lang="en-US" dirty="0">
                <a:solidFill>
                  <a:schemeClr val="tx2">
                    <a:satMod val="130000"/>
                  </a:schemeClr>
                </a:solidFill>
              </a:rPr>
              <a:t>Holistic Rating Training Resources</a:t>
            </a:r>
          </a:p>
        </p:txBody>
      </p:sp>
      <p:sp>
        <p:nvSpPr>
          <p:cNvPr id="3" name="Content Placeholder 2"/>
          <p:cNvSpPr>
            <a:spLocks noGrp="1"/>
          </p:cNvSpPr>
          <p:nvPr>
            <p:ph idx="1"/>
          </p:nvPr>
        </p:nvSpPr>
        <p:spPr/>
        <p:txBody>
          <a:bodyPr rtlCol="0">
            <a:noAutofit/>
          </a:bodyPr>
          <a:lstStyle/>
          <a:p>
            <a:pPr marL="365760" indent="-283464" eaLnBrk="1" fontAlgn="auto" hangingPunct="1">
              <a:spcAft>
                <a:spcPts val="0"/>
              </a:spcAft>
              <a:buFont typeface="Wingdings 2"/>
              <a:buNone/>
              <a:defRPr/>
            </a:pPr>
            <a:r>
              <a:rPr lang="en-US" sz="2600" dirty="0" smtClean="0">
                <a:solidFill>
                  <a:schemeClr val="tx1">
                    <a:lumMod val="75000"/>
                    <a:lumOff val="25000"/>
                  </a:schemeClr>
                </a:solidFill>
              </a:rPr>
              <a:t>2016–2017 training resources:</a:t>
            </a:r>
          </a:p>
          <a:p>
            <a:pPr marL="365760" indent="-283464" eaLnBrk="1" fontAlgn="auto" hangingPunct="1">
              <a:spcAft>
                <a:spcPts val="0"/>
              </a:spcAft>
              <a:buFont typeface="Wingdings 2"/>
              <a:buChar char=""/>
              <a:defRPr/>
            </a:pPr>
            <a:r>
              <a:rPr lang="en-US" sz="2500" dirty="0" smtClean="0">
                <a:solidFill>
                  <a:schemeClr val="tx1">
                    <a:lumMod val="75000"/>
                    <a:lumOff val="25000"/>
                  </a:schemeClr>
                </a:solidFill>
              </a:rPr>
              <a:t>PowerPoint presentations </a:t>
            </a:r>
            <a:r>
              <a:rPr lang="en-US" sz="2500" i="1" dirty="0" smtClean="0">
                <a:solidFill>
                  <a:schemeClr val="tx1">
                    <a:lumMod val="75000"/>
                    <a:lumOff val="25000"/>
                  </a:schemeClr>
                </a:solidFill>
              </a:rPr>
              <a:t>(coming soon)</a:t>
            </a:r>
            <a:endParaRPr lang="en-US" sz="2500" i="1" dirty="0">
              <a:solidFill>
                <a:schemeClr val="tx1">
                  <a:lumMod val="75000"/>
                  <a:lumOff val="25000"/>
                </a:schemeClr>
              </a:solidFill>
            </a:endParaRPr>
          </a:p>
          <a:p>
            <a:pPr marL="640080" lvl="1" indent="-237744" eaLnBrk="1" fontAlgn="auto" hangingPunct="1">
              <a:spcAft>
                <a:spcPts val="0"/>
              </a:spcAft>
              <a:buFont typeface="Verdana"/>
              <a:buChar char="◦"/>
              <a:defRPr/>
            </a:pPr>
            <a:r>
              <a:rPr lang="en-US" sz="2300" dirty="0">
                <a:solidFill>
                  <a:schemeClr val="tx1">
                    <a:lumMod val="75000"/>
                    <a:lumOff val="25000"/>
                  </a:schemeClr>
                </a:solidFill>
              </a:rPr>
              <a:t>Making the ELPS-TELPAS Connection: K–12 Overview</a:t>
            </a:r>
          </a:p>
          <a:p>
            <a:pPr marL="640080" lvl="1" indent="-237744" eaLnBrk="1" fontAlgn="auto" hangingPunct="1">
              <a:spcAft>
                <a:spcPts val="0"/>
              </a:spcAft>
              <a:buFont typeface="Verdana"/>
              <a:buChar char="◦"/>
              <a:defRPr/>
            </a:pPr>
            <a:r>
              <a:rPr lang="en-US" sz="2300" dirty="0">
                <a:solidFill>
                  <a:schemeClr val="tx1">
                    <a:lumMod val="75000"/>
                    <a:lumOff val="25000"/>
                  </a:schemeClr>
                </a:solidFill>
              </a:rPr>
              <a:t>Introductory Training on the PLDs (separate modules for K–1 and 2–12)</a:t>
            </a:r>
          </a:p>
          <a:p>
            <a:pPr marL="640080" lvl="1" indent="-237744" eaLnBrk="1" fontAlgn="auto" hangingPunct="1">
              <a:spcAft>
                <a:spcPts val="0"/>
              </a:spcAft>
              <a:buFont typeface="Verdana"/>
              <a:buChar char="◦"/>
              <a:defRPr/>
            </a:pPr>
            <a:r>
              <a:rPr lang="en-US" sz="2300" dirty="0" smtClean="0">
                <a:solidFill>
                  <a:schemeClr val="tx1">
                    <a:lumMod val="75000"/>
                    <a:lumOff val="25000"/>
                  </a:schemeClr>
                </a:solidFill>
              </a:rPr>
              <a:t>Grades 2–12 Writing Collection Overview</a:t>
            </a:r>
          </a:p>
          <a:p>
            <a:pPr marL="640080" lvl="1" indent="-237744" eaLnBrk="1" fontAlgn="auto" hangingPunct="1">
              <a:spcAft>
                <a:spcPts val="0"/>
              </a:spcAft>
              <a:buFont typeface="Verdana"/>
              <a:buChar char="◦"/>
              <a:defRPr/>
            </a:pPr>
            <a:r>
              <a:rPr lang="en-US" sz="2500" dirty="0" smtClean="0">
                <a:solidFill>
                  <a:schemeClr val="tx1">
                    <a:lumMod val="75000"/>
                    <a:lumOff val="25000"/>
                  </a:schemeClr>
                </a:solidFill>
              </a:rPr>
              <a:t>Holistic Rating Training Requirements</a:t>
            </a:r>
          </a:p>
          <a:p>
            <a:pPr marL="365760" indent="-283464" eaLnBrk="1" fontAlgn="auto" hangingPunct="1">
              <a:spcAft>
                <a:spcPts val="0"/>
              </a:spcAft>
              <a:buFont typeface="Wingdings 2"/>
              <a:buChar char=""/>
              <a:defRPr/>
            </a:pPr>
            <a:r>
              <a:rPr lang="en-US" sz="2500" dirty="0" smtClean="0">
                <a:solidFill>
                  <a:schemeClr val="tx1">
                    <a:lumMod val="75000"/>
                    <a:lumOff val="25000"/>
                  </a:schemeClr>
                </a:solidFill>
              </a:rPr>
              <a:t>Educator Guide to TELPAS</a:t>
            </a:r>
          </a:p>
          <a:p>
            <a:pPr marL="717296" lvl="1" indent="-342900" eaLnBrk="1" fontAlgn="auto" hangingPunct="1">
              <a:spcAft>
                <a:spcPts val="0"/>
              </a:spcAft>
              <a:buFont typeface="Courier New" panose="02070309020205020404" pitchFamily="49" charset="0"/>
              <a:buChar char="o"/>
              <a:defRPr/>
            </a:pPr>
            <a:r>
              <a:rPr lang="en-US" sz="2300" dirty="0" smtClean="0">
                <a:solidFill>
                  <a:schemeClr val="tx1">
                    <a:lumMod val="75000"/>
                    <a:lumOff val="25000"/>
                  </a:schemeClr>
                </a:solidFill>
              </a:rPr>
              <a:t>The </a:t>
            </a:r>
            <a:r>
              <a:rPr lang="en-US" sz="2400" dirty="0">
                <a:solidFill>
                  <a:schemeClr val="tx1">
                    <a:lumMod val="75000"/>
                    <a:lumOff val="25000"/>
                  </a:schemeClr>
                </a:solidFill>
              </a:rPr>
              <a:t>Educator </a:t>
            </a:r>
            <a:r>
              <a:rPr lang="en-US" sz="2400" dirty="0" smtClean="0">
                <a:solidFill>
                  <a:schemeClr val="tx1">
                    <a:lumMod val="75000"/>
                    <a:lumOff val="25000"/>
                  </a:schemeClr>
                </a:solidFill>
              </a:rPr>
              <a:t>Guide will be updated for 2017-2018 to reflect the changes in the test design.</a:t>
            </a:r>
            <a:endParaRPr lang="en-US" sz="2300" dirty="0">
              <a:solidFill>
                <a:schemeClr val="tx1">
                  <a:lumMod val="75000"/>
                  <a:lumOff val="25000"/>
                </a:schemeClr>
              </a:solidFill>
            </a:endParaRPr>
          </a:p>
          <a:p>
            <a:pPr marL="82296" indent="0" eaLnBrk="1" fontAlgn="auto" hangingPunct="1">
              <a:spcAft>
                <a:spcPts val="0"/>
              </a:spcAft>
              <a:buFont typeface="Wingdings 2"/>
              <a:buNone/>
              <a:defRPr/>
            </a:pPr>
            <a:endParaRPr lang="en-US" sz="2500" dirty="0" smtClean="0">
              <a:solidFill>
                <a:schemeClr val="tx1">
                  <a:lumMod val="75000"/>
                  <a:lumOff val="25000"/>
                </a:schemeClr>
              </a:solidFill>
            </a:endParaRPr>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5" name="Slide Number Placeholder 4"/>
          <p:cNvSpPr>
            <a:spLocks noGrp="1"/>
          </p:cNvSpPr>
          <p:nvPr>
            <p:ph type="sldNum" sz="quarter" idx="12"/>
          </p:nvPr>
        </p:nvSpPr>
        <p:spPr/>
        <p:txBody>
          <a:bodyPr/>
          <a:lstStyle/>
          <a:p>
            <a:pPr>
              <a:defRPr/>
            </a:pPr>
            <a:fld id="{BCD6F631-9D39-4334-9D0D-3B1B01A39F39}" type="slidenum">
              <a:rPr lang="en-US"/>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Changes to TELPAS Online Testing</a:t>
            </a:r>
            <a:endParaRPr lang="en-US" dirty="0">
              <a:solidFill>
                <a:schemeClr val="tx2">
                  <a:satMod val="130000"/>
                </a:schemeClr>
              </a:solidFill>
            </a:endParaRPr>
          </a:p>
        </p:txBody>
      </p:sp>
      <p:sp>
        <p:nvSpPr>
          <p:cNvPr id="3" name="Content Placeholder 2"/>
          <p:cNvSpPr>
            <a:spLocks noGrp="1"/>
          </p:cNvSpPr>
          <p:nvPr>
            <p:ph idx="1"/>
          </p:nvPr>
        </p:nvSpPr>
        <p:spPr>
          <a:xfrm>
            <a:off x="1096963" y="2073275"/>
            <a:ext cx="9636125" cy="3654425"/>
          </a:xfrm>
        </p:spPr>
        <p:txBody>
          <a:bodyPr rtlCol="0">
            <a:normAutofit lnSpcReduction="10000"/>
          </a:bodyPr>
          <a:lstStyle/>
          <a:p>
            <a:pPr marL="365760" indent="-283464" eaLnBrk="1" fontAlgn="auto" hangingPunct="1">
              <a:spcAft>
                <a:spcPts val="0"/>
              </a:spcAft>
              <a:buFont typeface="Wingdings 2"/>
              <a:buChar char=""/>
              <a:defRPr/>
            </a:pPr>
            <a:r>
              <a:rPr lang="en-US" sz="2400" dirty="0" smtClean="0">
                <a:solidFill>
                  <a:schemeClr val="tx1">
                    <a:lumMod val="75000"/>
                    <a:lumOff val="25000"/>
                  </a:schemeClr>
                </a:solidFill>
              </a:rPr>
              <a:t>Grades 2–12 online TELPAS reading tests and entry of holistic rating information will be delivered through the TestNav.</a:t>
            </a:r>
          </a:p>
          <a:p>
            <a:pPr marL="365760" indent="-283464" eaLnBrk="1" fontAlgn="auto" hangingPunct="1">
              <a:spcAft>
                <a:spcPts val="0"/>
              </a:spcAft>
              <a:buFont typeface="Wingdings 2"/>
              <a:buChar char=""/>
              <a:defRPr/>
            </a:pPr>
            <a:endParaRPr lang="en-US" sz="2400" dirty="0">
              <a:solidFill>
                <a:schemeClr val="tx1">
                  <a:lumMod val="75000"/>
                  <a:lumOff val="25000"/>
                </a:schemeClr>
              </a:solidFill>
            </a:endParaRPr>
          </a:p>
          <a:p>
            <a:pPr marL="365760" indent="-283464" eaLnBrk="1" fontAlgn="auto" hangingPunct="1">
              <a:spcAft>
                <a:spcPts val="0"/>
              </a:spcAft>
              <a:buFont typeface="Wingdings 2"/>
              <a:buChar char=""/>
              <a:defRPr/>
            </a:pPr>
            <a:r>
              <a:rPr lang="en-US" sz="2400" dirty="0" smtClean="0">
                <a:solidFill>
                  <a:schemeClr val="tx1">
                    <a:lumMod val="75000"/>
                    <a:lumOff val="25000"/>
                  </a:schemeClr>
                </a:solidFill>
              </a:rPr>
              <a:t>Entering students holistic ratings will no longer require a student test ticket. Holistic rating sessions still need to be created before entering ratings information.</a:t>
            </a:r>
          </a:p>
          <a:p>
            <a:pPr marL="365760" indent="-283464" eaLnBrk="1" fontAlgn="auto" hangingPunct="1">
              <a:spcAft>
                <a:spcPts val="0"/>
              </a:spcAft>
              <a:buFont typeface="Wingdings 2"/>
              <a:buChar char=""/>
              <a:defRPr/>
            </a:pPr>
            <a:endParaRPr lang="en-US" sz="2400" dirty="0" smtClean="0">
              <a:solidFill>
                <a:schemeClr val="tx1">
                  <a:lumMod val="75000"/>
                  <a:lumOff val="25000"/>
                </a:schemeClr>
              </a:solidFill>
            </a:endParaRPr>
          </a:p>
          <a:p>
            <a:pPr marL="365760" indent="-283464" eaLnBrk="1" fontAlgn="auto" hangingPunct="1">
              <a:spcAft>
                <a:spcPts val="0"/>
              </a:spcAft>
              <a:buFont typeface="Wingdings 2"/>
              <a:buChar char=""/>
              <a:defRPr/>
            </a:pPr>
            <a:r>
              <a:rPr lang="en-US" sz="2400" dirty="0">
                <a:solidFill>
                  <a:schemeClr val="tx1">
                    <a:lumMod val="75000"/>
                    <a:lumOff val="25000"/>
                  </a:schemeClr>
                </a:solidFill>
              </a:rPr>
              <a:t>After selecting the individual student in the Texas Assessment Management System a TestNav window will pop-up for designated personnel to enter </a:t>
            </a:r>
            <a:r>
              <a:rPr lang="en-US" sz="2400" dirty="0" smtClean="0">
                <a:solidFill>
                  <a:schemeClr val="tx1">
                    <a:lumMod val="75000"/>
                    <a:lumOff val="25000"/>
                  </a:schemeClr>
                </a:solidFill>
              </a:rPr>
              <a:t>ratings </a:t>
            </a:r>
            <a:r>
              <a:rPr lang="en-US" sz="2400" dirty="0">
                <a:solidFill>
                  <a:schemeClr val="tx1">
                    <a:lumMod val="75000"/>
                    <a:lumOff val="25000"/>
                  </a:schemeClr>
                </a:solidFill>
              </a:rPr>
              <a:t>information.</a:t>
            </a:r>
          </a:p>
          <a:p>
            <a:pPr marL="365760" indent="-283464" eaLnBrk="1" fontAlgn="auto" hangingPunct="1">
              <a:spcAft>
                <a:spcPts val="0"/>
              </a:spcAft>
              <a:buFont typeface="Wingdings 2"/>
              <a:buChar char=""/>
              <a:defRPr/>
            </a:pPr>
            <a:endParaRPr lang="en-US" dirty="0" smtClean="0">
              <a:solidFill>
                <a:schemeClr val="tx1">
                  <a:lumMod val="75000"/>
                  <a:lumOff val="25000"/>
                </a:schemeClr>
              </a:solidFill>
            </a:endParaRPr>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5" name="Slide Number Placeholder 4"/>
          <p:cNvSpPr>
            <a:spLocks noGrp="1"/>
          </p:cNvSpPr>
          <p:nvPr>
            <p:ph type="sldNum" sz="quarter" idx="12"/>
          </p:nvPr>
        </p:nvSpPr>
        <p:spPr/>
        <p:txBody>
          <a:bodyPr/>
          <a:lstStyle/>
          <a:p>
            <a:pPr>
              <a:defRPr/>
            </a:pPr>
            <a:fld id="{A855F0D3-48E7-4337-A3E6-495742C1E885}" type="slidenum">
              <a:rPr lang="en-US"/>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TELPAS Listening and Speaking Assessment Development</a:t>
            </a:r>
            <a:endParaRPr lang="en-US" dirty="0">
              <a:solidFill>
                <a:schemeClr val="tx2">
                  <a:satMod val="130000"/>
                </a:schemeClr>
              </a:solidFill>
            </a:endParaRPr>
          </a:p>
        </p:txBody>
      </p:sp>
      <p:sp>
        <p:nvSpPr>
          <p:cNvPr id="7" name="Content Placeholder 6"/>
          <p:cNvSpPr>
            <a:spLocks noGrp="1"/>
          </p:cNvSpPr>
          <p:nvPr>
            <p:ph idx="1"/>
          </p:nvPr>
        </p:nvSpPr>
        <p:spPr>
          <a:xfrm>
            <a:off x="1096963" y="1827213"/>
            <a:ext cx="10058400" cy="4022725"/>
          </a:xfrm>
        </p:spPr>
        <p:txBody>
          <a:bodyPr rtlCol="0">
            <a:normAutofit fontScale="92500" lnSpcReduction="10000"/>
          </a:bodyPr>
          <a:lstStyle/>
          <a:p>
            <a:pPr marL="365760" indent="-283464" eaLnBrk="1" fontAlgn="auto" hangingPunct="1">
              <a:spcAft>
                <a:spcPts val="0"/>
              </a:spcAft>
              <a:buFont typeface="Wingdings 2"/>
              <a:buChar char=""/>
              <a:defRPr/>
            </a:pPr>
            <a:r>
              <a:rPr lang="en-US" sz="2800" dirty="0" smtClean="0">
                <a:solidFill>
                  <a:schemeClr val="tx1">
                    <a:lumMod val="75000"/>
                    <a:lumOff val="25000"/>
                  </a:schemeClr>
                </a:solidFill>
              </a:rPr>
              <a:t>TEA is developing a new way to increase standardization and validity of listening and speaking ratings while reducing the overall amount of training required of TELPAS raters. </a:t>
            </a:r>
          </a:p>
          <a:p>
            <a:pPr marL="365760" indent="-283464" eaLnBrk="1" fontAlgn="auto" hangingPunct="1">
              <a:spcAft>
                <a:spcPts val="0"/>
              </a:spcAft>
              <a:buFont typeface="Wingdings 2"/>
              <a:buChar char=""/>
              <a:defRPr/>
            </a:pPr>
            <a:endParaRPr lang="en-US" sz="2800" dirty="0" smtClean="0">
              <a:solidFill>
                <a:schemeClr val="tx1">
                  <a:lumMod val="75000"/>
                  <a:lumOff val="25000"/>
                </a:schemeClr>
              </a:solidFill>
            </a:endParaRPr>
          </a:p>
          <a:p>
            <a:pPr marL="365760" indent="-283464" eaLnBrk="1" fontAlgn="auto" hangingPunct="1">
              <a:spcAft>
                <a:spcPts val="0"/>
              </a:spcAft>
              <a:buFont typeface="Wingdings 2"/>
              <a:buChar char=""/>
              <a:defRPr/>
            </a:pPr>
            <a:r>
              <a:rPr lang="en-US" sz="2800" dirty="0" smtClean="0">
                <a:solidFill>
                  <a:schemeClr val="tx1">
                    <a:lumMod val="75000"/>
                    <a:lumOff val="25000"/>
                  </a:schemeClr>
                </a:solidFill>
              </a:rPr>
              <a:t>Cognitive lab activities happened last week. Gave us a chance to observe the students interacting directly with the newly developed items.</a:t>
            </a:r>
          </a:p>
          <a:p>
            <a:pPr marL="365760" indent="-283464" eaLnBrk="1" fontAlgn="auto" hangingPunct="1">
              <a:spcAft>
                <a:spcPts val="0"/>
              </a:spcAft>
              <a:buFont typeface="Wingdings 2"/>
              <a:buChar char=""/>
              <a:defRPr/>
            </a:pPr>
            <a:endParaRPr lang="en-US" sz="2800" dirty="0" smtClean="0">
              <a:solidFill>
                <a:schemeClr val="tx1">
                  <a:lumMod val="75000"/>
                  <a:lumOff val="25000"/>
                </a:schemeClr>
              </a:solidFill>
            </a:endParaRPr>
          </a:p>
          <a:p>
            <a:pPr marL="365760" indent="-283464" eaLnBrk="1" fontAlgn="auto" hangingPunct="1">
              <a:spcAft>
                <a:spcPts val="0"/>
              </a:spcAft>
              <a:buFont typeface="Wingdings 2"/>
              <a:buChar char=""/>
              <a:defRPr/>
            </a:pPr>
            <a:r>
              <a:rPr lang="en-US" sz="2800" dirty="0" smtClean="0">
                <a:solidFill>
                  <a:schemeClr val="tx1">
                    <a:lumMod val="75000"/>
                    <a:lumOff val="25000"/>
                  </a:schemeClr>
                </a:solidFill>
              </a:rPr>
              <a:t>Results from the cog lab will inform the development of our pilot study coming this Spring.</a:t>
            </a:r>
          </a:p>
          <a:p>
            <a:pPr marL="82296" indent="0" eaLnBrk="1" fontAlgn="auto" hangingPunct="1">
              <a:spcAft>
                <a:spcPts val="0"/>
              </a:spcAft>
              <a:buFont typeface="Wingdings 2"/>
              <a:buNone/>
              <a:defRPr/>
            </a:pPr>
            <a:endParaRPr lang="en-US" dirty="0">
              <a:solidFill>
                <a:schemeClr val="tx1">
                  <a:lumMod val="75000"/>
                  <a:lumOff val="25000"/>
                </a:schemeClr>
              </a:solidFill>
            </a:endParaRPr>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2" name="Slide Number Placeholder 1"/>
          <p:cNvSpPr>
            <a:spLocks noGrp="1"/>
          </p:cNvSpPr>
          <p:nvPr>
            <p:ph type="sldNum" sz="quarter" idx="12"/>
          </p:nvPr>
        </p:nvSpPr>
        <p:spPr/>
        <p:txBody>
          <a:bodyPr/>
          <a:lstStyle/>
          <a:p>
            <a:pPr>
              <a:defRPr/>
            </a:pPr>
            <a:fld id="{7CAC6FDB-63FF-40D3-9C60-18DF62C7F982}" type="slidenum">
              <a:rPr lang="en-US"/>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2017 Listening and Speaking Pilot Study</a:t>
            </a:r>
            <a:endParaRPr lang="en-US" dirty="0">
              <a:solidFill>
                <a:schemeClr val="tx2">
                  <a:satMod val="130000"/>
                </a:schemeClr>
              </a:solidFill>
            </a:endParaRPr>
          </a:p>
        </p:txBody>
      </p:sp>
      <p:sp>
        <p:nvSpPr>
          <p:cNvPr id="34819" name="Content Placeholder 2"/>
          <p:cNvSpPr>
            <a:spLocks noGrp="1"/>
          </p:cNvSpPr>
          <p:nvPr>
            <p:ph idx="1"/>
          </p:nvPr>
        </p:nvSpPr>
        <p:spPr>
          <a:xfrm>
            <a:off x="1096963" y="1736725"/>
            <a:ext cx="10498137" cy="4583113"/>
          </a:xfrm>
        </p:spPr>
        <p:txBody>
          <a:bodyPr/>
          <a:lstStyle/>
          <a:p>
            <a:pPr eaLnBrk="1" hangingPunct="1">
              <a:buFont typeface="Arial" panose="020B0604020202020204" pitchFamily="34" charset="0"/>
              <a:buChar char="•"/>
              <a:defRPr/>
            </a:pPr>
            <a:r>
              <a:rPr lang="en-US" altLang="en-US" sz="2800" dirty="0" smtClean="0"/>
              <a:t>Pilot study of the new TELPAS listening and speaking assessments will be conducted during the testing window for 2017 TELPAS reading. </a:t>
            </a:r>
          </a:p>
          <a:p>
            <a:pPr eaLnBrk="1" hangingPunct="1">
              <a:buFont typeface="Arial" panose="020B0604020202020204" pitchFamily="34" charset="0"/>
              <a:buChar char="•"/>
              <a:defRPr/>
            </a:pPr>
            <a:r>
              <a:rPr lang="en-US" altLang="en-US" sz="2800" dirty="0" smtClean="0"/>
              <a:t>Information obtained from the pilot study will inform test development and administration policy decisions going forward. </a:t>
            </a:r>
          </a:p>
          <a:p>
            <a:pPr eaLnBrk="1" hangingPunct="1">
              <a:buFont typeface="Arial" panose="020B0604020202020204" pitchFamily="34" charset="0"/>
              <a:buChar char="•"/>
              <a:defRPr/>
            </a:pPr>
            <a:r>
              <a:rPr lang="en-US" altLang="en-US" sz="2800" dirty="0" smtClean="0"/>
              <a:t>If your district is interested in participating on the pilot study, DTCs will need to complete a survey.</a:t>
            </a:r>
          </a:p>
          <a:p>
            <a:pPr eaLnBrk="1" hangingPunct="1">
              <a:buFont typeface="Arial" panose="020B0604020202020204" pitchFamily="34" charset="0"/>
              <a:buChar char="•"/>
              <a:defRPr/>
            </a:pPr>
            <a:r>
              <a:rPr lang="en-US" altLang="en-US" sz="2800" dirty="0" smtClean="0"/>
              <a:t>A link to the survey will be located under the TELPAS Resources section of the Student Assessment Division site.</a:t>
            </a:r>
          </a:p>
          <a:p>
            <a:pPr eaLnBrk="1" hangingPunct="1">
              <a:buFont typeface="Arial" panose="020B0604020202020204" pitchFamily="34" charset="0"/>
              <a:buChar char="•"/>
              <a:defRPr/>
            </a:pPr>
            <a:endParaRPr lang="en-US" altLang="en-US" dirty="0"/>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5" name="Slide Number Placeholder 4"/>
          <p:cNvSpPr>
            <a:spLocks noGrp="1"/>
          </p:cNvSpPr>
          <p:nvPr>
            <p:ph type="sldNum" sz="quarter" idx="12"/>
          </p:nvPr>
        </p:nvSpPr>
        <p:spPr/>
        <p:txBody>
          <a:bodyPr/>
          <a:lstStyle/>
          <a:p>
            <a:pPr>
              <a:defRPr/>
            </a:pPr>
            <a:fld id="{3139E1A6-A892-48A8-B354-5C955460BF09}" type="slidenum">
              <a:rPr lang="en-US"/>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atMod val="130000"/>
                  </a:schemeClr>
                </a:solidFill>
              </a:rPr>
              <a:t>2017 Listening and Speaking Pilot Study</a:t>
            </a:r>
            <a:endParaRPr lang="en-US" dirty="0"/>
          </a:p>
        </p:txBody>
      </p:sp>
      <p:sp>
        <p:nvSpPr>
          <p:cNvPr id="3" name="Content Placeholder 2"/>
          <p:cNvSpPr>
            <a:spLocks noGrp="1"/>
          </p:cNvSpPr>
          <p:nvPr>
            <p:ph idx="1"/>
          </p:nvPr>
        </p:nvSpPr>
        <p:spPr/>
        <p:txBody>
          <a:bodyPr/>
          <a:lstStyle/>
          <a:p>
            <a:pPr eaLnBrk="1" hangingPunct="1">
              <a:buFont typeface="Arial" panose="020B0604020202020204" pitchFamily="34" charset="0"/>
              <a:buChar char="•"/>
              <a:defRPr/>
            </a:pPr>
            <a:r>
              <a:rPr lang="en-US" altLang="en-US" sz="2800" dirty="0" smtClean="0">
                <a:ea typeface="Calibri" panose="020F0502020204030204" pitchFamily="34" charset="0"/>
                <a:cs typeface="Times New Roman" panose="02020603050405020304" pitchFamily="18" charset="0"/>
              </a:rPr>
              <a:t>The </a:t>
            </a:r>
            <a:r>
              <a:rPr lang="en-US" altLang="en-US" sz="2800" dirty="0">
                <a:ea typeface="Calibri" panose="020F0502020204030204" pitchFamily="34" charset="0"/>
                <a:cs typeface="Times New Roman" panose="02020603050405020304" pitchFamily="18" charset="0"/>
              </a:rPr>
              <a:t>survey will collect information about participation counts as well as current equipment (headsets) available at participating schools.</a:t>
            </a:r>
          </a:p>
          <a:p>
            <a:pPr eaLnBrk="1" hangingPunct="1">
              <a:buFont typeface="Arial" panose="020B0604020202020204" pitchFamily="34" charset="0"/>
              <a:buChar char="•"/>
              <a:defRPr/>
            </a:pPr>
            <a:r>
              <a:rPr lang="en-US" altLang="en-US" sz="2800" dirty="0">
                <a:ea typeface="Calibri" panose="020F0502020204030204" pitchFamily="34" charset="0"/>
                <a:cs typeface="Times New Roman" panose="02020603050405020304" pitchFamily="18" charset="0"/>
              </a:rPr>
              <a:t>During the spring assessment registration window, districts who volunteered to participate will have to register the students through Pearson </a:t>
            </a:r>
            <a:r>
              <a:rPr lang="en-US" altLang="en-US" sz="2800" dirty="0" smtClean="0">
                <a:ea typeface="Calibri" panose="020F0502020204030204" pitchFamily="34" charset="0"/>
                <a:cs typeface="Times New Roman" panose="02020603050405020304" pitchFamily="18" charset="0"/>
              </a:rPr>
              <a:t>Access.</a:t>
            </a:r>
          </a:p>
          <a:p>
            <a:pPr eaLnBrk="1" hangingPunct="1">
              <a:buFont typeface="Arial" panose="020B0604020202020204" pitchFamily="34" charset="0"/>
              <a:buChar char="•"/>
              <a:defRPr/>
            </a:pPr>
            <a:r>
              <a:rPr lang="en-US" altLang="en-US" sz="2800" dirty="0" smtClean="0">
                <a:ea typeface="Calibri" panose="020F0502020204030204" pitchFamily="34" charset="0"/>
                <a:cs typeface="Times New Roman" panose="02020603050405020304" pitchFamily="18" charset="0"/>
              </a:rPr>
              <a:t>If </a:t>
            </a:r>
            <a:r>
              <a:rPr lang="en-US" altLang="en-US" sz="2800" dirty="0">
                <a:ea typeface="Calibri" panose="020F0502020204030204" pitchFamily="34" charset="0"/>
                <a:cs typeface="Times New Roman" panose="02020603050405020304" pitchFamily="18" charset="0"/>
              </a:rPr>
              <a:t>the volunteer sample is not representative, it may be necessary to select additional campuses for the pilot study. </a:t>
            </a:r>
          </a:p>
          <a:p>
            <a:endParaRPr lang="en-US" dirty="0"/>
          </a:p>
        </p:txBody>
      </p:sp>
      <p:sp>
        <p:nvSpPr>
          <p:cNvPr id="4" name="Footer Placeholder 3"/>
          <p:cNvSpPr>
            <a:spLocks noGrp="1"/>
          </p:cNvSpPr>
          <p:nvPr>
            <p:ph type="ftr" sz="quarter" idx="11"/>
          </p:nvPr>
        </p:nvSpPr>
        <p:spPr/>
        <p:txBody>
          <a:bodyPr/>
          <a:lstStyle/>
          <a:p>
            <a:pPr>
              <a:defRPr/>
            </a:pPr>
            <a:r>
              <a:rPr lang="en-US" dirty="0" smtClean="0"/>
              <a:t>TEA - September 2016 Fall ELL Assessment Update</a:t>
            </a:r>
            <a:endParaRPr lang="en-US" dirty="0"/>
          </a:p>
        </p:txBody>
      </p:sp>
      <p:sp>
        <p:nvSpPr>
          <p:cNvPr id="5" name="Slide Number Placeholder 4"/>
          <p:cNvSpPr>
            <a:spLocks noGrp="1"/>
          </p:cNvSpPr>
          <p:nvPr>
            <p:ph type="sldNum" sz="quarter" idx="12"/>
          </p:nvPr>
        </p:nvSpPr>
        <p:spPr/>
        <p:txBody>
          <a:bodyPr/>
          <a:lstStyle/>
          <a:p>
            <a:pPr>
              <a:defRPr/>
            </a:pPr>
            <a:fld id="{119C1FBF-7407-45B0-8B21-187D4A7A7054}" type="slidenum">
              <a:rPr lang="en-US" smtClean="0"/>
              <a:pPr>
                <a:defRPr/>
              </a:pPr>
              <a:t>20</a:t>
            </a:fld>
            <a:endParaRPr lang="en-US" dirty="0"/>
          </a:p>
        </p:txBody>
      </p:sp>
    </p:spTree>
    <p:extLst>
      <p:ext uri="{BB962C8B-B14F-4D97-AF65-F5344CB8AC3E}">
        <p14:creationId xmlns:p14="http://schemas.microsoft.com/office/powerpoint/2010/main" val="576330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96963" y="758825"/>
            <a:ext cx="10058400" cy="3565525"/>
          </a:xfrm>
        </p:spPr>
        <p:txBody>
          <a:bodyPr/>
          <a:lstStyle/>
          <a:p>
            <a:pPr eaLnBrk="1" fontAlgn="auto" hangingPunct="1">
              <a:spcAft>
                <a:spcPts val="0"/>
              </a:spcAft>
              <a:defRPr/>
            </a:pPr>
            <a:r>
              <a:rPr lang="en-US" sz="4400" dirty="0" smtClean="0">
                <a:solidFill>
                  <a:schemeClr val="tx2">
                    <a:satMod val="130000"/>
                  </a:schemeClr>
                </a:solidFill>
              </a:rPr>
              <a:t>Assessment Decisions for ELLs - Updates</a:t>
            </a:r>
            <a:endParaRPr lang="en-US" sz="4400" dirty="0">
              <a:solidFill>
                <a:schemeClr val="tx2">
                  <a:satMod val="130000"/>
                </a:schemeClr>
              </a:solidFill>
            </a:endParaRPr>
          </a:p>
        </p:txBody>
      </p:sp>
      <p:sp>
        <p:nvSpPr>
          <p:cNvPr id="7" name="Text Placeholder 6"/>
          <p:cNvSpPr>
            <a:spLocks noGrp="1"/>
          </p:cNvSpPr>
          <p:nvPr>
            <p:ph type="body" idx="1"/>
          </p:nvPr>
        </p:nvSpPr>
        <p:spPr>
          <a:xfrm>
            <a:off x="1096963" y="4452938"/>
            <a:ext cx="10058400" cy="1143000"/>
          </a:xfrm>
        </p:spPr>
        <p:txBody>
          <a:bodyPr rtlCol="0"/>
          <a:lstStyle/>
          <a:p>
            <a:pPr eaLnBrk="1" fontAlgn="auto" hangingPunct="1">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December 2016 STAAR L EOC Administrations</a:t>
            </a:r>
            <a:endParaRPr lang="en-US" dirty="0">
              <a:solidFill>
                <a:schemeClr val="tx2">
                  <a:satMod val="130000"/>
                </a:schemeClr>
              </a:solidFill>
            </a:endParaRPr>
          </a:p>
        </p:txBody>
      </p:sp>
      <p:sp>
        <p:nvSpPr>
          <p:cNvPr id="3" name="Content Placeholder 2"/>
          <p:cNvSpPr>
            <a:spLocks noGrp="1"/>
          </p:cNvSpPr>
          <p:nvPr>
            <p:ph idx="1"/>
          </p:nvPr>
        </p:nvSpPr>
        <p:spPr/>
        <p:txBody>
          <a:bodyPr rtlCol="0">
            <a:normAutofit fontScale="92500"/>
          </a:bodyPr>
          <a:lstStyle/>
          <a:p>
            <a:pPr marL="91440" indent="-91440" eaLnBrk="1" fontAlgn="auto" hangingPunct="1">
              <a:buFont typeface="Arial" panose="020B0604020202020204" pitchFamily="34" charset="0"/>
              <a:buChar char="•"/>
              <a:defRPr/>
            </a:pPr>
            <a:r>
              <a:rPr lang="en-US" altLang="en-US" sz="3000" dirty="0">
                <a:solidFill>
                  <a:schemeClr val="tx1">
                    <a:lumMod val="75000"/>
                    <a:lumOff val="25000"/>
                  </a:schemeClr>
                </a:solidFill>
              </a:rPr>
              <a:t>Will be available in the online </a:t>
            </a:r>
            <a:r>
              <a:rPr lang="en-US" altLang="en-US" sz="3000" dirty="0" smtClean="0">
                <a:solidFill>
                  <a:schemeClr val="tx1">
                    <a:lumMod val="75000"/>
                    <a:lumOff val="25000"/>
                  </a:schemeClr>
                </a:solidFill>
              </a:rPr>
              <a:t>interface. </a:t>
            </a:r>
          </a:p>
          <a:p>
            <a:pPr marL="91440" indent="-91440" eaLnBrk="1" fontAlgn="auto" hangingPunct="1">
              <a:buFont typeface="Arial" panose="020B0604020202020204" pitchFamily="34" charset="0"/>
              <a:buChar char="•"/>
              <a:defRPr/>
            </a:pPr>
            <a:r>
              <a:rPr lang="en-US" altLang="en-US" sz="3000" dirty="0" smtClean="0">
                <a:solidFill>
                  <a:schemeClr val="tx1">
                    <a:lumMod val="75000"/>
                    <a:lumOff val="25000"/>
                  </a:schemeClr>
                </a:solidFill>
              </a:rPr>
              <a:t>Student </a:t>
            </a:r>
            <a:r>
              <a:rPr lang="en-US" altLang="en-US" sz="3000" dirty="0">
                <a:solidFill>
                  <a:schemeClr val="tx1">
                    <a:lumMod val="75000"/>
                    <a:lumOff val="25000"/>
                  </a:schemeClr>
                </a:solidFill>
              </a:rPr>
              <a:t>tutorials and </a:t>
            </a:r>
            <a:r>
              <a:rPr lang="en-US" altLang="en-US" sz="3000" dirty="0" smtClean="0">
                <a:solidFill>
                  <a:schemeClr val="tx1">
                    <a:lumMod val="75000"/>
                    <a:lumOff val="25000"/>
                  </a:schemeClr>
                </a:solidFill>
              </a:rPr>
              <a:t>released tests are available </a:t>
            </a:r>
            <a:r>
              <a:rPr lang="en-US" altLang="en-US" sz="3000" dirty="0">
                <a:solidFill>
                  <a:schemeClr val="tx1">
                    <a:lumMod val="75000"/>
                    <a:lumOff val="25000"/>
                  </a:schemeClr>
                </a:solidFill>
              </a:rPr>
              <a:t>for students to </a:t>
            </a:r>
            <a:r>
              <a:rPr lang="en-US" altLang="en-US" sz="3000" dirty="0" smtClean="0">
                <a:solidFill>
                  <a:schemeClr val="tx1">
                    <a:lumMod val="75000"/>
                    <a:lumOff val="25000"/>
                  </a:schemeClr>
                </a:solidFill>
              </a:rPr>
              <a:t>practice.</a:t>
            </a:r>
          </a:p>
          <a:p>
            <a:pPr marL="91440" indent="-91440" eaLnBrk="1" fontAlgn="auto" hangingPunct="1">
              <a:buFont typeface="Arial" panose="020B0604020202020204" pitchFamily="34" charset="0"/>
              <a:buChar char="•"/>
              <a:defRPr/>
            </a:pPr>
            <a:r>
              <a:rPr lang="en-US" altLang="en-US" sz="3000" dirty="0">
                <a:solidFill>
                  <a:schemeClr val="tx1">
                    <a:lumMod val="75000"/>
                    <a:lumOff val="25000"/>
                  </a:schemeClr>
                </a:solidFill>
              </a:rPr>
              <a:t>Special request process for paper </a:t>
            </a:r>
            <a:r>
              <a:rPr lang="en-US" altLang="en-US" sz="3000" dirty="0" smtClean="0">
                <a:solidFill>
                  <a:schemeClr val="tx1">
                    <a:lumMod val="75000"/>
                    <a:lumOff val="25000"/>
                  </a:schemeClr>
                </a:solidFill>
              </a:rPr>
              <a:t>administrations still available.</a:t>
            </a:r>
          </a:p>
          <a:p>
            <a:pPr marL="91440" indent="-91440" eaLnBrk="1" fontAlgn="auto" hangingPunct="1">
              <a:buFont typeface="Arial" panose="020B0604020202020204" pitchFamily="34" charset="0"/>
              <a:buChar char="•"/>
              <a:defRPr/>
            </a:pPr>
            <a:r>
              <a:rPr lang="en-US" sz="3000" dirty="0" smtClean="0">
                <a:solidFill>
                  <a:schemeClr val="tx1">
                    <a:lumMod val="75000"/>
                    <a:lumOff val="25000"/>
                  </a:schemeClr>
                </a:solidFill>
              </a:rPr>
              <a:t>December STAAR L Paper Administration Guides:</a:t>
            </a:r>
          </a:p>
          <a:p>
            <a:pPr marL="383540" lvl="1" indent="-91440" eaLnBrk="1" fontAlgn="auto" hangingPunct="1">
              <a:buFont typeface="Arial" panose="020B0604020202020204" pitchFamily="34" charset="0"/>
              <a:buChar char="•"/>
              <a:defRPr/>
            </a:pPr>
            <a:r>
              <a:rPr lang="en-US" sz="2800" dirty="0" smtClean="0">
                <a:solidFill>
                  <a:schemeClr val="tx1">
                    <a:lumMod val="75000"/>
                    <a:lumOff val="25000"/>
                  </a:schemeClr>
                </a:solidFill>
              </a:rPr>
              <a:t>Non-secure section will be posted on STAAR L webpage ahead of time.</a:t>
            </a:r>
          </a:p>
          <a:p>
            <a:pPr marL="383540" lvl="1" indent="-91440" eaLnBrk="1" fontAlgn="auto" hangingPunct="1">
              <a:buFont typeface="Arial" panose="020B0604020202020204" pitchFamily="34" charset="0"/>
              <a:buChar char="•"/>
              <a:defRPr/>
            </a:pPr>
            <a:r>
              <a:rPr lang="en-US" sz="2800" dirty="0" smtClean="0">
                <a:solidFill>
                  <a:schemeClr val="tx1">
                    <a:lumMod val="75000"/>
                    <a:lumOff val="25000"/>
                  </a:schemeClr>
                </a:solidFill>
              </a:rPr>
              <a:t>Complete paper administration </a:t>
            </a:r>
            <a:r>
              <a:rPr lang="en-US" sz="2800" dirty="0">
                <a:solidFill>
                  <a:schemeClr val="tx1">
                    <a:lumMod val="75000"/>
                    <a:lumOff val="25000"/>
                  </a:schemeClr>
                </a:solidFill>
              </a:rPr>
              <a:t>guides </a:t>
            </a:r>
            <a:r>
              <a:rPr lang="en-US" sz="2800" dirty="0" smtClean="0">
                <a:solidFill>
                  <a:schemeClr val="tx1">
                    <a:lumMod val="75000"/>
                    <a:lumOff val="25000"/>
                  </a:schemeClr>
                </a:solidFill>
              </a:rPr>
              <a:t>(including secure </a:t>
            </a:r>
            <a:r>
              <a:rPr lang="en-US" sz="2800" dirty="0">
                <a:solidFill>
                  <a:schemeClr val="tx1">
                    <a:lumMod val="75000"/>
                    <a:lumOff val="25000"/>
                  </a:schemeClr>
                </a:solidFill>
              </a:rPr>
              <a:t>section with off-limits word </a:t>
            </a:r>
            <a:r>
              <a:rPr lang="en-US" sz="2800" dirty="0" smtClean="0">
                <a:solidFill>
                  <a:schemeClr val="tx1">
                    <a:lumMod val="75000"/>
                    <a:lumOff val="25000"/>
                  </a:schemeClr>
                </a:solidFill>
              </a:rPr>
              <a:t>list) will be shipped later </a:t>
            </a:r>
            <a:r>
              <a:rPr lang="en-US" sz="2800" dirty="0">
                <a:solidFill>
                  <a:schemeClr val="tx1">
                    <a:lumMod val="75000"/>
                    <a:lumOff val="25000"/>
                  </a:schemeClr>
                </a:solidFill>
              </a:rPr>
              <a:t>this </a:t>
            </a:r>
            <a:r>
              <a:rPr lang="en-US" sz="2800" dirty="0" smtClean="0">
                <a:solidFill>
                  <a:schemeClr val="tx1">
                    <a:lumMod val="75000"/>
                    <a:lumOff val="25000"/>
                  </a:schemeClr>
                </a:solidFill>
              </a:rPr>
              <a:t>fall with testing materials.</a:t>
            </a:r>
            <a:endParaRPr lang="en-US" sz="2800" dirty="0">
              <a:solidFill>
                <a:schemeClr val="tx1">
                  <a:lumMod val="75000"/>
                  <a:lumOff val="25000"/>
                </a:schemeClr>
              </a:solidFill>
            </a:endParaRPr>
          </a:p>
          <a:p>
            <a:pPr marL="886650" lvl="3" indent="0" eaLnBrk="1" fontAlgn="auto" hangingPunct="1">
              <a:spcAft>
                <a:spcPts val="0"/>
              </a:spcAft>
              <a:buFont typeface="Calibri" panose="020F0502020204030204" pitchFamily="34" charset="0"/>
              <a:buNone/>
              <a:defRPr/>
            </a:pPr>
            <a:endParaRPr lang="en-US" dirty="0" smtClean="0">
              <a:solidFill>
                <a:schemeClr val="tx1">
                  <a:lumMod val="75000"/>
                  <a:lumOff val="25000"/>
                </a:schemeClr>
              </a:solidFill>
            </a:endParaRPr>
          </a:p>
          <a:p>
            <a:pPr marL="1069530" lvl="3" indent="-182880" eaLnBrk="1" fontAlgn="auto" hangingPunct="1">
              <a:spcAft>
                <a:spcPts val="0"/>
              </a:spcAft>
              <a:buFont typeface="Wingdings 2"/>
              <a:buChar char=""/>
              <a:defRPr/>
            </a:pPr>
            <a:endParaRPr lang="en-US" dirty="0" smtClean="0">
              <a:solidFill>
                <a:schemeClr val="tx1">
                  <a:lumMod val="75000"/>
                  <a:lumOff val="25000"/>
                </a:schemeClr>
              </a:solidFill>
            </a:endParaRPr>
          </a:p>
          <a:p>
            <a:pPr marL="824230" lvl="2" indent="-237744" eaLnBrk="1" fontAlgn="auto" hangingPunct="1">
              <a:spcAft>
                <a:spcPts val="0"/>
              </a:spcAft>
              <a:buFont typeface="Verdana"/>
              <a:buChar char="◦"/>
              <a:defRPr/>
            </a:pPr>
            <a:endParaRPr lang="en-US" dirty="0">
              <a:solidFill>
                <a:schemeClr val="tx1">
                  <a:lumMod val="75000"/>
                  <a:lumOff val="25000"/>
                </a:schemeClr>
              </a:solidFill>
            </a:endParaRPr>
          </a:p>
        </p:txBody>
      </p:sp>
      <p:sp>
        <p:nvSpPr>
          <p:cNvPr id="4" name="Footer Placeholder 3"/>
          <p:cNvSpPr>
            <a:spLocks noGrp="1"/>
          </p:cNvSpPr>
          <p:nvPr>
            <p:ph type="ftr" sz="quarter" idx="11"/>
          </p:nvPr>
        </p:nvSpPr>
        <p:spPr/>
        <p:txBody>
          <a:bodyPr/>
          <a:lstStyle/>
          <a:p>
            <a:pPr>
              <a:defRPr/>
            </a:pPr>
            <a:r>
              <a:rPr lang="en-US" dirty="0"/>
              <a:t>TEA - </a:t>
            </a:r>
            <a:r>
              <a:rPr lang="en-US"/>
              <a:t>September 2016 </a:t>
            </a:r>
            <a:r>
              <a:rPr lang="en-US" dirty="0"/>
              <a:t>Fall ELL Assessment Update</a:t>
            </a:r>
          </a:p>
        </p:txBody>
      </p:sp>
      <p:sp>
        <p:nvSpPr>
          <p:cNvPr id="5" name="Slide Number Placeholder 4"/>
          <p:cNvSpPr>
            <a:spLocks noGrp="1"/>
          </p:cNvSpPr>
          <p:nvPr>
            <p:ph type="sldNum" sz="quarter" idx="12"/>
          </p:nvPr>
        </p:nvSpPr>
        <p:spPr/>
        <p:txBody>
          <a:bodyPr/>
          <a:lstStyle/>
          <a:p>
            <a:pPr>
              <a:defRPr/>
            </a:pPr>
            <a:fld id="{381567E3-A32E-40CB-895E-DE95ADDFB4BE}" type="slidenum">
              <a:rPr lang="en-US"/>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English I EOC Special Provision TAC §101.1007</a:t>
            </a:r>
            <a:endParaRPr lang="en-US" dirty="0">
              <a:solidFill>
                <a:schemeClr val="tx2">
                  <a:satMod val="130000"/>
                </a:schemeClr>
              </a:solidFill>
            </a:endParaRPr>
          </a:p>
        </p:txBody>
      </p:sp>
      <p:sp>
        <p:nvSpPr>
          <p:cNvPr id="3" name="Content Placeholder 2"/>
          <p:cNvSpPr>
            <a:spLocks noGrp="1"/>
          </p:cNvSpPr>
          <p:nvPr>
            <p:ph idx="1"/>
          </p:nvPr>
        </p:nvSpPr>
        <p:spPr>
          <a:xfrm>
            <a:off x="1014124" y="1846263"/>
            <a:ext cx="10141239" cy="4465608"/>
          </a:xfrm>
        </p:spPr>
        <p:txBody>
          <a:bodyPr rtlCol="0">
            <a:normAutofit fontScale="62500" lnSpcReduction="20000"/>
          </a:bodyPr>
          <a:lstStyle/>
          <a:p>
            <a:pPr marL="365760" indent="-283464" eaLnBrk="1" fontAlgn="auto" hangingPunct="1">
              <a:spcAft>
                <a:spcPts val="0"/>
              </a:spcAft>
              <a:buFont typeface="Wingdings 2"/>
              <a:buChar char=""/>
              <a:defRPr/>
            </a:pPr>
            <a:r>
              <a:rPr lang="en-US" sz="4000" dirty="0" smtClean="0">
                <a:solidFill>
                  <a:schemeClr val="tx1">
                    <a:lumMod val="75000"/>
                    <a:lumOff val="25000"/>
                  </a:schemeClr>
                </a:solidFill>
              </a:rPr>
              <a:t>For ELLs who ― </a:t>
            </a:r>
          </a:p>
          <a:p>
            <a:pPr marL="640080" lvl="1" indent="-237744" eaLnBrk="1" fontAlgn="auto" hangingPunct="1">
              <a:spcAft>
                <a:spcPts val="0"/>
              </a:spcAft>
              <a:buFont typeface="Verdana"/>
              <a:buChar char="◦"/>
              <a:defRPr/>
            </a:pPr>
            <a:r>
              <a:rPr lang="en-US" sz="3600" dirty="0" smtClean="0">
                <a:solidFill>
                  <a:schemeClr val="tx1">
                    <a:lumMod val="75000"/>
                    <a:lumOff val="25000"/>
                  </a:schemeClr>
                </a:solidFill>
              </a:rPr>
              <a:t>have been enrolled in U.S. schools 3 school years or less (5 or less if qualifying unschooled asylee/refugee) and</a:t>
            </a:r>
          </a:p>
          <a:p>
            <a:pPr marL="640080" lvl="1" indent="-237744" eaLnBrk="1" fontAlgn="auto" hangingPunct="1">
              <a:spcAft>
                <a:spcPts val="0"/>
              </a:spcAft>
              <a:buFont typeface="Verdana"/>
              <a:buChar char="◦"/>
              <a:defRPr/>
            </a:pPr>
            <a:r>
              <a:rPr lang="en-US" sz="3600" dirty="0" smtClean="0">
                <a:solidFill>
                  <a:schemeClr val="tx1">
                    <a:lumMod val="75000"/>
                    <a:lumOff val="25000"/>
                  </a:schemeClr>
                </a:solidFill>
              </a:rPr>
              <a:t>have not yet attained TELPAS advanced high reading rating</a:t>
            </a:r>
          </a:p>
          <a:p>
            <a:pPr marL="365760" indent="-283464" eaLnBrk="1" fontAlgn="auto" hangingPunct="1">
              <a:spcAft>
                <a:spcPts val="0"/>
              </a:spcAft>
              <a:buFont typeface="Wingdings 2"/>
              <a:buChar char=""/>
              <a:defRPr/>
            </a:pPr>
            <a:r>
              <a:rPr lang="en-US" sz="4000" dirty="0" smtClean="0">
                <a:solidFill>
                  <a:schemeClr val="tx1">
                    <a:lumMod val="75000"/>
                    <a:lumOff val="25000"/>
                  </a:schemeClr>
                </a:solidFill>
              </a:rPr>
              <a:t>When enrolled in English I/ESOL I course, eligible ELL shall not be required to retake assessment each time it is administered if student passes course but does not meet standard.</a:t>
            </a:r>
          </a:p>
          <a:p>
            <a:pPr marL="365760" indent="-283464" eaLnBrk="1" fontAlgn="auto" hangingPunct="1">
              <a:spcAft>
                <a:spcPts val="0"/>
              </a:spcAft>
              <a:buFont typeface="Wingdings 2"/>
              <a:buChar char=""/>
              <a:defRPr/>
            </a:pPr>
            <a:endParaRPr lang="en-US" dirty="0" smtClean="0">
              <a:solidFill>
                <a:schemeClr val="tx1">
                  <a:lumMod val="75000"/>
                  <a:lumOff val="25000"/>
                </a:schemeClr>
              </a:solidFill>
            </a:endParaRPr>
          </a:p>
          <a:p>
            <a:pPr marL="82296" indent="0" eaLnBrk="1" fontAlgn="auto" hangingPunct="1">
              <a:spcAft>
                <a:spcPts val="0"/>
              </a:spcAft>
              <a:buFont typeface="Wingdings 2"/>
              <a:buNone/>
              <a:defRPr/>
            </a:pPr>
            <a:r>
              <a:rPr lang="en-US" sz="3600" dirty="0" smtClean="0">
                <a:solidFill>
                  <a:schemeClr val="tx1">
                    <a:lumMod val="75000"/>
                    <a:lumOff val="25000"/>
                  </a:schemeClr>
                </a:solidFill>
              </a:rPr>
              <a:t>Note:</a:t>
            </a:r>
          </a:p>
          <a:p>
            <a:pPr marL="365760" indent="-283464" eaLnBrk="1" fontAlgn="auto" hangingPunct="1">
              <a:spcAft>
                <a:spcPts val="0"/>
              </a:spcAft>
              <a:buFont typeface="Wingdings 2"/>
              <a:buChar char=""/>
              <a:defRPr/>
            </a:pPr>
            <a:r>
              <a:rPr lang="en-US" sz="3600" dirty="0" smtClean="0">
                <a:solidFill>
                  <a:schemeClr val="tx1">
                    <a:lumMod val="75000"/>
                    <a:lumOff val="25000"/>
                  </a:schemeClr>
                </a:solidFill>
              </a:rPr>
              <a:t>Students are not exempt from testing while in the course.</a:t>
            </a:r>
          </a:p>
          <a:p>
            <a:pPr marL="365760" indent="-283464" eaLnBrk="1" fontAlgn="auto" hangingPunct="1">
              <a:spcAft>
                <a:spcPts val="0"/>
              </a:spcAft>
              <a:buFont typeface="Wingdings 2"/>
              <a:buChar char=""/>
              <a:defRPr/>
            </a:pPr>
            <a:r>
              <a:rPr lang="en-US" sz="3600" dirty="0" smtClean="0">
                <a:solidFill>
                  <a:schemeClr val="tx1">
                    <a:lumMod val="75000"/>
                    <a:lumOff val="25000"/>
                  </a:schemeClr>
                </a:solidFill>
              </a:rPr>
              <a:t>Provision does not apply to English II.</a:t>
            </a:r>
          </a:p>
          <a:p>
            <a:pPr marL="365760" indent="-283464" eaLnBrk="1" fontAlgn="auto" hangingPunct="1">
              <a:spcAft>
                <a:spcPts val="0"/>
              </a:spcAft>
              <a:buFont typeface="Wingdings 2"/>
              <a:buChar char=""/>
              <a:defRPr/>
            </a:pPr>
            <a:r>
              <a:rPr lang="en-US" sz="3600" dirty="0">
                <a:solidFill>
                  <a:schemeClr val="tx1">
                    <a:lumMod val="75000"/>
                    <a:lumOff val="25000"/>
                  </a:schemeClr>
                </a:solidFill>
              </a:rPr>
              <a:t>Provision is not tied to any particular graduation plan.</a:t>
            </a:r>
          </a:p>
          <a:p>
            <a:pPr marL="0" indent="0" eaLnBrk="1" fontAlgn="auto" hangingPunct="1">
              <a:spcAft>
                <a:spcPts val="0"/>
              </a:spcAft>
              <a:buFont typeface="Wingdings 2"/>
              <a:buNone/>
              <a:defRPr/>
            </a:pPr>
            <a:r>
              <a:rPr lang="en-US" b="1" dirty="0" smtClean="0">
                <a:solidFill>
                  <a:schemeClr val="tx1">
                    <a:lumMod val="75000"/>
                    <a:lumOff val="25000"/>
                  </a:schemeClr>
                </a:solidFill>
                <a:latin typeface="Arial" pitchFamily="34" charset="0"/>
                <a:cs typeface="Arial" pitchFamily="34" charset="0"/>
              </a:rPr>
              <a:t> </a:t>
            </a:r>
          </a:p>
          <a:p>
            <a:pPr marL="365760" indent="-283464" eaLnBrk="1" fontAlgn="auto" hangingPunct="1">
              <a:spcAft>
                <a:spcPts val="0"/>
              </a:spcAft>
              <a:buFont typeface="Wingdings 2"/>
              <a:buChar char=""/>
              <a:defRPr/>
            </a:pPr>
            <a:endParaRPr lang="en-US" dirty="0">
              <a:solidFill>
                <a:schemeClr val="tx1">
                  <a:lumMod val="75000"/>
                  <a:lumOff val="25000"/>
                </a:schemeClr>
              </a:solidFill>
            </a:endParaRPr>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5" name="Slide Number Placeholder 4"/>
          <p:cNvSpPr>
            <a:spLocks noGrp="1"/>
          </p:cNvSpPr>
          <p:nvPr>
            <p:ph type="sldNum" sz="quarter" idx="12"/>
          </p:nvPr>
        </p:nvSpPr>
        <p:spPr/>
        <p:txBody>
          <a:bodyPr/>
          <a:lstStyle/>
          <a:p>
            <a:pPr>
              <a:defRPr/>
            </a:pPr>
            <a:fld id="{2894A694-E471-4575-AAEE-59B0217E3634}" type="slidenum">
              <a:rPr lang="en-US"/>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fontAlgn="auto" hangingPunct="1">
              <a:spcAft>
                <a:spcPts val="0"/>
              </a:spcAft>
              <a:defRPr/>
            </a:pPr>
            <a:r>
              <a:rPr lang="en-US" sz="3900" dirty="0">
                <a:solidFill>
                  <a:schemeClr val="tx2">
                    <a:satMod val="130000"/>
                  </a:schemeClr>
                </a:solidFill>
              </a:rPr>
              <a:t>Special </a:t>
            </a:r>
            <a:r>
              <a:rPr lang="en-US" sz="3900" dirty="0" smtClean="0">
                <a:solidFill>
                  <a:schemeClr val="tx2">
                    <a:satMod val="130000"/>
                  </a:schemeClr>
                </a:solidFill>
              </a:rPr>
              <a:t>Provision and the Individual Graduation Committee – SB 149 </a:t>
            </a:r>
            <a:endParaRPr lang="en-US" sz="3900" dirty="0">
              <a:solidFill>
                <a:schemeClr val="tx2">
                  <a:satMod val="130000"/>
                </a:schemeClr>
              </a:solidFill>
            </a:endParaRPr>
          </a:p>
        </p:txBody>
      </p:sp>
      <p:sp>
        <p:nvSpPr>
          <p:cNvPr id="37891" name="Content Placeholder 1"/>
          <p:cNvSpPr>
            <a:spLocks noGrp="1"/>
          </p:cNvSpPr>
          <p:nvPr>
            <p:ph idx="1"/>
          </p:nvPr>
        </p:nvSpPr>
        <p:spPr/>
        <p:txBody>
          <a:bodyPr/>
          <a:lstStyle/>
          <a:p>
            <a:pPr marL="0" indent="0" eaLnBrk="1" hangingPunct="1">
              <a:buFont typeface="Wingdings 2" panose="05020102010507070707" pitchFamily="18" charset="2"/>
              <a:buNone/>
            </a:pPr>
            <a:r>
              <a:rPr lang="en-US" altLang="en-US" sz="2800" smtClean="0"/>
              <a:t>ELLs who qualify for the Special Provision for English I are required to complete IGC requirements for English I in addition to the other course in which the student failed to achieve the EOC assessment performance requirements.</a:t>
            </a:r>
            <a:endParaRPr lang="en-US" altLang="en-US" smtClean="0"/>
          </a:p>
        </p:txBody>
      </p:sp>
      <p:sp>
        <p:nvSpPr>
          <p:cNvPr id="3" name="Footer Placeholder 2"/>
          <p:cNvSpPr>
            <a:spLocks noGrp="1"/>
          </p:cNvSpPr>
          <p:nvPr>
            <p:ph type="ftr" sz="quarter" idx="11"/>
          </p:nvPr>
        </p:nvSpPr>
        <p:spPr/>
        <p:txBody>
          <a:bodyPr/>
          <a:lstStyle/>
          <a:p>
            <a:pPr>
              <a:defRPr/>
            </a:pPr>
            <a:r>
              <a:rPr lang="en-US" dirty="0"/>
              <a:t>TEA - September 2016 Fall ELL Assessment Update</a:t>
            </a:r>
          </a:p>
        </p:txBody>
      </p:sp>
      <p:sp>
        <p:nvSpPr>
          <p:cNvPr id="4" name="Slide Number Placeholder 3"/>
          <p:cNvSpPr>
            <a:spLocks noGrp="1"/>
          </p:cNvSpPr>
          <p:nvPr>
            <p:ph type="sldNum" sz="quarter" idx="12"/>
          </p:nvPr>
        </p:nvSpPr>
        <p:spPr/>
        <p:txBody>
          <a:bodyPr/>
          <a:lstStyle/>
          <a:p>
            <a:pPr>
              <a:defRPr/>
            </a:pPr>
            <a:fld id="{2EA5FEFD-5DDF-4976-B7BF-59687BC20300}" type="slidenum">
              <a:rPr lang="en-US"/>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pPr eaLnBrk="1" fontAlgn="auto" hangingPunct="1">
              <a:spcAft>
                <a:spcPts val="0"/>
              </a:spcAft>
              <a:defRPr/>
            </a:pPr>
            <a:r>
              <a:rPr lang="en-US" dirty="0" smtClean="0">
                <a:solidFill>
                  <a:schemeClr val="tx2">
                    <a:satMod val="130000"/>
                  </a:schemeClr>
                </a:solidFill>
              </a:rPr>
              <a:t>ELLs with Parental Denials TAC §101.1005 (f)</a:t>
            </a:r>
            <a:endParaRPr lang="en-US" dirty="0">
              <a:solidFill>
                <a:schemeClr val="tx2">
                  <a:satMod val="130000"/>
                </a:schemeClr>
              </a:solidFill>
            </a:endParaRPr>
          </a:p>
        </p:txBody>
      </p:sp>
      <p:sp>
        <p:nvSpPr>
          <p:cNvPr id="39939" name="Content Placeholder 2"/>
          <p:cNvSpPr>
            <a:spLocks noGrp="1"/>
          </p:cNvSpPr>
          <p:nvPr>
            <p:ph idx="1"/>
          </p:nvPr>
        </p:nvSpPr>
        <p:spPr/>
        <p:txBody>
          <a:bodyPr/>
          <a:lstStyle/>
          <a:p>
            <a:pPr eaLnBrk="1" hangingPunct="1"/>
            <a:r>
              <a:rPr lang="en-US" altLang="en-US" sz="2500" dirty="0" smtClean="0"/>
              <a:t>Reminder:  These students are not eligible for special ELL assessment, accommodation, or accountability provisions</a:t>
            </a:r>
          </a:p>
          <a:p>
            <a:pPr marL="495300" lvl="1" indent="-342900" eaLnBrk="1" hangingPunct="1"/>
            <a:r>
              <a:rPr lang="en-US" altLang="en-US" sz="2300" dirty="0" smtClean="0"/>
              <a:t>No testing in Spanish</a:t>
            </a:r>
          </a:p>
          <a:p>
            <a:pPr marL="495300" lvl="1" indent="-342900" eaLnBrk="1" hangingPunct="1"/>
            <a:r>
              <a:rPr lang="en-US" altLang="en-US" sz="2500" dirty="0"/>
              <a:t>No linguistic accommodations during testing</a:t>
            </a:r>
          </a:p>
          <a:p>
            <a:pPr marL="495300" lvl="1" indent="-342900" eaLnBrk="1" hangingPunct="1"/>
            <a:r>
              <a:rPr lang="en-US" altLang="en-US" sz="2300" dirty="0" smtClean="0"/>
              <a:t>No English I EOC special provision</a:t>
            </a:r>
          </a:p>
          <a:p>
            <a:pPr marL="495300" lvl="1" indent="-342900" eaLnBrk="1" hangingPunct="1"/>
            <a:r>
              <a:rPr lang="en-US" altLang="en-US" sz="2300" dirty="0" smtClean="0"/>
              <a:t>No unschooled </a:t>
            </a:r>
            <a:r>
              <a:rPr lang="en-US" altLang="en-US" sz="2300" dirty="0" err="1" smtClean="0"/>
              <a:t>asylee</a:t>
            </a:r>
            <a:r>
              <a:rPr lang="en-US" altLang="en-US" sz="2300" dirty="0" smtClean="0"/>
              <a:t>/refugee provision</a:t>
            </a:r>
            <a:endParaRPr lang="en-US" altLang="en-US" sz="2500" dirty="0" smtClean="0"/>
          </a:p>
          <a:p>
            <a:pPr eaLnBrk="1" hangingPunct="1"/>
            <a:r>
              <a:rPr lang="en-US" altLang="en-US" sz="2500" dirty="0" smtClean="0"/>
              <a:t>ELLs with parental denials may, however, use bilingual, ESL, or other allowable dictionaries as part of the dictionary policy for STAAR reading and writing tests in grade 6 and up; under this policy, use of certain dictionaries are not considered linguistic accommodations.</a:t>
            </a:r>
          </a:p>
          <a:p>
            <a:pPr eaLnBrk="1" hangingPunct="1"/>
            <a:endParaRPr lang="en-US" altLang="en-US" sz="2500" dirty="0" smtClean="0"/>
          </a:p>
        </p:txBody>
      </p:sp>
      <p:sp>
        <p:nvSpPr>
          <p:cNvPr id="5" name="Footer Placeholder 4"/>
          <p:cNvSpPr>
            <a:spLocks noGrp="1"/>
          </p:cNvSpPr>
          <p:nvPr>
            <p:ph type="ftr" sz="quarter" idx="11"/>
          </p:nvPr>
        </p:nvSpPr>
        <p:spPr/>
        <p:txBody>
          <a:bodyPr/>
          <a:lstStyle/>
          <a:p>
            <a:pPr>
              <a:defRPr/>
            </a:pPr>
            <a:r>
              <a:rPr lang="en-US" dirty="0"/>
              <a:t>TEA - September </a:t>
            </a:r>
            <a:r>
              <a:rPr lang="en-US" dirty="0" smtClean="0"/>
              <a:t>2016 </a:t>
            </a:r>
            <a:r>
              <a:rPr lang="en-US" dirty="0"/>
              <a:t>Fall ELL Assessment Update</a:t>
            </a:r>
          </a:p>
        </p:txBody>
      </p:sp>
      <p:sp>
        <p:nvSpPr>
          <p:cNvPr id="4" name="Slide Number Placeholder 3"/>
          <p:cNvSpPr>
            <a:spLocks noGrp="1"/>
          </p:cNvSpPr>
          <p:nvPr>
            <p:ph type="sldNum" sz="quarter" idx="12"/>
          </p:nvPr>
        </p:nvSpPr>
        <p:spPr/>
        <p:txBody>
          <a:bodyPr/>
          <a:lstStyle/>
          <a:p>
            <a:pPr>
              <a:defRPr/>
            </a:pPr>
            <a:fld id="{E7AFF0D7-89B4-43B3-9E7A-D19E971D5FD4}" type="slidenum">
              <a:rPr lang="en-US"/>
              <a:pPr>
                <a:defRPr/>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758825"/>
            <a:ext cx="10058400" cy="3565525"/>
          </a:xfrm>
        </p:spPr>
        <p:txBody>
          <a:bodyPr/>
          <a:lstStyle/>
          <a:p>
            <a:pPr eaLnBrk="1" fontAlgn="auto" hangingPunct="1">
              <a:spcAft>
                <a:spcPts val="0"/>
              </a:spcAft>
              <a:defRPr/>
            </a:pPr>
            <a:r>
              <a:rPr lang="en-US" sz="4400" dirty="0" smtClean="0">
                <a:solidFill>
                  <a:schemeClr val="tx2">
                    <a:satMod val="130000"/>
                  </a:schemeClr>
                </a:solidFill>
              </a:rPr>
              <a:t>Recommended </a:t>
            </a:r>
            <a:r>
              <a:rPr lang="en-US" sz="4400" dirty="0">
                <a:solidFill>
                  <a:schemeClr val="tx2">
                    <a:satMod val="130000"/>
                  </a:schemeClr>
                </a:solidFill>
              </a:rPr>
              <a:t>Steps to Take This Fall </a:t>
            </a:r>
          </a:p>
        </p:txBody>
      </p:sp>
      <p:sp>
        <p:nvSpPr>
          <p:cNvPr id="6" name="Text Placeholder 5"/>
          <p:cNvSpPr>
            <a:spLocks noGrp="1"/>
          </p:cNvSpPr>
          <p:nvPr>
            <p:ph type="body" idx="1"/>
          </p:nvPr>
        </p:nvSpPr>
        <p:spPr>
          <a:xfrm>
            <a:off x="1096963" y="4452938"/>
            <a:ext cx="10058400" cy="1143000"/>
          </a:xfrm>
        </p:spPr>
        <p:txBody>
          <a:bodyPr rtlCol="0"/>
          <a:lstStyle/>
          <a:p>
            <a:pPr eaLnBrk="1" fontAlgn="auto" hangingPunct="1">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838" y="287338"/>
            <a:ext cx="11695112" cy="1317625"/>
          </a:xfrm>
        </p:spPr>
        <p:txBody>
          <a:bodyPr/>
          <a:lstStyle/>
          <a:p>
            <a:pPr eaLnBrk="1" fontAlgn="auto" hangingPunct="1">
              <a:spcAft>
                <a:spcPts val="0"/>
              </a:spcAft>
              <a:defRPr/>
            </a:pPr>
            <a:r>
              <a:rPr lang="en-US" sz="4000" dirty="0">
                <a:solidFill>
                  <a:schemeClr val="tx2">
                    <a:satMod val="130000"/>
                  </a:schemeClr>
                </a:solidFill>
              </a:rPr>
              <a:t>1</a:t>
            </a:r>
            <a:r>
              <a:rPr lang="en-US" sz="4000" dirty="0" smtClean="0">
                <a:solidFill>
                  <a:schemeClr val="tx2">
                    <a:satMod val="130000"/>
                  </a:schemeClr>
                </a:solidFill>
              </a:rPr>
              <a:t>. </a:t>
            </a:r>
            <a:r>
              <a:rPr lang="en-US" sz="4000" dirty="0">
                <a:solidFill>
                  <a:schemeClr val="tx2">
                    <a:satMod val="130000"/>
                  </a:schemeClr>
                </a:solidFill>
              </a:rPr>
              <a:t>Conduct ELPS and TELPAS professional development sessions</a:t>
            </a:r>
          </a:p>
        </p:txBody>
      </p:sp>
      <p:sp>
        <p:nvSpPr>
          <p:cNvPr id="44035" name="Content Placeholder 2"/>
          <p:cNvSpPr>
            <a:spLocks noGrp="1"/>
          </p:cNvSpPr>
          <p:nvPr>
            <p:ph idx="1"/>
          </p:nvPr>
        </p:nvSpPr>
        <p:spPr>
          <a:xfrm>
            <a:off x="1200150" y="1824038"/>
            <a:ext cx="9996488" cy="4294187"/>
          </a:xfrm>
        </p:spPr>
        <p:txBody>
          <a:bodyPr/>
          <a:lstStyle/>
          <a:p>
            <a:pPr eaLnBrk="1" hangingPunct="1"/>
            <a:r>
              <a:rPr lang="en-US" altLang="en-US" sz="2800" dirty="0" smtClean="0"/>
              <a:t>Teachers are required to implement the ELPS and content area TEKS in instruction.</a:t>
            </a:r>
          </a:p>
          <a:p>
            <a:pPr eaLnBrk="1" hangingPunct="1"/>
            <a:r>
              <a:rPr lang="en-US" altLang="en-US" sz="2800" dirty="0" smtClean="0"/>
              <a:t>District and campus administrators need working knowledge of ELPS and TELPAS.</a:t>
            </a:r>
          </a:p>
          <a:p>
            <a:pPr eaLnBrk="1" hangingPunct="1"/>
            <a:r>
              <a:rPr lang="en-US" altLang="en-US" sz="2800" dirty="0" smtClean="0"/>
              <a:t>TELPAS familiarization training is</a:t>
            </a:r>
          </a:p>
          <a:p>
            <a:pPr lvl="1" eaLnBrk="1" hangingPunct="1"/>
            <a:r>
              <a:rPr lang="en-US" altLang="en-US" sz="2800" dirty="0" smtClean="0"/>
              <a:t>good for future raters</a:t>
            </a:r>
          </a:p>
          <a:p>
            <a:pPr lvl="1" eaLnBrk="1" hangingPunct="1"/>
            <a:r>
              <a:rPr lang="en-US" altLang="en-US" sz="2800" dirty="0" smtClean="0"/>
              <a:t>good way to reinforce use of PLDs all year long</a:t>
            </a:r>
          </a:p>
          <a:p>
            <a:pPr eaLnBrk="1" hangingPunct="1"/>
            <a:endParaRPr lang="en-US" altLang="en-US" sz="2800" dirty="0" smtClean="0"/>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5" name="Slide Number Placeholder 4"/>
          <p:cNvSpPr>
            <a:spLocks noGrp="1"/>
          </p:cNvSpPr>
          <p:nvPr>
            <p:ph type="sldNum" sz="quarter" idx="12"/>
          </p:nvPr>
        </p:nvSpPr>
        <p:spPr/>
        <p:txBody>
          <a:bodyPr/>
          <a:lstStyle/>
          <a:p>
            <a:pPr>
              <a:defRPr/>
            </a:pPr>
            <a:fld id="{B3E960A5-1422-4BA2-9474-A2102D886B00}" type="slidenum">
              <a:rPr lang="en-US"/>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838" y="165100"/>
            <a:ext cx="11433175" cy="1611313"/>
          </a:xfrm>
        </p:spPr>
        <p:txBody>
          <a:bodyPr/>
          <a:lstStyle/>
          <a:p>
            <a:pPr eaLnBrk="1" fontAlgn="auto" hangingPunct="1">
              <a:spcAft>
                <a:spcPts val="0"/>
              </a:spcAft>
              <a:defRPr/>
            </a:pPr>
            <a:r>
              <a:rPr lang="en-US" sz="4000" dirty="0">
                <a:solidFill>
                  <a:schemeClr val="tx2">
                    <a:satMod val="130000"/>
                  </a:schemeClr>
                </a:solidFill>
              </a:rPr>
              <a:t>2.  Help support teacher use of TELPAS results and ELPS PLDs to monitor and maximize learning of English</a:t>
            </a:r>
          </a:p>
        </p:txBody>
      </p:sp>
      <p:sp>
        <p:nvSpPr>
          <p:cNvPr id="3" name="Content Placeholder 2"/>
          <p:cNvSpPr>
            <a:spLocks noGrp="1"/>
          </p:cNvSpPr>
          <p:nvPr>
            <p:ph idx="1"/>
          </p:nvPr>
        </p:nvSpPr>
        <p:spPr>
          <a:xfrm>
            <a:off x="1914525" y="2227263"/>
            <a:ext cx="9996488" cy="4129087"/>
          </a:xfrm>
        </p:spPr>
        <p:txBody>
          <a:bodyPr rtlCol="0">
            <a:normAutofit/>
          </a:bodyPr>
          <a:lstStyle/>
          <a:p>
            <a:pPr marL="365760" indent="-283464" eaLnBrk="1" fontAlgn="auto" hangingPunct="1">
              <a:spcAft>
                <a:spcPts val="0"/>
              </a:spcAft>
              <a:buFont typeface="Wingdings 2"/>
              <a:buNone/>
              <a:defRPr/>
            </a:pPr>
            <a:r>
              <a:rPr lang="en-US" sz="2600" b="1" dirty="0" smtClean="0">
                <a:solidFill>
                  <a:schemeClr val="accent1"/>
                </a:solidFill>
              </a:rPr>
              <a:t>Beginning of year:</a:t>
            </a:r>
          </a:p>
          <a:p>
            <a:pPr marL="365760" indent="-283464" eaLnBrk="1" fontAlgn="auto" hangingPunct="1">
              <a:spcAft>
                <a:spcPts val="0"/>
              </a:spcAft>
              <a:buFont typeface="Wingdings 2"/>
              <a:buChar char=""/>
              <a:defRPr/>
            </a:pPr>
            <a:r>
              <a:rPr lang="en-US" sz="2600" dirty="0" smtClean="0">
                <a:solidFill>
                  <a:schemeClr val="tx1">
                    <a:lumMod val="75000"/>
                    <a:lumOff val="25000"/>
                  </a:schemeClr>
                </a:solidFill>
              </a:rPr>
              <a:t>Review ELLs’ past TELPAS results to see if making steady progress in learning English</a:t>
            </a:r>
          </a:p>
          <a:p>
            <a:pPr marL="365760" indent="-283464" eaLnBrk="1" fontAlgn="auto" hangingPunct="1">
              <a:spcAft>
                <a:spcPts val="0"/>
              </a:spcAft>
              <a:buFont typeface="Wingdings 2"/>
              <a:buChar char=""/>
              <a:defRPr/>
            </a:pPr>
            <a:r>
              <a:rPr lang="en-US" sz="2600" dirty="0" smtClean="0">
                <a:solidFill>
                  <a:schemeClr val="tx1">
                    <a:lumMod val="75000"/>
                    <a:lumOff val="25000"/>
                  </a:schemeClr>
                </a:solidFill>
              </a:rPr>
              <a:t>TELPAS confidential campus student rosters include </a:t>
            </a:r>
          </a:p>
          <a:p>
            <a:pPr marL="640080" lvl="1" indent="-237744" eaLnBrk="1" fontAlgn="auto" hangingPunct="1">
              <a:spcAft>
                <a:spcPts val="0"/>
              </a:spcAft>
              <a:buFont typeface="Verdana"/>
              <a:buChar char="◦"/>
              <a:defRPr/>
            </a:pPr>
            <a:r>
              <a:rPr lang="en-US" sz="2500" dirty="0" smtClean="0">
                <a:solidFill>
                  <a:schemeClr val="tx1">
                    <a:lumMod val="75000"/>
                    <a:lumOff val="25000"/>
                  </a:schemeClr>
                </a:solidFill>
              </a:rPr>
              <a:t>2 years of test scores </a:t>
            </a:r>
          </a:p>
          <a:p>
            <a:pPr marL="640080" lvl="1" indent="-237744" eaLnBrk="1" fontAlgn="auto" hangingPunct="1">
              <a:spcAft>
                <a:spcPts val="0"/>
              </a:spcAft>
              <a:buFont typeface="Verdana"/>
              <a:buChar char="◦"/>
              <a:defRPr/>
            </a:pPr>
            <a:r>
              <a:rPr lang="en-US" sz="2500" dirty="0" smtClean="0">
                <a:solidFill>
                  <a:schemeClr val="tx1">
                    <a:lumMod val="75000"/>
                    <a:lumOff val="25000"/>
                  </a:schemeClr>
                </a:solidFill>
              </a:rPr>
              <a:t>how long student has been in U.S. schools</a:t>
            </a:r>
          </a:p>
          <a:p>
            <a:pPr marL="342900" lvl="1" indent="-342900" eaLnBrk="1" fontAlgn="auto" hangingPunct="1">
              <a:spcAft>
                <a:spcPts val="0"/>
              </a:spcAft>
              <a:buFont typeface="Verdana"/>
              <a:buNone/>
              <a:defRPr/>
            </a:pPr>
            <a:endParaRPr lang="en-US" sz="2500" dirty="0" smtClean="0">
              <a:solidFill>
                <a:schemeClr val="tx1">
                  <a:lumMod val="75000"/>
                  <a:lumOff val="25000"/>
                </a:schemeClr>
              </a:solidFill>
            </a:endParaRPr>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5" name="Slide Number Placeholder 4"/>
          <p:cNvSpPr>
            <a:spLocks noGrp="1"/>
          </p:cNvSpPr>
          <p:nvPr>
            <p:ph type="sldNum" sz="quarter" idx="12"/>
          </p:nvPr>
        </p:nvSpPr>
        <p:spPr/>
        <p:txBody>
          <a:bodyPr/>
          <a:lstStyle/>
          <a:p>
            <a:pPr>
              <a:defRPr/>
            </a:pPr>
            <a:fld id="{A22F2060-F0B7-4F3B-9A7A-254260838550}" type="slidenum">
              <a:rPr lang="en-US"/>
              <a:pPr>
                <a:defRPr/>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149225"/>
            <a:ext cx="11634788" cy="1539875"/>
          </a:xfrm>
        </p:spPr>
        <p:txBody>
          <a:bodyPr/>
          <a:lstStyle/>
          <a:p>
            <a:pPr eaLnBrk="1" fontAlgn="auto" hangingPunct="1">
              <a:spcAft>
                <a:spcPts val="0"/>
              </a:spcAft>
              <a:defRPr/>
            </a:pPr>
            <a:r>
              <a:rPr lang="en-US" sz="4000" dirty="0">
                <a:solidFill>
                  <a:schemeClr val="tx2">
                    <a:satMod val="130000"/>
                  </a:schemeClr>
                </a:solidFill>
              </a:rPr>
              <a:t>3. Help support LPAC use of TELPAS results and ELPS PLDs to monitor and maximize learning of English</a:t>
            </a:r>
          </a:p>
        </p:txBody>
      </p:sp>
      <p:sp>
        <p:nvSpPr>
          <p:cNvPr id="48131" name="Content Placeholder 2"/>
          <p:cNvSpPr>
            <a:spLocks noGrp="1"/>
          </p:cNvSpPr>
          <p:nvPr>
            <p:ph idx="1"/>
          </p:nvPr>
        </p:nvSpPr>
        <p:spPr>
          <a:xfrm>
            <a:off x="1914525" y="2197100"/>
            <a:ext cx="9996488" cy="3754438"/>
          </a:xfrm>
        </p:spPr>
        <p:txBody>
          <a:bodyPr/>
          <a:lstStyle/>
          <a:p>
            <a:pPr eaLnBrk="1" hangingPunct="1">
              <a:buFont typeface="Wingdings 2" panose="05020102010507070707" pitchFamily="18" charset="2"/>
              <a:buNone/>
            </a:pPr>
            <a:r>
              <a:rPr lang="en-US" altLang="en-US" sz="2600" b="1" dirty="0" smtClean="0">
                <a:solidFill>
                  <a:schemeClr val="accent1"/>
                </a:solidFill>
              </a:rPr>
              <a:t>LPAC meetings during school year:</a:t>
            </a:r>
          </a:p>
          <a:p>
            <a:pPr eaLnBrk="1" hangingPunct="1"/>
            <a:r>
              <a:rPr lang="en-US" altLang="en-US" sz="2600" dirty="0" smtClean="0"/>
              <a:t>Use previous spring’s TELPAS results and current year’s teacher input to</a:t>
            </a:r>
          </a:p>
          <a:p>
            <a:pPr lvl="1" eaLnBrk="1" hangingPunct="1"/>
            <a:r>
              <a:rPr lang="en-US" altLang="en-US" sz="2500" dirty="0" smtClean="0"/>
              <a:t>gauge progress in English proficiency</a:t>
            </a:r>
          </a:p>
          <a:p>
            <a:pPr lvl="1" eaLnBrk="1" hangingPunct="1"/>
            <a:r>
              <a:rPr lang="en-US" altLang="en-US" sz="2500" dirty="0" smtClean="0"/>
              <a:t>review and adjust linguistic accommodations and supports used in instruction</a:t>
            </a:r>
          </a:p>
          <a:p>
            <a:pPr lvl="1" eaLnBrk="1" hangingPunct="1"/>
            <a:r>
              <a:rPr lang="en-US" altLang="en-US" sz="2500" dirty="0" smtClean="0"/>
              <a:t>plan for instructional interventions, if necessary</a:t>
            </a:r>
          </a:p>
          <a:p>
            <a:pPr lvl="1" eaLnBrk="1" hangingPunct="1"/>
            <a:r>
              <a:rPr lang="en-US" altLang="en-US" sz="2500" dirty="0" smtClean="0"/>
              <a:t>plan for designated supports during state assessment </a:t>
            </a:r>
          </a:p>
          <a:p>
            <a:pPr eaLnBrk="1" hangingPunct="1"/>
            <a:endParaRPr lang="en-US" altLang="en-US" sz="2600" dirty="0" smtClean="0"/>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5" name="Slide Number Placeholder 4"/>
          <p:cNvSpPr>
            <a:spLocks noGrp="1"/>
          </p:cNvSpPr>
          <p:nvPr>
            <p:ph type="sldNum" sz="quarter" idx="12"/>
          </p:nvPr>
        </p:nvSpPr>
        <p:spPr/>
        <p:txBody>
          <a:bodyPr/>
          <a:lstStyle/>
          <a:p>
            <a:pPr>
              <a:defRPr/>
            </a:pPr>
            <a:fld id="{EE98AE69-C419-4237-A843-6736875FBC93}" type="slidenum">
              <a:rPr lang="en-US"/>
              <a:pPr>
                <a:defRPr/>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Future TETN</a:t>
            </a:r>
            <a:endParaRPr lang="en-US" dirty="0">
              <a:solidFill>
                <a:schemeClr val="tx2">
                  <a:satMod val="130000"/>
                </a:schemeClr>
              </a:solidFill>
            </a:endParaRPr>
          </a:p>
        </p:txBody>
      </p:sp>
      <p:sp>
        <p:nvSpPr>
          <p:cNvPr id="7" name="Content Placeholder 6"/>
          <p:cNvSpPr>
            <a:spLocks noGrp="1"/>
          </p:cNvSpPr>
          <p:nvPr>
            <p:ph idx="1"/>
          </p:nvPr>
        </p:nvSpPr>
        <p:spPr/>
        <p:txBody>
          <a:bodyPr rtlCol="0">
            <a:normAutofit/>
          </a:bodyPr>
          <a:lstStyle/>
          <a:p>
            <a:pPr marL="82296" indent="0" eaLnBrk="1" fontAlgn="auto" hangingPunct="1">
              <a:spcAft>
                <a:spcPts val="0"/>
              </a:spcAft>
              <a:buFont typeface="Wingdings 2"/>
              <a:buNone/>
              <a:defRPr/>
            </a:pPr>
            <a:r>
              <a:rPr lang="en-US" sz="2800" b="1" dirty="0">
                <a:solidFill>
                  <a:schemeClr val="accent1"/>
                </a:solidFill>
              </a:rPr>
              <a:t>LPAC Training: </a:t>
            </a:r>
            <a:r>
              <a:rPr lang="en-US" sz="2800" b="1" dirty="0" smtClean="0">
                <a:solidFill>
                  <a:schemeClr val="accent1"/>
                </a:solidFill>
              </a:rPr>
              <a:t>Event #43184</a:t>
            </a:r>
            <a:endParaRPr lang="en-US" sz="2800" b="1" dirty="0">
              <a:solidFill>
                <a:schemeClr val="accent1"/>
              </a:solidFill>
            </a:endParaRPr>
          </a:p>
          <a:p>
            <a:pPr marL="365760" indent="-283464" eaLnBrk="1" fontAlgn="auto" hangingPunct="1">
              <a:spcAft>
                <a:spcPts val="0"/>
              </a:spcAft>
              <a:buFont typeface="Wingdings 2"/>
              <a:buChar char=""/>
              <a:defRPr/>
            </a:pPr>
            <a:r>
              <a:rPr lang="en-US" sz="2800" dirty="0" smtClean="0">
                <a:solidFill>
                  <a:schemeClr val="tx1">
                    <a:lumMod val="75000"/>
                    <a:lumOff val="25000"/>
                  </a:schemeClr>
                </a:solidFill>
              </a:rPr>
              <a:t>December 2, 2016 from 9:00 </a:t>
            </a:r>
            <a:r>
              <a:rPr lang="en-US" sz="2800" dirty="0">
                <a:solidFill>
                  <a:schemeClr val="tx1">
                    <a:lumMod val="75000"/>
                    <a:lumOff val="25000"/>
                  </a:schemeClr>
                </a:solidFill>
              </a:rPr>
              <a:t>AM – 12:00 PM (</a:t>
            </a:r>
            <a:r>
              <a:rPr lang="en-US" sz="2800" dirty="0" smtClean="0">
                <a:solidFill>
                  <a:schemeClr val="tx1">
                    <a:lumMod val="75000"/>
                    <a:lumOff val="25000"/>
                  </a:schemeClr>
                </a:solidFill>
              </a:rPr>
              <a:t>CST)</a:t>
            </a:r>
            <a:endParaRPr lang="en-US" sz="2800" dirty="0">
              <a:solidFill>
                <a:schemeClr val="tx1">
                  <a:lumMod val="75000"/>
                  <a:lumOff val="25000"/>
                </a:schemeClr>
              </a:solidFill>
            </a:endParaRPr>
          </a:p>
          <a:p>
            <a:pPr marL="365760" indent="-283464" eaLnBrk="1" fontAlgn="auto" hangingPunct="1">
              <a:spcAft>
                <a:spcPts val="0"/>
              </a:spcAft>
              <a:buFont typeface="Wingdings 2"/>
              <a:buChar char=""/>
              <a:defRPr/>
            </a:pPr>
            <a:r>
              <a:rPr lang="en-US" sz="2800" dirty="0" smtClean="0">
                <a:solidFill>
                  <a:schemeClr val="tx1">
                    <a:lumMod val="75000"/>
                    <a:lumOff val="25000"/>
                  </a:schemeClr>
                </a:solidFill>
              </a:rPr>
              <a:t>Open </a:t>
            </a:r>
            <a:r>
              <a:rPr lang="en-US" sz="2800" dirty="0">
                <a:solidFill>
                  <a:schemeClr val="tx1">
                    <a:lumMod val="75000"/>
                    <a:lumOff val="25000"/>
                  </a:schemeClr>
                </a:solidFill>
              </a:rPr>
              <a:t>to ESCs </a:t>
            </a:r>
            <a:r>
              <a:rPr lang="en-US" sz="2800" dirty="0" smtClean="0">
                <a:solidFill>
                  <a:schemeClr val="tx1">
                    <a:lumMod val="75000"/>
                    <a:lumOff val="25000"/>
                  </a:schemeClr>
                </a:solidFill>
              </a:rPr>
              <a:t>only</a:t>
            </a:r>
            <a:endParaRPr lang="en-US" sz="2800" dirty="0">
              <a:solidFill>
                <a:schemeClr val="tx1">
                  <a:lumMod val="75000"/>
                  <a:lumOff val="25000"/>
                </a:schemeClr>
              </a:solidFill>
            </a:endParaRPr>
          </a:p>
          <a:p>
            <a:pPr marL="365760" indent="-283464" eaLnBrk="1" fontAlgn="auto" hangingPunct="1">
              <a:spcAft>
                <a:spcPts val="0"/>
              </a:spcAft>
              <a:buFont typeface="Wingdings 2"/>
              <a:buChar char=""/>
              <a:defRPr/>
            </a:pPr>
            <a:r>
              <a:rPr lang="en-US" sz="2800" dirty="0" smtClean="0">
                <a:solidFill>
                  <a:schemeClr val="tx1">
                    <a:lumMod val="75000"/>
                    <a:lumOff val="25000"/>
                  </a:schemeClr>
                </a:solidFill>
              </a:rPr>
              <a:t>This </a:t>
            </a:r>
            <a:r>
              <a:rPr lang="en-US" sz="2800" dirty="0">
                <a:solidFill>
                  <a:schemeClr val="tx1">
                    <a:lumMod val="75000"/>
                    <a:lumOff val="25000"/>
                  </a:schemeClr>
                </a:solidFill>
              </a:rPr>
              <a:t>TETN is a training of trainers (TOT) for designated ESC staff to train districts to guide language proficiency assessment committees (LPACs) in making assessment and accommodation decisions for English language learners (ELLs) participating in </a:t>
            </a:r>
            <a:r>
              <a:rPr lang="en-US" sz="2800" dirty="0" smtClean="0">
                <a:solidFill>
                  <a:schemeClr val="tx1">
                    <a:lumMod val="75000"/>
                    <a:lumOff val="25000"/>
                  </a:schemeClr>
                </a:solidFill>
              </a:rPr>
              <a:t>the state’s </a:t>
            </a:r>
            <a:r>
              <a:rPr lang="en-US" sz="2800" dirty="0">
                <a:solidFill>
                  <a:schemeClr val="tx1">
                    <a:lumMod val="75000"/>
                    <a:lumOff val="25000"/>
                  </a:schemeClr>
                </a:solidFill>
              </a:rPr>
              <a:t>assessment program. </a:t>
            </a:r>
          </a:p>
          <a:p>
            <a:pPr marL="365760" indent="-283464" eaLnBrk="1" fontAlgn="auto" hangingPunct="1">
              <a:spcAft>
                <a:spcPts val="0"/>
              </a:spcAft>
              <a:buFont typeface="Wingdings 2"/>
              <a:buChar char=""/>
              <a:defRPr/>
            </a:pPr>
            <a:endParaRPr lang="en-US" dirty="0">
              <a:solidFill>
                <a:schemeClr val="tx1">
                  <a:lumMod val="75000"/>
                  <a:lumOff val="25000"/>
                </a:schemeClr>
              </a:solidFill>
            </a:endParaRPr>
          </a:p>
        </p:txBody>
      </p:sp>
      <p:sp>
        <p:nvSpPr>
          <p:cNvPr id="4" name="Footer Placeholder 3"/>
          <p:cNvSpPr>
            <a:spLocks noGrp="1"/>
          </p:cNvSpPr>
          <p:nvPr>
            <p:ph type="ftr" sz="quarter" idx="11"/>
          </p:nvPr>
        </p:nvSpPr>
        <p:spPr/>
        <p:txBody>
          <a:bodyPr/>
          <a:lstStyle/>
          <a:p>
            <a:pPr>
              <a:defRPr/>
            </a:pPr>
            <a:r>
              <a:rPr lang="en-US" dirty="0"/>
              <a:t>TEA - September 2016 Fall ELL Assessment Update</a:t>
            </a:r>
          </a:p>
        </p:txBody>
      </p:sp>
      <p:sp>
        <p:nvSpPr>
          <p:cNvPr id="2" name="Slide Number Placeholder 1"/>
          <p:cNvSpPr>
            <a:spLocks noGrp="1"/>
          </p:cNvSpPr>
          <p:nvPr>
            <p:ph type="sldNum" sz="quarter" idx="12"/>
          </p:nvPr>
        </p:nvSpPr>
        <p:spPr/>
        <p:txBody>
          <a:bodyPr/>
          <a:lstStyle/>
          <a:p>
            <a:pPr>
              <a:defRPr/>
            </a:pPr>
            <a:fld id="{85A69BCE-4939-4D92-A30F-9FB6ABF81E62}" type="slidenum">
              <a:rPr lang="en-US"/>
              <a:pPr>
                <a:defRPr/>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1068530" y="457929"/>
            <a:ext cx="10058400" cy="1449387"/>
          </a:xfrm>
        </p:spPr>
        <p:txBody>
          <a:bodyPr anchor="t"/>
          <a:lstStyle/>
          <a:p>
            <a:pPr eaLnBrk="1" fontAlgn="auto" hangingPunct="1">
              <a:spcAft>
                <a:spcPts val="0"/>
              </a:spcAft>
              <a:defRPr/>
            </a:pPr>
            <a:r>
              <a:rPr lang="en-US" dirty="0">
                <a:solidFill>
                  <a:schemeClr val="tx2">
                    <a:satMod val="130000"/>
                  </a:schemeClr>
                </a:solidFill>
              </a:rPr>
              <a:t>Contact Information</a:t>
            </a:r>
          </a:p>
        </p:txBody>
      </p:sp>
      <p:sp>
        <p:nvSpPr>
          <p:cNvPr id="55299" name="Content Placeholder 2"/>
          <p:cNvSpPr>
            <a:spLocks noGrp="1"/>
          </p:cNvSpPr>
          <p:nvPr>
            <p:ph idx="1"/>
          </p:nvPr>
        </p:nvSpPr>
        <p:spPr>
          <a:xfrm>
            <a:off x="1078007" y="1817831"/>
            <a:ext cx="10058400" cy="4022725"/>
          </a:xfrm>
        </p:spPr>
        <p:txBody>
          <a:bodyPr/>
          <a:lstStyle/>
          <a:p>
            <a:pPr eaLnBrk="1" hangingPunct="1">
              <a:defRPr/>
            </a:pPr>
            <a:endParaRPr lang="en-US" altLang="en-US" sz="2400" dirty="0" smtClean="0"/>
          </a:p>
          <a:p>
            <a:pPr marL="0" indent="0" eaLnBrk="1" hangingPunct="1">
              <a:buFont typeface="Calibri" panose="020F0502020204030204" pitchFamily="34" charset="0"/>
              <a:buNone/>
              <a:defRPr/>
            </a:pPr>
            <a:r>
              <a:rPr lang="en-US" altLang="en-US" sz="2400" dirty="0" smtClean="0"/>
              <a:t>Information regarding Assessments for ELLs can be found at: </a:t>
            </a:r>
            <a:r>
              <a:rPr lang="en-US" altLang="en-US" sz="2400" dirty="0" smtClean="0">
                <a:hlinkClick r:id="rId3"/>
              </a:rPr>
              <a:t>http://tea.texas.gov/student.assessment/ell/</a:t>
            </a:r>
            <a:r>
              <a:rPr lang="en-US" altLang="en-US" sz="2400" dirty="0" smtClean="0"/>
              <a:t> </a:t>
            </a:r>
          </a:p>
          <a:p>
            <a:pPr eaLnBrk="1" hangingPunct="1">
              <a:defRPr/>
            </a:pPr>
            <a:endParaRPr lang="en-US" altLang="en-US" sz="2400" dirty="0" smtClean="0"/>
          </a:p>
          <a:p>
            <a:pPr marL="0" indent="0" eaLnBrk="1" hangingPunct="1">
              <a:buFont typeface="Calibri" panose="020F0502020204030204" pitchFamily="34" charset="0"/>
              <a:buNone/>
              <a:defRPr/>
            </a:pPr>
            <a:r>
              <a:rPr lang="en-US" altLang="en-US" sz="2400" dirty="0" smtClean="0"/>
              <a:t>TEA Student Assessment Division phone number: (512) 463-9536</a:t>
            </a:r>
          </a:p>
          <a:p>
            <a:pPr eaLnBrk="1" hangingPunct="1">
              <a:defRPr/>
            </a:pPr>
            <a:endParaRPr lang="en-US" altLang="en-US" sz="2400" dirty="0" smtClean="0"/>
          </a:p>
          <a:p>
            <a:pPr marL="0" indent="0" eaLnBrk="1" hangingPunct="1">
              <a:buFont typeface="Calibri" panose="020F0502020204030204" pitchFamily="34" charset="0"/>
              <a:buNone/>
              <a:defRPr/>
            </a:pPr>
            <a:r>
              <a:rPr lang="en-US" altLang="en-US" sz="2400" dirty="0" smtClean="0"/>
              <a:t>Email us at </a:t>
            </a:r>
            <a:r>
              <a:rPr lang="en-US" altLang="en-US" sz="2400" dirty="0" smtClean="0">
                <a:hlinkClick r:id="rId4"/>
              </a:rPr>
              <a:t>ELL.tests@tea.texas.gov</a:t>
            </a:r>
            <a:r>
              <a:rPr lang="en-US" altLang="en-US" sz="2400" dirty="0" smtClean="0"/>
              <a:t> </a:t>
            </a:r>
          </a:p>
          <a:p>
            <a:pPr eaLnBrk="1" hangingPunct="1">
              <a:defRPr/>
            </a:pPr>
            <a:endParaRPr lang="en-US" altLang="en-US" dirty="0" smtClean="0"/>
          </a:p>
        </p:txBody>
      </p:sp>
      <p:sp>
        <p:nvSpPr>
          <p:cNvPr id="2" name="Footer Placeholder 1"/>
          <p:cNvSpPr>
            <a:spLocks noGrp="1"/>
          </p:cNvSpPr>
          <p:nvPr>
            <p:ph type="ftr" sz="quarter" idx="11"/>
          </p:nvPr>
        </p:nvSpPr>
        <p:spPr/>
        <p:txBody>
          <a:bodyPr/>
          <a:lstStyle/>
          <a:p>
            <a:pPr>
              <a:defRPr/>
            </a:pPr>
            <a:r>
              <a:rPr lang="en-US" dirty="0"/>
              <a:t>TEA - September 2016 Fall ELL Assessment Update</a:t>
            </a:r>
          </a:p>
        </p:txBody>
      </p:sp>
      <p:sp>
        <p:nvSpPr>
          <p:cNvPr id="3" name="Slide Number Placeholder 2"/>
          <p:cNvSpPr>
            <a:spLocks noGrp="1"/>
          </p:cNvSpPr>
          <p:nvPr>
            <p:ph type="sldNum" sz="quarter" idx="12"/>
          </p:nvPr>
        </p:nvSpPr>
        <p:spPr/>
        <p:txBody>
          <a:bodyPr/>
          <a:lstStyle/>
          <a:p>
            <a:pPr>
              <a:defRPr/>
            </a:pPr>
            <a:fld id="{5DE93E8B-4A9A-4DAB-90D0-E0F6DA7EED7A}" type="slidenum">
              <a:rPr lang="en-US"/>
              <a:pPr>
                <a:defRPr/>
              </a:pPr>
              <a:t>31</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12544</TotalTime>
  <Words>1995</Words>
  <Application>Microsoft Office PowerPoint</Application>
  <PresentationFormat>Custom</PresentationFormat>
  <Paragraphs>345</Paragraphs>
  <Slides>31</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Retrospect</vt:lpstr>
      <vt:lpstr>Slide</vt:lpstr>
      <vt:lpstr>Fall ELL Assessment Update</vt:lpstr>
      <vt:lpstr>Disclaimer</vt:lpstr>
      <vt:lpstr>Topics</vt:lpstr>
      <vt:lpstr>STAAR Spanish Updates</vt:lpstr>
      <vt:lpstr>                             STAAR SPANISH</vt:lpstr>
      <vt:lpstr>              STAAR Spanish Results</vt:lpstr>
      <vt:lpstr>              STAAR Spanish Results</vt:lpstr>
      <vt:lpstr>      2016  STAAR and STAAR Spanish Results                   Math and Science          </vt:lpstr>
      <vt:lpstr>          STAAR Spanish Results History</vt:lpstr>
      <vt:lpstr>   Miscellaneous Updates</vt:lpstr>
      <vt:lpstr>            STAAR Spanish Webpage  </vt:lpstr>
      <vt:lpstr>TELPAS Updates</vt:lpstr>
      <vt:lpstr>TELPAS Holistic Rating Training</vt:lpstr>
      <vt:lpstr>TELPAS Holistic Rating Training</vt:lpstr>
      <vt:lpstr>TELPAS Spring Dates – DRAFT </vt:lpstr>
      <vt:lpstr>Holistic Rating Training Resources</vt:lpstr>
      <vt:lpstr>Changes to TELPAS Online Testing</vt:lpstr>
      <vt:lpstr>TELPAS Listening and Speaking Assessment Development</vt:lpstr>
      <vt:lpstr>2017 Listening and Speaking Pilot Study</vt:lpstr>
      <vt:lpstr>2017 Listening and Speaking Pilot Study</vt:lpstr>
      <vt:lpstr>Assessment Decisions for ELLs - Updates</vt:lpstr>
      <vt:lpstr>December 2016 STAAR L EOC Administrations</vt:lpstr>
      <vt:lpstr>English I EOC Special Provision TAC §101.1007</vt:lpstr>
      <vt:lpstr>Special Provision and the Individual Graduation Committee – SB 149 </vt:lpstr>
      <vt:lpstr>ELLs with Parental Denials TAC §101.1005 (f)</vt:lpstr>
      <vt:lpstr>Recommended Steps to Take This Fall </vt:lpstr>
      <vt:lpstr>1. Conduct ELPS and TELPAS professional development sessions</vt:lpstr>
      <vt:lpstr>2.  Help support teacher use of TELPAS results and ELPS PLDs to monitor and maximize learning of English</vt:lpstr>
      <vt:lpstr>3. Help support LPAC use of TELPAS results and ELPS PLDs to monitor and maximize learning of English</vt:lpstr>
      <vt:lpstr>Future TETN</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Alvarado-Bolek, Silvia</dc:creator>
  <cp:lastModifiedBy>RODRIGUEZ, GRACIELA</cp:lastModifiedBy>
  <cp:revision>275</cp:revision>
  <cp:lastPrinted>2016-10-19T18:17:48Z</cp:lastPrinted>
  <dcterms:created xsi:type="dcterms:W3CDTF">2014-09-18T14:18:54Z</dcterms:created>
  <dcterms:modified xsi:type="dcterms:W3CDTF">2016-10-19T18:20:19Z</dcterms:modified>
</cp:coreProperties>
</file>