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B71ED5-2BEB-42B9-973B-63A50801F8E2}" type="datetimeFigureOut">
              <a:rPr lang="en-US" smtClean="0"/>
              <a:t>4/18/2014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22140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71ED5-2BEB-42B9-973B-63A50801F8E2}" type="datetimeFigureOut">
              <a:rPr lang="en-US" smtClean="0"/>
              <a:t>4/18/2014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85398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B71ED5-2BEB-42B9-973B-63A50801F8E2}" type="datetimeFigureOut">
              <a:rPr lang="en-US" smtClean="0"/>
              <a:t>4/18/2014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187148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B71ED5-2BEB-42B9-973B-63A50801F8E2}" type="datetimeFigureOut">
              <a:rPr lang="en-US" smtClean="0"/>
              <a:t>4/18/2014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1546969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B71ED5-2BEB-42B9-973B-63A50801F8E2}" type="datetimeFigureOut">
              <a:rPr lang="en-US" smtClean="0"/>
              <a:t>4/18/2014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234583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B71ED5-2BEB-42B9-973B-63A50801F8E2}" type="datetimeFigureOut">
              <a:rPr lang="en-US" smtClean="0"/>
              <a:t>4/18/2014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4101165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71ED5-2BEB-42B9-973B-63A50801F8E2}" type="datetimeFigureOut">
              <a:rPr lang="en-US" smtClean="0"/>
              <a:t>4/18/2014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1948685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B71ED5-2BEB-42B9-973B-63A50801F8E2}" type="datetimeFigureOut">
              <a:rPr lang="en-US" smtClean="0"/>
              <a:t>4/18/2014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742879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B71ED5-2BEB-42B9-973B-63A50801F8E2}" type="datetimeFigureOut">
              <a:rPr lang="en-US" smtClean="0"/>
              <a:t>4/18/2014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4293887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71ED5-2BEB-42B9-973B-63A50801F8E2}" type="datetimeFigureOut">
              <a:rPr lang="en-US" smtClean="0"/>
              <a:t>4/18/2014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48363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71ED5-2BEB-42B9-973B-63A50801F8E2}" type="datetimeFigureOut">
              <a:rPr lang="en-US" smtClean="0"/>
              <a:t>4/18/2014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15445A-5DE9-4567-88C4-335ECDEAA139}" type="slidenum">
              <a:rPr lang="en-US" smtClean="0"/>
              <a:t>‹#›</a:t>
            </a:fld>
            <a:endParaRPr lang="en-US"/>
          </a:p>
        </p:txBody>
      </p:sp>
    </p:spTree>
    <p:extLst>
      <p:ext uri="{BB962C8B-B14F-4D97-AF65-F5344CB8AC3E}">
        <p14:creationId xmlns:p14="http://schemas.microsoft.com/office/powerpoint/2010/main" val="3022523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71ED5-2BEB-42B9-973B-63A50801F8E2}" type="datetimeFigureOut">
              <a:rPr lang="en-US" smtClean="0"/>
              <a:t>4/18/2014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15445A-5DE9-4567-88C4-335ECDEAA139}" type="slidenum">
              <a:rPr lang="en-US" smtClean="0"/>
              <a:t>‹#›</a:t>
            </a:fld>
            <a:endParaRPr lang="en-US"/>
          </a:p>
        </p:txBody>
      </p:sp>
    </p:spTree>
    <p:extLst>
      <p:ext uri="{BB962C8B-B14F-4D97-AF65-F5344CB8AC3E}">
        <p14:creationId xmlns:p14="http://schemas.microsoft.com/office/powerpoint/2010/main" val="654459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175"/>
            <a:ext cx="7772400" cy="1470025"/>
          </a:xfrm>
        </p:spPr>
        <p:txBody>
          <a:bodyPr/>
          <a:lstStyle/>
          <a:p>
            <a:r>
              <a:rPr lang="en-US" b="1" dirty="0" smtClean="0"/>
              <a:t>The Red Scare</a:t>
            </a:r>
            <a:endParaRPr lang="en-US" dirty="0"/>
          </a:p>
        </p:txBody>
      </p:sp>
    </p:spTree>
    <p:extLst>
      <p:ext uri="{BB962C8B-B14F-4D97-AF65-F5344CB8AC3E}">
        <p14:creationId xmlns:p14="http://schemas.microsoft.com/office/powerpoint/2010/main" val="2281004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The Second Red Scare</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pPr lvl="0"/>
            <a:r>
              <a:rPr lang="en-US" b="1" dirty="0" smtClean="0"/>
              <a:t>Concern over communism in America rises</a:t>
            </a:r>
            <a:r>
              <a:rPr lang="en-US" dirty="0" smtClean="0"/>
              <a:t> like a tsunami</a:t>
            </a:r>
          </a:p>
          <a:p>
            <a:pPr lvl="0"/>
            <a:r>
              <a:rPr lang="en-US" b="1" dirty="0" smtClean="0"/>
              <a:t>At first, people </a:t>
            </a:r>
            <a:r>
              <a:rPr lang="en-US" dirty="0" smtClean="0"/>
              <a:t>are </a:t>
            </a:r>
            <a:r>
              <a:rPr lang="en-US" b="1" dirty="0" smtClean="0"/>
              <a:t>concerned during WWII </a:t>
            </a:r>
            <a:r>
              <a:rPr lang="en-US" dirty="0" smtClean="0"/>
              <a:t>about </a:t>
            </a:r>
            <a:r>
              <a:rPr lang="en-US" b="1" dirty="0" smtClean="0"/>
              <a:t>U.S.S.R.’s intentions about postwar goals</a:t>
            </a:r>
          </a:p>
          <a:p>
            <a:pPr lvl="0"/>
            <a:r>
              <a:rPr lang="en-US" b="1" dirty="0" smtClean="0"/>
              <a:t>After the war</a:t>
            </a:r>
            <a:r>
              <a:rPr lang="en-US" dirty="0" smtClean="0"/>
              <a:t>, with politicians on both sides of the aisle mud slinging and calling each other communists or preferred by the Nazis, the </a:t>
            </a:r>
            <a:r>
              <a:rPr lang="en-US" b="1" dirty="0" smtClean="0"/>
              <a:t>public begins to swell with anti-communist feelings</a:t>
            </a:r>
            <a:r>
              <a:rPr lang="en-US" dirty="0" smtClean="0"/>
              <a:t> (Why might this be the case?)</a:t>
            </a:r>
            <a:endParaRPr lang="en-US" b="1" dirty="0" smtClean="0"/>
          </a:p>
        </p:txBody>
      </p:sp>
    </p:spTree>
    <p:extLst>
      <p:ext uri="{BB962C8B-B14F-4D97-AF65-F5344CB8AC3E}">
        <p14:creationId xmlns:p14="http://schemas.microsoft.com/office/powerpoint/2010/main" val="29823428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The Second Red Scare</a:t>
            </a:r>
            <a:endParaRPr lang="en-US" dirty="0"/>
          </a:p>
        </p:txBody>
      </p:sp>
      <p:sp>
        <p:nvSpPr>
          <p:cNvPr id="3" name="Content Placeholder 2"/>
          <p:cNvSpPr>
            <a:spLocks noGrp="1"/>
          </p:cNvSpPr>
          <p:nvPr>
            <p:ph idx="1"/>
          </p:nvPr>
        </p:nvSpPr>
        <p:spPr>
          <a:xfrm>
            <a:off x="457200" y="1371600"/>
            <a:ext cx="8229600" cy="5486400"/>
          </a:xfrm>
        </p:spPr>
        <p:txBody>
          <a:bodyPr>
            <a:normAutofit fontScale="92500" lnSpcReduction="10000"/>
          </a:bodyPr>
          <a:lstStyle/>
          <a:p>
            <a:pPr lvl="0"/>
            <a:r>
              <a:rPr lang="en-US" dirty="0" smtClean="0"/>
              <a:t>In </a:t>
            </a:r>
            <a:r>
              <a:rPr lang="en-US" b="1" dirty="0" smtClean="0"/>
              <a:t>response</a:t>
            </a:r>
            <a:r>
              <a:rPr lang="en-US" dirty="0" smtClean="0"/>
              <a:t> to </a:t>
            </a:r>
            <a:r>
              <a:rPr lang="en-US" b="1" dirty="0" smtClean="0"/>
              <a:t>heavy Democratic losses </a:t>
            </a:r>
            <a:r>
              <a:rPr lang="en-US" dirty="0" smtClean="0"/>
              <a:t>in the </a:t>
            </a:r>
            <a:r>
              <a:rPr lang="en-US" b="1" dirty="0" smtClean="0"/>
              <a:t>1946 elections</a:t>
            </a:r>
            <a:r>
              <a:rPr lang="en-US" dirty="0" smtClean="0"/>
              <a:t>, </a:t>
            </a:r>
            <a:r>
              <a:rPr lang="en-US" b="1" dirty="0" smtClean="0"/>
              <a:t>Truman institutes a loyalty program</a:t>
            </a:r>
            <a:r>
              <a:rPr lang="en-US" dirty="0" smtClean="0"/>
              <a:t> through </a:t>
            </a:r>
            <a:r>
              <a:rPr lang="en-US" b="1" dirty="0" smtClean="0"/>
              <a:t>Executive Order 9835 </a:t>
            </a:r>
            <a:r>
              <a:rPr lang="en-US" dirty="0" smtClean="0"/>
              <a:t>(5 extra credit points to the first two people to name two previous Executive Orders and what they did)</a:t>
            </a:r>
          </a:p>
          <a:p>
            <a:pPr lvl="0"/>
            <a:r>
              <a:rPr lang="en-US" b="1" dirty="0" smtClean="0"/>
              <a:t>Public employees </a:t>
            </a:r>
            <a:r>
              <a:rPr lang="en-US" dirty="0" smtClean="0"/>
              <a:t>of </a:t>
            </a:r>
            <a:r>
              <a:rPr lang="en-US" b="1" dirty="0" smtClean="0"/>
              <a:t>Federal</a:t>
            </a:r>
            <a:r>
              <a:rPr lang="en-US" dirty="0" smtClean="0"/>
              <a:t> and </a:t>
            </a:r>
            <a:r>
              <a:rPr lang="en-US" b="1" dirty="0" smtClean="0"/>
              <a:t>State</a:t>
            </a:r>
            <a:r>
              <a:rPr lang="en-US" dirty="0" smtClean="0"/>
              <a:t> </a:t>
            </a:r>
            <a:r>
              <a:rPr lang="en-US" b="1" dirty="0" smtClean="0"/>
              <a:t>governments</a:t>
            </a:r>
            <a:r>
              <a:rPr lang="en-US" dirty="0" smtClean="0"/>
              <a:t> must </a:t>
            </a:r>
            <a:r>
              <a:rPr lang="en-US" b="1" dirty="0" smtClean="0"/>
              <a:t>admit ANY association </a:t>
            </a:r>
            <a:r>
              <a:rPr lang="en-US" dirty="0" smtClean="0"/>
              <a:t>with </a:t>
            </a:r>
            <a:r>
              <a:rPr lang="en-US" b="1" dirty="0" smtClean="0"/>
              <a:t>“totalitarian, Fascist, Communist or subversive”</a:t>
            </a:r>
            <a:r>
              <a:rPr lang="en-US" dirty="0" smtClean="0"/>
              <a:t> groups and they would be </a:t>
            </a:r>
            <a:r>
              <a:rPr lang="en-US" b="1" dirty="0" smtClean="0"/>
              <a:t>grounds for dismissal</a:t>
            </a:r>
          </a:p>
          <a:p>
            <a:pPr lvl="0"/>
            <a:r>
              <a:rPr lang="en-US" b="1" dirty="0" smtClean="0"/>
              <a:t>1,210 firings and 6,000 resignations </a:t>
            </a:r>
            <a:r>
              <a:rPr lang="en-US" dirty="0" smtClean="0"/>
              <a:t>result from the </a:t>
            </a:r>
            <a:r>
              <a:rPr lang="en-US" b="1" dirty="0" smtClean="0"/>
              <a:t>loyalty program under Truman </a:t>
            </a:r>
            <a:r>
              <a:rPr lang="en-US" dirty="0" smtClean="0"/>
              <a:t>with comparable numbers </a:t>
            </a:r>
            <a:r>
              <a:rPr lang="en-US" b="1" dirty="0" smtClean="0"/>
              <a:t>under Eisenhower</a:t>
            </a:r>
          </a:p>
        </p:txBody>
      </p:sp>
    </p:spTree>
    <p:extLst>
      <p:ext uri="{BB962C8B-B14F-4D97-AF65-F5344CB8AC3E}">
        <p14:creationId xmlns:p14="http://schemas.microsoft.com/office/powerpoint/2010/main" val="347020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u="sng" dirty="0" smtClean="0"/>
              <a:t>House Committee on Un-</a:t>
            </a:r>
            <a:br>
              <a:rPr lang="en-US" b="1" u="sng" dirty="0" smtClean="0"/>
            </a:br>
            <a:r>
              <a:rPr lang="en-US" b="1" u="sng" dirty="0" smtClean="0"/>
              <a:t>American Activities (HUAC)</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pPr lvl="0"/>
            <a:r>
              <a:rPr lang="en-US" dirty="0" smtClean="0"/>
              <a:t>A </a:t>
            </a:r>
            <a:r>
              <a:rPr lang="en-US" b="1" dirty="0" smtClean="0"/>
              <a:t>House of Reps </a:t>
            </a:r>
            <a:r>
              <a:rPr lang="en-US" dirty="0" smtClean="0"/>
              <a:t>permanent committee whose purpose is to investigate </a:t>
            </a:r>
            <a:r>
              <a:rPr lang="en-US" b="1" dirty="0" smtClean="0"/>
              <a:t>ANYTHING </a:t>
            </a:r>
            <a:r>
              <a:rPr lang="en-US" b="1" u="sng" dirty="0" smtClean="0"/>
              <a:t>they</a:t>
            </a:r>
            <a:r>
              <a:rPr lang="en-US" b="1" dirty="0" smtClean="0"/>
              <a:t> </a:t>
            </a:r>
            <a:r>
              <a:rPr lang="en-US" b="1" i="1" dirty="0" smtClean="0"/>
              <a:t>FEEL</a:t>
            </a:r>
            <a:r>
              <a:rPr lang="en-US" b="1" dirty="0" smtClean="0"/>
              <a:t> </a:t>
            </a:r>
            <a:r>
              <a:rPr lang="en-US" dirty="0" smtClean="0"/>
              <a:t>could be </a:t>
            </a:r>
            <a:r>
              <a:rPr lang="en-US" b="1" dirty="0" smtClean="0"/>
              <a:t>“un-American propaganda”</a:t>
            </a:r>
          </a:p>
          <a:p>
            <a:pPr lvl="0"/>
            <a:r>
              <a:rPr lang="en-US" b="1" dirty="0" smtClean="0"/>
              <a:t>Hollywood</a:t>
            </a:r>
            <a:r>
              <a:rPr lang="en-US" dirty="0" smtClean="0"/>
              <a:t> was the </a:t>
            </a:r>
            <a:r>
              <a:rPr lang="en-US" b="1" dirty="0" smtClean="0"/>
              <a:t>best target </a:t>
            </a:r>
            <a:r>
              <a:rPr lang="en-US" dirty="0" smtClean="0"/>
              <a:t>(Why? How is pop culture still the same now as it was then?)</a:t>
            </a:r>
          </a:p>
          <a:p>
            <a:pPr lvl="0"/>
            <a:r>
              <a:rPr lang="en-US" dirty="0" smtClean="0"/>
              <a:t>Foreign directors, left-leaning writers, Jewish producers, and a general liberal lifestyle provided ample hunting grounds for HUAC members</a:t>
            </a:r>
          </a:p>
        </p:txBody>
      </p:sp>
    </p:spTree>
    <p:extLst>
      <p:ext uri="{BB962C8B-B14F-4D97-AF65-F5344CB8AC3E}">
        <p14:creationId xmlns:p14="http://schemas.microsoft.com/office/powerpoint/2010/main" val="1404556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The Hollywood Ten</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pPr lvl="0"/>
            <a:r>
              <a:rPr lang="en-US" dirty="0" smtClean="0"/>
              <a:t>8 screenwriters and 2 directors invoke their rights under the 1</a:t>
            </a:r>
            <a:r>
              <a:rPr lang="en-US" baseline="30000" dirty="0" smtClean="0"/>
              <a:t>st</a:t>
            </a:r>
            <a:r>
              <a:rPr lang="en-US" dirty="0" smtClean="0"/>
              <a:t> amendment refuse to testify before the committee </a:t>
            </a:r>
          </a:p>
          <a:p>
            <a:pPr lvl="0"/>
            <a:r>
              <a:rPr lang="en-US" dirty="0" smtClean="0"/>
              <a:t>HUAC </a:t>
            </a:r>
            <a:r>
              <a:rPr lang="en-US" b="1" dirty="0" smtClean="0"/>
              <a:t>cites</a:t>
            </a:r>
            <a:r>
              <a:rPr lang="en-US" dirty="0" smtClean="0"/>
              <a:t> them </a:t>
            </a:r>
            <a:r>
              <a:rPr lang="en-US" b="1" dirty="0" smtClean="0"/>
              <a:t>for</a:t>
            </a:r>
            <a:r>
              <a:rPr lang="en-US" dirty="0" smtClean="0"/>
              <a:t> </a:t>
            </a:r>
            <a:r>
              <a:rPr lang="en-US" b="1" dirty="0" smtClean="0"/>
              <a:t>contempt</a:t>
            </a:r>
          </a:p>
          <a:p>
            <a:pPr lvl="0"/>
            <a:r>
              <a:rPr lang="en-US" dirty="0" smtClean="0"/>
              <a:t>The </a:t>
            </a:r>
            <a:r>
              <a:rPr lang="en-US" b="1" dirty="0" smtClean="0"/>
              <a:t>Hollywood Ten </a:t>
            </a:r>
            <a:r>
              <a:rPr lang="en-US" dirty="0" smtClean="0"/>
              <a:t>appeal to the Supreme Court and </a:t>
            </a:r>
            <a:r>
              <a:rPr lang="en-US" b="1" dirty="0" smtClean="0"/>
              <a:t>lose</a:t>
            </a:r>
          </a:p>
          <a:p>
            <a:pPr lvl="0"/>
            <a:r>
              <a:rPr lang="en-US" dirty="0" smtClean="0"/>
              <a:t>They go to </a:t>
            </a:r>
            <a:r>
              <a:rPr lang="en-US" b="1" dirty="0" smtClean="0"/>
              <a:t>jail for contempt</a:t>
            </a:r>
          </a:p>
          <a:p>
            <a:pPr lvl="0"/>
            <a:r>
              <a:rPr lang="en-US" dirty="0" smtClean="0"/>
              <a:t>Why did they cite the </a:t>
            </a:r>
            <a:r>
              <a:rPr lang="en-US" b="1" dirty="0" smtClean="0"/>
              <a:t>1</a:t>
            </a:r>
            <a:r>
              <a:rPr lang="en-US" b="1" baseline="30000" dirty="0" smtClean="0"/>
              <a:t>st</a:t>
            </a:r>
            <a:r>
              <a:rPr lang="en-US" b="1" dirty="0" smtClean="0"/>
              <a:t> amendment </a:t>
            </a:r>
            <a:r>
              <a:rPr lang="en-US" dirty="0" smtClean="0"/>
              <a:t>and not the </a:t>
            </a:r>
            <a:r>
              <a:rPr lang="en-US" b="1" dirty="0" smtClean="0"/>
              <a:t>5</a:t>
            </a:r>
            <a:r>
              <a:rPr lang="en-US" b="1" baseline="30000" dirty="0" smtClean="0"/>
              <a:t>th</a:t>
            </a:r>
            <a:r>
              <a:rPr lang="en-US" dirty="0" smtClean="0"/>
              <a:t>?</a:t>
            </a:r>
          </a:p>
          <a:p>
            <a:pPr lvl="0"/>
            <a:r>
              <a:rPr lang="en-US" b="1" dirty="0" smtClean="0"/>
              <a:t>Could this have led to a different outcome?</a:t>
            </a:r>
          </a:p>
        </p:txBody>
      </p:sp>
    </p:spTree>
    <p:extLst>
      <p:ext uri="{BB962C8B-B14F-4D97-AF65-F5344CB8AC3E}">
        <p14:creationId xmlns:p14="http://schemas.microsoft.com/office/powerpoint/2010/main" val="4247882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The McCarran Committee</a:t>
            </a:r>
            <a:endParaRPr lang="en-US" dirty="0"/>
          </a:p>
        </p:txBody>
      </p:sp>
      <p:sp>
        <p:nvSpPr>
          <p:cNvPr id="3" name="Content Placeholder 2"/>
          <p:cNvSpPr>
            <a:spLocks noGrp="1"/>
          </p:cNvSpPr>
          <p:nvPr>
            <p:ph idx="1"/>
          </p:nvPr>
        </p:nvSpPr>
        <p:spPr>
          <a:xfrm>
            <a:off x="457200" y="1371600"/>
            <a:ext cx="8229600" cy="5486400"/>
          </a:xfrm>
        </p:spPr>
        <p:txBody>
          <a:bodyPr>
            <a:normAutofit fontScale="92500"/>
          </a:bodyPr>
          <a:lstStyle/>
          <a:p>
            <a:pPr lvl="0"/>
            <a:r>
              <a:rPr lang="en-US" dirty="0" smtClean="0"/>
              <a:t>The </a:t>
            </a:r>
            <a:r>
              <a:rPr lang="en-US" b="1" dirty="0" smtClean="0"/>
              <a:t>McCarran Committee </a:t>
            </a:r>
            <a:r>
              <a:rPr lang="en-US" dirty="0" smtClean="0"/>
              <a:t>worked with </a:t>
            </a:r>
            <a:r>
              <a:rPr lang="en-US" b="1" dirty="0" smtClean="0"/>
              <a:t>HUAC</a:t>
            </a:r>
            <a:r>
              <a:rPr lang="en-US" dirty="0" smtClean="0"/>
              <a:t> to identify </a:t>
            </a:r>
            <a:r>
              <a:rPr lang="en-US" b="1" dirty="0" smtClean="0"/>
              <a:t>“subversives” in labor unions, diplomatic corps, professors and teachers</a:t>
            </a:r>
          </a:p>
          <a:p>
            <a:pPr lvl="0"/>
            <a:r>
              <a:rPr lang="en-US" dirty="0" smtClean="0"/>
              <a:t>The </a:t>
            </a:r>
            <a:r>
              <a:rPr lang="en-US" b="1" dirty="0" smtClean="0"/>
              <a:t>goal</a:t>
            </a:r>
            <a:r>
              <a:rPr lang="en-US" dirty="0" smtClean="0"/>
              <a:t> was </a:t>
            </a:r>
            <a:r>
              <a:rPr lang="en-US" b="1" dirty="0" smtClean="0"/>
              <a:t>not to elicit confessions</a:t>
            </a:r>
            <a:r>
              <a:rPr lang="en-US" dirty="0" smtClean="0"/>
              <a:t>, rather it was to </a:t>
            </a:r>
            <a:r>
              <a:rPr lang="en-US" b="1" dirty="0" smtClean="0"/>
              <a:t>get them to “name names” </a:t>
            </a:r>
            <a:r>
              <a:rPr lang="en-US" dirty="0" smtClean="0"/>
              <a:t>of friends or associates who </a:t>
            </a:r>
            <a:r>
              <a:rPr lang="en-US" b="1" dirty="0" smtClean="0"/>
              <a:t>MIGHT</a:t>
            </a:r>
            <a:r>
              <a:rPr lang="en-US" dirty="0" smtClean="0"/>
              <a:t> </a:t>
            </a:r>
            <a:r>
              <a:rPr lang="en-US" b="1" dirty="0" smtClean="0"/>
              <a:t>have</a:t>
            </a:r>
            <a:r>
              <a:rPr lang="en-US" dirty="0" smtClean="0"/>
              <a:t> </a:t>
            </a:r>
            <a:r>
              <a:rPr lang="en-US" b="1" dirty="0" smtClean="0"/>
              <a:t>Communist connections </a:t>
            </a:r>
            <a:r>
              <a:rPr lang="en-US" dirty="0" smtClean="0"/>
              <a:t>(This is what you might call trolling for data. </a:t>
            </a:r>
            <a:r>
              <a:rPr lang="en-US" dirty="0"/>
              <a:t> </a:t>
            </a:r>
            <a:r>
              <a:rPr lang="en-US" dirty="0" smtClean="0"/>
              <a:t>Any examples of this in current times?)</a:t>
            </a:r>
            <a:endParaRPr lang="en-US" b="1" dirty="0" smtClean="0"/>
          </a:p>
          <a:p>
            <a:pPr lvl="0"/>
            <a:r>
              <a:rPr lang="en-US" b="1" dirty="0" smtClean="0"/>
              <a:t>Many people asserted their rights against self-incrimination granted under the 5</a:t>
            </a:r>
            <a:r>
              <a:rPr lang="en-US" b="1" baseline="30000" dirty="0" smtClean="0"/>
              <a:t>th</a:t>
            </a:r>
            <a:r>
              <a:rPr lang="en-US" b="1" dirty="0" smtClean="0"/>
              <a:t> amendment</a:t>
            </a:r>
          </a:p>
        </p:txBody>
      </p:sp>
    </p:spTree>
    <p:extLst>
      <p:ext uri="{BB962C8B-B14F-4D97-AF65-F5344CB8AC3E}">
        <p14:creationId xmlns:p14="http://schemas.microsoft.com/office/powerpoint/2010/main" val="1834666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The McCarran Committee</a:t>
            </a:r>
            <a:endParaRPr lang="en-US" dirty="0"/>
          </a:p>
        </p:txBody>
      </p:sp>
      <p:sp>
        <p:nvSpPr>
          <p:cNvPr id="3" name="Content Placeholder 2"/>
          <p:cNvSpPr>
            <a:spLocks noGrp="1"/>
          </p:cNvSpPr>
          <p:nvPr>
            <p:ph idx="1"/>
          </p:nvPr>
        </p:nvSpPr>
        <p:spPr>
          <a:xfrm>
            <a:off x="457200" y="1371600"/>
            <a:ext cx="8229600" cy="5486400"/>
          </a:xfrm>
        </p:spPr>
        <p:txBody>
          <a:bodyPr>
            <a:normAutofit lnSpcReduction="10000"/>
          </a:bodyPr>
          <a:lstStyle/>
          <a:p>
            <a:pPr lvl="0"/>
            <a:r>
              <a:rPr lang="en-US" dirty="0"/>
              <a:t>Unfortunately, the </a:t>
            </a:r>
            <a:r>
              <a:rPr lang="en-US" b="1" dirty="0"/>
              <a:t>public</a:t>
            </a:r>
            <a:r>
              <a:rPr lang="en-US" dirty="0"/>
              <a:t> </a:t>
            </a:r>
            <a:r>
              <a:rPr lang="en-US" b="1" dirty="0"/>
              <a:t>assumed</a:t>
            </a:r>
            <a:r>
              <a:rPr lang="en-US" dirty="0"/>
              <a:t> </a:t>
            </a:r>
            <a:r>
              <a:rPr lang="en-US" b="1" dirty="0"/>
              <a:t>pleading</a:t>
            </a:r>
            <a:r>
              <a:rPr lang="en-US" dirty="0"/>
              <a:t> </a:t>
            </a:r>
            <a:r>
              <a:rPr lang="en-US" b="1" dirty="0"/>
              <a:t>the 5</a:t>
            </a:r>
            <a:r>
              <a:rPr lang="en-US" b="1" baseline="30000" dirty="0"/>
              <a:t>th</a:t>
            </a:r>
            <a:r>
              <a:rPr lang="en-US" b="1" dirty="0"/>
              <a:t> meant</a:t>
            </a:r>
            <a:r>
              <a:rPr lang="en-US" dirty="0"/>
              <a:t> that the </a:t>
            </a:r>
            <a:r>
              <a:rPr lang="en-US" b="1" dirty="0"/>
              <a:t>people were guilty </a:t>
            </a:r>
            <a:r>
              <a:rPr lang="en-US" dirty="0"/>
              <a:t>of being communists</a:t>
            </a:r>
          </a:p>
          <a:p>
            <a:pPr lvl="0"/>
            <a:r>
              <a:rPr lang="en-US" dirty="0"/>
              <a:t>Once your name is mentioned in this context, you will find it difficult to hold even the most basic </a:t>
            </a:r>
            <a:r>
              <a:rPr lang="en-US" dirty="0" smtClean="0"/>
              <a:t>job</a:t>
            </a:r>
          </a:p>
          <a:p>
            <a:pPr lvl="0"/>
            <a:r>
              <a:rPr lang="en-US" b="1" dirty="0" smtClean="0"/>
              <a:t>Even if you had no connection to communism, your name was forever tarnished</a:t>
            </a:r>
          </a:p>
          <a:p>
            <a:pPr lvl="0"/>
            <a:r>
              <a:rPr lang="en-US" dirty="0" smtClean="0"/>
              <a:t>People who invoked their rights were labeled </a:t>
            </a:r>
            <a:r>
              <a:rPr lang="en-US" b="1" dirty="0" smtClean="0"/>
              <a:t>“Fifth Amendment Communists”</a:t>
            </a:r>
            <a:endParaRPr lang="en-US" b="1" dirty="0"/>
          </a:p>
        </p:txBody>
      </p:sp>
    </p:spTree>
    <p:extLst>
      <p:ext uri="{BB962C8B-B14F-4D97-AF65-F5344CB8AC3E}">
        <p14:creationId xmlns:p14="http://schemas.microsoft.com/office/powerpoint/2010/main" val="145787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Subversion Trials</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pPr lvl="0"/>
            <a:r>
              <a:rPr lang="en-US" dirty="0" smtClean="0"/>
              <a:t>11 leaders of the </a:t>
            </a:r>
            <a:r>
              <a:rPr lang="en-US" b="1" dirty="0" smtClean="0"/>
              <a:t>American Communist Party </a:t>
            </a:r>
            <a:r>
              <a:rPr lang="en-US" dirty="0" smtClean="0"/>
              <a:t>are </a:t>
            </a:r>
            <a:r>
              <a:rPr lang="en-US" b="1" dirty="0" smtClean="0"/>
              <a:t>convicted</a:t>
            </a:r>
            <a:r>
              <a:rPr lang="en-US" dirty="0" smtClean="0"/>
              <a:t> for </a:t>
            </a:r>
            <a:r>
              <a:rPr lang="en-US" b="1" dirty="0" smtClean="0"/>
              <a:t>advocating</a:t>
            </a:r>
            <a:r>
              <a:rPr lang="en-US" dirty="0" smtClean="0"/>
              <a:t> to </a:t>
            </a:r>
            <a:r>
              <a:rPr lang="en-US" b="1" dirty="0" smtClean="0"/>
              <a:t>violently overthrow the government</a:t>
            </a:r>
          </a:p>
          <a:p>
            <a:pPr lvl="0"/>
            <a:r>
              <a:rPr lang="en-US" b="1" dirty="0" smtClean="0"/>
              <a:t>Alger Hiss</a:t>
            </a:r>
            <a:r>
              <a:rPr lang="en-US" dirty="0" smtClean="0"/>
              <a:t>, who had held important posts in the </a:t>
            </a:r>
            <a:r>
              <a:rPr lang="en-US" b="1" dirty="0" smtClean="0"/>
              <a:t>State Department</a:t>
            </a:r>
            <a:r>
              <a:rPr lang="en-US" dirty="0" smtClean="0"/>
              <a:t>, is </a:t>
            </a:r>
            <a:r>
              <a:rPr lang="en-US" b="1" dirty="0" smtClean="0"/>
              <a:t>convicted</a:t>
            </a:r>
            <a:r>
              <a:rPr lang="en-US" dirty="0" smtClean="0"/>
              <a:t> for </a:t>
            </a:r>
            <a:r>
              <a:rPr lang="en-US" b="1" dirty="0" smtClean="0"/>
              <a:t>lying about copying low level secret files </a:t>
            </a:r>
          </a:p>
          <a:p>
            <a:pPr lvl="0"/>
            <a:r>
              <a:rPr lang="en-US" b="1" dirty="0" smtClean="0"/>
              <a:t>Klaus Fuchs</a:t>
            </a:r>
            <a:r>
              <a:rPr lang="en-US" dirty="0" smtClean="0"/>
              <a:t>, a </a:t>
            </a:r>
            <a:r>
              <a:rPr lang="en-US" b="1" dirty="0" smtClean="0"/>
              <a:t>British</a:t>
            </a:r>
            <a:r>
              <a:rPr lang="en-US" dirty="0" smtClean="0"/>
              <a:t> </a:t>
            </a:r>
            <a:r>
              <a:rPr lang="en-US" b="1" dirty="0" smtClean="0"/>
              <a:t>nuclear</a:t>
            </a:r>
            <a:r>
              <a:rPr lang="en-US" dirty="0" smtClean="0"/>
              <a:t> </a:t>
            </a:r>
            <a:r>
              <a:rPr lang="en-US" b="1" dirty="0" smtClean="0"/>
              <a:t>physicist</a:t>
            </a:r>
            <a:r>
              <a:rPr lang="en-US" dirty="0" smtClean="0"/>
              <a:t> confessed to </a:t>
            </a:r>
            <a:r>
              <a:rPr lang="en-US" b="1" dirty="0" smtClean="0"/>
              <a:t>passing atomic secrets </a:t>
            </a:r>
            <a:r>
              <a:rPr lang="en-US" dirty="0" smtClean="0"/>
              <a:t>to the </a:t>
            </a:r>
            <a:r>
              <a:rPr lang="en-US" b="1" dirty="0" smtClean="0"/>
              <a:t>Soviets</a:t>
            </a:r>
            <a:r>
              <a:rPr lang="en-US" dirty="0" smtClean="0"/>
              <a:t> while </a:t>
            </a:r>
            <a:r>
              <a:rPr lang="en-US" b="1" dirty="0" smtClean="0"/>
              <a:t>working</a:t>
            </a:r>
            <a:r>
              <a:rPr lang="en-US" dirty="0" smtClean="0"/>
              <a:t> at </a:t>
            </a:r>
            <a:r>
              <a:rPr lang="en-US" b="1" dirty="0" smtClean="0"/>
              <a:t>Los Alamos</a:t>
            </a:r>
            <a:r>
              <a:rPr lang="en-US" dirty="0" smtClean="0"/>
              <a:t> in </a:t>
            </a:r>
            <a:r>
              <a:rPr lang="en-US" b="1" dirty="0" smtClean="0"/>
              <a:t>1944 and 1945</a:t>
            </a:r>
            <a:endParaRPr lang="en-US" b="1" dirty="0"/>
          </a:p>
        </p:txBody>
      </p:sp>
    </p:spTree>
    <p:extLst>
      <p:ext uri="{BB962C8B-B14F-4D97-AF65-F5344CB8AC3E}">
        <p14:creationId xmlns:p14="http://schemas.microsoft.com/office/powerpoint/2010/main" val="3551382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smtClean="0"/>
              <a:t>Subversion Trials</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pPr lvl="0"/>
            <a:r>
              <a:rPr lang="en-US" b="1" dirty="0" smtClean="0"/>
              <a:t>Fuchs</a:t>
            </a:r>
            <a:r>
              <a:rPr lang="en-US" dirty="0" smtClean="0"/>
              <a:t> implicate </a:t>
            </a:r>
            <a:r>
              <a:rPr lang="en-US" b="1" dirty="0" smtClean="0"/>
              <a:t>Julius and Ethel Rosenberg</a:t>
            </a:r>
            <a:r>
              <a:rPr lang="en-US" dirty="0" smtClean="0"/>
              <a:t>, New York radicals who didn’t have much ability to act on their beliefs</a:t>
            </a:r>
          </a:p>
          <a:p>
            <a:pPr lvl="0"/>
            <a:r>
              <a:rPr lang="en-US" dirty="0" smtClean="0"/>
              <a:t>The </a:t>
            </a:r>
            <a:r>
              <a:rPr lang="en-US" dirty="0" err="1" smtClean="0"/>
              <a:t>Rosenbergs</a:t>
            </a:r>
            <a:r>
              <a:rPr lang="en-US" dirty="0" smtClean="0"/>
              <a:t> are </a:t>
            </a:r>
            <a:r>
              <a:rPr lang="en-US" b="1" dirty="0" smtClean="0"/>
              <a:t>convicted</a:t>
            </a:r>
            <a:r>
              <a:rPr lang="en-US" dirty="0" smtClean="0"/>
              <a:t> and </a:t>
            </a:r>
            <a:r>
              <a:rPr lang="en-US" b="1" dirty="0" smtClean="0"/>
              <a:t>executed</a:t>
            </a:r>
            <a:r>
              <a:rPr lang="en-US" dirty="0" smtClean="0"/>
              <a:t> in the </a:t>
            </a:r>
            <a:r>
              <a:rPr lang="en-US" b="1" dirty="0" smtClean="0"/>
              <a:t>electric chair</a:t>
            </a:r>
          </a:p>
          <a:p>
            <a:pPr lvl="0"/>
            <a:r>
              <a:rPr lang="en-US" b="1" dirty="0" smtClean="0"/>
              <a:t>Questions remain about</a:t>
            </a:r>
            <a:r>
              <a:rPr lang="en-US" dirty="0" smtClean="0"/>
              <a:t> their </a:t>
            </a:r>
            <a:r>
              <a:rPr lang="en-US" b="1" dirty="0" smtClean="0"/>
              <a:t>guilt</a:t>
            </a:r>
            <a:r>
              <a:rPr lang="en-US" dirty="0" smtClean="0"/>
              <a:t>, specifically Ethel as she was probably charged to pressure her husband</a:t>
            </a:r>
          </a:p>
          <a:p>
            <a:pPr lvl="0"/>
            <a:r>
              <a:rPr lang="en-US" b="1" dirty="0" smtClean="0"/>
              <a:t>Instead</a:t>
            </a:r>
            <a:r>
              <a:rPr lang="en-US" dirty="0" smtClean="0"/>
              <a:t> of </a:t>
            </a:r>
            <a:r>
              <a:rPr lang="en-US" b="1" dirty="0" smtClean="0"/>
              <a:t>naming names </a:t>
            </a:r>
            <a:r>
              <a:rPr lang="en-US" dirty="0" smtClean="0"/>
              <a:t>in for a reprieve, they </a:t>
            </a:r>
            <a:r>
              <a:rPr lang="en-US" b="1" dirty="0" smtClean="0"/>
              <a:t>choose to go to the electric chair</a:t>
            </a:r>
            <a:endParaRPr lang="en-US" b="1" dirty="0"/>
          </a:p>
        </p:txBody>
      </p:sp>
    </p:spTree>
    <p:extLst>
      <p:ext uri="{BB962C8B-B14F-4D97-AF65-F5344CB8AC3E}">
        <p14:creationId xmlns:p14="http://schemas.microsoft.com/office/powerpoint/2010/main" val="34429928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b="1" u="sng" dirty="0" smtClean="0"/>
              <a:t>Homework (Don’t worry, I hate to grade it)</a:t>
            </a:r>
            <a:endParaRPr lang="en-US" sz="3200" dirty="0"/>
          </a:p>
        </p:txBody>
      </p:sp>
      <p:sp>
        <p:nvSpPr>
          <p:cNvPr id="3" name="Content Placeholder 2"/>
          <p:cNvSpPr>
            <a:spLocks noGrp="1"/>
          </p:cNvSpPr>
          <p:nvPr>
            <p:ph idx="1"/>
          </p:nvPr>
        </p:nvSpPr>
        <p:spPr>
          <a:xfrm>
            <a:off x="457200" y="1371600"/>
            <a:ext cx="8229600" cy="5486400"/>
          </a:xfrm>
        </p:spPr>
        <p:txBody>
          <a:bodyPr>
            <a:normAutofit lnSpcReduction="10000"/>
          </a:bodyPr>
          <a:lstStyle/>
          <a:p>
            <a:pPr marL="457200" lvl="0" indent="-457200">
              <a:buFont typeface="+mj-lt"/>
              <a:buAutoNum type="arabicPeriod"/>
            </a:pPr>
            <a:r>
              <a:rPr lang="en-US" sz="2500" dirty="0" smtClean="0"/>
              <a:t>Begin researching McCarthyism and HUAC.  </a:t>
            </a:r>
          </a:p>
          <a:p>
            <a:pPr marL="457200" lvl="0" indent="-457200">
              <a:buFont typeface="+mj-lt"/>
              <a:buAutoNum type="arabicPeriod"/>
            </a:pPr>
            <a:r>
              <a:rPr lang="en-US" sz="2500" dirty="0" smtClean="0"/>
              <a:t>Start with your textbook.  </a:t>
            </a:r>
          </a:p>
          <a:p>
            <a:pPr marL="457200" lvl="0" indent="-457200">
              <a:buFont typeface="+mj-lt"/>
              <a:buAutoNum type="arabicPeriod"/>
            </a:pPr>
            <a:r>
              <a:rPr lang="en-US" sz="2500" dirty="0" smtClean="0"/>
              <a:t>Then pick up an old Encyclopedia (those are what people used to use to broaden their knowledge of a subject before the internet) and look up McCarthyism, Joseph McCarthy, Edward R. Murrow, the Hollywood Ten, etc…</a:t>
            </a:r>
          </a:p>
          <a:p>
            <a:pPr marL="457200" lvl="0" indent="-457200">
              <a:buFont typeface="+mj-lt"/>
              <a:buAutoNum type="arabicPeriod"/>
            </a:pPr>
            <a:r>
              <a:rPr lang="en-US" sz="2500" dirty="0" smtClean="0"/>
              <a:t>Start writing down some key points about the big picture behind the Red Scare and American response to it.</a:t>
            </a:r>
          </a:p>
          <a:p>
            <a:pPr marL="457200" lvl="0" indent="-457200">
              <a:buFont typeface="+mj-lt"/>
              <a:buAutoNum type="arabicPeriod"/>
            </a:pPr>
            <a:r>
              <a:rPr lang="en-US" sz="2500" dirty="0" smtClean="0"/>
              <a:t>You are (soon) going to be assigned a prominent person involved in this time period.</a:t>
            </a:r>
          </a:p>
          <a:p>
            <a:pPr marL="457200" lvl="0" indent="-457200">
              <a:buFont typeface="+mj-lt"/>
              <a:buAutoNum type="arabicPeriod"/>
            </a:pPr>
            <a:r>
              <a:rPr lang="en-US" sz="2500" dirty="0" smtClean="0"/>
              <a:t>You will write an essay (3-4 pages, double spaced, 12 point Times New Roman font) on this person.  Their background prior to the hearings, what happened to them during, and the resulting fallout and how it impacted their life.</a:t>
            </a:r>
          </a:p>
        </p:txBody>
      </p:sp>
    </p:spTree>
    <p:extLst>
      <p:ext uri="{BB962C8B-B14F-4D97-AF65-F5344CB8AC3E}">
        <p14:creationId xmlns:p14="http://schemas.microsoft.com/office/powerpoint/2010/main" val="870688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725</Words>
  <Application>Microsoft Office PowerPoint</Application>
  <PresentationFormat>On-screen Show (4:3)</PresentationFormat>
  <Paragraphs>45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The Red Scare</vt:lpstr>
      <vt:lpstr>The Second Red Scare</vt:lpstr>
      <vt:lpstr>The Second Red Scare</vt:lpstr>
      <vt:lpstr>House Committee on Un- American Activities (HUAC)</vt:lpstr>
      <vt:lpstr>The Hollywood Ten</vt:lpstr>
      <vt:lpstr>The McCarran Committee</vt:lpstr>
      <vt:lpstr>The McCarran Committee</vt:lpstr>
      <vt:lpstr>Subversion Trials</vt:lpstr>
      <vt:lpstr>Subversion Trials</vt:lpstr>
      <vt:lpstr>Homework (Don’t worry, I hate to grade 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Red Scare</dc:title>
  <dc:creator>Carver</dc:creator>
  <cp:lastModifiedBy>Carver</cp:lastModifiedBy>
  <cp:revision>13</cp:revision>
  <dcterms:created xsi:type="dcterms:W3CDTF">2014-03-19T15:41:05Z</dcterms:created>
  <dcterms:modified xsi:type="dcterms:W3CDTF">2014-04-18T20:10:38Z</dcterms:modified>
</cp:coreProperties>
</file>