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11"/>
  </p:notesMasterIdLst>
  <p:sldIdLst>
    <p:sldId id="256" r:id="rId2"/>
    <p:sldId id="257" r:id="rId3"/>
    <p:sldId id="267" r:id="rId4"/>
    <p:sldId id="264" r:id="rId5"/>
    <p:sldId id="265" r:id="rId6"/>
    <p:sldId id="260" r:id="rId7"/>
    <p:sldId id="268" r:id="rId8"/>
    <p:sldId id="266" r:id="rId9"/>
    <p:sldId id="262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24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E54745-B1F3-8640-B499-31C1C4C916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89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F711B44-32AA-1C4F-8AD9-8A36B42A8860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8B11AC-66C3-664F-84C5-C693002E43B7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8262634-DD4C-A847-8425-4C3BE2DA1A9F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AE1D871-40F8-844B-812C-532C5E55277B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Show examples for each type f book!!!</a:t>
            </a:r>
          </a:p>
          <a:p>
            <a:pPr eaLnBrk="1" hangingPunct="1"/>
            <a:endParaRPr lang="en-US" u="sng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Toy books include: board books, flap books, pop-up books, cloth books, plastic books</a:t>
            </a:r>
          </a:p>
          <a:p>
            <a:pPr eaLnBrk="1" hangingPunct="1"/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Also, </a:t>
            </a:r>
            <a:r>
              <a:rPr lang="ja-JP" altLang="en-US" u="sng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special effects</a:t>
            </a:r>
            <a:r>
              <a:rPr lang="ja-JP" altLang="en-US" u="sng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 books (e.g. by Eric Carle)</a:t>
            </a:r>
          </a:p>
          <a:p>
            <a:pPr eaLnBrk="1" hangingPunct="1"/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For babies/toddlers in </a:t>
            </a:r>
            <a:r>
              <a:rPr lang="ja-JP" altLang="en-US" u="sng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sensori-motor stage</a:t>
            </a:r>
            <a:r>
              <a:rPr lang="ja-JP" altLang="en-US" u="sng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 of development</a:t>
            </a:r>
          </a:p>
          <a:p>
            <a:pPr eaLnBrk="1" hangingPunct="1"/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Flap books and pop-up books -- best used with adult supervision, because may be torn; are made to be interactive</a:t>
            </a:r>
          </a:p>
          <a:p>
            <a:pPr eaLnBrk="1" hangingPunct="1"/>
            <a:endParaRPr lang="en-US" u="sng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Pat the Bunny: has tactile part for each picture (fur material for baby to touch on bunny; sandpaper on Daddy</a:t>
            </a:r>
            <a:r>
              <a:rPr lang="ja-JP" altLang="en-US" u="sng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s face for whiskers, etc.)</a:t>
            </a:r>
          </a:p>
          <a:p>
            <a:pPr eaLnBrk="1" hangingPunct="1"/>
            <a:endParaRPr lang="en-US" u="sng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Another flap book, in CL, Which Way, Ben Benny? (Use knowledge of left and right to lift correct flap to discover which way the </a:t>
            </a:r>
            <a:r>
              <a:rPr lang="ja-JP" altLang="en-US" u="sng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carrot thief</a:t>
            </a:r>
            <a:r>
              <a:rPr lang="ja-JP" altLang="en-US" u="sng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 went!)</a:t>
            </a:r>
          </a:p>
          <a:p>
            <a:pPr eaLnBrk="1" hangingPunct="1"/>
            <a:endParaRPr lang="en-US" u="sng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Special effects books:</a:t>
            </a:r>
          </a:p>
          <a:p>
            <a:pPr eaLnBrk="1" hangingPunct="1"/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		Eric Carle</a:t>
            </a:r>
            <a:r>
              <a:rPr lang="ja-JP" altLang="en-US" u="sng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u="sng">
                <a:latin typeface="Arial" charset="0"/>
                <a:ea typeface="ＭＳ Ｐゴシック" charset="0"/>
                <a:cs typeface="ＭＳ Ｐゴシック" charset="0"/>
              </a:rPr>
              <a:t>s, </a:t>
            </a:r>
            <a:r>
              <a:rPr lang="en-US" i="1" u="sng">
                <a:latin typeface="Arial" charset="0"/>
                <a:ea typeface="ＭＳ Ｐゴシック" charset="0"/>
                <a:cs typeface="ＭＳ Ｐゴシック" charset="0"/>
              </a:rPr>
              <a:t>The Very Lonely Firefly &amp; The Very Quiet Cricket </a:t>
            </a:r>
            <a:endParaRPr lang="en-US" u="sng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While most concept books are for early childhood, there are some that are even for upper primary or intermediate grades (teach parts of speech—books by Ruth Heller, or Fractions)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809005D-0362-7A43-8DE4-9B97BEBDA94E}" type="slidenum">
              <a:rPr lang="en-US" sz="1200"/>
              <a:pPr/>
              <a:t>5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402BAEF-0E73-A141-BBE5-63F8D0306D79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35FA6C8-5B2E-114C-9821-CD0DF51B7163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TYPES of Alphabet books include: Animal Alphabet books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Bert Kitchen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Animal Alphabet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-- unusual as well as common animals (jerboas, newts, umbrella birds); identities of animals must be guessed, using letter as a clue; answers given at end of book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Ed Emberley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ABC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; can motivate students to write own alphabet book; series of 4 pictures, show how each letter is formed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Pigs from A to Z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Arthur Geisert -- One or two sentences per page, describing pigs performing accompanying actions; Hidden letters for preceding, present, and following letter; key at end helps reader verify locations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Other Alphabet books:</a:t>
            </a:r>
          </a:p>
          <a:p>
            <a:pPr eaLnBrk="1" hangingPunct="1"/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	Anno</a:t>
            </a:r>
            <a:r>
              <a:rPr lang="ja-JP" altLang="en-US" i="1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s Alphabet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 An Adventure in Imagination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Mitsumasa Anno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Allison</a:t>
            </a:r>
            <a:r>
              <a:rPr lang="ja-JP" altLang="en-US" i="1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s Zinnia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Anita Lobel -- Flowers, associated with verbs and girls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names: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Allison acquired an Amaryllis for Beryl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Alphabatics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Sue Mac Donald -- very creative alphabet book; series of pictures proceed from letter in various positions to an object that represents letters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sound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Alphabet books organized by certain locations: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The Folks in the Valley: A Pennsylvania Dutch ABC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Jim Aylesworth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Antler, Bear, Canoe: A Northwood's Alphabet Year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Betsy Bowen (seasons in Northwoods of Minnesota)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The Z was Zapped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Chris Van Allsburg -- Each letter is treated to an action that begins with that letter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 sound (26 act play); Invites students to write their own acts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Chicka Chicka Boom Boom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Bill Martin, Jr., and John Archambault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For Older Children: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Ashanti to Zulu: African Traditions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Margaret Musgrove; Illus. by Leo &amp; Diane Dillon; Customs of 26 African peoples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Jambo Means Hello: Swahili Alphabet Book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Muriel Feelings -- Swahili words and customs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Illuminations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Johnathan Hurt -- People and events of the Middle Ages; (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excalibuer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falconry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grail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The Alphabet from Z to A (With Much Confusion on the Way)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, by Judith Viorst (English language curiosities and inconsistencies)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92D5B6-8D60-7E4E-84F1-B5DF96C1CBD9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124200"/>
            <a:ext cx="545941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24000" y="1752600"/>
            <a:ext cx="7162800" cy="1371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352800"/>
            <a:ext cx="7162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1524000" y="6248400"/>
            <a:ext cx="1905000" cy="457200"/>
          </a:xfrm>
        </p:spPr>
        <p:txBody>
          <a:bodyPr/>
          <a:lstStyle>
            <a:lvl1pPr eaLnBrk="1" hangingPunct="1">
              <a:defRPr kumimoji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48400"/>
            <a:ext cx="2895600" cy="457200"/>
          </a:xfrm>
        </p:spPr>
        <p:txBody>
          <a:bodyPr/>
          <a:lstStyle>
            <a:lvl1pPr eaLnBrk="1" hangingPunct="1">
              <a:defRPr kumimoji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1" hangingPunct="1">
              <a:defRPr kumimoji="1">
                <a:solidFill>
                  <a:schemeClr val="tx2"/>
                </a:solidFill>
              </a:defRPr>
            </a:lvl1pPr>
          </a:lstStyle>
          <a:p>
            <a:fld id="{5214AD2F-7097-9648-893A-E2EE526250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939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D8FC1-F8B7-C94B-907B-27BD908B6D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82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730D88-D1AE-5C4E-905D-804CA2E165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7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BD574D-8A7F-9849-8EA9-04B855629A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7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358458-50AD-D44D-B76B-DA196322FB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53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3EA182-070D-1F42-9596-F50BE584AD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1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9BAC03-781D-514D-9246-0D7BCFA20A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83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52ED7-F5D6-2347-AA81-C74D86F534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50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E0EC95-E8A1-7C45-9742-E4E421FA48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4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D3A097-9CF7-3A43-BE11-1BD46F31F5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8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C7BF9-CEF5-A34F-A9CB-1B04223824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3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1588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676400"/>
            <a:ext cx="66976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372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372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372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8F355F-422D-BA45-B210-FD12960D19E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762000"/>
            <a:ext cx="7772400" cy="1143000"/>
          </a:xfrm>
        </p:spPr>
        <p:txBody>
          <a:bodyPr/>
          <a:lstStyle/>
          <a:p>
            <a:pPr eaLnBrk="1" hangingPunct="1"/>
            <a:r>
              <a:rPr kumimoji="0" lang="en-US">
                <a:latin typeface="Times New Roman" charset="0"/>
                <a:ea typeface="ＭＳ Ｐゴシック" charset="0"/>
                <a:cs typeface="ＭＳ Ｐゴシック" charset="0"/>
              </a:rPr>
              <a:t>Picture Books</a:t>
            </a:r>
            <a:endParaRPr kumimoji="0"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kumimoji="0" lang="en-US" i="1">
                <a:latin typeface="Times New Roman" charset="0"/>
                <a:ea typeface="ＭＳ Ｐゴシック" charset="0"/>
                <a:cs typeface="ＭＳ Ｐゴシック" charset="0"/>
              </a:rPr>
              <a:t>Toy Books, Alphabet, Counting, and other Concept Books, Wordless Books, &amp;Picture Storybooks</a:t>
            </a:r>
            <a:endParaRPr kumimoji="0"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828800"/>
            <a:ext cx="1882775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Picture Books include…</a:t>
            </a: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Books that rely solely on illustrations to convey their message (wordless books)</a:t>
            </a:r>
          </a:p>
          <a:p>
            <a:pPr eaLnBrk="1" hangingPunct="1"/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Books in which illustrations combine with text to create the message</a:t>
            </a:r>
          </a:p>
          <a:p>
            <a:pPr lvl="1" eaLnBrk="1" hangingPunct="1"/>
            <a:r>
              <a:rPr lang="ja-JP" altLang="en-US" sz="2000" i="1" dirty="0">
                <a:latin typeface="Times New Roman" charset="0"/>
                <a:ea typeface="ＭＳ Ｐゴシック" charset="0"/>
              </a:rPr>
              <a:t>“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Illustrated books</a:t>
            </a:r>
            <a:r>
              <a:rPr lang="ja-JP" altLang="en-US" sz="2000" i="1" dirty="0">
                <a:latin typeface="Times New Roman" charset="0"/>
                <a:ea typeface="ＭＳ Ｐゴシック" charset="0"/>
              </a:rPr>
              <a:t>”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 : words carry most of the message</a:t>
            </a:r>
            <a:endParaRPr lang="en-US" sz="2000" dirty="0">
              <a:latin typeface="Times New Roman" charset="0"/>
              <a:ea typeface="ＭＳ Ｐゴシック" charset="0"/>
            </a:endParaRPr>
          </a:p>
          <a:p>
            <a:pPr lvl="2" eaLnBrk="1" hangingPunct="1"/>
            <a:r>
              <a:rPr lang="en-US" sz="1600" i="1" dirty="0">
                <a:latin typeface="Times New Roman" charset="0"/>
                <a:ea typeface="ＭＳ Ｐゴシック" charset="0"/>
              </a:rPr>
              <a:t>Many full chapter books are lightly illustrated throughout</a:t>
            </a:r>
          </a:p>
          <a:p>
            <a:pPr lvl="2" eaLnBrk="1" hangingPunct="1"/>
            <a:r>
              <a:rPr lang="en-US" sz="1600" i="1" dirty="0">
                <a:latin typeface="Times New Roman" charset="0"/>
                <a:ea typeface="ＭＳ Ｐゴシック" charset="0"/>
              </a:rPr>
              <a:t>Transition books—shorter than regular chapter books, organized in a few, short chapters, illustrations throughout</a:t>
            </a:r>
          </a:p>
          <a:p>
            <a:pPr lvl="1" eaLnBrk="1" hangingPunct="1"/>
            <a:r>
              <a:rPr lang="ja-JP" altLang="en-US" sz="2000" i="1" dirty="0">
                <a:latin typeface="Times New Roman" charset="0"/>
                <a:ea typeface="ＭＳ Ｐゴシック" charset="0"/>
              </a:rPr>
              <a:t>“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Picture </a:t>
            </a:r>
            <a:r>
              <a:rPr lang="en-US" sz="2000" i="1" u="sng" dirty="0">
                <a:latin typeface="Times New Roman" charset="0"/>
                <a:ea typeface="ＭＳ Ｐゴシック" charset="0"/>
              </a:rPr>
              <a:t>story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books</a:t>
            </a:r>
            <a:r>
              <a:rPr lang="ja-JP" altLang="en-US" sz="2000" i="1" dirty="0">
                <a:latin typeface="Times New Roman" charset="0"/>
                <a:ea typeface="ＭＳ Ｐゴシック" charset="0"/>
              </a:rPr>
              <a:t>”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 : tell a story </a:t>
            </a:r>
            <a:r>
              <a:rPr lang="en-US" sz="2000" i="1" dirty="0" smtClean="0">
                <a:latin typeface="Times New Roman" charset="0"/>
                <a:ea typeface="ＭＳ Ｐゴシック" charset="0"/>
              </a:rPr>
              <a:t>with pictures on 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every </a:t>
            </a:r>
            <a:r>
              <a:rPr lang="en-US" sz="2000" i="1" dirty="0" smtClean="0">
                <a:latin typeface="Times New Roman" charset="0"/>
                <a:ea typeface="ＭＳ Ｐゴシック" charset="0"/>
              </a:rPr>
              <a:t>page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 </a:t>
            </a:r>
            <a:r>
              <a:rPr lang="en-US" sz="2000" i="1" dirty="0" smtClean="0">
                <a:latin typeface="Times New Roman" charset="0"/>
                <a:ea typeface="ＭＳ Ｐゴシック" charset="0"/>
              </a:rPr>
              <a:t>that are 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AS IMPORTANT as the text in conveying the story</a:t>
            </a:r>
          </a:p>
          <a:p>
            <a:pPr lvl="1" eaLnBrk="1" hangingPunct="1"/>
            <a:r>
              <a:rPr lang="en-US" sz="2000" i="1" dirty="0">
                <a:latin typeface="Times New Roman" charset="0"/>
                <a:ea typeface="ＭＳ Ｐゴシック" charset="0"/>
              </a:rPr>
              <a:t>Picture books (e.g. </a:t>
            </a:r>
            <a:r>
              <a:rPr lang="ja-JP" altLang="en-US" sz="2000" i="1" dirty="0">
                <a:latin typeface="Times New Roman" charset="0"/>
                <a:ea typeface="ＭＳ Ｐゴシック" charset="0"/>
              </a:rPr>
              <a:t>“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concept books</a:t>
            </a:r>
            <a:r>
              <a:rPr lang="ja-JP" altLang="en-US" sz="2000" i="1" dirty="0">
                <a:latin typeface="Times New Roman" charset="0"/>
                <a:ea typeface="ＭＳ Ｐゴシック" charset="0"/>
              </a:rPr>
              <a:t>”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), that have no storyline, but include pictures and some text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04800"/>
            <a:ext cx="1512888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Toy Books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Stimulate development</a:t>
            </a:r>
          </a:p>
          <a:p>
            <a:pPr lvl="1" eaLnBrk="1" hangingPunct="1"/>
            <a:r>
              <a:rPr lang="en-US">
                <a:latin typeface="Times New Roman" charset="0"/>
                <a:ea typeface="ＭＳ Ｐゴシック" charset="0"/>
              </a:rPr>
              <a:t>Cognitive, language, social, personal 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Provide happy experiences with books for continued interest in reading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14800"/>
            <a:ext cx="203358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35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Toy </a:t>
            </a: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Book Types/Examples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95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Board Books</a:t>
            </a:r>
          </a:p>
          <a:p>
            <a:pPr lvl="1" eaLnBrk="1" hangingPunct="1"/>
            <a:r>
              <a:rPr lang="en-US" sz="2400" i="1" u="sng" dirty="0">
                <a:latin typeface="Times New Roman" charset="0"/>
                <a:ea typeface="ＭＳ Ｐゴシック" charset="0"/>
              </a:rPr>
              <a:t>Pat the Bunny</a:t>
            </a:r>
            <a:r>
              <a:rPr lang="en-US" sz="2400" dirty="0">
                <a:latin typeface="Times New Roman" charset="0"/>
                <a:ea typeface="ＭＳ Ｐゴシック" charset="0"/>
              </a:rPr>
              <a:t> (1940), a </a:t>
            </a:r>
            <a:r>
              <a:rPr lang="ja-JP" altLang="en-US" sz="2400" dirty="0">
                <a:latin typeface="Times New Roman" charset="0"/>
                <a:ea typeface="ＭＳ Ｐゴシック" charset="0"/>
              </a:rPr>
              <a:t>“</a:t>
            </a:r>
            <a:r>
              <a:rPr lang="en-US" sz="2400" dirty="0">
                <a:latin typeface="Times New Roman" charset="0"/>
                <a:ea typeface="ＭＳ Ｐゴシック" charset="0"/>
              </a:rPr>
              <a:t>classic</a:t>
            </a:r>
            <a:r>
              <a:rPr lang="ja-JP" altLang="en-US" sz="2400" dirty="0">
                <a:latin typeface="Times New Roman" charset="0"/>
                <a:ea typeface="ＭＳ Ｐゴシック" charset="0"/>
              </a:rPr>
              <a:t>”</a:t>
            </a:r>
            <a:r>
              <a:rPr lang="en-US" sz="2400" dirty="0">
                <a:latin typeface="Times New Roman" charset="0"/>
                <a:ea typeface="ＭＳ Ｐゴシック" charset="0"/>
              </a:rPr>
              <a:t>, by Dorothy </a:t>
            </a:r>
            <a:r>
              <a:rPr lang="en-US" sz="2400" dirty="0" err="1">
                <a:latin typeface="Times New Roman" charset="0"/>
                <a:ea typeface="ＭＳ Ｐゴシック" charset="0"/>
              </a:rPr>
              <a:t>Kunhardt</a:t>
            </a:r>
            <a:endParaRPr lang="en-US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Flap Books</a:t>
            </a:r>
          </a:p>
          <a:p>
            <a:pPr lvl="1" eaLnBrk="1" hangingPunct="1"/>
            <a:r>
              <a:rPr lang="en-US" sz="2400" i="1" u="sng" dirty="0">
                <a:latin typeface="Times New Roman" charset="0"/>
                <a:ea typeface="ＭＳ Ｐゴシック" charset="0"/>
              </a:rPr>
              <a:t>Where</a:t>
            </a:r>
            <a:r>
              <a:rPr lang="ja-JP" altLang="en-US" sz="2400" i="1" u="sng" dirty="0">
                <a:latin typeface="Times New Roman" charset="0"/>
                <a:ea typeface="ＭＳ Ｐゴシック" charset="0"/>
              </a:rPr>
              <a:t>’</a:t>
            </a:r>
            <a:r>
              <a:rPr lang="en-US" sz="2400" i="1" u="sng" dirty="0">
                <a:latin typeface="Times New Roman" charset="0"/>
                <a:ea typeface="ＭＳ Ｐゴシック" charset="0"/>
              </a:rPr>
              <a:t>s Spot?</a:t>
            </a:r>
            <a:r>
              <a:rPr lang="en-US" sz="2400" dirty="0">
                <a:latin typeface="Times New Roman" charset="0"/>
                <a:ea typeface="ＭＳ Ｐゴシック" charset="0"/>
              </a:rPr>
              <a:t>, by Eric Hill (series)</a:t>
            </a:r>
          </a:p>
          <a:p>
            <a:pPr eaLnBrk="1" hangingPunct="1"/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Pop-Up Books</a:t>
            </a:r>
          </a:p>
          <a:p>
            <a:pPr lvl="1" eaLnBrk="1" hangingPunct="1"/>
            <a:r>
              <a:rPr lang="en-US" sz="2400" i="1" u="sng" dirty="0">
                <a:latin typeface="Times New Roman" charset="0"/>
                <a:ea typeface="ＭＳ Ｐゴシック" charset="0"/>
              </a:rPr>
              <a:t>Wheels on the Bus</a:t>
            </a:r>
            <a:r>
              <a:rPr lang="en-US" sz="2400" dirty="0">
                <a:latin typeface="Times New Roman" charset="0"/>
                <a:ea typeface="ＭＳ Ｐゴシック" charset="0"/>
              </a:rPr>
              <a:t>, by Paul </a:t>
            </a:r>
            <a:r>
              <a:rPr lang="en-US" sz="2400" dirty="0" err="1">
                <a:latin typeface="Times New Roman" charset="0"/>
                <a:ea typeface="ＭＳ Ｐゴシック" charset="0"/>
              </a:rPr>
              <a:t>Zelinsky</a:t>
            </a:r>
            <a:endParaRPr lang="en-US" sz="2400" dirty="0">
              <a:latin typeface="Times New Roman" charset="0"/>
              <a:ea typeface="ＭＳ Ｐゴシック" charset="0"/>
            </a:endParaRPr>
          </a:p>
          <a:p>
            <a:pPr lvl="1" eaLnBrk="1" hangingPunct="1"/>
            <a:r>
              <a:rPr lang="en-US" sz="2400" i="1" u="sng" dirty="0">
                <a:latin typeface="Times New Roman" charset="0"/>
                <a:ea typeface="ＭＳ Ｐゴシック" charset="0"/>
              </a:rPr>
              <a:t>The Peter Rabbit Pop-Up Book</a:t>
            </a:r>
          </a:p>
          <a:p>
            <a:pPr eaLnBrk="1" hangingPunct="1"/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Special Effects Books</a:t>
            </a:r>
          </a:p>
          <a:p>
            <a:pPr lvl="1" eaLnBrk="1" hangingPunct="1"/>
            <a:r>
              <a:rPr lang="en-US" u="sng" dirty="0">
                <a:latin typeface="Times New Roman" charset="0"/>
                <a:ea typeface="ＭＳ Ｐゴシック" charset="0"/>
              </a:rPr>
              <a:t>The Very Quiet Cricket</a:t>
            </a:r>
          </a:p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886200"/>
            <a:ext cx="1266825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Concept </a:t>
            </a:r>
            <a:r>
              <a:rPr lang="en-US" dirty="0" smtClean="0">
                <a:latin typeface="Times New Roman" charset="0"/>
                <a:ea typeface="ＭＳ Ｐゴシック" charset="0"/>
                <a:cs typeface="Times New Roman" charset="0"/>
              </a:rPr>
              <a:t>Books</a:t>
            </a:r>
            <a:endParaRPr lang="en-US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Times New Roman" charset="0"/>
              </a:rPr>
              <a:t>Purpose—to teach a concept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Times New Roman" charset="0"/>
              </a:rPr>
              <a:t>Most are for early childhood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Times New Roman" charset="0"/>
              </a:rPr>
              <a:t>Examples of concepts</a:t>
            </a:r>
          </a:p>
          <a:p>
            <a:pPr lvl="1" eaLnBrk="1" hangingPunct="1"/>
            <a:r>
              <a:rPr lang="en-US">
                <a:latin typeface="Times New Roman" charset="0"/>
                <a:ea typeface="ＭＳ Ｐゴシック" charset="0"/>
                <a:cs typeface="Times New Roman" charset="0"/>
              </a:rPr>
              <a:t>Alphabet</a:t>
            </a:r>
          </a:p>
          <a:p>
            <a:pPr lvl="1" eaLnBrk="1" hangingPunct="1"/>
            <a:r>
              <a:rPr lang="en-US">
                <a:latin typeface="Times New Roman" charset="0"/>
                <a:ea typeface="ＭＳ Ｐゴシック" charset="0"/>
                <a:cs typeface="Times New Roman" charset="0"/>
              </a:rPr>
              <a:t>Numbers/Counting</a:t>
            </a:r>
          </a:p>
          <a:p>
            <a:pPr lvl="1" eaLnBrk="1" hangingPunct="1"/>
            <a:r>
              <a:rPr lang="en-US">
                <a:latin typeface="Times New Roman" charset="0"/>
                <a:ea typeface="ＭＳ Ｐゴシック" charset="0"/>
                <a:cs typeface="Times New Roman" charset="0"/>
              </a:rPr>
              <a:t>Colors</a:t>
            </a:r>
          </a:p>
          <a:p>
            <a:pPr lvl="1" eaLnBrk="1" hangingPunct="1"/>
            <a:r>
              <a:rPr lang="en-US">
                <a:latin typeface="Times New Roman" charset="0"/>
                <a:ea typeface="ＭＳ Ｐゴシック" charset="0"/>
                <a:cs typeface="Times New Roman" charset="0"/>
              </a:rPr>
              <a:t>Shapes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Times New Roman" charset="0"/>
              </a:rPr>
              <a:t>May have a storyline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Alphabet Books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May be for any grade level, pre-school - grade 5 because…</a:t>
            </a:r>
          </a:p>
          <a:p>
            <a:pPr lvl="1" eaLnBrk="1" hangingPunct="1"/>
            <a:r>
              <a:rPr lang="en-US">
                <a:latin typeface="Times New Roman" charset="0"/>
                <a:ea typeface="ＭＳ Ｐゴシック" charset="0"/>
              </a:rPr>
              <a:t>Not all are intended to teach alphabet</a:t>
            </a:r>
          </a:p>
          <a:p>
            <a:pPr lvl="1" eaLnBrk="1" hangingPunct="1"/>
            <a:r>
              <a:rPr lang="en-US">
                <a:latin typeface="Times New Roman" charset="0"/>
                <a:ea typeface="ＭＳ Ｐゴシック" charset="0"/>
              </a:rPr>
              <a:t>Some use alphabet as organizational pattern for teaching other information</a:t>
            </a:r>
          </a:p>
        </p:txBody>
      </p:sp>
      <p:pic>
        <p:nvPicPr>
          <p:cNvPr id="9221" name="Picture 5" descr="j02906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267200"/>
            <a:ext cx="3328988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Pictures in Alphabet Books for Young Children </a:t>
            </a: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should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be easy for child to identify</a:t>
            </a:r>
          </a:p>
          <a:p>
            <a:pPr eaLnBrk="1" hangingPunct="1"/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begin with the </a:t>
            </a:r>
            <a:r>
              <a:rPr lang="en-US" sz="2800" u="sng" dirty="0">
                <a:latin typeface="Times New Roman" charset="0"/>
                <a:ea typeface="ＭＳ Ｐゴシック" charset="0"/>
                <a:cs typeface="ＭＳ Ｐゴシック" charset="0"/>
              </a:rPr>
              <a:t>most common sound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 of the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letter </a:t>
            </a:r>
          </a:p>
          <a:p>
            <a:pPr lvl="1" eaLnBrk="1" hangingPunct="1"/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For </a:t>
            </a:r>
            <a:r>
              <a:rPr lang="en-US" sz="2400" smtClean="0">
                <a:latin typeface="Times New Roman" charset="0"/>
                <a:ea typeface="ＭＳ Ｐゴシック" charset="0"/>
                <a:cs typeface="ＭＳ Ｐゴシック" charset="0"/>
              </a:rPr>
              <a:t>initial instruction</a:t>
            </a:r>
            <a:endParaRPr lang="en-US" sz="240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be of things familiar</a:t>
            </a:r>
          </a:p>
          <a:p>
            <a:pPr eaLnBrk="1" hangingPunct="1">
              <a:buFontTx/>
              <a:buNone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    to the child</a:t>
            </a:r>
          </a:p>
          <a:p>
            <a:pPr eaLnBrk="1" hangingPunct="1"/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be of objects for which </a:t>
            </a:r>
          </a:p>
          <a:p>
            <a:pPr eaLnBrk="1" hangingPunct="1">
              <a:buFontTx/>
              <a:buNone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    the child thinks of one name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429000"/>
            <a:ext cx="24130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49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914400"/>
          </a:xfrm>
        </p:spPr>
        <p:txBody>
          <a:bodyPr/>
          <a:lstStyle/>
          <a:p>
            <a:r>
              <a:rPr lang="en-US" sz="4000" dirty="0" smtClean="0"/>
              <a:t>More About Alphabet Books…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772400" cy="4724400"/>
          </a:xfrm>
        </p:spPr>
        <p:txBody>
          <a:bodyPr/>
          <a:lstStyle/>
          <a:p>
            <a:r>
              <a:rPr lang="en-US" sz="2800" dirty="0" smtClean="0"/>
              <a:t>May be for </a:t>
            </a:r>
            <a:r>
              <a:rPr lang="en-US" sz="2800" dirty="0" err="1" smtClean="0"/>
              <a:t>pre-schooler</a:t>
            </a:r>
            <a:r>
              <a:rPr lang="en-US" sz="2800" dirty="0" smtClean="0"/>
              <a:t> or kindergarten child to teach</a:t>
            </a:r>
            <a:endParaRPr lang="en-US" sz="2800" dirty="0"/>
          </a:p>
          <a:p>
            <a:pPr lvl="1"/>
            <a:r>
              <a:rPr lang="en-US" sz="2400" dirty="0" smtClean="0"/>
              <a:t>letter recognition (see letter, say name)</a:t>
            </a:r>
          </a:p>
          <a:p>
            <a:pPr lvl="1"/>
            <a:r>
              <a:rPr lang="en-US" sz="2400" dirty="0" smtClean="0"/>
              <a:t>Associate sound(s) with letters</a:t>
            </a:r>
          </a:p>
          <a:p>
            <a:r>
              <a:rPr lang="en-US" sz="2800" dirty="0" smtClean="0"/>
              <a:t>May be effective to teach phonics for beginning reader</a:t>
            </a:r>
          </a:p>
          <a:p>
            <a:pPr lvl="1"/>
            <a:r>
              <a:rPr lang="en-US" sz="2400" dirty="0" smtClean="0"/>
              <a:t>Teach/reinforce consonant letter sounds (single, blends or clusters, digraphs; hard &amp; soft sounds of “c” &amp; “g”)</a:t>
            </a:r>
          </a:p>
          <a:p>
            <a:pPr lvl="1"/>
            <a:r>
              <a:rPr lang="en-US" sz="2400" dirty="0" smtClean="0"/>
              <a:t>Teach/reinforce vowel sounds  (short, long, digraphs, diphthongs)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38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Counting Books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Objectives:</a:t>
            </a:r>
          </a:p>
          <a:p>
            <a:pPr lvl="1" eaLnBrk="1" hangingPunct="1"/>
            <a:r>
              <a:rPr lang="en-US" sz="2000">
                <a:latin typeface="Times New Roman" charset="0"/>
                <a:ea typeface="ＭＳ Ｐゴシック" charset="0"/>
              </a:rPr>
              <a:t>To teach concept of the number (i.e. </a:t>
            </a:r>
            <a:r>
              <a:rPr lang="ja-JP" altLang="en-US" sz="2000">
                <a:latin typeface="Times New Roman" charset="0"/>
                <a:ea typeface="ＭＳ Ｐゴシック" charset="0"/>
              </a:rPr>
              <a:t>“</a:t>
            </a:r>
            <a:r>
              <a:rPr lang="en-US" sz="2000">
                <a:latin typeface="Times New Roman" charset="0"/>
                <a:ea typeface="ＭＳ Ｐゴシック" charset="0"/>
              </a:rPr>
              <a:t>two-ness</a:t>
            </a:r>
            <a:r>
              <a:rPr lang="ja-JP" altLang="en-US" sz="2000">
                <a:latin typeface="Times New Roman" charset="0"/>
                <a:ea typeface="ＭＳ Ｐゴシック" charset="0"/>
              </a:rPr>
              <a:t>”</a:t>
            </a:r>
            <a:r>
              <a:rPr lang="en-US" sz="2000">
                <a:latin typeface="Times New Roman" charset="0"/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sz="2000">
                <a:latin typeface="Times New Roman" charset="0"/>
                <a:ea typeface="ＭＳ Ｐゴシック" charset="0"/>
              </a:rPr>
              <a:t>To develop one-to-one correspondence</a:t>
            </a:r>
          </a:p>
          <a:p>
            <a:pPr lvl="1" eaLnBrk="1" hangingPunct="1"/>
            <a:r>
              <a:rPr lang="en-US" sz="2000">
                <a:latin typeface="Times New Roman" charset="0"/>
                <a:ea typeface="ＭＳ Ｐゴシック" charset="0"/>
              </a:rPr>
              <a:t>To teach counting sequentially, one to ten or</a:t>
            </a:r>
          </a:p>
          <a:p>
            <a:pPr lvl="1" eaLnBrk="1" hangingPunct="1">
              <a:buFontTx/>
              <a:buNone/>
            </a:pPr>
            <a:r>
              <a:rPr lang="en-US" sz="2000">
                <a:latin typeface="Times New Roman" charset="0"/>
                <a:ea typeface="ＭＳ Ｐゴシック" charset="0"/>
              </a:rPr>
              <a:t>     higher</a:t>
            </a:r>
            <a:endParaRPr lang="en-US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Criteria for Quality:</a:t>
            </a:r>
          </a:p>
          <a:p>
            <a:pPr lvl="1" eaLnBrk="1" hangingPunct="1"/>
            <a:r>
              <a:rPr lang="en-US" sz="2000">
                <a:latin typeface="Times New Roman" charset="0"/>
                <a:ea typeface="ＭＳ Ｐゴシック" charset="0"/>
              </a:rPr>
              <a:t>Easily identifiable numbers and objects</a:t>
            </a:r>
          </a:p>
          <a:p>
            <a:pPr lvl="1" eaLnBrk="1" hangingPunct="1"/>
            <a:r>
              <a:rPr lang="en-US" sz="2000">
                <a:latin typeface="Times New Roman" charset="0"/>
                <a:ea typeface="ＭＳ Ｐゴシック" charset="0"/>
              </a:rPr>
              <a:t>Clarity in representing number</a:t>
            </a:r>
          </a:p>
          <a:p>
            <a:pPr lvl="1" eaLnBrk="1" hangingPunct="1"/>
            <a:r>
              <a:rPr lang="en-US" sz="2000">
                <a:latin typeface="Times New Roman" charset="0"/>
                <a:ea typeface="ＭＳ Ｐゴシック" charset="0"/>
              </a:rPr>
              <a:t>Likely to stimulate manipulation of real objects</a:t>
            </a:r>
            <a:endParaRPr lang="en-US">
              <a:latin typeface="Times New Roman" charset="0"/>
              <a:ea typeface="ＭＳ Ｐゴシック" charset="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438400"/>
            <a:ext cx="21272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 bldLvl="2"/>
    </p:bldLst>
  </p:timing>
</p:sld>
</file>

<file path=ppt/theme/theme1.xml><?xml version="1.0" encoding="utf-8"?>
<a:theme xmlns:a="http://schemas.openxmlformats.org/drawingml/2006/main" name="Portfolio">
  <a:themeElements>
    <a:clrScheme name="Portfolio 1">
      <a:dk1>
        <a:srgbClr val="212164"/>
      </a:dk1>
      <a:lt1>
        <a:srgbClr val="E6DED3"/>
      </a:lt1>
      <a:dk2>
        <a:srgbClr val="5D2204"/>
      </a:dk2>
      <a:lt2>
        <a:srgbClr val="808080"/>
      </a:lt2>
      <a:accent1>
        <a:srgbClr val="D9B18D"/>
      </a:accent1>
      <a:accent2>
        <a:srgbClr val="697B99"/>
      </a:accent2>
      <a:accent3>
        <a:srgbClr val="F0ECE6"/>
      </a:accent3>
      <a:accent4>
        <a:srgbClr val="1B1B54"/>
      </a:accent4>
      <a:accent5>
        <a:srgbClr val="E9D5C5"/>
      </a:accent5>
      <a:accent6>
        <a:srgbClr val="5E6F8A"/>
      </a:accent6>
      <a:hlink>
        <a:srgbClr val="995421"/>
      </a:hlink>
      <a:folHlink>
        <a:srgbClr val="719F68"/>
      </a:folHlink>
    </a:clrScheme>
    <a:fontScheme name="Portfolio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lnDef>
  </a:objectDefaults>
  <a:extraClrSchemeLst>
    <a:extraClrScheme>
      <a:clrScheme name="Portfolio 1">
        <a:dk1>
          <a:srgbClr val="212164"/>
        </a:dk1>
        <a:lt1>
          <a:srgbClr val="E6DED3"/>
        </a:lt1>
        <a:dk2>
          <a:srgbClr val="5D2204"/>
        </a:dk2>
        <a:lt2>
          <a:srgbClr val="808080"/>
        </a:lt2>
        <a:accent1>
          <a:srgbClr val="D9B18D"/>
        </a:accent1>
        <a:accent2>
          <a:srgbClr val="697B99"/>
        </a:accent2>
        <a:accent3>
          <a:srgbClr val="F0ECE6"/>
        </a:accent3>
        <a:accent4>
          <a:srgbClr val="1B1B54"/>
        </a:accent4>
        <a:accent5>
          <a:srgbClr val="E9D5C5"/>
        </a:accent5>
        <a:accent6>
          <a:srgbClr val="5E6F8A"/>
        </a:accent6>
        <a:hlink>
          <a:srgbClr val="995421"/>
        </a:hlink>
        <a:folHlink>
          <a:srgbClr val="719F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2004:Templates:Presentations:Designs:Crayon</Template>
  <TotalTime>234</TotalTime>
  <Words>622</Words>
  <Application>Microsoft Office PowerPoint</Application>
  <PresentationFormat>On-screen Show (4:3)</PresentationFormat>
  <Paragraphs>105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Portfolio</vt:lpstr>
      <vt:lpstr>Picture Books</vt:lpstr>
      <vt:lpstr>Picture Books include…</vt:lpstr>
      <vt:lpstr>Toy Books</vt:lpstr>
      <vt:lpstr>Toy Book Types/Examples</vt:lpstr>
      <vt:lpstr>Concept Books</vt:lpstr>
      <vt:lpstr>Alphabet Books</vt:lpstr>
      <vt:lpstr>Pictures in Alphabet Books for Young Children should</vt:lpstr>
      <vt:lpstr>More About Alphabet Books…</vt:lpstr>
      <vt:lpstr>Counting Books</vt:lpstr>
    </vt:vector>
  </TitlesOfParts>
  <Company>Informatioin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Picture Books</dc:title>
  <dc:creator>Informatioin Services</dc:creator>
  <cp:lastModifiedBy>Edwards, Linda - WJHS Teacher</cp:lastModifiedBy>
  <cp:revision>18</cp:revision>
  <dcterms:created xsi:type="dcterms:W3CDTF">2010-02-12T03:39:06Z</dcterms:created>
  <dcterms:modified xsi:type="dcterms:W3CDTF">2013-02-08T17:30:56Z</dcterms:modified>
</cp:coreProperties>
</file>