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8"/>
  </p:notesMasterIdLst>
  <p:handoutMasterIdLst>
    <p:handoutMasterId r:id="rId19"/>
  </p:handoutMasterIdLst>
  <p:sldIdLst>
    <p:sldId id="449" r:id="rId5"/>
    <p:sldId id="256" r:id="rId6"/>
    <p:sldId id="450" r:id="rId7"/>
    <p:sldId id="381" r:id="rId8"/>
    <p:sldId id="383" r:id="rId9"/>
    <p:sldId id="390" r:id="rId10"/>
    <p:sldId id="399" r:id="rId11"/>
    <p:sldId id="323" r:id="rId12"/>
    <p:sldId id="440" r:id="rId13"/>
    <p:sldId id="404" r:id="rId14"/>
    <p:sldId id="444" r:id="rId15"/>
    <p:sldId id="446" r:id="rId16"/>
    <p:sldId id="44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6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1042">
          <p15:clr>
            <a:srgbClr val="A4A3A4"/>
          </p15:clr>
        </p15:guide>
        <p15:guide id="4" pos="438">
          <p15:clr>
            <a:srgbClr val="A4A3A4"/>
          </p15:clr>
        </p15:guide>
        <p15:guide id="5" pos="56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44" autoAdjust="0"/>
    <p:restoredTop sz="89965" autoAdjust="0"/>
  </p:normalViewPr>
  <p:slideViewPr>
    <p:cSldViewPr snapToGrid="0">
      <p:cViewPr varScale="1">
        <p:scale>
          <a:sx n="92" d="100"/>
          <a:sy n="92" d="100"/>
        </p:scale>
        <p:origin x="1224" y="90"/>
      </p:cViewPr>
      <p:guideLst>
        <p:guide orient="horz" pos="1446"/>
        <p:guide orient="horz" pos="4180"/>
        <p:guide orient="horz" pos="1042"/>
        <p:guide pos="438"/>
        <p:guide pos="56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No Math Inventory</c:v>
                </c:pt>
                <c:pt idx="1">
                  <c:v>1 Math Invt.</c:v>
                </c:pt>
                <c:pt idx="2">
                  <c:v>2 Math Invt.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26</c:v>
                </c:pt>
                <c:pt idx="2">
                  <c:v>464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78922096"/>
        <c:axId val="274668496"/>
      </c:barChart>
      <c:catAx>
        <c:axId val="278922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4668496"/>
        <c:crosses val="autoZero"/>
        <c:auto val="1"/>
        <c:lblAlgn val="ctr"/>
        <c:lblOffset val="100"/>
        <c:noMultiLvlLbl val="0"/>
      </c:catAx>
      <c:valAx>
        <c:axId val="274668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7892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505A3-7D6E-0D4F-B9FC-F0863367124C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DE4E4-331D-0D42-83C1-B10FE3099D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195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CB52B-E301-CB48-B343-1FB0E7CA80F5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DDF12-E7BC-7B4F-87B9-7796D7463E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39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DDF12-E7BC-7B4F-87B9-7796D7463E7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64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DDF12-E7BC-7B4F-87B9-7796D7463E7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704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DDF12-E7BC-7B4F-87B9-7796D7463E7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7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457200" y="1603390"/>
            <a:ext cx="7251192" cy="4343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06001" y="1662793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06001" y="2305216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0" y="442000"/>
            <a:ext cx="1652504" cy="10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4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/>
            </a:lvl1pPr>
          </a:lstStyle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3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rinter-friend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50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24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ranspa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0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8213"/>
            <a:ext cx="6858000" cy="62804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8647"/>
            <a:ext cx="6858000" cy="466278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30187" indent="0">
              <a:buNone/>
              <a:defRPr sz="2400">
                <a:solidFill>
                  <a:schemeClr val="bg1"/>
                </a:solidFill>
              </a:defRPr>
            </a:lvl2pPr>
            <a:lvl3pPr marL="454025" indent="0">
              <a:buNone/>
              <a:defRPr sz="2400">
                <a:solidFill>
                  <a:schemeClr val="bg1"/>
                </a:solidFill>
              </a:defRPr>
            </a:lvl3pPr>
            <a:lvl4pPr marL="684212" indent="0">
              <a:buNone/>
              <a:defRPr sz="2400">
                <a:solidFill>
                  <a:schemeClr val="bg1"/>
                </a:solidFill>
              </a:defRPr>
            </a:lvl4pPr>
            <a:lvl5pPr marL="9144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573" y="6411450"/>
            <a:ext cx="1917646" cy="32365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6775704" cy="1737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821424" y="0"/>
            <a:ext cx="2340864" cy="17417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2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8213"/>
            <a:ext cx="8229600" cy="628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6175"/>
            <a:ext cx="3994150" cy="45259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2650" y="1146175"/>
            <a:ext cx="3994150" cy="45259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6175"/>
            <a:ext cx="399415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5937"/>
            <a:ext cx="3994150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00" y="1146175"/>
            <a:ext cx="400050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00" y="1785937"/>
            <a:ext cx="4000500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64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0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4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vider Go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02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printer-friend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4306" y="260482"/>
            <a:ext cx="8645548" cy="6325353"/>
          </a:xfrm>
          <a:prstGeom prst="rect">
            <a:avLst/>
          </a:prstGeom>
          <a:noFill/>
          <a:ln w="101600" cap="flat">
            <a:solidFill>
              <a:schemeClr val="tx2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6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vider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4306" y="260482"/>
            <a:ext cx="8645548" cy="6325353"/>
          </a:xfrm>
          <a:prstGeom prst="rect">
            <a:avLst/>
          </a:prstGeom>
          <a:noFill/>
          <a:ln w="101600" cap="flat">
            <a:solidFill>
              <a:schemeClr val="tx2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999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850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Fusch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rgbClr val="CE3D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16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186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47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Yell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05" y="216029"/>
            <a:ext cx="8736990" cy="642594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1660525"/>
            <a:ext cx="6400022" cy="734590"/>
          </a:xfrm>
        </p:spPr>
        <p:txBody>
          <a:bodyPr lIns="0" rIns="0" anchor="t">
            <a:noAutofit/>
          </a:bodyPr>
          <a:lstStyle>
            <a:lvl1pPr algn="l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675" y="2302948"/>
            <a:ext cx="6400800" cy="1752600"/>
          </a:xfrm>
        </p:spPr>
        <p:txBody>
          <a:bodyPr lIns="0" rIns="0" anchor="t">
            <a:no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18213"/>
            <a:ext cx="8229600" cy="62804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2"/>
            <a:ext cx="8229600" cy="47997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75025"/>
            <a:ext cx="682103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1050">
                <a:solidFill>
                  <a:srgbClr val="54585A"/>
                </a:solidFill>
              </a:defRPr>
            </a:lvl1pPr>
          </a:lstStyle>
          <a:p>
            <a:fld id="{783E5F0D-CBDD-6347-A225-5CD5D5BCDE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279" y="6399660"/>
            <a:ext cx="1887463" cy="34818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6775704" cy="1737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21424" y="0"/>
            <a:ext cx="2340864" cy="17417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76820" y="6366556"/>
            <a:ext cx="362743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/>
              <a:t>Academic Planning &amp; Analysis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9561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  <p:sldLayoutId id="2147483674" r:id="rId3"/>
    <p:sldLayoutId id="2147483675" r:id="rId4"/>
    <p:sldLayoutId id="2147483676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91" r:id="rId11"/>
    <p:sldLayoutId id="2147483689" r:id="rId12"/>
    <p:sldLayoutId id="2147483690" r:id="rId13"/>
    <p:sldLayoutId id="2147483683" r:id="rId14"/>
    <p:sldLayoutId id="2147483684" r:id="rId15"/>
    <p:sldLayoutId id="2147483688" r:id="rId16"/>
    <p:sldLayoutId id="2147483685" r:id="rId17"/>
    <p:sldLayoutId id="2147483686" r:id="rId18"/>
    <p:sldLayoutId id="2147483687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ts val="0"/>
        </a:spcBef>
        <a:spcAft>
          <a:spcPts val="0"/>
        </a:spcAft>
        <a:buSzPct val="120000"/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223838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4213" indent="-230188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30188" algn="l" defTabSz="457200" rtl="0" eaLnBrk="1" latinLnBrk="0" hangingPunct="1">
        <a:spcBef>
          <a:spcPts val="0"/>
        </a:spcBef>
        <a:spcAft>
          <a:spcPts val="0"/>
        </a:spcAft>
        <a:buFont typeface="Lucida Grande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6175" indent="-231775" algn="l" defTabSz="457200" rtl="0" eaLnBrk="1" latinLnBrk="0" hangingPunct="1">
        <a:spcBef>
          <a:spcPts val="0"/>
        </a:spcBef>
        <a:spcAft>
          <a:spcPts val="0"/>
        </a:spcAft>
        <a:buFont typeface="Lucida Grande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5223" y="1590057"/>
            <a:ext cx="6733890" cy="599508"/>
          </a:xfrm>
        </p:spPr>
        <p:txBody>
          <a:bodyPr/>
          <a:lstStyle/>
          <a:p>
            <a:r>
              <a:rPr lang="en-US" sz="3600" dirty="0" smtClean="0"/>
              <a:t>Flexible</a:t>
            </a:r>
            <a:r>
              <a:rPr lang="en-US" dirty="0" smtClean="0"/>
              <a:t> Learning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5223" y="2262301"/>
            <a:ext cx="6400800" cy="2443429"/>
          </a:xfrm>
        </p:spPr>
        <p:txBody>
          <a:bodyPr/>
          <a:lstStyle/>
          <a:p>
            <a:r>
              <a:rPr lang="en-US" sz="2000" dirty="0"/>
              <a:t>The Flexible Learning Program (FLP) is an alternative supplemental academic intervention that is required for Priority and Focus Schools.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3600" dirty="0" smtClean="0"/>
              <a:t>Flexible Learning Plan</a:t>
            </a:r>
            <a:endParaRPr lang="en-US" sz="3600" dirty="0"/>
          </a:p>
          <a:p>
            <a:r>
              <a:rPr lang="en-US" sz="2000" dirty="0" smtClean="0"/>
              <a:t>We chose to focus on math using the Math Inventory to help us target specific student needs. The assessment was given twice last year to grades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–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. All students in grades K –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will take the assessment three times during the 2016 – 2017 school year.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394993" y="168694"/>
            <a:ext cx="5354351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Louisville Academy</a:t>
            </a:r>
          </a:p>
          <a:p>
            <a:pPr algn="ctr"/>
            <a:r>
              <a:rPr lang="en-US" sz="3200" b="1" dirty="0" smtClean="0"/>
              <a:t>Flexible Learning Program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Gains Analysis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0395" y="3243722"/>
            <a:ext cx="6622181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04400" y="3429741"/>
            <a:ext cx="6830581" cy="130588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0"/>
              </a:spcAft>
              <a:buSzPct val="120000"/>
              <a:buFont typeface="Arial"/>
              <a:buNone/>
              <a:defRPr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Lucida Grande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Lucida Grande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 smtClean="0"/>
              <a:t>Math </a:t>
            </a:r>
            <a:r>
              <a:rPr lang="en-US" sz="2800" i="1" smtClean="0"/>
              <a:t>Inventory </a:t>
            </a:r>
            <a:r>
              <a:rPr lang="en-US" sz="2800" smtClean="0"/>
              <a:t>Assessment:</a:t>
            </a:r>
            <a:endParaRPr lang="en-US" sz="2800" dirty="0" smtClean="0"/>
          </a:p>
          <a:p>
            <a:pPr algn="ctr"/>
            <a:r>
              <a:rPr lang="en-US" sz="2800" dirty="0" smtClean="0"/>
              <a:t>FLP Evaluation 2015-16:</a:t>
            </a:r>
          </a:p>
          <a:p>
            <a:pPr algn="ctr"/>
            <a:r>
              <a:rPr lang="en-US" sz="2800" dirty="0" smtClean="0"/>
              <a:t>CES &amp; LA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70834" y="5986921"/>
            <a:ext cx="2635730" cy="35450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0"/>
              </a:spcAft>
              <a:buSzPct val="12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383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213" indent="-23018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3018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Lucida Grande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31775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Lucida Grande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Academic Planning &amp; Analysis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6000" y="2411091"/>
            <a:ext cx="6830581" cy="928883"/>
          </a:xfrm>
        </p:spPr>
        <p:txBody>
          <a:bodyPr/>
          <a:lstStyle/>
          <a:p>
            <a:r>
              <a:rPr lang="en-US" sz="2600" dirty="0" smtClean="0">
                <a:solidFill>
                  <a:schemeClr val="bg1"/>
                </a:solidFill>
              </a:rPr>
              <a:t>Jefferson County Schools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760394" y="4812633"/>
            <a:ext cx="6882065" cy="100554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0"/>
              </a:spcAft>
              <a:buSzPct val="12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383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213" indent="-23018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3018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Lucida Grande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31775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Lucida Grande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bg1"/>
                </a:solidFill>
              </a:rPr>
              <a:t>Results Based On Assessment Data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bg1"/>
                </a:solidFill>
              </a:rPr>
              <a:t>08/01/2015 – 05/26/2016</a:t>
            </a:r>
          </a:p>
        </p:txBody>
      </p:sp>
    </p:spTree>
    <p:extLst>
      <p:ext uri="{BB962C8B-B14F-4D97-AF65-F5344CB8AC3E}">
        <p14:creationId xmlns:p14="http://schemas.microsoft.com/office/powerpoint/2010/main" val="146314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1546"/>
            <a:ext cx="8231626" cy="198770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457200" y="2449297"/>
          <a:ext cx="8229601" cy="1369697"/>
        </p:xfrm>
        <a:graphic>
          <a:graphicData uri="http://schemas.openxmlformats.org/drawingml/2006/table">
            <a:tbl>
              <a:tblPr firstRow="1" firstCol="1" bandRow="1"/>
              <a:tblGrid>
                <a:gridCol w="556937"/>
                <a:gridCol w="1064092"/>
                <a:gridCol w="2016174"/>
                <a:gridCol w="1904165"/>
                <a:gridCol w="840073"/>
                <a:gridCol w="1848160"/>
              </a:tblGrid>
              <a:tr h="223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of students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FLP Score – October 2015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FLP Score – May 2016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of Student Growth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.819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06" marR="67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165633"/>
            <a:ext cx="8231626" cy="20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1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663575"/>
          </a:xfrm>
        </p:spPr>
        <p:txBody>
          <a:bodyPr/>
          <a:lstStyle/>
          <a:p>
            <a:r>
              <a:rPr lang="en-US" sz="3200" b="1" dirty="0" smtClean="0"/>
              <a:t>Executive Summary</a:t>
            </a:r>
            <a:endParaRPr lang="en-US" sz="3200" b="1" dirty="0"/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514537" y="1111250"/>
            <a:ext cx="8134164" cy="844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In partnership with Jefferson County Schools, Houghton Mifflin Harcourt has analyzed </a:t>
            </a:r>
            <a:r>
              <a:rPr lang="en-US" sz="1800" i="1" dirty="0" smtClean="0"/>
              <a:t>Math Inventory </a:t>
            </a:r>
            <a:r>
              <a:rPr lang="en-US" sz="1800" dirty="0" smtClean="0"/>
              <a:t>data from universal screening test administrations from two sites for students from Kindergarten to grade 5.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514537" y="2228849"/>
            <a:ext cx="8042378" cy="200328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b="1" i="1" dirty="0" smtClean="0"/>
              <a:t>Preliminary Analysis Observations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494 students were evaluated using </a:t>
            </a:r>
            <a:r>
              <a:rPr lang="en-US" i="1" dirty="0" smtClean="0"/>
              <a:t>The Math Inventory</a:t>
            </a:r>
            <a:r>
              <a:rPr lang="en-US" dirty="0" smtClean="0"/>
              <a:t>.</a:t>
            </a:r>
          </a:p>
          <a:p>
            <a:pPr lvl="1"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Highest Quantile</a:t>
            </a:r>
            <a:r>
              <a:rPr lang="en-US" baseline="30000" dirty="0" smtClean="0"/>
              <a:t>®</a:t>
            </a:r>
            <a:r>
              <a:rPr lang="en-US" dirty="0" smtClean="0"/>
              <a:t> measure indicates potential need for intervention.</a:t>
            </a:r>
          </a:p>
          <a:p>
            <a:pPr lvl="1"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Data </a:t>
            </a:r>
            <a:r>
              <a:rPr lang="en-US" dirty="0"/>
              <a:t>indicates </a:t>
            </a:r>
            <a:r>
              <a:rPr lang="en-US" dirty="0" smtClean="0"/>
              <a:t>that at least </a:t>
            </a:r>
            <a:r>
              <a:rPr lang="en-US" b="1" dirty="0" smtClean="0"/>
              <a:t>36%</a:t>
            </a:r>
            <a:r>
              <a:rPr lang="en-US" dirty="0" smtClean="0"/>
              <a:t> </a:t>
            </a:r>
            <a:r>
              <a:rPr lang="en-US" dirty="0"/>
              <a:t>of students need math intervention</a:t>
            </a:r>
            <a:r>
              <a:rPr lang="en-US" dirty="0" smtClean="0"/>
              <a:t>.</a:t>
            </a:r>
            <a:endParaRPr lang="en-US" dirty="0"/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427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students (grades 1 - 5) had sufficient data to analyze Quantile growth.</a:t>
            </a:r>
          </a:p>
          <a:p>
            <a:pPr lvl="1"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Data export indicates Quantile growth occurred for 82% of students.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half" idx="4294967295"/>
          </p:nvPr>
        </p:nvSpPr>
        <p:spPr>
          <a:xfrm>
            <a:off x="514537" y="4184256"/>
            <a:ext cx="8134164" cy="2057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b="1" i="1" dirty="0" smtClean="0">
                <a:solidFill>
                  <a:schemeClr val="bg2">
                    <a:lumMod val="50000"/>
                  </a:schemeClr>
                </a:solidFill>
              </a:rPr>
              <a:t>Analytic Notes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Quantile measures are based on 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Math Inventory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test administration.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Results are aligned to College and Career Readiness levels.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Always consider multiple measures when making intervention placement decisions for each student. Best practice is to use 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Math Inventory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results together with in-class performance and other math performance data.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457200" y="5410201"/>
            <a:ext cx="8229600" cy="96882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94</a:t>
            </a:r>
            <a:r>
              <a:rPr lang="en-US" sz="1800" dirty="0" smtClean="0"/>
              <a:t>% of students had 2+ </a:t>
            </a:r>
            <a:r>
              <a:rPr lang="en-US" i="1" dirty="0" smtClean="0"/>
              <a:t>Math Inventory </a:t>
            </a:r>
            <a:r>
              <a:rPr lang="en-US" sz="1800" dirty="0" smtClean="0"/>
              <a:t>test administrations.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1800" dirty="0" smtClean="0"/>
              <a:t>Administration of 6+ tests in one year can lead to test fatigue which could yield anomalous results.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98628"/>
            <a:ext cx="8229600" cy="794225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Screening Efforts Overview</a:t>
            </a:r>
          </a:p>
          <a:p>
            <a:r>
              <a:rPr lang="en-US" sz="2000" dirty="0" smtClean="0"/>
              <a:t>How Many Students have </a:t>
            </a:r>
            <a:r>
              <a:rPr lang="en-US" sz="2000" i="1" dirty="0" smtClean="0"/>
              <a:t>Math Inventory </a:t>
            </a:r>
            <a:r>
              <a:rPr lang="en-US" sz="2000" dirty="0" smtClean="0"/>
              <a:t>Test Administration Data?</a:t>
            </a:r>
            <a:endParaRPr lang="en-US" sz="2000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91533823"/>
              </p:ext>
            </p:extLst>
          </p:nvPr>
        </p:nvGraphicFramePr>
        <p:xfrm>
          <a:off x="381000" y="1534885"/>
          <a:ext cx="8229600" cy="3788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37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457200" y="5371478"/>
            <a:ext cx="8229600" cy="92221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94% of students (in grades K - 5) had 2+ </a:t>
            </a:r>
            <a:r>
              <a:rPr lang="en-US" i="1" dirty="0" smtClean="0"/>
              <a:t>Math Inventory </a:t>
            </a:r>
            <a:r>
              <a:rPr lang="en-US" dirty="0" smtClean="0"/>
              <a:t>test administrations.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dirty="0" smtClean="0"/>
              <a:t>Administration of 6+ tests in one year can lead to test fatigue which could yield anomalous results.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98628"/>
            <a:ext cx="8229600" cy="794225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Screening Efforts by School</a:t>
            </a:r>
          </a:p>
          <a:p>
            <a:r>
              <a:rPr lang="en-US" sz="2000" dirty="0" smtClean="0"/>
              <a:t>How Many Students have </a:t>
            </a:r>
            <a:r>
              <a:rPr lang="en-US" sz="2000" i="1" dirty="0" smtClean="0"/>
              <a:t>Math Inventory </a:t>
            </a:r>
            <a:r>
              <a:rPr lang="en-US" sz="2000" dirty="0" smtClean="0"/>
              <a:t>Test Administration Data?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" y="2431999"/>
            <a:ext cx="7040880" cy="119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195126"/>
            <a:ext cx="8229600" cy="101615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College and Career Readiness by Grade</a:t>
            </a:r>
          </a:p>
          <a:p>
            <a:r>
              <a:rPr lang="en-US" sz="1800" dirty="0" smtClean="0"/>
              <a:t>Readiness Based upon Students’ Highest Quantile Measures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2257" y="5486817"/>
            <a:ext cx="8044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Above reflects students’ highest Quantile measure held to end-of-year spring targets for proficiency.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90929"/>
            <a:ext cx="6400800" cy="428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7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35" y="208378"/>
            <a:ext cx="8229600" cy="997570"/>
          </a:xfrm>
        </p:spPr>
        <p:txBody>
          <a:bodyPr>
            <a:noAutofit/>
          </a:bodyPr>
          <a:lstStyle/>
          <a:p>
            <a:r>
              <a:rPr lang="en-US" b="1" dirty="0" smtClean="0"/>
              <a:t>College </a:t>
            </a:r>
            <a:r>
              <a:rPr lang="en-US" b="1" dirty="0"/>
              <a:t>and </a:t>
            </a:r>
            <a:r>
              <a:rPr lang="en-US" b="1" dirty="0" smtClean="0"/>
              <a:t>Career Ready Quantile Proficiency </a:t>
            </a:r>
            <a:br>
              <a:rPr lang="en-US" b="1" dirty="0" smtClean="0"/>
            </a:b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Spring Targets </a:t>
            </a:r>
            <a:r>
              <a:rPr lang="en-US" sz="1800" b="1" dirty="0" smtClean="0"/>
              <a:t>for Performance Bands – Reflects July 15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Cut-Scores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6835" y="5940288"/>
            <a:ext cx="825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As many states adopt more rigorous standards for content and assessment, </a:t>
            </a:r>
            <a:r>
              <a:rPr lang="en-US" sz="900" dirty="0" smtClean="0"/>
              <a:t>HMH </a:t>
            </a:r>
            <a:r>
              <a:rPr lang="en-US" sz="900" dirty="0"/>
              <a:t>has partnered with </a:t>
            </a:r>
            <a:r>
              <a:rPr lang="en-US" sz="900" dirty="0" smtClean="0"/>
              <a:t>MetaMetrics </a:t>
            </a:r>
            <a:r>
              <a:rPr lang="en-US" sz="900" dirty="0"/>
              <a:t>to determine what </a:t>
            </a:r>
            <a:r>
              <a:rPr lang="en-US" sz="900" dirty="0" smtClean="0"/>
              <a:t>Quantile measure performance </a:t>
            </a:r>
            <a:r>
              <a:rPr lang="en-US" sz="900" dirty="0"/>
              <a:t>would best prepare students to be </a:t>
            </a:r>
            <a:r>
              <a:rPr lang="en-US" sz="900" dirty="0" smtClean="0"/>
              <a:t>college-ready </a:t>
            </a:r>
            <a:r>
              <a:rPr lang="en-US" sz="900" dirty="0"/>
              <a:t>in the 21</a:t>
            </a:r>
            <a:r>
              <a:rPr lang="en-US" sz="900" baseline="30000" dirty="0"/>
              <a:t>st</a:t>
            </a:r>
            <a:r>
              <a:rPr lang="en-US" sz="900" dirty="0"/>
              <a:t> century. </a:t>
            </a:r>
            <a:r>
              <a:rPr lang="en-US" sz="900" dirty="0" smtClean="0"/>
              <a:t>HMH </a:t>
            </a:r>
            <a:r>
              <a:rPr lang="en-US" sz="900" i="1" dirty="0" smtClean="0"/>
              <a:t>Math Inventory </a:t>
            </a:r>
            <a:r>
              <a:rPr lang="en-US" sz="900" dirty="0" smtClean="0"/>
              <a:t>Quantile measure performance </a:t>
            </a:r>
            <a:r>
              <a:rPr lang="en-US" sz="900" dirty="0"/>
              <a:t>bands </a:t>
            </a:r>
            <a:r>
              <a:rPr lang="en-US" sz="900" dirty="0" smtClean="0"/>
              <a:t>above have been implemented </a:t>
            </a:r>
            <a:r>
              <a:rPr lang="en-US" sz="900" dirty="0"/>
              <a:t>as part of SAM and </a:t>
            </a:r>
            <a:r>
              <a:rPr lang="en-US" sz="900" dirty="0" smtClean="0"/>
              <a:t>gains </a:t>
            </a:r>
            <a:r>
              <a:rPr lang="en-US" sz="900" dirty="0"/>
              <a:t>reports </a:t>
            </a:r>
            <a:r>
              <a:rPr lang="en-US" sz="900" dirty="0" smtClean="0"/>
              <a:t>since fall </a:t>
            </a:r>
            <a:r>
              <a:rPr lang="en-US" sz="900" dirty="0"/>
              <a:t>2014.</a:t>
            </a:r>
          </a:p>
          <a:p>
            <a:endParaRPr lang="en-US" sz="900" dirty="0"/>
          </a:p>
        </p:txBody>
      </p:sp>
      <p:graphicFrame>
        <p:nvGraphicFramePr>
          <p:cNvPr id="4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027302"/>
              </p:ext>
            </p:extLst>
          </p:nvPr>
        </p:nvGraphicFramePr>
        <p:xfrm>
          <a:off x="927654" y="1417984"/>
          <a:ext cx="7328451" cy="4416268"/>
        </p:xfrm>
        <a:graphic>
          <a:graphicData uri="http://schemas.openxmlformats.org/drawingml/2006/table">
            <a:tbl>
              <a:tblPr/>
              <a:tblGrid>
                <a:gridCol w="806547"/>
                <a:gridCol w="1761887"/>
                <a:gridCol w="1458737"/>
                <a:gridCol w="1639515"/>
                <a:gridCol w="1661765"/>
              </a:tblGrid>
              <a:tr h="4672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Grade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Below Basic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Basic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Proficient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Advanced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376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EM190Q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EM185Q – 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10Q – 175Q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60Q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65Q – 255Q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260Q – 450Q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455Q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441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205Q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210Q – 400Q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405Q – 600Q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605Q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425Q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430Q – 620Q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625Q – 850Q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855Q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540Q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545Q – 710Q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715Q – 950Q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955Q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273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640Q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645Q – 815Q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820Q – 1020Q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1025Q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700Q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705Q – 865Q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870Q – 1125Q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954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770Q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775Q – 945Q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950Q – 1175Q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1180Q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105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850Q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855Q – 1025Q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1030Q – 1255Q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1260Q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636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940Q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945Q – 1135Q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1140Q – 1325Q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1330Q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78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1020Q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1025Q – 1215Q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1220Q – 1375Q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1380Q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1150Q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1155Q – 1345Q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1350Q – 1425Q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1430Q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467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92221" marR="92221" marT="45207" marB="452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EM400Q – 1190Q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1195Q – 1385Q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1390Q – 1505Q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1510Q &amp; Above</a:t>
                      </a:r>
                    </a:p>
                  </a:txBody>
                  <a:tcPr marL="92221" marR="92221" marT="45207" marB="452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2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594" y="212036"/>
            <a:ext cx="8229600" cy="854764"/>
          </a:xfrm>
        </p:spPr>
        <p:txBody>
          <a:bodyPr>
            <a:noAutofit/>
          </a:bodyPr>
          <a:lstStyle/>
          <a:p>
            <a:r>
              <a:rPr lang="en-US" dirty="0" smtClean="0"/>
              <a:t>Math Intervention Needs</a:t>
            </a:r>
            <a:br>
              <a:rPr lang="en-US" dirty="0" smtClean="0"/>
            </a:br>
            <a:r>
              <a:rPr lang="en-US" sz="1800" dirty="0" smtClean="0"/>
              <a:t>Estimated Need for Intervention from Quantile Measures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3" y="5446892"/>
            <a:ext cx="4131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FASTT Math </a:t>
            </a:r>
            <a:r>
              <a:rPr lang="en-US" b="1" dirty="0" smtClean="0">
                <a:solidFill>
                  <a:schemeClr val="bg1"/>
                </a:solidFill>
              </a:rPr>
              <a:t>or</a:t>
            </a:r>
            <a:r>
              <a:rPr lang="en-US" b="1" i="1" dirty="0" smtClean="0">
                <a:solidFill>
                  <a:schemeClr val="bg1"/>
                </a:solidFill>
              </a:rPr>
              <a:t> Do The Math Now!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7598" y="5815252"/>
            <a:ext cx="874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b="1" dirty="0" smtClean="0">
                <a:solidFill>
                  <a:schemeClr val="accent6"/>
                </a:solidFill>
              </a:rPr>
              <a:t>Always use multiple measures to determine appropriate student placement at the student level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5846" y="1111938"/>
            <a:ext cx="81482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130 students in the Basic range may be able to understand core math instruction if provided additional time and support (Tier 2 Intervention).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141 students are Basic-Below Basic with Quantile measures of at least 200Q and need intensive intervention to rebuild content that they have not understood through systematic and structured support (Tier 2 Intervention).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21 students with Quantile measures below 200Q need to rebuild foundational math skills in intensive math intervention (Tier 3 Intervention).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Use Number Core and Arithmetic skills assessments and in-class performance to determine specific content needs.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4606599"/>
            <a:ext cx="8321040" cy="114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1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195126"/>
            <a:ext cx="8229600" cy="101615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Percent of Students Who Gained Quantiles</a:t>
            </a:r>
          </a:p>
          <a:p>
            <a:r>
              <a:rPr lang="en-US" sz="1800" dirty="0" smtClean="0"/>
              <a:t>Quantile Growth and Increased Readiness for Mathematics Instruction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7071" y="5157666"/>
            <a:ext cx="81098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Increased Quantile measures indicate students are ready for more complex math.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Decreased Quantile measures could indicate that the student </a:t>
            </a:r>
            <a:r>
              <a:rPr lang="en-US" sz="1600" dirty="0"/>
              <a:t>lost motivation </a:t>
            </a:r>
            <a:r>
              <a:rPr lang="en-US" sz="1600" dirty="0" smtClean="0"/>
              <a:t>or encountered higher Quantile material he or she could not complete.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Above includes students in Grade </a:t>
            </a:r>
            <a:r>
              <a:rPr lang="en-US" sz="1600" dirty="0"/>
              <a:t>1</a:t>
            </a:r>
            <a:r>
              <a:rPr lang="en-US" sz="1600" dirty="0" smtClean="0"/>
              <a:t> through Grade </a:t>
            </a:r>
            <a:r>
              <a:rPr lang="en-US" sz="1600" dirty="0"/>
              <a:t>5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0" y="1492702"/>
            <a:ext cx="5852160" cy="325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195126"/>
            <a:ext cx="8229600" cy="101615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54585A"/>
                </a:solidFill>
              </a:rPr>
              <a:t>Quantile Measures</a:t>
            </a:r>
          </a:p>
          <a:p>
            <a:r>
              <a:rPr lang="en-US" sz="1800" dirty="0" smtClean="0">
                <a:solidFill>
                  <a:srgbClr val="54585A"/>
                </a:solidFill>
              </a:rPr>
              <a:t>Performance Bands Based </a:t>
            </a:r>
            <a:r>
              <a:rPr lang="en-US" sz="1800" dirty="0">
                <a:solidFill>
                  <a:srgbClr val="54585A"/>
                </a:solidFill>
              </a:rPr>
              <a:t>Upon </a:t>
            </a:r>
            <a:r>
              <a:rPr lang="en-US" sz="1800" dirty="0" smtClean="0">
                <a:solidFill>
                  <a:srgbClr val="ED2C67"/>
                </a:solidFill>
              </a:rPr>
              <a:t>HIGHEST</a:t>
            </a:r>
            <a:r>
              <a:rPr lang="en-US" sz="1800" dirty="0" smtClean="0">
                <a:solidFill>
                  <a:srgbClr val="54585A"/>
                </a:solidFill>
              </a:rPr>
              <a:t> </a:t>
            </a:r>
            <a:r>
              <a:rPr lang="en-US" sz="1800" i="1" dirty="0" smtClean="0">
                <a:solidFill>
                  <a:srgbClr val="54585A"/>
                </a:solidFill>
              </a:rPr>
              <a:t>Math Inventory </a:t>
            </a:r>
            <a:r>
              <a:rPr lang="en-US" sz="1800" dirty="0" smtClean="0">
                <a:solidFill>
                  <a:srgbClr val="54585A"/>
                </a:solidFill>
              </a:rPr>
              <a:t>Score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9864" y="5101356"/>
            <a:ext cx="8577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54585A"/>
                </a:solidFill>
              </a:rPr>
              <a:t>When estimating need for intervention of a group of students, it is best to use their highest Quantile measures from </a:t>
            </a:r>
            <a:r>
              <a:rPr lang="en-US" sz="1400" i="1" dirty="0" smtClean="0">
                <a:solidFill>
                  <a:srgbClr val="54585A"/>
                </a:solidFill>
              </a:rPr>
              <a:t>The Math Inventory</a:t>
            </a:r>
            <a:r>
              <a:rPr lang="en-US" sz="1400" dirty="0" smtClean="0">
                <a:solidFill>
                  <a:srgbClr val="54585A"/>
                </a:solidFill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54585A"/>
                </a:solidFill>
              </a:rPr>
              <a:t>Emerging Mathematicians may have gaps in foundational math concepts or skills.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54585A"/>
                </a:solidFill>
              </a:rPr>
              <a:t>It is </a:t>
            </a:r>
            <a:r>
              <a:rPr lang="en-US" sz="1400" dirty="0">
                <a:solidFill>
                  <a:srgbClr val="54585A"/>
                </a:solidFill>
              </a:rPr>
              <a:t>recommended to screen students with low Quantile measures with assessments like </a:t>
            </a:r>
            <a:r>
              <a:rPr lang="en-US" sz="1400" i="1" dirty="0">
                <a:solidFill>
                  <a:srgbClr val="54585A"/>
                </a:solidFill>
              </a:rPr>
              <a:t>Do The Math</a:t>
            </a:r>
            <a:r>
              <a:rPr lang="en-US" sz="1400" dirty="0">
                <a:solidFill>
                  <a:srgbClr val="54585A"/>
                </a:solidFill>
              </a:rPr>
              <a:t> </a:t>
            </a:r>
            <a:r>
              <a:rPr lang="en-US" sz="1400" dirty="0" smtClean="0">
                <a:solidFill>
                  <a:srgbClr val="54585A"/>
                </a:solidFill>
              </a:rPr>
              <a:t>modules or </a:t>
            </a:r>
            <a:r>
              <a:rPr lang="en-US" sz="1400" i="1" dirty="0" smtClean="0">
                <a:solidFill>
                  <a:srgbClr val="54585A"/>
                </a:solidFill>
              </a:rPr>
              <a:t>FASTT Math </a:t>
            </a:r>
            <a:r>
              <a:rPr lang="en-US" sz="1400" dirty="0" smtClean="0">
                <a:solidFill>
                  <a:srgbClr val="54585A"/>
                </a:solidFill>
              </a:rPr>
              <a:t>placement tests to </a:t>
            </a:r>
            <a:r>
              <a:rPr lang="en-US" sz="1400" dirty="0">
                <a:solidFill>
                  <a:srgbClr val="54585A"/>
                </a:solidFill>
              </a:rPr>
              <a:t>determine whether reinforcement of skills is needed</a:t>
            </a:r>
            <a:r>
              <a:rPr lang="en-US" sz="1400" dirty="0" smtClean="0">
                <a:solidFill>
                  <a:srgbClr val="54585A"/>
                </a:solidFill>
              </a:rPr>
              <a:t>.</a:t>
            </a:r>
            <a:endParaRPr lang="en-US" sz="1400" b="1" dirty="0">
              <a:solidFill>
                <a:srgbClr val="ED2C67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971202"/>
            <a:ext cx="7498080" cy="186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6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8088" y="191067"/>
            <a:ext cx="8229600" cy="891979"/>
          </a:xfrm>
        </p:spPr>
        <p:txBody>
          <a:bodyPr/>
          <a:lstStyle/>
          <a:p>
            <a:r>
              <a:rPr lang="en-US" i="1" dirty="0" smtClean="0"/>
              <a:t>Math Inventory </a:t>
            </a:r>
            <a:r>
              <a:rPr lang="en-US" dirty="0" smtClean="0"/>
              <a:t>Performance Bands</a:t>
            </a:r>
            <a:br>
              <a:rPr lang="en-US" dirty="0" smtClean="0"/>
            </a:br>
            <a:r>
              <a:rPr lang="en-US" sz="1800" dirty="0"/>
              <a:t>Percent </a:t>
            </a:r>
            <a:r>
              <a:rPr lang="en-US" sz="1800" dirty="0" smtClean="0"/>
              <a:t>of Students in Each Band by Grade Level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35944"/>
            <a:ext cx="6400800" cy="4277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1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8088" y="191067"/>
            <a:ext cx="8229600" cy="891979"/>
          </a:xfrm>
        </p:spPr>
        <p:txBody>
          <a:bodyPr/>
          <a:lstStyle/>
          <a:p>
            <a:r>
              <a:rPr lang="en-US" i="1" dirty="0" smtClean="0"/>
              <a:t>Math Inventory </a:t>
            </a:r>
            <a:r>
              <a:rPr lang="en-US" dirty="0" smtClean="0"/>
              <a:t>Quantile Trends</a:t>
            </a:r>
            <a:br>
              <a:rPr lang="en-US" dirty="0" smtClean="0"/>
            </a:br>
            <a:r>
              <a:rPr lang="en-US" sz="1800" dirty="0" smtClean="0"/>
              <a:t>Percent of Students Who Gained or Lost Over 100Q by Grade Level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579"/>
            <a:ext cx="6400800" cy="426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5F0D-CBDD-6347-A225-5CD5D5BCDEF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MH_PPT_TemplateF">
  <a:themeElements>
    <a:clrScheme name="HMH">
      <a:dk1>
        <a:srgbClr val="54585A"/>
      </a:dk1>
      <a:lt1>
        <a:srgbClr val="FFFFFF"/>
      </a:lt1>
      <a:dk2>
        <a:srgbClr val="F2A900"/>
      </a:dk2>
      <a:lt2>
        <a:srgbClr val="898D8D"/>
      </a:lt2>
      <a:accent1>
        <a:srgbClr val="6F83C1"/>
      </a:accent1>
      <a:accent2>
        <a:srgbClr val="CE3D95"/>
      </a:accent2>
      <a:accent3>
        <a:srgbClr val="00A8C8"/>
      </a:accent3>
      <a:accent4>
        <a:srgbClr val="EF4E45"/>
      </a:accent4>
      <a:accent5>
        <a:srgbClr val="B2B935"/>
      </a:accent5>
      <a:accent6>
        <a:srgbClr val="ED2C67"/>
      </a:accent6>
      <a:hlink>
        <a:srgbClr val="F48132"/>
      </a:hlink>
      <a:folHlink>
        <a:srgbClr val="72BE4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1DA54E029BCD4CBAD23BBDE2DEBA84" ma:contentTypeVersion="2" ma:contentTypeDescription="Create a new document." ma:contentTypeScope="" ma:versionID="db9ef92a4896f0d99b4205edaf1a96d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9f92d6817218d07a1539fcaf0480918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ED94BA-3734-4A80-A2F5-24EC85D2C4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32A167-148D-40BB-B61A-F4E4875445A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5006CF5-0A6C-4267-819E-A69A3DB040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HMH_PPT_TemplateF</Template>
  <TotalTime>5877</TotalTime>
  <Words>936</Words>
  <Application>Microsoft Office PowerPoint</Application>
  <PresentationFormat>On-screen Show (4:3)</PresentationFormat>
  <Paragraphs>175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Lucida Grande</vt:lpstr>
      <vt:lpstr>Times New Roman</vt:lpstr>
      <vt:lpstr>HMH_PPT_TemplateF</vt:lpstr>
      <vt:lpstr>Flexible Learning Program</vt:lpstr>
      <vt:lpstr>Gains Analysis</vt:lpstr>
      <vt:lpstr>PowerPoint Presentation</vt:lpstr>
      <vt:lpstr>Executive Summary</vt:lpstr>
      <vt:lpstr>PowerPoint Presentation</vt:lpstr>
      <vt:lpstr>PowerPoint Presentation</vt:lpstr>
      <vt:lpstr>PowerPoint Presentation</vt:lpstr>
      <vt:lpstr>College and Career Ready Quantile Proficiency  Spring Targets for Performance Bands – Reflects July 15th Cut-Scores</vt:lpstr>
      <vt:lpstr>Math Intervention Needs Estimated Need for Intervention from Quantile Measures</vt:lpstr>
      <vt:lpstr>PowerPoint Presentation</vt:lpstr>
      <vt:lpstr>PowerPoint Presentation</vt:lpstr>
      <vt:lpstr>Math Inventory Performance Bands Percent of Students in Each Band by Grade Level</vt:lpstr>
      <vt:lpstr>Math Inventory Quantile Trends Percent of Students Who Gained or Lost Over 100Q by Grade Level</vt:lpstr>
    </vt:vector>
  </TitlesOfParts>
  <Company>Houghton Mifflin Harcourt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few tips!</dc:title>
  <dc:creator>Olson, Bianca</dc:creator>
  <cp:lastModifiedBy>Ethridge, Christina</cp:lastModifiedBy>
  <cp:revision>293</cp:revision>
  <dcterms:created xsi:type="dcterms:W3CDTF">2012-11-29T22:33:50Z</dcterms:created>
  <dcterms:modified xsi:type="dcterms:W3CDTF">2016-08-26T13:17:10Z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0x0101006C1DA54E029BCD4CBAD23BBDE2DEBA84</vt:lpwstr>
  </property>
</Properties>
</file>