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drawings/drawing1.xml" ContentType="application/vnd.openxmlformats-officedocument.drawingml.chartshapes+xml"/>
  <Override PartName="/ppt/drawings/drawing3.xml" ContentType="application/vnd.openxmlformats-officedocument.drawingml.chartshapes+xml"/>
  <Override PartName="/ppt/drawings/drawing2.xml" ContentType="application/vnd.openxmlformats-officedocument.drawingml.chartshapes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6.xml" ContentType="application/vnd.openxmlformats-officedocument.presentationml.notesSlide+xml"/>
  <Override PartName="/ppt/slideLayouts/slideLayout11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charts/chart3.xml" ContentType="application/vnd.openxmlformats-officedocument.drawingml.char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8"/>
  </p:notesMasterIdLst>
  <p:handoutMasterIdLst>
    <p:handoutMasterId r:id="rId19"/>
  </p:handoutMasterIdLst>
  <p:sldIdLst>
    <p:sldId id="256" r:id="rId2"/>
    <p:sldId id="287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58" r:id="rId11"/>
    <p:sldId id="267" r:id="rId12"/>
    <p:sldId id="272" r:id="rId13"/>
    <p:sldId id="271" r:id="rId14"/>
    <p:sldId id="262" r:id="rId15"/>
    <p:sldId id="261" r:id="rId16"/>
    <p:sldId id="268" r:id="rId17"/>
  </p:sldIdLst>
  <p:sldSz cx="9144000" cy="6858000" type="screen4x3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353C"/>
    <a:srgbClr val="262620"/>
    <a:srgbClr val="000099"/>
    <a:srgbClr val="663300"/>
    <a:srgbClr val="441D61"/>
    <a:srgbClr val="616450"/>
    <a:srgbClr val="5D915D"/>
    <a:srgbClr val="414135"/>
    <a:srgbClr val="505042"/>
    <a:srgbClr val="3B3B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>
        <p:scale>
          <a:sx n="75" d="100"/>
          <a:sy n="75" d="100"/>
        </p:scale>
        <p:origin x="-1267" y="-2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lina.millett\Documents\Access%20for%20ELLs\requests%20for%20data\ESSA%20related%201.26.17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lina.millett\Documents\Access%20for%20ELLs\requests%20for%20data\ESSA%20related%201.26.17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Cindy.Gregory\Desktop\Book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3411286089238842"/>
          <c:y val="7.9900118406941362E-2"/>
          <c:w val="0.601123131347712"/>
          <c:h val="0.76782488511129765"/>
        </c:manualLayout>
      </c:layout>
      <c:lineChart>
        <c:grouping val="standard"/>
        <c:varyColors val="0"/>
        <c:ser>
          <c:idx val="0"/>
          <c:order val="0"/>
          <c:tx>
            <c:strRef>
              <c:f>'descriptives on whole sample'!$A$120</c:f>
              <c:strCache>
                <c:ptCount val="1"/>
                <c:pt idx="0">
                  <c:v>0</c:v>
                </c:pt>
              </c:strCache>
            </c:strRef>
          </c:tx>
          <c:spPr>
            <a:ln w="38100">
              <a:solidFill>
                <a:srgbClr val="92D050"/>
              </a:solidFill>
            </a:ln>
          </c:spPr>
          <c:marker>
            <c:symbol val="none"/>
          </c:marker>
          <c:cat>
            <c:strRef>
              <c:f>'descriptives on whole sample'!$B$119:$E$119</c:f>
              <c:strCache>
                <c:ptCount val="4"/>
                <c:pt idx="0">
                  <c:v>PL at entry</c:v>
                </c:pt>
                <c:pt idx="1">
                  <c:v>1 year later</c:v>
                </c:pt>
                <c:pt idx="2">
                  <c:v>2 years later</c:v>
                </c:pt>
                <c:pt idx="3">
                  <c:v>3 years later</c:v>
                </c:pt>
              </c:strCache>
            </c:strRef>
          </c:cat>
          <c:val>
            <c:numRef>
              <c:f>'descriptives on whole sample'!$B$120:$E$120</c:f>
              <c:numCache>
                <c:formatCode>###0.000</c:formatCode>
                <c:ptCount val="4"/>
                <c:pt idx="0">
                  <c:v>1.8963064989669753</c:v>
                </c:pt>
                <c:pt idx="1">
                  <c:v>3.1950741237449645</c:v>
                </c:pt>
                <c:pt idx="2">
                  <c:v>3.724351527689381</c:v>
                </c:pt>
                <c:pt idx="3">
                  <c:v>4.4115696104898401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'descriptives on whole sample'!$A$121</c:f>
              <c:strCache>
                <c:ptCount val="1"/>
                <c:pt idx="0">
                  <c:v>1</c:v>
                </c:pt>
              </c:strCache>
            </c:strRef>
          </c:tx>
          <c:spPr>
            <a:ln w="38100"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'descriptives on whole sample'!$B$119:$E$119</c:f>
              <c:strCache>
                <c:ptCount val="4"/>
                <c:pt idx="0">
                  <c:v>PL at entry</c:v>
                </c:pt>
                <c:pt idx="1">
                  <c:v>1 year later</c:v>
                </c:pt>
                <c:pt idx="2">
                  <c:v>2 years later</c:v>
                </c:pt>
                <c:pt idx="3">
                  <c:v>3 years later</c:v>
                </c:pt>
              </c:strCache>
            </c:strRef>
          </c:cat>
          <c:val>
            <c:numRef>
              <c:f>'descriptives on whole sample'!$B$121:$E$121</c:f>
              <c:numCache>
                <c:formatCode>###0.000</c:formatCode>
                <c:ptCount val="4"/>
                <c:pt idx="0">
                  <c:v>3.2159492411047585</c:v>
                </c:pt>
                <c:pt idx="1">
                  <c:v>3.7312764369246052</c:v>
                </c:pt>
                <c:pt idx="2">
                  <c:v>4.3436623831775751</c:v>
                </c:pt>
                <c:pt idx="3">
                  <c:v>4.3848079034028284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'descriptives on whole sample'!$A$122</c:f>
              <c:strCache>
                <c:ptCount val="1"/>
                <c:pt idx="0">
                  <c:v>2</c:v>
                </c:pt>
              </c:strCache>
            </c:strRef>
          </c:tx>
          <c:spPr>
            <a:ln w="38100">
              <a:solidFill>
                <a:srgbClr val="FFFF00"/>
              </a:solidFill>
            </a:ln>
          </c:spPr>
          <c:marker>
            <c:symbol val="none"/>
          </c:marker>
          <c:cat>
            <c:strRef>
              <c:f>'descriptives on whole sample'!$B$119:$E$119</c:f>
              <c:strCache>
                <c:ptCount val="4"/>
                <c:pt idx="0">
                  <c:v>PL at entry</c:v>
                </c:pt>
                <c:pt idx="1">
                  <c:v>1 year later</c:v>
                </c:pt>
                <c:pt idx="2">
                  <c:v>2 years later</c:v>
                </c:pt>
                <c:pt idx="3">
                  <c:v>3 years later</c:v>
                </c:pt>
              </c:strCache>
            </c:strRef>
          </c:cat>
          <c:val>
            <c:numRef>
              <c:f>'descriptives on whole sample'!$B$122:$E$122</c:f>
              <c:numCache>
                <c:formatCode>###0.000</c:formatCode>
                <c:ptCount val="4"/>
                <c:pt idx="0">
                  <c:v>3.5394530069507417</c:v>
                </c:pt>
                <c:pt idx="1">
                  <c:v>4.2315200967059647</c:v>
                </c:pt>
                <c:pt idx="2">
                  <c:v>4.3144079885877415</c:v>
                </c:pt>
                <c:pt idx="3">
                  <c:v>4.2700291545189462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'descriptives on whole sample'!$A$123</c:f>
              <c:strCache>
                <c:ptCount val="1"/>
                <c:pt idx="0">
                  <c:v>3</c:v>
                </c:pt>
              </c:strCache>
            </c:strRef>
          </c:tx>
          <c:spPr>
            <a:ln w="38100">
              <a:solidFill>
                <a:srgbClr val="0070C0"/>
              </a:solidFill>
            </a:ln>
          </c:spPr>
          <c:marker>
            <c:symbol val="none"/>
          </c:marker>
          <c:cat>
            <c:strRef>
              <c:f>'descriptives on whole sample'!$B$119:$E$119</c:f>
              <c:strCache>
                <c:ptCount val="4"/>
                <c:pt idx="0">
                  <c:v>PL at entry</c:v>
                </c:pt>
                <c:pt idx="1">
                  <c:v>1 year later</c:v>
                </c:pt>
                <c:pt idx="2">
                  <c:v>2 years later</c:v>
                </c:pt>
                <c:pt idx="3">
                  <c:v>3 years later</c:v>
                </c:pt>
              </c:strCache>
            </c:strRef>
          </c:cat>
          <c:val>
            <c:numRef>
              <c:f>'descriptives on whole sample'!$B$123:$E$123</c:f>
              <c:numCache>
                <c:formatCode>###0.000</c:formatCode>
                <c:ptCount val="4"/>
                <c:pt idx="0">
                  <c:v>3.8090690801625415</c:v>
                </c:pt>
                <c:pt idx="1">
                  <c:v>4.1552087181381774</c:v>
                </c:pt>
                <c:pt idx="2">
                  <c:v>4.2206276952563488</c:v>
                </c:pt>
                <c:pt idx="3">
                  <c:v>3.9077450980392103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'descriptives on whole sample'!$A$124</c:f>
              <c:strCache>
                <c:ptCount val="1"/>
                <c:pt idx="0">
                  <c:v>4</c:v>
                </c:pt>
              </c:strCache>
            </c:strRef>
          </c:tx>
          <c:spPr>
            <a:ln w="38100">
              <a:solidFill>
                <a:schemeClr val="accent6">
                  <a:lumMod val="50000"/>
                </a:schemeClr>
              </a:solidFill>
            </a:ln>
          </c:spPr>
          <c:marker>
            <c:symbol val="none"/>
          </c:marker>
          <c:cat>
            <c:strRef>
              <c:f>'descriptives on whole sample'!$B$119:$E$119</c:f>
              <c:strCache>
                <c:ptCount val="4"/>
                <c:pt idx="0">
                  <c:v>PL at entry</c:v>
                </c:pt>
                <c:pt idx="1">
                  <c:v>1 year later</c:v>
                </c:pt>
                <c:pt idx="2">
                  <c:v>2 years later</c:v>
                </c:pt>
                <c:pt idx="3">
                  <c:v>3 years later</c:v>
                </c:pt>
              </c:strCache>
            </c:strRef>
          </c:cat>
          <c:val>
            <c:numRef>
              <c:f>'descriptives on whole sample'!$B$124:$E$124</c:f>
              <c:numCache>
                <c:formatCode>###0.000</c:formatCode>
                <c:ptCount val="4"/>
                <c:pt idx="0">
                  <c:v>3.8286445536445486</c:v>
                </c:pt>
                <c:pt idx="1">
                  <c:v>4.1633292383292408</c:v>
                </c:pt>
                <c:pt idx="2">
                  <c:v>3.8433505575197264</c:v>
                </c:pt>
                <c:pt idx="3">
                  <c:v>3.867706964520369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'descriptives on whole sample'!$A$125</c:f>
              <c:strCache>
                <c:ptCount val="1"/>
                <c:pt idx="0">
                  <c:v>5</c:v>
                </c:pt>
              </c:strCache>
            </c:strRef>
          </c:tx>
          <c:spPr>
            <a:ln w="38100">
              <a:solidFill>
                <a:srgbClr val="00B050"/>
              </a:solidFill>
            </a:ln>
          </c:spPr>
          <c:marker>
            <c:symbol val="none"/>
          </c:marker>
          <c:cat>
            <c:strRef>
              <c:f>'descriptives on whole sample'!$B$119:$E$119</c:f>
              <c:strCache>
                <c:ptCount val="4"/>
                <c:pt idx="0">
                  <c:v>PL at entry</c:v>
                </c:pt>
                <c:pt idx="1">
                  <c:v>1 year later</c:v>
                </c:pt>
                <c:pt idx="2">
                  <c:v>2 years later</c:v>
                </c:pt>
                <c:pt idx="3">
                  <c:v>3 years later</c:v>
                </c:pt>
              </c:strCache>
            </c:strRef>
          </c:cat>
          <c:val>
            <c:numRef>
              <c:f>'descriptives on whole sample'!$B$125:$E$125</c:f>
              <c:numCache>
                <c:formatCode>###0.000</c:formatCode>
                <c:ptCount val="4"/>
                <c:pt idx="0">
                  <c:v>3.7519303201506622</c:v>
                </c:pt>
                <c:pt idx="1">
                  <c:v>3.7648069679849328</c:v>
                </c:pt>
                <c:pt idx="2">
                  <c:v>3.8059261300992233</c:v>
                </c:pt>
                <c:pt idx="3">
                  <c:v>3.8895826263997275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'descriptives on whole sample'!$A$126</c:f>
              <c:strCache>
                <c:ptCount val="1"/>
                <c:pt idx="0">
                  <c:v>6</c:v>
                </c:pt>
              </c:strCache>
            </c:strRef>
          </c:tx>
          <c:spPr>
            <a:ln w="38100">
              <a:solidFill>
                <a:schemeClr val="accent5">
                  <a:lumMod val="50000"/>
                </a:schemeClr>
              </a:solidFill>
            </a:ln>
          </c:spPr>
          <c:marker>
            <c:symbol val="none"/>
          </c:marker>
          <c:cat>
            <c:strRef>
              <c:f>'descriptives on whole sample'!$B$119:$E$119</c:f>
              <c:strCache>
                <c:ptCount val="4"/>
                <c:pt idx="0">
                  <c:v>PL at entry</c:v>
                </c:pt>
                <c:pt idx="1">
                  <c:v>1 year later</c:v>
                </c:pt>
                <c:pt idx="2">
                  <c:v>2 years later</c:v>
                </c:pt>
                <c:pt idx="3">
                  <c:v>3 years later</c:v>
                </c:pt>
              </c:strCache>
            </c:strRef>
          </c:cat>
          <c:val>
            <c:numRef>
              <c:f>'descriptives on whole sample'!$B$126:$E$126</c:f>
              <c:numCache>
                <c:formatCode>###0.000</c:formatCode>
                <c:ptCount val="4"/>
                <c:pt idx="0">
                  <c:v>3.6114580645161363</c:v>
                </c:pt>
                <c:pt idx="1">
                  <c:v>3.7358709677419357</c:v>
                </c:pt>
                <c:pt idx="2">
                  <c:v>3.8141223733003797</c:v>
                </c:pt>
                <c:pt idx="3">
                  <c:v>4.4409619238476923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'descriptives on whole sample'!$A$127</c:f>
              <c:strCache>
                <c:ptCount val="1"/>
                <c:pt idx="0">
                  <c:v>7</c:v>
                </c:pt>
              </c:strCache>
            </c:strRef>
          </c:tx>
          <c:spPr>
            <a:ln w="38100">
              <a:solidFill>
                <a:schemeClr val="bg2">
                  <a:lumMod val="50000"/>
                </a:schemeClr>
              </a:solidFill>
            </a:ln>
          </c:spPr>
          <c:marker>
            <c:symbol val="none"/>
          </c:marker>
          <c:cat>
            <c:strRef>
              <c:f>'descriptives on whole sample'!$B$119:$E$119</c:f>
              <c:strCache>
                <c:ptCount val="4"/>
                <c:pt idx="0">
                  <c:v>PL at entry</c:v>
                </c:pt>
                <c:pt idx="1">
                  <c:v>1 year later</c:v>
                </c:pt>
                <c:pt idx="2">
                  <c:v>2 years later</c:v>
                </c:pt>
                <c:pt idx="3">
                  <c:v>3 years later</c:v>
                </c:pt>
              </c:strCache>
            </c:strRef>
          </c:cat>
          <c:val>
            <c:numRef>
              <c:f>'descriptives on whole sample'!$B$127:$E$127</c:f>
              <c:numCache>
                <c:formatCode>###0.000</c:formatCode>
                <c:ptCount val="4"/>
                <c:pt idx="0">
                  <c:v>3.5451090953665063</c:v>
                </c:pt>
                <c:pt idx="1">
                  <c:v>3.7301054179946038</c:v>
                </c:pt>
                <c:pt idx="2">
                  <c:v>4.3949120603015208</c:v>
                </c:pt>
                <c:pt idx="3">
                  <c:v>4.2276688453159119</c:v>
                </c:pt>
              </c:numCache>
            </c:numRef>
          </c:val>
          <c:smooth val="0"/>
        </c:ser>
        <c:ser>
          <c:idx val="8"/>
          <c:order val="8"/>
          <c:tx>
            <c:strRef>
              <c:f>'descriptives on whole sample'!$A$128</c:f>
              <c:strCache>
                <c:ptCount val="1"/>
                <c:pt idx="0">
                  <c:v>8</c:v>
                </c:pt>
              </c:strCache>
            </c:strRef>
          </c:tx>
          <c:spPr>
            <a:ln w="38100">
              <a:solidFill>
                <a:srgbClr val="00B0F0"/>
              </a:solidFill>
            </a:ln>
          </c:spPr>
          <c:marker>
            <c:symbol val="none"/>
          </c:marker>
          <c:cat>
            <c:strRef>
              <c:f>'descriptives on whole sample'!$B$119:$E$119</c:f>
              <c:strCache>
                <c:ptCount val="4"/>
                <c:pt idx="0">
                  <c:v>PL at entry</c:v>
                </c:pt>
                <c:pt idx="1">
                  <c:v>1 year later</c:v>
                </c:pt>
                <c:pt idx="2">
                  <c:v>2 years later</c:v>
                </c:pt>
                <c:pt idx="3">
                  <c:v>3 years later</c:v>
                </c:pt>
              </c:strCache>
            </c:strRef>
          </c:cat>
          <c:val>
            <c:numRef>
              <c:f>'descriptives on whole sample'!$B$128:$E$128</c:f>
              <c:numCache>
                <c:formatCode>###0.000</c:formatCode>
                <c:ptCount val="4"/>
                <c:pt idx="0">
                  <c:v>3.4648011782032344</c:v>
                </c:pt>
                <c:pt idx="1">
                  <c:v>4.2824153166421208</c:v>
                </c:pt>
                <c:pt idx="2">
                  <c:v>4.1829104834849327</c:v>
                </c:pt>
                <c:pt idx="3">
                  <c:v>4.107195421095664</c:v>
                </c:pt>
              </c:numCache>
            </c:numRef>
          </c:val>
          <c:smooth val="0"/>
        </c:ser>
        <c:ser>
          <c:idx val="9"/>
          <c:order val="9"/>
          <c:tx>
            <c:strRef>
              <c:f>'descriptives on whole sample'!$A$129</c:f>
              <c:strCache>
                <c:ptCount val="1"/>
                <c:pt idx="0">
                  <c:v>9</c:v>
                </c:pt>
              </c:strCache>
            </c:strRef>
          </c:tx>
          <c:spPr>
            <a:ln w="38100">
              <a:solidFill>
                <a:srgbClr val="7030A0"/>
              </a:solidFill>
            </a:ln>
          </c:spPr>
          <c:marker>
            <c:symbol val="none"/>
          </c:marker>
          <c:cat>
            <c:strRef>
              <c:f>'descriptives on whole sample'!$B$119:$E$119</c:f>
              <c:strCache>
                <c:ptCount val="4"/>
                <c:pt idx="0">
                  <c:v>PL at entry</c:v>
                </c:pt>
                <c:pt idx="1">
                  <c:v>1 year later</c:v>
                </c:pt>
                <c:pt idx="2">
                  <c:v>2 years later</c:v>
                </c:pt>
                <c:pt idx="3">
                  <c:v>3 years later</c:v>
                </c:pt>
              </c:strCache>
            </c:strRef>
          </c:cat>
          <c:val>
            <c:numRef>
              <c:f>'descriptives on whole sample'!$B$129:$E$129</c:f>
              <c:numCache>
                <c:formatCode>###0.000</c:formatCode>
                <c:ptCount val="4"/>
                <c:pt idx="0">
                  <c:v>3.6725304878048775</c:v>
                </c:pt>
                <c:pt idx="1">
                  <c:v>4.0282621951219539</c:v>
                </c:pt>
                <c:pt idx="2">
                  <c:v>3.9937945066124021</c:v>
                </c:pt>
                <c:pt idx="3">
                  <c:v>3.9068862275449057</c:v>
                </c:pt>
              </c:numCache>
            </c:numRef>
          </c:val>
          <c:smooth val="0"/>
        </c:ser>
        <c:ser>
          <c:idx val="10"/>
          <c:order val="10"/>
          <c:tx>
            <c:strRef>
              <c:f>'descriptives on whole sample'!$A$130</c:f>
              <c:strCache>
                <c:ptCount val="1"/>
                <c:pt idx="0">
                  <c:v>10</c:v>
                </c:pt>
              </c:strCache>
            </c:strRef>
          </c:tx>
          <c:spPr>
            <a:ln w="38100">
              <a:solidFill>
                <a:srgbClr val="FFC000"/>
              </a:solidFill>
            </a:ln>
          </c:spPr>
          <c:marker>
            <c:symbol val="none"/>
          </c:marker>
          <c:cat>
            <c:strRef>
              <c:f>'descriptives on whole sample'!$B$119:$E$119</c:f>
              <c:strCache>
                <c:ptCount val="4"/>
                <c:pt idx="0">
                  <c:v>PL at entry</c:v>
                </c:pt>
                <c:pt idx="1">
                  <c:v>1 year later</c:v>
                </c:pt>
                <c:pt idx="2">
                  <c:v>2 years later</c:v>
                </c:pt>
                <c:pt idx="3">
                  <c:v>3 years later</c:v>
                </c:pt>
              </c:strCache>
            </c:strRef>
          </c:cat>
          <c:val>
            <c:numRef>
              <c:f>'descriptives on whole sample'!$B$130:$E$130</c:f>
              <c:numCache>
                <c:formatCode>###0.000</c:formatCode>
                <c:ptCount val="4"/>
                <c:pt idx="0">
                  <c:v>3.6169218038891233</c:v>
                </c:pt>
                <c:pt idx="1">
                  <c:v>4.0221348779478552</c:v>
                </c:pt>
                <c:pt idx="2">
                  <c:v>3.9241238793806028</c:v>
                </c:pt>
                <c:pt idx="3">
                  <c:v>3.7148514851485137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9157888"/>
        <c:axId val="103998016"/>
      </c:lineChart>
      <c:catAx>
        <c:axId val="1091578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400">
                <a:latin typeface="Calibri" panose="020F0502020204030204" pitchFamily="34" charset="0"/>
              </a:defRPr>
            </a:pPr>
            <a:endParaRPr lang="en-US"/>
          </a:p>
        </c:txPr>
        <c:crossAx val="103998016"/>
        <c:crosses val="autoZero"/>
        <c:auto val="1"/>
        <c:lblAlgn val="ctr"/>
        <c:lblOffset val="100"/>
        <c:noMultiLvlLbl val="0"/>
      </c:catAx>
      <c:valAx>
        <c:axId val="103998016"/>
        <c:scaling>
          <c:orientation val="minMax"/>
        </c:scaling>
        <c:delete val="0"/>
        <c:axPos val="l"/>
        <c:majorGridlines/>
        <c:numFmt formatCode="0.0" sourceLinked="0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109157888"/>
        <c:crosses val="autoZero"/>
        <c:crossBetween val="between"/>
      </c:valAx>
      <c:spPr>
        <a:solidFill>
          <a:schemeClr val="tx1">
            <a:lumMod val="95000"/>
          </a:schemeClr>
        </a:solidFill>
      </c:spPr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88662615542622381"/>
          <c:y val="3.5482653868364487E-2"/>
          <c:w val="8.7078169576629005E-2"/>
          <c:h val="0.94140615521985349"/>
        </c:manualLayout>
      </c:layout>
      <c:overlay val="0"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500"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5574099581604649E-2"/>
          <c:y val="2.6694722301367633E-2"/>
          <c:w val="0.60898937983443402"/>
          <c:h val="0.81111099804623898"/>
        </c:manualLayout>
      </c:layout>
      <c:lineChart>
        <c:grouping val="standard"/>
        <c:varyColors val="0"/>
        <c:ser>
          <c:idx val="0"/>
          <c:order val="0"/>
          <c:tx>
            <c:strRef>
              <c:f>'descriptives on whole sample'!$B$158</c:f>
              <c:strCache>
                <c:ptCount val="1"/>
                <c:pt idx="0">
                  <c:v>Grade 0 Level 1</c:v>
                </c:pt>
              </c:strCache>
            </c:strRef>
          </c:tx>
          <c:spPr>
            <a:ln w="28575"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'descriptives on whole sample'!$A$159:$A$162</c:f>
              <c:strCache>
                <c:ptCount val="4"/>
                <c:pt idx="0">
                  <c:v>PL at entry</c:v>
                </c:pt>
                <c:pt idx="1">
                  <c:v>1 year later</c:v>
                </c:pt>
                <c:pt idx="2">
                  <c:v>2 years later</c:v>
                </c:pt>
                <c:pt idx="3">
                  <c:v>3 years later</c:v>
                </c:pt>
              </c:strCache>
            </c:strRef>
          </c:cat>
          <c:val>
            <c:numRef>
              <c:f>'descriptives on whole sample'!$B$159:$B$162</c:f>
              <c:numCache>
                <c:formatCode>###0.000</c:formatCode>
                <c:ptCount val="4"/>
                <c:pt idx="0" formatCode="General">
                  <c:v>1</c:v>
                </c:pt>
                <c:pt idx="1">
                  <c:v>2.9583644189382947</c:v>
                </c:pt>
                <c:pt idx="2">
                  <c:v>3.538025123558461</c:v>
                </c:pt>
                <c:pt idx="3">
                  <c:v>4.2639751552794998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'descriptives on whole sample'!$C$158</c:f>
              <c:strCache>
                <c:ptCount val="1"/>
                <c:pt idx="0">
                  <c:v>Grade 0 Level 2</c:v>
                </c:pt>
              </c:strCache>
            </c:strRef>
          </c:tx>
          <c:spPr>
            <a:ln>
              <a:solidFill>
                <a:srgbClr val="FF0000"/>
              </a:solidFill>
              <a:prstDash val="sysDash"/>
            </a:ln>
          </c:spPr>
          <c:marker>
            <c:symbol val="none"/>
          </c:marker>
          <c:cat>
            <c:strRef>
              <c:f>'descriptives on whole sample'!$A$159:$A$162</c:f>
              <c:strCache>
                <c:ptCount val="4"/>
                <c:pt idx="0">
                  <c:v>PL at entry</c:v>
                </c:pt>
                <c:pt idx="1">
                  <c:v>1 year later</c:v>
                </c:pt>
                <c:pt idx="2">
                  <c:v>2 years later</c:v>
                </c:pt>
                <c:pt idx="3">
                  <c:v>3 years later</c:v>
                </c:pt>
              </c:strCache>
            </c:strRef>
          </c:cat>
          <c:val>
            <c:numRef>
              <c:f>'descriptives on whole sample'!$C$159:$C$162</c:f>
              <c:numCache>
                <c:formatCode>###0.000</c:formatCode>
                <c:ptCount val="4"/>
                <c:pt idx="0" formatCode="General">
                  <c:v>2</c:v>
                </c:pt>
                <c:pt idx="1">
                  <c:v>3.7048299968223763</c:v>
                </c:pt>
                <c:pt idx="2">
                  <c:v>4.223310344827591</c:v>
                </c:pt>
                <c:pt idx="3">
                  <c:v>4.9663688912243869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'descriptives on whole sample'!$D$158</c:f>
              <c:strCache>
                <c:ptCount val="1"/>
                <c:pt idx="0">
                  <c:v>Grade 0 Level 3</c:v>
                </c:pt>
              </c:strCache>
            </c:strRef>
          </c:tx>
          <c:spPr>
            <a:ln>
              <a:solidFill>
                <a:srgbClr val="FF0000"/>
              </a:solidFill>
              <a:prstDash val="sysDot"/>
            </a:ln>
          </c:spPr>
          <c:marker>
            <c:symbol val="none"/>
          </c:marker>
          <c:cat>
            <c:strRef>
              <c:f>'descriptives on whole sample'!$A$159:$A$162</c:f>
              <c:strCache>
                <c:ptCount val="4"/>
                <c:pt idx="0">
                  <c:v>PL at entry</c:v>
                </c:pt>
                <c:pt idx="1">
                  <c:v>1 year later</c:v>
                </c:pt>
                <c:pt idx="2">
                  <c:v>2 years later</c:v>
                </c:pt>
                <c:pt idx="3">
                  <c:v>3 years later</c:v>
                </c:pt>
              </c:strCache>
            </c:strRef>
          </c:cat>
          <c:val>
            <c:numRef>
              <c:f>'descriptives on whole sample'!$D$159:$D$162</c:f>
              <c:numCache>
                <c:formatCode>###0.000</c:formatCode>
                <c:ptCount val="4"/>
                <c:pt idx="0" formatCode="General">
                  <c:v>3</c:v>
                </c:pt>
                <c:pt idx="1">
                  <c:v>3.9942383238760359</c:v>
                </c:pt>
                <c:pt idx="2">
                  <c:v>4.4562084823709727</c:v>
                </c:pt>
                <c:pt idx="3">
                  <c:v>5.0873583260680073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'descriptives on whole sample'!$E$158</c:f>
              <c:strCache>
                <c:ptCount val="1"/>
                <c:pt idx="0">
                  <c:v>Grade 0 Level 4</c:v>
                </c:pt>
              </c:strCache>
            </c:strRef>
          </c:tx>
          <c:spPr>
            <a:ln>
              <a:solidFill>
                <a:srgbClr val="FF0000"/>
              </a:solidFill>
              <a:prstDash val="lgDashDotDot"/>
            </a:ln>
          </c:spPr>
          <c:marker>
            <c:symbol val="none"/>
          </c:marker>
          <c:cat>
            <c:strRef>
              <c:f>'descriptives on whole sample'!$A$159:$A$162</c:f>
              <c:strCache>
                <c:ptCount val="4"/>
                <c:pt idx="0">
                  <c:v>PL at entry</c:v>
                </c:pt>
                <c:pt idx="1">
                  <c:v>1 year later</c:v>
                </c:pt>
                <c:pt idx="2">
                  <c:v>2 years later</c:v>
                </c:pt>
                <c:pt idx="3">
                  <c:v>3 years later</c:v>
                </c:pt>
              </c:strCache>
            </c:strRef>
          </c:cat>
          <c:val>
            <c:numRef>
              <c:f>'descriptives on whole sample'!$E$159:$E$162</c:f>
              <c:numCache>
                <c:formatCode>###0.000</c:formatCode>
                <c:ptCount val="4"/>
                <c:pt idx="0" formatCode="General">
                  <c:v>4</c:v>
                </c:pt>
                <c:pt idx="1">
                  <c:v>4.4154713940370689</c:v>
                </c:pt>
                <c:pt idx="2">
                  <c:v>4.5898245614035016</c:v>
                </c:pt>
                <c:pt idx="3">
                  <c:v>5.1482222222222243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'descriptives on whole sample'!$F$158</c:f>
              <c:strCache>
                <c:ptCount val="1"/>
                <c:pt idx="0">
                  <c:v>Grade 0 Mean</c:v>
                </c:pt>
              </c:strCache>
            </c:strRef>
          </c:tx>
          <c:spPr>
            <a:ln w="44450"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'descriptives on whole sample'!$A$159:$A$162</c:f>
              <c:strCache>
                <c:ptCount val="4"/>
                <c:pt idx="0">
                  <c:v>PL at entry</c:v>
                </c:pt>
                <c:pt idx="1">
                  <c:v>1 year later</c:v>
                </c:pt>
                <c:pt idx="2">
                  <c:v>2 years later</c:v>
                </c:pt>
                <c:pt idx="3">
                  <c:v>3 years later</c:v>
                </c:pt>
              </c:strCache>
            </c:strRef>
          </c:cat>
          <c:val>
            <c:numRef>
              <c:f>'descriptives on whole sample'!$F$159:$F$162</c:f>
              <c:numCache>
                <c:formatCode>###0.000</c:formatCode>
                <c:ptCount val="4"/>
                <c:pt idx="0">
                  <c:v>2.2026086212795226</c:v>
                </c:pt>
                <c:pt idx="1">
                  <c:v>3.1950741237449645</c:v>
                </c:pt>
                <c:pt idx="2">
                  <c:v>3.724351527689381</c:v>
                </c:pt>
                <c:pt idx="3">
                  <c:v>4.4115696104898401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'descriptives on whole sample'!$G$158</c:f>
              <c:strCache>
                <c:ptCount val="1"/>
                <c:pt idx="0">
                  <c:v>Grade 5 Level 1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cat>
            <c:strRef>
              <c:f>'descriptives on whole sample'!$A$159:$A$162</c:f>
              <c:strCache>
                <c:ptCount val="4"/>
                <c:pt idx="0">
                  <c:v>PL at entry</c:v>
                </c:pt>
                <c:pt idx="1">
                  <c:v>1 year later</c:v>
                </c:pt>
                <c:pt idx="2">
                  <c:v>2 years later</c:v>
                </c:pt>
                <c:pt idx="3">
                  <c:v>3 years later</c:v>
                </c:pt>
              </c:strCache>
            </c:strRef>
          </c:cat>
          <c:val>
            <c:numRef>
              <c:f>'descriptives on whole sample'!$G$159:$G$162</c:f>
              <c:numCache>
                <c:formatCode>###0.000</c:formatCode>
                <c:ptCount val="4"/>
                <c:pt idx="0" formatCode="General">
                  <c:v>1</c:v>
                </c:pt>
                <c:pt idx="1">
                  <c:v>2.6705394190871363</c:v>
                </c:pt>
                <c:pt idx="2">
                  <c:v>3.1897560975609749</c:v>
                </c:pt>
                <c:pt idx="3">
                  <c:v>3.3277777777777771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'descriptives on whole sample'!$H$158</c:f>
              <c:strCache>
                <c:ptCount val="1"/>
                <c:pt idx="0">
                  <c:v>Grade 5 Level 2</c:v>
                </c:pt>
              </c:strCache>
            </c:strRef>
          </c:tx>
          <c:spPr>
            <a:ln>
              <a:solidFill>
                <a:srgbClr val="00B0F0"/>
              </a:solidFill>
              <a:prstDash val="sysDash"/>
            </a:ln>
          </c:spPr>
          <c:marker>
            <c:symbol val="none"/>
          </c:marker>
          <c:cat>
            <c:strRef>
              <c:f>'descriptives on whole sample'!$A$159:$A$162</c:f>
              <c:strCache>
                <c:ptCount val="4"/>
                <c:pt idx="0">
                  <c:v>PL at entry</c:v>
                </c:pt>
                <c:pt idx="1">
                  <c:v>1 year later</c:v>
                </c:pt>
                <c:pt idx="2">
                  <c:v>2 years later</c:v>
                </c:pt>
                <c:pt idx="3">
                  <c:v>3 years later</c:v>
                </c:pt>
              </c:strCache>
            </c:strRef>
          </c:cat>
          <c:val>
            <c:numRef>
              <c:f>'descriptives on whole sample'!$H$159:$H$162</c:f>
              <c:numCache>
                <c:formatCode>###0.000</c:formatCode>
                <c:ptCount val="4"/>
                <c:pt idx="0" formatCode="General">
                  <c:v>2</c:v>
                </c:pt>
                <c:pt idx="1">
                  <c:v>3.0837999999999988</c:v>
                </c:pt>
                <c:pt idx="2">
                  <c:v>3.2786516853932581</c:v>
                </c:pt>
                <c:pt idx="3">
                  <c:v>3.44133333333333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'descriptives on whole sample'!$I$158</c:f>
              <c:strCache>
                <c:ptCount val="1"/>
                <c:pt idx="0">
                  <c:v>Grade 5 Level 3</c:v>
                </c:pt>
              </c:strCache>
            </c:strRef>
          </c:tx>
          <c:spPr>
            <a:ln>
              <a:solidFill>
                <a:srgbClr val="00B0F0"/>
              </a:solidFill>
              <a:prstDash val="sysDot"/>
            </a:ln>
          </c:spPr>
          <c:marker>
            <c:symbol val="none"/>
          </c:marker>
          <c:cat>
            <c:strRef>
              <c:f>'descriptives on whole sample'!$A$159:$A$162</c:f>
              <c:strCache>
                <c:ptCount val="4"/>
                <c:pt idx="0">
                  <c:v>PL at entry</c:v>
                </c:pt>
                <c:pt idx="1">
                  <c:v>1 year later</c:v>
                </c:pt>
                <c:pt idx="2">
                  <c:v>2 years later</c:v>
                </c:pt>
                <c:pt idx="3">
                  <c:v>3 years later</c:v>
                </c:pt>
              </c:strCache>
            </c:strRef>
          </c:cat>
          <c:val>
            <c:numRef>
              <c:f>'descriptives on whole sample'!$I$159:$I$162</c:f>
              <c:numCache>
                <c:formatCode>###0.000</c:formatCode>
                <c:ptCount val="4"/>
                <c:pt idx="0" formatCode="General">
                  <c:v>3</c:v>
                </c:pt>
                <c:pt idx="1">
                  <c:v>3.5987303506650519</c:v>
                </c:pt>
                <c:pt idx="2">
                  <c:v>3.6833111702127654</c:v>
                </c:pt>
                <c:pt idx="3">
                  <c:v>3.7678071539657885</c:v>
                </c:pt>
              </c:numCache>
            </c:numRef>
          </c:val>
          <c:smooth val="0"/>
        </c:ser>
        <c:ser>
          <c:idx val="8"/>
          <c:order val="8"/>
          <c:tx>
            <c:strRef>
              <c:f>'descriptives on whole sample'!$J$158</c:f>
              <c:strCache>
                <c:ptCount val="1"/>
                <c:pt idx="0">
                  <c:v>Grade 5 Level 4</c:v>
                </c:pt>
              </c:strCache>
            </c:strRef>
          </c:tx>
          <c:spPr>
            <a:ln>
              <a:solidFill>
                <a:srgbClr val="00B0F0"/>
              </a:solidFill>
              <a:prstDash val="lgDashDotDot"/>
            </a:ln>
          </c:spPr>
          <c:marker>
            <c:symbol val="none"/>
          </c:marker>
          <c:cat>
            <c:strRef>
              <c:f>'descriptives on whole sample'!$A$159:$A$162</c:f>
              <c:strCache>
                <c:ptCount val="4"/>
                <c:pt idx="0">
                  <c:v>PL at entry</c:v>
                </c:pt>
                <c:pt idx="1">
                  <c:v>1 year later</c:v>
                </c:pt>
                <c:pt idx="2">
                  <c:v>2 years later</c:v>
                </c:pt>
                <c:pt idx="3">
                  <c:v>3 years later</c:v>
                </c:pt>
              </c:strCache>
            </c:strRef>
          </c:cat>
          <c:val>
            <c:numRef>
              <c:f>'descriptives on whole sample'!$J$159:$J$162</c:f>
              <c:numCache>
                <c:formatCode>###0.000</c:formatCode>
                <c:ptCount val="4"/>
                <c:pt idx="0" formatCode="General">
                  <c:v>4</c:v>
                </c:pt>
                <c:pt idx="1">
                  <c:v>4.2391257420399366</c:v>
                </c:pt>
                <c:pt idx="2">
                  <c:v>4.1759158751696068</c:v>
                </c:pt>
                <c:pt idx="3">
                  <c:v>4.2447460595446644</c:v>
                </c:pt>
              </c:numCache>
            </c:numRef>
          </c:val>
          <c:smooth val="0"/>
        </c:ser>
        <c:ser>
          <c:idx val="9"/>
          <c:order val="9"/>
          <c:tx>
            <c:strRef>
              <c:f>'descriptives on whole sample'!$K$158</c:f>
              <c:strCache>
                <c:ptCount val="1"/>
                <c:pt idx="0">
                  <c:v>Grade 5 Mean</c:v>
                </c:pt>
              </c:strCache>
            </c:strRef>
          </c:tx>
          <c:spPr>
            <a:ln w="44450">
              <a:solidFill>
                <a:srgbClr val="00B0F0"/>
              </a:solidFill>
            </a:ln>
          </c:spPr>
          <c:marker>
            <c:symbol val="none"/>
          </c:marker>
          <c:cat>
            <c:strRef>
              <c:f>'descriptives on whole sample'!$A$159:$A$162</c:f>
              <c:strCache>
                <c:ptCount val="4"/>
                <c:pt idx="0">
                  <c:v>PL at entry</c:v>
                </c:pt>
                <c:pt idx="1">
                  <c:v>1 year later</c:v>
                </c:pt>
                <c:pt idx="2">
                  <c:v>2 years later</c:v>
                </c:pt>
                <c:pt idx="3">
                  <c:v>3 years later</c:v>
                </c:pt>
              </c:strCache>
            </c:strRef>
          </c:cat>
          <c:val>
            <c:numRef>
              <c:f>'descriptives on whole sample'!$K$159:$K$162</c:f>
              <c:numCache>
                <c:formatCode>###0.000</c:formatCode>
                <c:ptCount val="4"/>
                <c:pt idx="0">
                  <c:v>4.0781316348195427</c:v>
                </c:pt>
                <c:pt idx="1">
                  <c:v>3.7648069679849328</c:v>
                </c:pt>
                <c:pt idx="2">
                  <c:v>3.8059261300992233</c:v>
                </c:pt>
                <c:pt idx="3">
                  <c:v>3.8895826263997275</c:v>
                </c:pt>
              </c:numCache>
            </c:numRef>
          </c:val>
          <c:smooth val="0"/>
        </c:ser>
        <c:ser>
          <c:idx val="10"/>
          <c:order val="10"/>
          <c:tx>
            <c:strRef>
              <c:f>'descriptives on whole sample'!$L$158</c:f>
              <c:strCache>
                <c:ptCount val="1"/>
                <c:pt idx="0">
                  <c:v>Grade 8 Level 1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strRef>
              <c:f>'descriptives on whole sample'!$A$159:$A$162</c:f>
              <c:strCache>
                <c:ptCount val="4"/>
                <c:pt idx="0">
                  <c:v>PL at entry</c:v>
                </c:pt>
                <c:pt idx="1">
                  <c:v>1 year later</c:v>
                </c:pt>
                <c:pt idx="2">
                  <c:v>2 years later</c:v>
                </c:pt>
                <c:pt idx="3">
                  <c:v>3 years later</c:v>
                </c:pt>
              </c:strCache>
            </c:strRef>
          </c:cat>
          <c:val>
            <c:numRef>
              <c:f>'descriptives on whole sample'!$L$159:$L$162</c:f>
              <c:numCache>
                <c:formatCode>###0.000</c:formatCode>
                <c:ptCount val="4"/>
                <c:pt idx="0" formatCode="General">
                  <c:v>1</c:v>
                </c:pt>
                <c:pt idx="1">
                  <c:v>2.8096428571428569</c:v>
                </c:pt>
                <c:pt idx="2">
                  <c:v>3.134579439252335</c:v>
                </c:pt>
                <c:pt idx="3">
                  <c:v>3.4580645161290327</c:v>
                </c:pt>
              </c:numCache>
            </c:numRef>
          </c:val>
          <c:smooth val="0"/>
        </c:ser>
        <c:ser>
          <c:idx val="11"/>
          <c:order val="11"/>
          <c:tx>
            <c:strRef>
              <c:f>'descriptives on whole sample'!$M$158</c:f>
              <c:strCache>
                <c:ptCount val="1"/>
                <c:pt idx="0">
                  <c:v>Grade 8 Level 2</c:v>
                </c:pt>
              </c:strCache>
            </c:strRef>
          </c:tx>
          <c:spPr>
            <a:ln>
              <a:solidFill>
                <a:srgbClr val="00B050"/>
              </a:solidFill>
              <a:prstDash val="sysDash"/>
            </a:ln>
          </c:spPr>
          <c:marker>
            <c:symbol val="none"/>
          </c:marker>
          <c:cat>
            <c:strRef>
              <c:f>'descriptives on whole sample'!$A$159:$A$162</c:f>
              <c:strCache>
                <c:ptCount val="4"/>
                <c:pt idx="0">
                  <c:v>PL at entry</c:v>
                </c:pt>
                <c:pt idx="1">
                  <c:v>1 year later</c:v>
                </c:pt>
                <c:pt idx="2">
                  <c:v>2 years later</c:v>
                </c:pt>
                <c:pt idx="3">
                  <c:v>3 years later</c:v>
                </c:pt>
              </c:strCache>
            </c:strRef>
          </c:cat>
          <c:val>
            <c:numRef>
              <c:f>'descriptives on whole sample'!$M$159:$M$162</c:f>
              <c:numCache>
                <c:formatCode>###0.000</c:formatCode>
                <c:ptCount val="4"/>
                <c:pt idx="0" formatCode="General">
                  <c:v>2</c:v>
                </c:pt>
                <c:pt idx="1">
                  <c:v>3.6654411764705883</c:v>
                </c:pt>
                <c:pt idx="2">
                  <c:v>3.8166361974405851</c:v>
                </c:pt>
                <c:pt idx="3">
                  <c:v>3.8242744063324552</c:v>
                </c:pt>
              </c:numCache>
            </c:numRef>
          </c:val>
          <c:smooth val="0"/>
        </c:ser>
        <c:ser>
          <c:idx val="12"/>
          <c:order val="12"/>
          <c:tx>
            <c:strRef>
              <c:f>'descriptives on whole sample'!$N$158</c:f>
              <c:strCache>
                <c:ptCount val="1"/>
                <c:pt idx="0">
                  <c:v>Grade 8 Level 3</c:v>
                </c:pt>
              </c:strCache>
            </c:strRef>
          </c:tx>
          <c:spPr>
            <a:ln>
              <a:solidFill>
                <a:srgbClr val="00B050"/>
              </a:solidFill>
              <a:prstDash val="sysDot"/>
            </a:ln>
          </c:spPr>
          <c:marker>
            <c:symbol val="none"/>
          </c:marker>
          <c:cat>
            <c:strRef>
              <c:f>'descriptives on whole sample'!$A$159:$A$162</c:f>
              <c:strCache>
                <c:ptCount val="4"/>
                <c:pt idx="0">
                  <c:v>PL at entry</c:v>
                </c:pt>
                <c:pt idx="1">
                  <c:v>1 year later</c:v>
                </c:pt>
                <c:pt idx="2">
                  <c:v>2 years later</c:v>
                </c:pt>
                <c:pt idx="3">
                  <c:v>3 years later</c:v>
                </c:pt>
              </c:strCache>
            </c:strRef>
          </c:cat>
          <c:val>
            <c:numRef>
              <c:f>'descriptives on whole sample'!$N$159:$N$162</c:f>
              <c:numCache>
                <c:formatCode>###0.000</c:formatCode>
                <c:ptCount val="4"/>
                <c:pt idx="0" formatCode="General">
                  <c:v>3</c:v>
                </c:pt>
                <c:pt idx="1">
                  <c:v>4.2941967445152063</c:v>
                </c:pt>
                <c:pt idx="2">
                  <c:v>4.386591606960085</c:v>
                </c:pt>
                <c:pt idx="3">
                  <c:v>4.3095914742451171</c:v>
                </c:pt>
              </c:numCache>
            </c:numRef>
          </c:val>
          <c:smooth val="0"/>
        </c:ser>
        <c:ser>
          <c:idx val="13"/>
          <c:order val="13"/>
          <c:tx>
            <c:strRef>
              <c:f>'descriptives on whole sample'!$O$158</c:f>
              <c:strCache>
                <c:ptCount val="1"/>
                <c:pt idx="0">
                  <c:v>Grade 8 Level 4</c:v>
                </c:pt>
              </c:strCache>
            </c:strRef>
          </c:tx>
          <c:spPr>
            <a:ln>
              <a:solidFill>
                <a:srgbClr val="00B050"/>
              </a:solidFill>
              <a:prstDash val="lgDashDotDot"/>
            </a:ln>
          </c:spPr>
          <c:marker>
            <c:symbol val="none"/>
          </c:marker>
          <c:cat>
            <c:strRef>
              <c:f>'descriptives on whole sample'!$A$159:$A$162</c:f>
              <c:strCache>
                <c:ptCount val="4"/>
                <c:pt idx="0">
                  <c:v>PL at entry</c:v>
                </c:pt>
                <c:pt idx="1">
                  <c:v>1 year later</c:v>
                </c:pt>
                <c:pt idx="2">
                  <c:v>2 years later</c:v>
                </c:pt>
                <c:pt idx="3">
                  <c:v>3 years later</c:v>
                </c:pt>
              </c:strCache>
            </c:strRef>
          </c:cat>
          <c:val>
            <c:numRef>
              <c:f>'descriptives on whole sample'!$O$159:$O$162</c:f>
              <c:numCache>
                <c:formatCode>###0.000</c:formatCode>
                <c:ptCount val="4"/>
                <c:pt idx="0" formatCode="General">
                  <c:v>4</c:v>
                </c:pt>
                <c:pt idx="1">
                  <c:v>5.0801369863013779</c:v>
                </c:pt>
                <c:pt idx="2">
                  <c:v>4.8259259259259286</c:v>
                </c:pt>
                <c:pt idx="3">
                  <c:v>4.5770700636942685</c:v>
                </c:pt>
              </c:numCache>
            </c:numRef>
          </c:val>
          <c:smooth val="0"/>
        </c:ser>
        <c:ser>
          <c:idx val="14"/>
          <c:order val="14"/>
          <c:tx>
            <c:strRef>
              <c:f>'descriptives on whole sample'!$P$158</c:f>
              <c:strCache>
                <c:ptCount val="1"/>
                <c:pt idx="0">
                  <c:v>Grade 8 Mean</c:v>
                </c:pt>
              </c:strCache>
            </c:strRef>
          </c:tx>
          <c:spPr>
            <a:ln w="44450">
              <a:solidFill>
                <a:srgbClr val="00B050"/>
              </a:solidFill>
              <a:prstDash val="solid"/>
            </a:ln>
          </c:spPr>
          <c:marker>
            <c:symbol val="none"/>
          </c:marker>
          <c:cat>
            <c:strRef>
              <c:f>'descriptives on whole sample'!$A$159:$A$162</c:f>
              <c:strCache>
                <c:ptCount val="4"/>
                <c:pt idx="0">
                  <c:v>PL at entry</c:v>
                </c:pt>
                <c:pt idx="1">
                  <c:v>1 year later</c:v>
                </c:pt>
                <c:pt idx="2">
                  <c:v>2 years later</c:v>
                </c:pt>
                <c:pt idx="3">
                  <c:v>3 years later</c:v>
                </c:pt>
              </c:strCache>
            </c:strRef>
          </c:cat>
          <c:val>
            <c:numRef>
              <c:f>'descriptives on whole sample'!$P$159:$P$162</c:f>
              <c:numCache>
                <c:formatCode>###0.000</c:formatCode>
                <c:ptCount val="4"/>
                <c:pt idx="0">
                  <c:v>3.9081064730792452</c:v>
                </c:pt>
                <c:pt idx="1">
                  <c:v>4.2824153166421208</c:v>
                </c:pt>
                <c:pt idx="2">
                  <c:v>4.1829104834849327</c:v>
                </c:pt>
                <c:pt idx="3">
                  <c:v>4.107195421095664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3810944"/>
        <c:axId val="104000320"/>
      </c:lineChart>
      <c:catAx>
        <c:axId val="11381094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anchor="ctr" anchorCtr="0"/>
          <a:lstStyle/>
          <a:p>
            <a:pPr>
              <a:defRPr sz="2400">
                <a:latin typeface="Calibri" panose="020F0502020204030204" pitchFamily="34" charset="0"/>
              </a:defRPr>
            </a:pPr>
            <a:endParaRPr lang="en-US"/>
          </a:p>
        </c:txPr>
        <c:crossAx val="104000320"/>
        <c:crosses val="autoZero"/>
        <c:auto val="1"/>
        <c:lblAlgn val="ctr"/>
        <c:lblOffset val="100"/>
        <c:noMultiLvlLbl val="0"/>
      </c:catAx>
      <c:valAx>
        <c:axId val="1040003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113810944"/>
        <c:crosses val="autoZero"/>
        <c:crossBetween val="between"/>
      </c:valAx>
      <c:spPr>
        <a:solidFill>
          <a:schemeClr val="tx1">
            <a:lumMod val="95000"/>
          </a:schemeClr>
        </a:solidFill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0716983547788"/>
          <c:y val="0.15198009623797026"/>
          <c:w val="0.85263648293963257"/>
          <c:h val="0.65761917841665141"/>
        </c:manualLayout>
      </c:layout>
      <c:lineChart>
        <c:grouping val="standard"/>
        <c:varyColors val="0"/>
        <c:ser>
          <c:idx val="0"/>
          <c:order val="0"/>
          <c:tx>
            <c:strRef>
              <c:f>'Sheet1 (3)'!$F$2</c:f>
              <c:strCache>
                <c:ptCount val="1"/>
                <c:pt idx="0">
                  <c:v>Target</c:v>
                </c:pt>
              </c:strCache>
            </c:strRef>
          </c:tx>
          <c:spPr>
            <a:ln w="50800">
              <a:solidFill>
                <a:srgbClr val="00B0F0"/>
              </a:solidFill>
            </a:ln>
          </c:spPr>
          <c:marker>
            <c:symbol val="diamond"/>
            <c:size val="9"/>
            <c:spPr>
              <a:solidFill>
                <a:srgbClr val="00B0F0"/>
              </a:solidFill>
              <a:ln>
                <a:solidFill>
                  <a:srgbClr val="00B0F0"/>
                </a:solidFill>
              </a:ln>
            </c:spPr>
          </c:marker>
          <c:cat>
            <c:strRef>
              <c:f>'Sheet1 (3)'!$E$3:$E$9</c:f>
              <c:strCache>
                <c:ptCount val="7"/>
                <c:pt idx="0">
                  <c:v>Entry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</c:strCache>
            </c:strRef>
          </c:cat>
          <c:val>
            <c:numRef>
              <c:f>'Sheet1 (3)'!$F$3:$F$9</c:f>
              <c:numCache>
                <c:formatCode>General</c:formatCode>
                <c:ptCount val="7"/>
                <c:pt idx="0">
                  <c:v>1</c:v>
                </c:pt>
                <c:pt idx="1">
                  <c:v>2.5</c:v>
                </c:pt>
                <c:pt idx="2">
                  <c:v>3.2</c:v>
                </c:pt>
                <c:pt idx="3">
                  <c:v>4</c:v>
                </c:pt>
                <c:pt idx="4">
                  <c:v>4.5</c:v>
                </c:pt>
                <c:pt idx="5">
                  <c:v>4.9000000000000004</c:v>
                </c:pt>
                <c:pt idx="6">
                  <c:v>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'Sheet1 (3)'!$G$2</c:f>
              <c:strCache>
                <c:ptCount val="1"/>
                <c:pt idx="0">
                  <c:v>Student</c:v>
                </c:pt>
              </c:strCache>
            </c:strRef>
          </c:tx>
          <c:spPr>
            <a:ln>
              <a:solidFill>
                <a:srgbClr val="FFC000"/>
              </a:solidFill>
            </a:ln>
          </c:spPr>
          <c:marker>
            <c:symbol val="square"/>
            <c:size val="7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</c:marker>
          <c:cat>
            <c:strRef>
              <c:f>'Sheet1 (3)'!$E$3:$E$9</c:f>
              <c:strCache>
                <c:ptCount val="7"/>
                <c:pt idx="0">
                  <c:v>Entry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</c:strCache>
            </c:strRef>
          </c:cat>
          <c:val>
            <c:numRef>
              <c:f>'Sheet1 (3)'!$G$3:$G$9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2.5</c:v>
                </c:pt>
                <c:pt idx="3">
                  <c:v>4.2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3943552"/>
        <c:axId val="104002624"/>
      </c:lineChart>
      <c:catAx>
        <c:axId val="1139435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200"/>
                </a:pPr>
                <a:r>
                  <a:rPr lang="en-US" sz="2200"/>
                  <a:t>Growth Period</a:t>
                </a:r>
              </a:p>
            </c:rich>
          </c:tx>
          <c:layout/>
          <c:overlay val="0"/>
        </c:title>
        <c:majorTickMark val="none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104002624"/>
        <c:crosses val="autoZero"/>
        <c:auto val="1"/>
        <c:lblAlgn val="ctr"/>
        <c:lblOffset val="100"/>
        <c:noMultiLvlLbl val="0"/>
      </c:catAx>
      <c:valAx>
        <c:axId val="10400262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200"/>
                </a:pPr>
                <a:r>
                  <a:rPr lang="en-US" sz="2200" dirty="0"/>
                  <a:t>Performance Level </a:t>
                </a:r>
              </a:p>
            </c:rich>
          </c:tx>
          <c:layout>
            <c:manualLayout>
              <c:xMode val="edge"/>
              <c:yMode val="edge"/>
              <c:x val="4.9719928301645219E-3"/>
              <c:y val="0.2494177811106945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13943552"/>
        <c:crosses val="autoZero"/>
        <c:crossBetween val="between"/>
      </c:valAx>
      <c:spPr>
        <a:scene3d>
          <a:camera prst="orthographicFront"/>
          <a:lightRig rig="threePt" dir="t"/>
        </a:scene3d>
        <a:sp3d prstMaterial="matte">
          <a:bevelT w="63500" h="63500" prst="artDeco"/>
          <a:contourClr>
            <a:srgbClr val="000000"/>
          </a:contourClr>
        </a:sp3d>
      </c:spPr>
    </c:plotArea>
    <c:legend>
      <c:legendPos val="r"/>
      <c:layout>
        <c:manualLayout>
          <c:xMode val="edge"/>
          <c:yMode val="edge"/>
          <c:x val="0.65557886819025679"/>
          <c:y val="0.53229571303587064"/>
          <c:w val="0.24347265966754156"/>
          <c:h val="0.21515656473173411"/>
        </c:manualLayout>
      </c:layout>
      <c:overlay val="1"/>
      <c:spPr>
        <a:solidFill>
          <a:schemeClr val="bg2">
            <a:lumMod val="75000"/>
          </a:schemeClr>
        </a:solidFill>
      </c:spPr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spPr>
    <a:scene3d>
      <a:camera prst="orthographicFront"/>
      <a:lightRig rig="threePt" dir="t"/>
    </a:scene3d>
    <a:sp3d>
      <a:bevelT/>
    </a:sp3d>
  </c:spPr>
  <c:txPr>
    <a:bodyPr/>
    <a:lstStyle/>
    <a:p>
      <a:pPr>
        <a:defRPr sz="1800">
          <a:latin typeface="Calibri" panose="020F0502020204030204" pitchFamily="34" charset="0"/>
        </a:defRPr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0.3913</cdr:x>
      <cdr:y>0.42756</cdr:y>
    </cdr:from>
    <cdr:to>
      <cdr:x>0.85217</cdr:x>
      <cdr:y>0.82045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429000" y="2819400"/>
          <a:ext cx="4038600" cy="2590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0.26087</cdr:x>
      <cdr:y>0.60089</cdr:y>
    </cdr:from>
    <cdr:to>
      <cdr:x>0.81739</cdr:x>
      <cdr:y>0.832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286000" y="3962400"/>
          <a:ext cx="4876800" cy="1524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3200" b="1" dirty="0" smtClean="0">
              <a:latin typeface="Calibri" panose="020F0502020204030204" pitchFamily="34" charset="0"/>
            </a:rPr>
            <a:t>Growth varies considerably by grade level</a:t>
          </a:r>
          <a:endParaRPr lang="en-US" sz="3200" dirty="0">
            <a:latin typeface="Calibri" panose="020F0502020204030204" pitchFamily="34" charset="0"/>
          </a:endParaRPr>
        </a:p>
      </cdr:txBody>
    </cdr:sp>
  </cdr:relSizeAnchor>
  <cdr:relSizeAnchor xmlns:cdr="http://schemas.openxmlformats.org/drawingml/2006/chartDrawing">
    <cdr:from>
      <cdr:x>0.29565</cdr:x>
      <cdr:y>0.43911</cdr:y>
    </cdr:from>
    <cdr:to>
      <cdr:x>0.34783</cdr:x>
      <cdr:y>0.50845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590800" y="2895600"/>
          <a:ext cx="457200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dirty="0" smtClean="0">
              <a:latin typeface="Calibri" panose="020F0502020204030204" pitchFamily="34" charset="0"/>
            </a:rPr>
            <a:t>KN</a:t>
          </a:r>
          <a:endParaRPr lang="en-US" sz="1800" dirty="0">
            <a:latin typeface="Calibri" panose="020F050202020403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0.30798</cdr:x>
      <cdr:y>0.49674</cdr:y>
    </cdr:from>
    <cdr:to>
      <cdr:x>0.70395</cdr:x>
      <cdr:y>0.83598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67000" y="3124200"/>
          <a:ext cx="3429000" cy="2133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3200" b="1" dirty="0">
              <a:latin typeface="Calibri" panose="020F0502020204030204" pitchFamily="34" charset="0"/>
            </a:rPr>
            <a:t>G</a:t>
          </a:r>
          <a:r>
            <a:rPr lang="en-US" sz="3200" b="1" dirty="0" smtClean="0">
              <a:latin typeface="Calibri" panose="020F0502020204030204" pitchFamily="34" charset="0"/>
            </a:rPr>
            <a:t>rowth also varies within grade by initial proficiency level</a:t>
          </a:r>
          <a:endParaRPr lang="en-US" sz="3200" b="1" dirty="0">
            <a:latin typeface="Calibri" panose="020F0502020204030204" pitchFamily="34" charset="0"/>
          </a:endParaRPr>
        </a:p>
      </cdr:txBody>
    </cdr:sp>
  </cdr:relSizeAnchor>
  <cdr:relSizeAnchor xmlns:cdr="http://schemas.openxmlformats.org/drawingml/2006/chartDrawing">
    <cdr:from>
      <cdr:x>0.73914</cdr:x>
      <cdr:y>0.24231</cdr:y>
    </cdr:from>
    <cdr:to>
      <cdr:x>0.96793</cdr:x>
      <cdr:y>0.81175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400800" y="1524000"/>
          <a:ext cx="1981200" cy="3581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3600" b="1" dirty="0" smtClean="0">
              <a:solidFill>
                <a:srgbClr val="FF0000"/>
              </a:solidFill>
              <a:latin typeface="Calibri"/>
            </a:rPr>
            <a:t>―</a:t>
          </a:r>
          <a:r>
            <a:rPr lang="en-US" sz="3200" dirty="0" smtClean="0">
              <a:solidFill>
                <a:schemeClr val="tx1"/>
              </a:solidFill>
              <a:latin typeface="Calibri" panose="020F0502020204030204" pitchFamily="34" charset="0"/>
            </a:rPr>
            <a:t>KN</a:t>
          </a:r>
        </a:p>
        <a:p xmlns:a="http://schemas.openxmlformats.org/drawingml/2006/main">
          <a:r>
            <a:rPr lang="en-US" sz="3600" b="1" dirty="0" smtClean="0">
              <a:solidFill>
                <a:srgbClr val="00B0F0"/>
              </a:solidFill>
              <a:latin typeface="Calibri"/>
            </a:rPr>
            <a:t>―</a:t>
          </a:r>
          <a:r>
            <a:rPr lang="en-US" sz="3200" dirty="0" smtClean="0">
              <a:solidFill>
                <a:schemeClr val="tx1"/>
              </a:solidFill>
              <a:latin typeface="Calibri" panose="020F0502020204030204" pitchFamily="34" charset="0"/>
            </a:rPr>
            <a:t>Grade 5</a:t>
          </a:r>
          <a:endParaRPr lang="en-US" sz="3600" dirty="0" smtClean="0">
            <a:solidFill>
              <a:schemeClr val="tx1"/>
            </a:solidFill>
            <a:latin typeface="Calibri" panose="020F0502020204030204" pitchFamily="34" charset="0"/>
          </a:endParaRPr>
        </a:p>
        <a:p xmlns:a="http://schemas.openxmlformats.org/drawingml/2006/main">
          <a:r>
            <a:rPr lang="en-US" sz="3600" b="1" dirty="0" smtClean="0">
              <a:solidFill>
                <a:srgbClr val="00B050"/>
              </a:solidFill>
              <a:latin typeface="Calibri"/>
            </a:rPr>
            <a:t>―</a:t>
          </a:r>
          <a:r>
            <a:rPr lang="en-US" sz="3200" dirty="0" smtClean="0">
              <a:solidFill>
                <a:schemeClr val="tx1"/>
              </a:solidFill>
              <a:latin typeface="Calibri" panose="020F0502020204030204" pitchFamily="34" charset="0"/>
            </a:rPr>
            <a:t>Grade 8</a:t>
          </a:r>
          <a:endParaRPr lang="en-US" sz="3600" dirty="0">
            <a:solidFill>
              <a:schemeClr val="tx1"/>
            </a:solidFill>
            <a:latin typeface="Calibri" panose="020F0502020204030204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0.29268</cdr:x>
      <cdr:y>0.48333</cdr:y>
    </cdr:from>
    <cdr:to>
      <cdr:x>0.29268</cdr:x>
      <cdr:y>0.55</cdr:y>
    </cdr:to>
    <cdr:cxnSp macro="">
      <cdr:nvCxnSpPr>
        <cdr:cNvPr id="7" name="Straight Connector 6"/>
        <cdr:cNvCxnSpPr/>
      </cdr:nvCxnSpPr>
      <cdr:spPr>
        <a:xfrm xmlns:a="http://schemas.openxmlformats.org/drawingml/2006/main">
          <a:off x="1828800" y="2209800"/>
          <a:ext cx="0" cy="304800"/>
        </a:xfrm>
        <a:prstGeom xmlns:a="http://schemas.openxmlformats.org/drawingml/2006/main" prst="line">
          <a:avLst/>
        </a:prstGeom>
        <a:ln xmlns:a="http://schemas.openxmlformats.org/drawingml/2006/main"/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0.41463</cdr:x>
      <cdr:y>0.46667</cdr:y>
    </cdr:from>
    <cdr:to>
      <cdr:x>0.41463</cdr:x>
      <cdr:y>0.53333</cdr:y>
    </cdr:to>
    <cdr:cxnSp macro="">
      <cdr:nvCxnSpPr>
        <cdr:cNvPr id="10" name="Straight Connector 9"/>
        <cdr:cNvCxnSpPr/>
      </cdr:nvCxnSpPr>
      <cdr:spPr>
        <a:xfrm xmlns:a="http://schemas.openxmlformats.org/drawingml/2006/main">
          <a:off x="2590800" y="2133600"/>
          <a:ext cx="0" cy="304800"/>
        </a:xfrm>
        <a:prstGeom xmlns:a="http://schemas.openxmlformats.org/drawingml/2006/main" prst="line">
          <a:avLst/>
        </a:prstGeom>
        <a:ln xmlns:a="http://schemas.openxmlformats.org/drawingml/2006/main"/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0.65854</cdr:x>
      <cdr:y>0.26667</cdr:y>
    </cdr:from>
    <cdr:to>
      <cdr:x>0.65854</cdr:x>
      <cdr:y>0.31667</cdr:y>
    </cdr:to>
    <cdr:cxnSp macro="">
      <cdr:nvCxnSpPr>
        <cdr:cNvPr id="11" name="Straight Connector 10"/>
        <cdr:cNvCxnSpPr/>
      </cdr:nvCxnSpPr>
      <cdr:spPr>
        <a:xfrm xmlns:a="http://schemas.openxmlformats.org/drawingml/2006/main">
          <a:off x="4114800" y="1219200"/>
          <a:ext cx="0" cy="228600"/>
        </a:xfrm>
        <a:prstGeom xmlns:a="http://schemas.openxmlformats.org/drawingml/2006/main" prst="line">
          <a:avLst/>
        </a:prstGeom>
        <a:ln xmlns:a="http://schemas.openxmlformats.org/drawingml/2006/main"/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0.53659</cdr:x>
      <cdr:y>0.35</cdr:y>
    </cdr:from>
    <cdr:to>
      <cdr:x>0.53659</cdr:x>
      <cdr:y>0.36667</cdr:y>
    </cdr:to>
    <cdr:cxnSp macro="">
      <cdr:nvCxnSpPr>
        <cdr:cNvPr id="14" name="Straight Connector 13"/>
        <cdr:cNvCxnSpPr/>
      </cdr:nvCxnSpPr>
      <cdr:spPr>
        <a:xfrm xmlns:a="http://schemas.openxmlformats.org/drawingml/2006/main">
          <a:off x="3352800" y="1600200"/>
          <a:ext cx="0" cy="76200"/>
        </a:xfrm>
        <a:prstGeom xmlns:a="http://schemas.openxmlformats.org/drawingml/2006/main" prst="line">
          <a:avLst/>
        </a:prstGeom>
        <a:ln xmlns:a="http://schemas.openxmlformats.org/drawingml/2006/main"/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0.78049</cdr:x>
      <cdr:y>0.26667</cdr:y>
    </cdr:from>
    <cdr:to>
      <cdr:x>0.78049</cdr:x>
      <cdr:y>0.28333</cdr:y>
    </cdr:to>
    <cdr:cxnSp macro="">
      <cdr:nvCxnSpPr>
        <cdr:cNvPr id="15" name="Straight Connector 14"/>
        <cdr:cNvCxnSpPr/>
      </cdr:nvCxnSpPr>
      <cdr:spPr>
        <a:xfrm xmlns:a="http://schemas.openxmlformats.org/drawingml/2006/main">
          <a:off x="4876800" y="1219200"/>
          <a:ext cx="0" cy="76200"/>
        </a:xfrm>
        <a:prstGeom xmlns:a="http://schemas.openxmlformats.org/drawingml/2006/main" prst="line">
          <a:avLst/>
        </a:prstGeom>
        <a:ln xmlns:a="http://schemas.openxmlformats.org/drawingml/2006/main"/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301" cy="350281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999" y="0"/>
            <a:ext cx="4028301" cy="350281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r">
              <a:defRPr sz="1200"/>
            </a:lvl1pPr>
          </a:lstStyle>
          <a:p>
            <a:fld id="{38701A57-0FBE-4821-B908-4E1735BF9962}" type="datetimeFigureOut">
              <a:rPr lang="en-US" smtClean="0"/>
              <a:t>4/29/2017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924"/>
            <a:ext cx="4028301" cy="350281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999" y="6658924"/>
            <a:ext cx="4028301" cy="350281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r">
              <a:defRPr sz="1200"/>
            </a:lvl1pPr>
          </a:lstStyle>
          <a:p>
            <a:fld id="{E5CE11D6-9417-4AFD-A98F-910E86785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6835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028440" cy="350520"/>
          </a:xfrm>
          <a:prstGeom prst="rect">
            <a:avLst/>
          </a:prstGeom>
        </p:spPr>
        <p:txBody>
          <a:bodyPr vert="horz" lIns="93172" tIns="46585" rIns="93172" bIns="4658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11" y="1"/>
            <a:ext cx="4028440" cy="350520"/>
          </a:xfrm>
          <a:prstGeom prst="rect">
            <a:avLst/>
          </a:prstGeom>
        </p:spPr>
        <p:txBody>
          <a:bodyPr vert="horz" lIns="93172" tIns="46585" rIns="93172" bIns="46585" rtlCol="0"/>
          <a:lstStyle>
            <a:lvl1pPr algn="r">
              <a:defRPr sz="1200"/>
            </a:lvl1pPr>
          </a:lstStyle>
          <a:p>
            <a:fld id="{2DFD0B76-8DDF-4EAE-A54F-6552FC9551ED}" type="datetimeFigureOut">
              <a:rPr lang="en-US" smtClean="0"/>
              <a:t>4/29/2017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5" rIns="93172" bIns="4658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29942"/>
            <a:ext cx="7437120" cy="3154680"/>
          </a:xfrm>
          <a:prstGeom prst="rect">
            <a:avLst/>
          </a:prstGeom>
        </p:spPr>
        <p:txBody>
          <a:bodyPr vert="horz" lIns="93172" tIns="46585" rIns="93172" bIns="4658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6658665"/>
            <a:ext cx="4028440" cy="350520"/>
          </a:xfrm>
          <a:prstGeom prst="rect">
            <a:avLst/>
          </a:prstGeom>
        </p:spPr>
        <p:txBody>
          <a:bodyPr vert="horz" lIns="93172" tIns="46585" rIns="93172" bIns="4658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11" y="6658665"/>
            <a:ext cx="4028440" cy="350520"/>
          </a:xfrm>
          <a:prstGeom prst="rect">
            <a:avLst/>
          </a:prstGeom>
        </p:spPr>
        <p:txBody>
          <a:bodyPr vert="horz" lIns="93172" tIns="46585" rIns="93172" bIns="46585" rtlCol="0" anchor="b"/>
          <a:lstStyle>
            <a:lvl1pPr algn="r">
              <a:defRPr sz="1200"/>
            </a:lvl1pPr>
          </a:lstStyle>
          <a:p>
            <a:fld id="{A273229A-A01A-4EFF-9563-7D36F98AF5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972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73229A-A01A-4EFF-9563-7D36F98AF5D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389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73229A-A01A-4EFF-9563-7D36F98AF5D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4591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results showed that the steepest</a:t>
            </a:r>
            <a:r>
              <a:rPr lang="en-US" baseline="0" dirty="0" smtClean="0"/>
              <a:t> growth is for early grade (K-3) and for levels 1 &amp; 2. The growth slows down in the beginning of middle school and then picks up again. The growth is the slowest for ELP 4 level students and often is negative. The growth is also almost </a:t>
            </a:r>
            <a:r>
              <a:rPr lang="en-US" baseline="0" dirty="0" err="1" smtClean="0"/>
              <a:t>nonexistant</a:t>
            </a:r>
            <a:r>
              <a:rPr lang="en-US" baseline="0" dirty="0" smtClean="0"/>
              <a:t> in the year of graduation (12</a:t>
            </a:r>
            <a:r>
              <a:rPr lang="en-US" baseline="30000" dirty="0" smtClean="0"/>
              <a:t>th</a:t>
            </a:r>
            <a:r>
              <a:rPr lang="en-US" baseline="0" dirty="0" smtClean="0"/>
              <a:t> grade).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73229A-A01A-4EFF-9563-7D36F98AF5D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3712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Red – HS students</a:t>
            </a:r>
          </a:p>
          <a:p>
            <a:r>
              <a:rPr lang="en-US" dirty="0" smtClean="0"/>
              <a:t>60% of students</a:t>
            </a:r>
            <a:r>
              <a:rPr lang="en-US" baseline="0" dirty="0" smtClean="0"/>
              <a:t> come in at K-3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73229A-A01A-4EFF-9563-7D36F98AF5D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3925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will provide reports in STARS to help users know which tracking cohort the student is in.</a:t>
            </a:r>
          </a:p>
          <a:p>
            <a:r>
              <a:rPr lang="en-US" dirty="0" smtClean="0"/>
              <a:t>We will also provide rosters in SOAP to let users know what the expected status and growth target is for that student.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73229A-A01A-4EFF-9563-7D36F98AF5D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3391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Out of several different options that included</a:t>
            </a:r>
            <a:r>
              <a:rPr lang="en-US" baseline="0" dirty="0" smtClean="0"/>
              <a:t> pass/fail and passing and on target this option, averaged differences, was chosen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73229A-A01A-4EFF-9563-7D36F98AF5D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220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8D68F835-668E-487C-8189-0626B4E1555E}" type="datetimeFigureOut">
              <a:rPr lang="en-US" smtClean="0"/>
              <a:t>4/29/2017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84954CE-AD8E-42FF-A1F2-BAB5A59AF829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68F835-668E-487C-8189-0626B4E1555E}" type="datetimeFigureOut">
              <a:rPr lang="en-US" smtClean="0"/>
              <a:t>4/29/2017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4954CE-AD8E-42FF-A1F2-BAB5A59AF8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8D68F835-668E-487C-8189-0626B4E1555E}" type="datetimeFigureOut">
              <a:rPr lang="en-US" smtClean="0"/>
              <a:t>4/29/2017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84954CE-AD8E-42FF-A1F2-BAB5A59AF82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68F835-668E-487C-8189-0626B4E1555E}" type="datetimeFigureOut">
              <a:rPr lang="en-US" smtClean="0"/>
              <a:t>4/29/2017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984954CE-AD8E-42FF-A1F2-BAB5A59AF82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68F835-668E-487C-8189-0626B4E1555E}" type="datetimeFigureOut">
              <a:rPr lang="en-US" smtClean="0"/>
              <a:t>4/29/2017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984954CE-AD8E-42FF-A1F2-BAB5A59AF8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68F835-668E-487C-8189-0626B4E1555E}" type="datetimeFigureOut">
              <a:rPr lang="en-US" smtClean="0"/>
              <a:t>4/29/2017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4954CE-AD8E-42FF-A1F2-BAB5A59AF82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68F835-668E-487C-8189-0626B4E1555E}" type="datetimeFigureOut">
              <a:rPr lang="en-US" smtClean="0"/>
              <a:t>4/29/2017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4954CE-AD8E-42FF-A1F2-BAB5A59AF8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8D68F835-668E-487C-8189-0626B4E1555E}" type="datetimeFigureOut">
              <a:rPr lang="en-US" smtClean="0"/>
              <a:t>4/29/2017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84954CE-AD8E-42FF-A1F2-BAB5A59AF82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8D68F835-668E-487C-8189-0626B4E1555E}" type="datetimeFigureOut">
              <a:rPr lang="en-US" smtClean="0"/>
              <a:t>4/29/2017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84954CE-AD8E-42FF-A1F2-BAB5A59AF82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68F835-668E-487C-8189-0626B4E1555E}" type="datetimeFigureOut">
              <a:rPr lang="en-US" smtClean="0"/>
              <a:t>4/29/2017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4954CE-AD8E-42FF-A1F2-BAB5A59AF8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68F835-668E-487C-8189-0626B4E1555E}" type="datetimeFigureOut">
              <a:rPr lang="en-US" smtClean="0"/>
              <a:t>4/29/2017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4954CE-AD8E-42FF-A1F2-BAB5A59AF8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8D68F835-668E-487C-8189-0626B4E1555E}" type="datetimeFigureOut">
              <a:rPr lang="en-US" smtClean="0"/>
              <a:t>4/29/2017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984954CE-AD8E-42FF-A1F2-BAB5A59AF829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4000" b="1" dirty="0" smtClean="0"/>
              <a:t>New Accountability Under ESSA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endParaRPr lang="en-US" sz="2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743200"/>
            <a:ext cx="8534400" cy="3810000"/>
          </a:xfrm>
        </p:spPr>
        <p:txBody>
          <a:bodyPr>
            <a:noAutofit/>
          </a:bodyPr>
          <a:lstStyle/>
          <a:p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May 3, 2017</a:t>
            </a:r>
          </a:p>
          <a:p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Cindy Gregory, PhD.</a:t>
            </a:r>
          </a:p>
          <a:p>
            <a:r>
              <a:rPr lang="en-US" sz="2800" dirty="0" smtClean="0"/>
              <a:t>Lina Millett, PhD.</a:t>
            </a:r>
          </a:p>
          <a:p>
            <a:r>
              <a:rPr lang="en-US" sz="2800" dirty="0" smtClean="0"/>
              <a:t>New Mexico Public Education Department</a:t>
            </a:r>
          </a:p>
          <a:p>
            <a:r>
              <a:rPr lang="en-US" sz="2800" dirty="0" smtClean="0"/>
              <a:t>Accountability Bureau</a:t>
            </a:r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 smtClean="0"/>
          </a:p>
        </p:txBody>
      </p:sp>
      <p:pic>
        <p:nvPicPr>
          <p:cNvPr id="4" name="Picture 3" descr="cid:image001.gif@01D18516.FCE49AB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" y="2971800"/>
            <a:ext cx="427857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527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8998407"/>
              </p:ext>
            </p:extLst>
          </p:nvPr>
        </p:nvGraphicFramePr>
        <p:xfrm>
          <a:off x="-10158" y="76200"/>
          <a:ext cx="9143998" cy="67259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06594"/>
                <a:gridCol w="1400432"/>
                <a:gridCol w="1359243"/>
                <a:gridCol w="1359243"/>
                <a:gridCol w="1359243"/>
                <a:gridCol w="1359243"/>
              </a:tblGrid>
              <a:tr h="76200"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School Grading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Calibri" panose="020F0502020204030204" pitchFamily="34" charset="0"/>
                        </a:rPr>
                        <a:t>EL/MS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Calibri" panose="020F0502020204030204" pitchFamily="34" charset="0"/>
                        </a:rPr>
                        <a:t>HS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7726">
                <a:tc gridSpan="2" v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  <a:t>2016-17</a:t>
                      </a:r>
                      <a:b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  <a:t>2017-18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  <a:latin typeface="Calibri" panose="020F0502020204030204" pitchFamily="34" charset="0"/>
                        </a:rPr>
                        <a:t>2018-19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  <a:t>2016-17</a:t>
                      </a:r>
                      <a:b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  <a:t>2017-18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  <a:latin typeface="Calibri" panose="020F0502020204030204" pitchFamily="34" charset="0"/>
                        </a:rPr>
                        <a:t>2018-19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0632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Proficiency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kumimoji="0" lang="en-US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ELA, Math</a:t>
                      </a: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2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VAM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668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STEM </a:t>
                      </a:r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Readiness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Science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668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School Growth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VAM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Student Growth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Q4 (25%)</a:t>
                      </a:r>
                      <a:endParaRPr lang="en-US" sz="1800" b="0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Q2-3 (50%)</a:t>
                      </a:r>
                      <a:endParaRPr lang="en-US" sz="1800" b="0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Q1 (25%)</a:t>
                      </a:r>
                      <a:endParaRPr lang="en-US" sz="1800" b="0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632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Opportunity to Learn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Absenteeism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Survey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632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College/Career </a:t>
                      </a:r>
                      <a:endParaRPr lang="en-US" sz="1800" b="1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ctr"/>
                      <a:r>
                        <a:rPr 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Readiness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Participation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Success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6325">
                <a:tc rowSpan="4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Graduation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4-Year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5-Year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6-Year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Growth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5579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EL </a:t>
                      </a:r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Progress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Growth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668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Bonus Points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181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0816506"/>
              </p:ext>
            </p:extLst>
          </p:nvPr>
        </p:nvGraphicFramePr>
        <p:xfrm>
          <a:off x="-10158" y="76200"/>
          <a:ext cx="9143998" cy="67259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06594"/>
                <a:gridCol w="1400432"/>
                <a:gridCol w="1359243"/>
                <a:gridCol w="1359243"/>
                <a:gridCol w="1359243"/>
                <a:gridCol w="1359243"/>
              </a:tblGrid>
              <a:tr h="76200"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School Grading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Calibri" panose="020F0502020204030204" pitchFamily="34" charset="0"/>
                        </a:rPr>
                        <a:t>EL/MS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Calibri" panose="020F0502020204030204" pitchFamily="34" charset="0"/>
                        </a:rPr>
                        <a:t>HS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7726">
                <a:tc gridSpan="2" v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  <a:t>2016-17</a:t>
                      </a:r>
                      <a:b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  <a:t>2017-18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  <a:latin typeface="Calibri" panose="020F0502020204030204" pitchFamily="34" charset="0"/>
                        </a:rPr>
                        <a:t>2018-19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  <a:t>2016-17</a:t>
                      </a:r>
                      <a:b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  <a:t>2017-18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  <a:latin typeface="Calibri" panose="020F0502020204030204" pitchFamily="34" charset="0"/>
                        </a:rPr>
                        <a:t>2018-19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0632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Proficiency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kumimoji="0" lang="en-US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ELA, Math</a:t>
                      </a: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2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VAM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US" sz="22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US" sz="22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3668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STEM </a:t>
                      </a:r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Readiness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Science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668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School Growth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VAM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US" sz="22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US" sz="22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306325"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Student Growth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Q4 (25%)</a:t>
                      </a:r>
                      <a:endParaRPr lang="en-US" sz="1800" b="0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Q2-3 (50%)</a:t>
                      </a:r>
                      <a:endParaRPr lang="en-US" sz="1800" b="0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Q1 (25%)</a:t>
                      </a:r>
                      <a:endParaRPr lang="en-US" sz="1800" b="0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632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Opportunity to Learn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Absenteeism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Survey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632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College/Career </a:t>
                      </a:r>
                      <a:endParaRPr lang="en-US" sz="1800" b="1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ctr"/>
                      <a:r>
                        <a:rPr 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Readiness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Participation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Success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6325">
                <a:tc rowSpan="4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Graduation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4-Year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5-Year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6-Year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Growth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5579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EL </a:t>
                      </a:r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Progress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Growth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668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Bonus Points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788160" y="2895600"/>
            <a:ext cx="5943600" cy="175432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alibri" panose="020F0502020204030204" pitchFamily="34" charset="0"/>
              </a:rPr>
              <a:t>“Proficiency” is simplified.  School growth no longer necessary.</a:t>
            </a:r>
          </a:p>
        </p:txBody>
      </p:sp>
    </p:spTree>
    <p:extLst>
      <p:ext uri="{BB962C8B-B14F-4D97-AF65-F5344CB8AC3E}">
        <p14:creationId xmlns:p14="http://schemas.microsoft.com/office/powerpoint/2010/main" val="255795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9739271"/>
              </p:ext>
            </p:extLst>
          </p:nvPr>
        </p:nvGraphicFramePr>
        <p:xfrm>
          <a:off x="-10158" y="76200"/>
          <a:ext cx="9143998" cy="67259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06594"/>
                <a:gridCol w="1400432"/>
                <a:gridCol w="1359243"/>
                <a:gridCol w="1359243"/>
                <a:gridCol w="1359243"/>
                <a:gridCol w="1359243"/>
              </a:tblGrid>
              <a:tr h="76200"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School Grading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Calibri" panose="020F0502020204030204" pitchFamily="34" charset="0"/>
                        </a:rPr>
                        <a:t>EL/MS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Calibri" panose="020F0502020204030204" pitchFamily="34" charset="0"/>
                        </a:rPr>
                        <a:t>HS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7726">
                <a:tc gridSpan="2" v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  <a:t>2016-17</a:t>
                      </a:r>
                      <a:b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  <a:t>2017-18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  <a:latin typeface="Calibri" panose="020F0502020204030204" pitchFamily="34" charset="0"/>
                        </a:rPr>
                        <a:t>2018-19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  <a:t>2016-17</a:t>
                      </a:r>
                      <a:b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  <a:t>2017-18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  <a:latin typeface="Calibri" panose="020F0502020204030204" pitchFamily="34" charset="0"/>
                        </a:rPr>
                        <a:t>2018-19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0632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Proficiency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kumimoji="0" lang="en-US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ELA, Math</a:t>
                      </a: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2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VAM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668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STEM </a:t>
                      </a:r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Readiness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Science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668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School Growth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VAM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Student Growth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Q4 (25%)</a:t>
                      </a:r>
                      <a:endParaRPr lang="en-US" sz="1800" b="0" i="1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Q2-3 (50%)</a:t>
                      </a:r>
                      <a:endParaRPr lang="en-US" sz="1800" b="0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Q1 (25%)</a:t>
                      </a:r>
                      <a:endParaRPr lang="en-US" sz="1800" b="0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632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Opportunity to Learn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Absenteeism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Survey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632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College/Career </a:t>
                      </a:r>
                      <a:endParaRPr lang="en-US" sz="1800" b="1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ctr"/>
                      <a:r>
                        <a:rPr 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Readiness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Participation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Success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6325">
                <a:tc rowSpan="4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Graduation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4-Year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5-Year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6-Year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Growth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5579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EL </a:t>
                      </a:r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Progress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Growth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668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Bonus Points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514600" y="3200400"/>
            <a:ext cx="4876800" cy="1323439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Addition of a new subgroup Q4</a:t>
            </a:r>
            <a:endParaRPr lang="en-US" sz="4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455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4227746"/>
              </p:ext>
            </p:extLst>
          </p:nvPr>
        </p:nvGraphicFramePr>
        <p:xfrm>
          <a:off x="-10158" y="76200"/>
          <a:ext cx="9143998" cy="67259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06594"/>
                <a:gridCol w="1400432"/>
                <a:gridCol w="1359243"/>
                <a:gridCol w="1359243"/>
                <a:gridCol w="1359243"/>
                <a:gridCol w="1359243"/>
              </a:tblGrid>
              <a:tr h="76200"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School Grading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Calibri" panose="020F0502020204030204" pitchFamily="34" charset="0"/>
                        </a:rPr>
                        <a:t>EL/MS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Calibri" panose="020F0502020204030204" pitchFamily="34" charset="0"/>
                        </a:rPr>
                        <a:t>HS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7726">
                <a:tc gridSpan="2" v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  <a:t>2016-17</a:t>
                      </a:r>
                      <a:b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  <a:t>2017-18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  <a:latin typeface="Calibri" panose="020F0502020204030204" pitchFamily="34" charset="0"/>
                        </a:rPr>
                        <a:t>2018-19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  <a:t>2016-17</a:t>
                      </a:r>
                      <a:b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  <a:t>2017-18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  <a:latin typeface="Calibri" panose="020F0502020204030204" pitchFamily="34" charset="0"/>
                        </a:rPr>
                        <a:t>2018-19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0632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Proficiency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kumimoji="0" lang="en-US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ELA, Math</a:t>
                      </a: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2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VAM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668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STEM </a:t>
                      </a:r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Readiness</a:t>
                      </a:r>
                      <a:endParaRPr lang="en-US" sz="1800" b="1" i="1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Science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</a:tr>
              <a:tr h="3668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School Growth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VAM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Student Growth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Q4 (25%)</a:t>
                      </a:r>
                      <a:endParaRPr lang="en-US" sz="1800" b="0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Q2-3 (50%)</a:t>
                      </a:r>
                      <a:endParaRPr lang="en-US" sz="1800" b="0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Q1 (25%)</a:t>
                      </a:r>
                      <a:endParaRPr lang="en-US" sz="1800" b="0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632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Opportunity to Learn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Absenteeism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Survey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632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College/Career </a:t>
                      </a:r>
                      <a:endParaRPr lang="en-US" sz="1800" b="1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ctr"/>
                      <a:r>
                        <a:rPr 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Readiness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Participation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Success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6325">
                <a:tc rowSpan="4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Graduation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4-Year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5-Year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6-Year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Growth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5579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EL </a:t>
                      </a:r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Progress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Growth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668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Bonus Points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286000" y="2286000"/>
            <a:ext cx="4419600" cy="156966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Calibri" panose="020F0502020204030204" pitchFamily="34" charset="0"/>
              </a:rPr>
              <a:t>Addition of another content area:</a:t>
            </a:r>
          </a:p>
          <a:p>
            <a:pPr algn="ctr"/>
            <a:r>
              <a:rPr lang="en-US" sz="3200" dirty="0" smtClean="0">
                <a:solidFill>
                  <a:schemeClr val="bg1"/>
                </a:solidFill>
                <a:latin typeface="Calibri" panose="020F0502020204030204" pitchFamily="34" charset="0"/>
              </a:rPr>
              <a:t>Science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34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1448283"/>
              </p:ext>
            </p:extLst>
          </p:nvPr>
        </p:nvGraphicFramePr>
        <p:xfrm>
          <a:off x="-10158" y="76200"/>
          <a:ext cx="9143998" cy="67259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06594"/>
                <a:gridCol w="1400432"/>
                <a:gridCol w="1359243"/>
                <a:gridCol w="1359243"/>
                <a:gridCol w="1359243"/>
                <a:gridCol w="1359243"/>
              </a:tblGrid>
              <a:tr h="76200"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School Grading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Calibri" panose="020F0502020204030204" pitchFamily="34" charset="0"/>
                        </a:rPr>
                        <a:t>EL/MS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Calibri" panose="020F0502020204030204" pitchFamily="34" charset="0"/>
                        </a:rPr>
                        <a:t>HS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7726">
                <a:tc gridSpan="2" v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  <a:t>2016-17</a:t>
                      </a:r>
                      <a:b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  <a:t>2017-18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  <a:latin typeface="Calibri" panose="020F0502020204030204" pitchFamily="34" charset="0"/>
                        </a:rPr>
                        <a:t>2018-19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  <a:t>2016-17</a:t>
                      </a:r>
                      <a:b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  <a:t>2017-18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  <a:latin typeface="Calibri" panose="020F0502020204030204" pitchFamily="34" charset="0"/>
                        </a:rPr>
                        <a:t>2018-19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0632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Proficiency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kumimoji="0" lang="en-US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ELA, Math</a:t>
                      </a: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2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VAM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668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STEM </a:t>
                      </a:r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Readiness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Science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668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School Growth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VAM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Student Growth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Q4 (25%)</a:t>
                      </a:r>
                      <a:endParaRPr lang="en-US" sz="1800" b="0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Q2-3 (50%)</a:t>
                      </a:r>
                      <a:endParaRPr lang="en-US" sz="1800" b="0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Q1 (25%)</a:t>
                      </a:r>
                      <a:endParaRPr lang="en-US" sz="1800" b="0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632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Opportunity to Learn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Absenteeism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Survey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632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College/Career </a:t>
                      </a:r>
                      <a:endParaRPr lang="en-US" sz="1800" b="1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ctr"/>
                      <a:r>
                        <a:rPr 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Readiness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Participation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Success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6325">
                <a:tc rowSpan="4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Graduation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4-Year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5-Year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6-Year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Growth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5579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EL </a:t>
                      </a:r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Progress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Growth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668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Bonus Points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</a:tbl>
          </a:graphicData>
        </a:graphic>
      </p:graphicFrame>
      <p:sp>
        <p:nvSpPr>
          <p:cNvPr id="2" name="Right Arrow Callout 1"/>
          <p:cNvSpPr/>
          <p:nvPr/>
        </p:nvSpPr>
        <p:spPr>
          <a:xfrm>
            <a:off x="1676400" y="3352800"/>
            <a:ext cx="4724400" cy="2438400"/>
          </a:xfrm>
          <a:prstGeom prst="rightArrowCallout">
            <a:avLst>
              <a:gd name="adj1" fmla="val 75834"/>
              <a:gd name="adj2" fmla="val 49583"/>
              <a:gd name="adj3" fmla="val 32084"/>
              <a:gd name="adj4" fmla="val 79816"/>
            </a:avLst>
          </a:prstGeom>
          <a:solidFill>
            <a:srgbClr val="1C353C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Calibri" panose="020F0502020204030204" pitchFamily="34" charset="0"/>
              </a:rPr>
              <a:t>Adjustments to remaining points</a:t>
            </a:r>
            <a:endParaRPr lang="en-US" sz="32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76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1934697"/>
              </p:ext>
            </p:extLst>
          </p:nvPr>
        </p:nvGraphicFramePr>
        <p:xfrm>
          <a:off x="-10158" y="76200"/>
          <a:ext cx="9143998" cy="67259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06594"/>
                <a:gridCol w="1400432"/>
                <a:gridCol w="1359243"/>
                <a:gridCol w="1359243"/>
                <a:gridCol w="1359243"/>
                <a:gridCol w="1359243"/>
              </a:tblGrid>
              <a:tr h="76200"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School Grading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Calibri" panose="020F0502020204030204" pitchFamily="34" charset="0"/>
                        </a:rPr>
                        <a:t>EL/MS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Calibri" panose="020F0502020204030204" pitchFamily="34" charset="0"/>
                        </a:rPr>
                        <a:t>HS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7726">
                <a:tc gridSpan="2" v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  <a:t>2016-17</a:t>
                      </a:r>
                      <a:b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  <a:t>2017-18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  <a:latin typeface="Calibri" panose="020F0502020204030204" pitchFamily="34" charset="0"/>
                        </a:rPr>
                        <a:t>2018-19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  <a:t>2016-17</a:t>
                      </a:r>
                      <a:b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  <a:t>2017-18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  <a:latin typeface="Calibri" panose="020F0502020204030204" pitchFamily="34" charset="0"/>
                        </a:rPr>
                        <a:t>2018-19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0632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Proficiency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kumimoji="0" lang="en-US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ELA, Math</a:t>
                      </a: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2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VAM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668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STEM </a:t>
                      </a:r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Readiness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Science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668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School Growth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VAM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Student Growth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Q4 (25%)</a:t>
                      </a:r>
                      <a:endParaRPr lang="en-US" sz="1800" b="0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Q2-3 (50%)</a:t>
                      </a:r>
                      <a:endParaRPr lang="en-US" sz="1800" b="0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Q1 (25%)</a:t>
                      </a:r>
                      <a:endParaRPr lang="en-US" sz="1800" b="0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632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Opportunity to Learn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Absenteeism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Survey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632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College/Career </a:t>
                      </a:r>
                      <a:endParaRPr lang="en-US" sz="1800" b="1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ctr"/>
                      <a:r>
                        <a:rPr 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Readiness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Participation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Success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6325">
                <a:tc rowSpan="4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Graduation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4-Year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5-Year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6-Year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Growth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5579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EL </a:t>
                      </a:r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Progress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Growth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668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Bonus Points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US" sz="22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1D6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US" sz="22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1D61"/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886200" y="5562600"/>
            <a:ext cx="4876800" cy="584775"/>
          </a:xfrm>
          <a:prstGeom prst="rect">
            <a:avLst/>
          </a:prstGeom>
          <a:solidFill>
            <a:srgbClr val="441D6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Calibri" panose="020F0502020204030204" pitchFamily="34" charset="0"/>
              </a:rPr>
              <a:t>No Bonus Points</a:t>
            </a:r>
            <a:endParaRPr lang="en-US" sz="32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581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2533144"/>
              </p:ext>
            </p:extLst>
          </p:nvPr>
        </p:nvGraphicFramePr>
        <p:xfrm>
          <a:off x="-10158" y="76200"/>
          <a:ext cx="9143998" cy="67259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06594"/>
                <a:gridCol w="1400432"/>
                <a:gridCol w="1359243"/>
                <a:gridCol w="1359243"/>
                <a:gridCol w="1359243"/>
                <a:gridCol w="1359243"/>
              </a:tblGrid>
              <a:tr h="76200"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School Grading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Calibri" panose="020F0502020204030204" pitchFamily="34" charset="0"/>
                        </a:rPr>
                        <a:t>EL/MS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Calibri" panose="020F0502020204030204" pitchFamily="34" charset="0"/>
                        </a:rPr>
                        <a:t>HS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7726">
                <a:tc gridSpan="2" v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  <a:t>2016-17</a:t>
                      </a:r>
                      <a:b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  <a:t>2017-18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  <a:latin typeface="Calibri" panose="020F0502020204030204" pitchFamily="34" charset="0"/>
                        </a:rPr>
                        <a:t>2018-19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  <a:t>2016-17</a:t>
                      </a:r>
                      <a:b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  <a:t>2017-18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  <a:latin typeface="Calibri" panose="020F0502020204030204" pitchFamily="34" charset="0"/>
                        </a:rPr>
                        <a:t>2018-19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0632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Proficiency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kumimoji="0" lang="en-US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ELA, Math</a:t>
                      </a: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2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VAM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668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STEM </a:t>
                      </a:r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Readiness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Science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668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School Growth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VAM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Student Growth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Q4 (25%)</a:t>
                      </a:r>
                      <a:endParaRPr lang="en-US" sz="1800" b="0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Q2-3 (50%)</a:t>
                      </a:r>
                      <a:endParaRPr lang="en-US" sz="1800" b="0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Q1 (25%)</a:t>
                      </a:r>
                      <a:endParaRPr lang="en-US" sz="1800" b="0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632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Opportunity to Learn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Absenteeism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Survey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632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College/Career </a:t>
                      </a:r>
                      <a:endParaRPr lang="en-US" sz="1800" b="1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ctr"/>
                      <a:r>
                        <a:rPr 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Readiness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Participation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Success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6325">
                <a:tc rowSpan="4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Graduation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4-Year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5-Year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6-Year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Growth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5579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EL </a:t>
                      </a:r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Progress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Growth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668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Bonus Points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</a:tbl>
          </a:graphicData>
        </a:graphic>
      </p:graphicFrame>
      <p:sp>
        <p:nvSpPr>
          <p:cNvPr id="2" name="Oval 1"/>
          <p:cNvSpPr/>
          <p:nvPr/>
        </p:nvSpPr>
        <p:spPr>
          <a:xfrm>
            <a:off x="2057400" y="3124200"/>
            <a:ext cx="1981200" cy="533400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191000" y="2514600"/>
            <a:ext cx="3733800" cy="2062103"/>
          </a:xfrm>
          <a:prstGeom prst="rect">
            <a:avLst/>
          </a:prstGeom>
          <a:solidFill>
            <a:srgbClr val="663300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Calibri" panose="020F0502020204030204" pitchFamily="34" charset="0"/>
              </a:rPr>
              <a:t>(stay tuned for presentation by </a:t>
            </a:r>
          </a:p>
          <a:p>
            <a:pPr algn="ctr"/>
            <a:r>
              <a:rPr lang="en-US" sz="3200" dirty="0" smtClean="0">
                <a:latin typeface="Calibri" panose="020F0502020204030204" pitchFamily="34" charset="0"/>
              </a:rPr>
              <a:t>Qian Cao and </a:t>
            </a:r>
          </a:p>
          <a:p>
            <a:pPr algn="ctr"/>
            <a:r>
              <a:rPr lang="en-US" sz="3200" dirty="0" smtClean="0">
                <a:latin typeface="Calibri" panose="020F0502020204030204" pitchFamily="34" charset="0"/>
              </a:rPr>
              <a:t>Lisa Hamilton)</a:t>
            </a:r>
            <a:endParaRPr lang="en-US" sz="32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854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2228538"/>
              </p:ext>
            </p:extLst>
          </p:nvPr>
        </p:nvGraphicFramePr>
        <p:xfrm>
          <a:off x="-10158" y="76200"/>
          <a:ext cx="9143998" cy="67259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06594"/>
                <a:gridCol w="1400432"/>
                <a:gridCol w="1359243"/>
                <a:gridCol w="1359243"/>
                <a:gridCol w="1359243"/>
                <a:gridCol w="1359243"/>
              </a:tblGrid>
              <a:tr h="76200"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School Grading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Calibri" panose="020F0502020204030204" pitchFamily="34" charset="0"/>
                        </a:rPr>
                        <a:t>EL/MS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Calibri" panose="020F0502020204030204" pitchFamily="34" charset="0"/>
                        </a:rPr>
                        <a:t>HS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7726">
                <a:tc gridSpan="2" v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  <a:t>2016-17</a:t>
                      </a:r>
                      <a:b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  <a:t>2017-18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  <a:latin typeface="Calibri" panose="020F0502020204030204" pitchFamily="34" charset="0"/>
                        </a:rPr>
                        <a:t>2018-19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  <a:t>2016-17</a:t>
                      </a:r>
                      <a:b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</a:rPr>
                        <a:t>2017-18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  <a:latin typeface="Calibri" panose="020F0502020204030204" pitchFamily="34" charset="0"/>
                        </a:rPr>
                        <a:t>2018-19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0632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Proficiency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kumimoji="0" lang="en-US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ELA, Math</a:t>
                      </a: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2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VAM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668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STEM </a:t>
                      </a:r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Readiness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Science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668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School Growth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VAM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Student Growth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Q4 (25%)</a:t>
                      </a:r>
                      <a:endParaRPr lang="en-US" sz="1800" b="0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Q2-3 (50%)</a:t>
                      </a:r>
                      <a:endParaRPr lang="en-US" sz="1800" b="0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Q1 (25%)</a:t>
                      </a:r>
                      <a:endParaRPr lang="en-US" sz="1800" b="0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632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Opportunity to Learn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Absenteeism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Survey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632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College/Career </a:t>
                      </a:r>
                      <a:endParaRPr lang="en-US" sz="1800" b="1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ctr"/>
                      <a:r>
                        <a:rPr 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Readiness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Participation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Success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6325">
                <a:tc rowSpan="4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Graduation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4-Year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5-Year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6-Year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30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Growth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  <a:tr h="5579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EL </a:t>
                      </a:r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Progress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353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Growth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353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353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353C"/>
                    </a:solidFill>
                  </a:tcPr>
                </a:tc>
              </a:tr>
              <a:tr h="3668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Bonus Points</a:t>
                      </a:r>
                      <a:endParaRPr lang="en-US" sz="1800" b="1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450"/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057400" y="4114800"/>
            <a:ext cx="5486400" cy="1323439"/>
          </a:xfrm>
          <a:prstGeom prst="rect">
            <a:avLst/>
          </a:prstGeom>
          <a:solidFill>
            <a:srgbClr val="1C353C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Calibri" panose="020F0502020204030204" pitchFamily="34" charset="0"/>
              </a:rPr>
              <a:t>Integration of Title III and Title I Accountability</a:t>
            </a:r>
            <a:endParaRPr lang="en-US" sz="4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48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The EL</a:t>
            </a:r>
            <a:br>
              <a:rPr lang="en-US" sz="3200" b="1" dirty="0" smtClean="0"/>
            </a:br>
            <a:r>
              <a:rPr lang="en-US" sz="3200" b="1" dirty="0" smtClean="0"/>
              <a:t>Indicator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924800" cy="4343400"/>
          </a:xfrm>
        </p:spPr>
        <p:txBody>
          <a:bodyPr>
            <a:noAutofit/>
          </a:bodyPr>
          <a:lstStyle/>
          <a:p>
            <a:pPr marL="0" indent="0">
              <a:buClr>
                <a:schemeClr val="accent3">
                  <a:lumMod val="75000"/>
                </a:schemeClr>
              </a:buClr>
              <a:buSzPct val="120000"/>
              <a:buNone/>
            </a:pPr>
            <a:r>
              <a:rPr lang="en-US" sz="3600" dirty="0" smtClean="0">
                <a:latin typeface="Calibri" panose="020F0502020204030204" pitchFamily="34" charset="0"/>
              </a:rPr>
              <a:t>Indicator captures the extent to which students </a:t>
            </a:r>
          </a:p>
          <a:p>
            <a:pPr lvl="1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3200" dirty="0">
                <a:latin typeface="Calibri" panose="020F0502020204030204" pitchFamily="34" charset="0"/>
              </a:rPr>
              <a:t>G</a:t>
            </a:r>
            <a:r>
              <a:rPr lang="en-US" sz="3200" dirty="0" smtClean="0">
                <a:latin typeface="Calibri" panose="020F0502020204030204" pitchFamily="34" charset="0"/>
              </a:rPr>
              <a:t>ain language proficiency (PL=5 or higher) and</a:t>
            </a:r>
          </a:p>
          <a:p>
            <a:pPr lvl="1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Calibri" panose="020F0502020204030204" pitchFamily="34" charset="0"/>
              </a:rPr>
              <a:t>How quickly (5 Years)</a:t>
            </a:r>
          </a:p>
          <a:p>
            <a:pPr>
              <a:buClr>
                <a:schemeClr val="accent3">
                  <a:lumMod val="75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endParaRPr lang="en-US" sz="3600" dirty="0" smtClean="0">
              <a:latin typeface="Calibri" panose="020F0502020204030204" pitchFamily="34" charset="0"/>
            </a:endParaRPr>
          </a:p>
          <a:p>
            <a:pPr marL="0" indent="0">
              <a:buClr>
                <a:schemeClr val="accent3">
                  <a:lumMod val="75000"/>
                </a:schemeClr>
              </a:buClr>
              <a:buSzPct val="120000"/>
              <a:buNone/>
            </a:pPr>
            <a:r>
              <a:rPr lang="en-US" sz="3600" dirty="0">
                <a:latin typeface="Calibri" panose="020F0502020204030204" pitchFamily="34" charset="0"/>
              </a:rPr>
              <a:t>EL progress </a:t>
            </a:r>
            <a:r>
              <a:rPr lang="en-US" sz="3600" dirty="0" smtClean="0">
                <a:latin typeface="Calibri" panose="020F0502020204030204" pitchFamily="34" charset="0"/>
              </a:rPr>
              <a:t>will be provided </a:t>
            </a:r>
            <a:r>
              <a:rPr lang="en-US" sz="3600" u="sng" dirty="0">
                <a:latin typeface="Calibri" panose="020F0502020204030204" pitchFamily="34" charset="0"/>
              </a:rPr>
              <a:t>non-scored</a:t>
            </a:r>
            <a:r>
              <a:rPr lang="en-US" sz="3600" dirty="0">
                <a:latin typeface="Calibri" panose="020F0502020204030204" pitchFamily="34" charset="0"/>
              </a:rPr>
              <a:t> beginning in 2018 </a:t>
            </a:r>
            <a:r>
              <a:rPr lang="en-US" sz="3600" dirty="0" smtClean="0">
                <a:latin typeface="Calibri" panose="020F0502020204030204" pitchFamily="34" charset="0"/>
              </a:rPr>
              <a:t>and </a:t>
            </a:r>
            <a:r>
              <a:rPr lang="en-US" sz="3600" u="sng" dirty="0">
                <a:latin typeface="Calibri" panose="020F0502020204030204" pitchFamily="34" charset="0"/>
              </a:rPr>
              <a:t>scored</a:t>
            </a:r>
            <a:r>
              <a:rPr lang="en-US" sz="3600" dirty="0">
                <a:latin typeface="Calibri" panose="020F0502020204030204" pitchFamily="34" charset="0"/>
              </a:rPr>
              <a:t> in 2019</a:t>
            </a:r>
          </a:p>
          <a:p>
            <a:endParaRPr lang="en-US" sz="2800" dirty="0">
              <a:latin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81200" y="381000"/>
            <a:ext cx="3048000" cy="110799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dirty="0" smtClean="0"/>
              <a:t>5 in 5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401812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Growth </a:t>
            </a:r>
            <a:br>
              <a:rPr lang="en-US" sz="3200" b="1" dirty="0"/>
            </a:br>
            <a:r>
              <a:rPr lang="en-US" sz="3200" b="1" dirty="0" smtClean="0"/>
              <a:t>Targets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1960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2000"/>
              </a:spcBef>
              <a:buSzPct val="100000"/>
              <a:buFont typeface="Wingdings" panose="05000000000000000000" pitchFamily="2" charset="2"/>
              <a:buChar char="§"/>
            </a:pPr>
            <a:r>
              <a:rPr lang="en-US" sz="3000" dirty="0" smtClean="0">
                <a:latin typeface="Calibri" panose="020F0502020204030204" pitchFamily="34" charset="0"/>
              </a:rPr>
              <a:t>Expectations based on NM student data from 2010-2016 (ACCESS for ELLs</a:t>
            </a:r>
            <a:r>
              <a:rPr lang="en-US" sz="3000" baseline="30000" dirty="0" smtClean="0">
                <a:latin typeface="Arial"/>
                <a:cs typeface="Arial"/>
              </a:rPr>
              <a:t>®</a:t>
            </a:r>
            <a:r>
              <a:rPr lang="en-US" sz="3000" dirty="0">
                <a:latin typeface="Arial"/>
                <a:cs typeface="Arial"/>
              </a:rPr>
              <a:t>)</a:t>
            </a:r>
            <a:endParaRPr lang="en-US" sz="3000" baseline="30000" dirty="0" smtClean="0">
              <a:latin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2000"/>
              </a:spcBef>
              <a:buSzPct val="100000"/>
              <a:buFont typeface="Wingdings" panose="05000000000000000000" pitchFamily="2" charset="2"/>
              <a:buChar char="§"/>
            </a:pPr>
            <a:r>
              <a:rPr lang="en-US" sz="3000" dirty="0" smtClean="0">
                <a:latin typeface="Calibri" panose="020F0502020204030204" pitchFamily="34" charset="0"/>
              </a:rPr>
              <a:t>Targets account for students’ </a:t>
            </a:r>
            <a:r>
              <a:rPr lang="en-US" sz="3000" dirty="0" smtClean="0">
                <a:solidFill>
                  <a:srgbClr val="92D050"/>
                </a:solidFill>
                <a:latin typeface="Calibri" panose="020F0502020204030204" pitchFamily="34" charset="0"/>
              </a:rPr>
              <a:t>grade </a:t>
            </a:r>
            <a:r>
              <a:rPr lang="en-US" sz="3000" dirty="0" smtClean="0">
                <a:latin typeface="Calibri" panose="020F0502020204030204" pitchFamily="34" charset="0"/>
              </a:rPr>
              <a:t>and </a:t>
            </a:r>
            <a:r>
              <a:rPr lang="en-US" sz="3000" dirty="0" smtClean="0">
                <a:solidFill>
                  <a:srgbClr val="92D050"/>
                </a:solidFill>
                <a:latin typeface="Calibri" panose="020F0502020204030204" pitchFamily="34" charset="0"/>
              </a:rPr>
              <a:t>proficiency</a:t>
            </a:r>
            <a:r>
              <a:rPr lang="en-US" sz="3000" dirty="0" smtClean="0">
                <a:latin typeface="Calibri" panose="020F0502020204030204" pitchFamily="34" charset="0"/>
              </a:rPr>
              <a:t> at entry to NM schools</a:t>
            </a:r>
          </a:p>
          <a:p>
            <a:pPr>
              <a:lnSpc>
                <a:spcPct val="120000"/>
              </a:lnSpc>
              <a:spcBef>
                <a:spcPts val="2000"/>
              </a:spcBef>
              <a:buSzPct val="100000"/>
              <a:buFont typeface="Wingdings" panose="05000000000000000000" pitchFamily="2" charset="2"/>
              <a:buChar char="§"/>
            </a:pPr>
            <a:r>
              <a:rPr lang="en-US" sz="3000" dirty="0" smtClean="0">
                <a:latin typeface="Calibri" panose="020F0502020204030204" pitchFamily="34" charset="0"/>
              </a:rPr>
              <a:t>Students remain in their </a:t>
            </a:r>
            <a:r>
              <a:rPr lang="en-US" sz="3000" dirty="0" smtClean="0">
                <a:solidFill>
                  <a:srgbClr val="92D050"/>
                </a:solidFill>
                <a:latin typeface="Calibri" panose="020F0502020204030204" pitchFamily="34" charset="0"/>
              </a:rPr>
              <a:t>tracking cohort </a:t>
            </a:r>
            <a:r>
              <a:rPr lang="en-US" sz="3000" dirty="0" smtClean="0">
                <a:latin typeface="Calibri" panose="020F0502020204030204" pitchFamily="34" charset="0"/>
              </a:rPr>
              <a:t>regardless of school or district affiliation, similar to graduation</a:t>
            </a:r>
          </a:p>
          <a:p>
            <a:endParaRPr lang="en-US" sz="2400" dirty="0" smtClean="0"/>
          </a:p>
        </p:txBody>
      </p:sp>
      <p:pic>
        <p:nvPicPr>
          <p:cNvPr id="2050" name="Picture 2" descr="C:\Users\Cindy.Gregory\Desktop\image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443" y="457201"/>
            <a:ext cx="9906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34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2022340"/>
              </p:ext>
            </p:extLst>
          </p:nvPr>
        </p:nvGraphicFramePr>
        <p:xfrm>
          <a:off x="152400" y="152400"/>
          <a:ext cx="8763000" cy="6594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185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9512745"/>
              </p:ext>
            </p:extLst>
          </p:nvPr>
        </p:nvGraphicFramePr>
        <p:xfrm>
          <a:off x="152400" y="304800"/>
          <a:ext cx="8659752" cy="6289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3658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858000" y="304800"/>
            <a:ext cx="2057400" cy="914400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Growth</a:t>
            </a:r>
            <a:br>
              <a:rPr lang="en-US" sz="2800" b="1" dirty="0" smtClean="0"/>
            </a:br>
            <a:endParaRPr lang="en-US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70560" y="4876800"/>
            <a:ext cx="7772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2800" dirty="0" smtClean="0">
                <a:latin typeface="Calibri" panose="020F0502020204030204" pitchFamily="34" charset="0"/>
              </a:rPr>
              <a:t>NM data was used to derive realistic annual expectations</a:t>
            </a:r>
          </a:p>
          <a:p>
            <a:pPr marL="457200" indent="-4572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2800" dirty="0" smtClean="0">
                <a:latin typeface="Calibri" panose="020F0502020204030204" pitchFamily="34" charset="0"/>
              </a:rPr>
              <a:t>Growth is more rapid in early years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1588789"/>
              </p:ext>
            </p:extLst>
          </p:nvPr>
        </p:nvGraphicFramePr>
        <p:xfrm>
          <a:off x="457200" y="1066800"/>
          <a:ext cx="8229599" cy="34413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38388"/>
                <a:gridCol w="1399271"/>
                <a:gridCol w="1138388"/>
                <a:gridCol w="1138388"/>
                <a:gridCol w="1138388"/>
                <a:gridCol w="1138388"/>
                <a:gridCol w="1138388"/>
              </a:tblGrid>
              <a:tr h="49160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Grade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1" marR="7011" marT="701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915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Proficiency</a:t>
                      </a:r>
                      <a:b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20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at Entry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1" marR="7011" marT="701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915D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Proficiency Level Growth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1" marR="7011" marT="701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70963">
                <a:tc vMerge="1"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1" marR="7011" marT="701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 Year Later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1" marR="7011" marT="701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91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 Years Later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1" marR="7011" marT="701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91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 Years Later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1" marR="7011" marT="701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91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 Years Later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1" marR="7011" marT="701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91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 Years Later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1" marR="7011" marT="701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915D"/>
                    </a:solidFill>
                  </a:tcPr>
                </a:tc>
              </a:tr>
              <a:tr h="491607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 dirty="0"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1" marR="7011" marT="7011" marB="0" anchor="ctr">
                    <a:lnT w="12700" cmpd="sng">
                      <a:noFill/>
                    </a:lnT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1" marR="126202" marT="7011" marB="0" anchor="ctr">
                    <a:lnT w="12700" cmpd="sng">
                      <a:noFill/>
                    </a:lnT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  <a:latin typeface="Calibri" panose="020F0502020204030204" pitchFamily="34" charset="0"/>
                        </a:rPr>
                        <a:t>1.4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1" marR="7011" marT="7011" marB="0" anchor="b">
                    <a:lnT w="12700" cmpd="sng">
                      <a:noFill/>
                    </a:lnT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  <a:latin typeface="Calibri" panose="020F0502020204030204" pitchFamily="34" charset="0"/>
                        </a:rPr>
                        <a:t>0.8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1" marR="7011" marT="7011" marB="0" anchor="b">
                    <a:lnT w="12700" cmpd="sng">
                      <a:noFill/>
                    </a:lnT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  <a:latin typeface="Calibri" panose="020F0502020204030204" pitchFamily="34" charset="0"/>
                        </a:rPr>
                        <a:t>0.5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1" marR="7011" marT="7011" marB="0" anchor="b">
                    <a:lnT w="12700" cmpd="sng">
                      <a:noFill/>
                    </a:lnT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  <a:latin typeface="Calibri" panose="020F0502020204030204" pitchFamily="34" charset="0"/>
                        </a:rPr>
                        <a:t>0.7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1" marR="7011" marT="7011" marB="0" anchor="b">
                    <a:lnT w="12700" cmpd="sng">
                      <a:noFill/>
                    </a:lnT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  <a:latin typeface="Calibri" panose="020F0502020204030204" pitchFamily="34" charset="0"/>
                        </a:rPr>
                        <a:t>0.6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1" marR="7011" marT="7011" marB="0" anchor="b">
                    <a:lnT w="12700" cmpd="sng">
                      <a:noFill/>
                    </a:lnT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916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1" marR="126202" marT="701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  <a:latin typeface="Calibri" panose="020F0502020204030204" pitchFamily="34" charset="0"/>
                        </a:rPr>
                        <a:t>1.1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1" marR="7011" marT="7011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  <a:latin typeface="Calibri" panose="020F0502020204030204" pitchFamily="34" charset="0"/>
                        </a:rPr>
                        <a:t>0.6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1" marR="7011" marT="7011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  <a:latin typeface="Calibri" panose="020F0502020204030204" pitchFamily="34" charset="0"/>
                        </a:rPr>
                        <a:t>0.4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1" marR="7011" marT="7011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  <a:latin typeface="Calibri" panose="020F0502020204030204" pitchFamily="34" charset="0"/>
                        </a:rPr>
                        <a:t>0.4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1" marR="7011" marT="7011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  <a:latin typeface="Calibri" panose="020F0502020204030204" pitchFamily="34" charset="0"/>
                        </a:rPr>
                        <a:t>0.5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1" marR="7011" marT="7011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916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 dirty="0" smtClean="0"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1" marR="126202" marT="701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  <a:latin typeface="Calibri" panose="020F0502020204030204" pitchFamily="34" charset="0"/>
                        </a:rPr>
                        <a:t>0.7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1" marR="7011" marT="7011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  <a:latin typeface="Calibri" panose="020F0502020204030204" pitchFamily="34" charset="0"/>
                        </a:rPr>
                        <a:t>0.4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1" marR="7011" marT="7011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  <a:latin typeface="Calibri" panose="020F0502020204030204" pitchFamily="34" charset="0"/>
                        </a:rPr>
                        <a:t>0.3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1" marR="7011" marT="7011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  <a:latin typeface="Calibri" panose="020F0502020204030204" pitchFamily="34" charset="0"/>
                        </a:rPr>
                        <a:t>0.3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1" marR="7011" marT="7011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  <a:latin typeface="Calibri" panose="020F0502020204030204" pitchFamily="34" charset="0"/>
                        </a:rPr>
                        <a:t>0.3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1" marR="7011" marT="7011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916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 dirty="0" smtClean="0"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1" marR="126202" marT="701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  <a:latin typeface="Calibri" panose="020F0502020204030204" pitchFamily="34" charset="0"/>
                        </a:rPr>
                        <a:t>0.2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1" marR="7011" marT="7011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  <a:latin typeface="Calibri" panose="020F0502020204030204" pitchFamily="34" charset="0"/>
                        </a:rPr>
                        <a:t>0.2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1" marR="7011" marT="7011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  <a:latin typeface="Calibri" panose="020F0502020204030204" pitchFamily="34" charset="0"/>
                        </a:rPr>
                        <a:t>0.2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1" marR="7011" marT="7011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  <a:latin typeface="Calibri" panose="020F0502020204030204" pitchFamily="34" charset="0"/>
                        </a:rPr>
                        <a:t>0.2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1" marR="7011" marT="7011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  <a:latin typeface="Calibri" panose="020F0502020204030204" pitchFamily="34" charset="0"/>
                        </a:rPr>
                        <a:t>0.2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1" marR="7011" marT="7011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6420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0" y="381000"/>
            <a:ext cx="1524000" cy="914400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Status </a:t>
            </a:r>
            <a:endParaRPr lang="en-US" sz="2800" b="1" dirty="0"/>
          </a:p>
        </p:txBody>
      </p:sp>
      <p:sp>
        <p:nvSpPr>
          <p:cNvPr id="5" name="Oval 4"/>
          <p:cNvSpPr/>
          <p:nvPr/>
        </p:nvSpPr>
        <p:spPr>
          <a:xfrm>
            <a:off x="457200" y="889000"/>
            <a:ext cx="609600" cy="457200"/>
          </a:xfrm>
          <a:prstGeom prst="ellipse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7" name="Oval 6"/>
          <p:cNvSpPr/>
          <p:nvPr/>
        </p:nvSpPr>
        <p:spPr>
          <a:xfrm>
            <a:off x="609600" y="914400"/>
            <a:ext cx="609600" cy="457200"/>
          </a:xfrm>
          <a:prstGeom prst="ellipse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8" name="Oval 7"/>
          <p:cNvSpPr/>
          <p:nvPr/>
        </p:nvSpPr>
        <p:spPr>
          <a:xfrm>
            <a:off x="1066800" y="2447366"/>
            <a:ext cx="609600" cy="457200"/>
          </a:xfrm>
          <a:prstGeom prst="ellipse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0222885"/>
              </p:ext>
            </p:extLst>
          </p:nvPr>
        </p:nvGraphicFramePr>
        <p:xfrm>
          <a:off x="472440" y="491036"/>
          <a:ext cx="6787112" cy="39126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8204"/>
                <a:gridCol w="1132005"/>
                <a:gridCol w="958434"/>
                <a:gridCol w="958434"/>
                <a:gridCol w="958434"/>
                <a:gridCol w="958434"/>
                <a:gridCol w="1123167"/>
              </a:tblGrid>
              <a:tr h="22057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Grade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Proficiency</a:t>
                      </a:r>
                      <a:b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Level at</a:t>
                      </a:r>
                      <a:b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Entry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Proficiency Level Growth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ctr">
                    <a:lnL w="12700" cmpd="sng">
                      <a:noFill/>
                    </a:lnL>
                    <a:lnB w="12700" cmpd="sng">
                      <a:noFill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15130">
                <a:tc vMerge="1">
                  <a:txBody>
                    <a:bodyPr/>
                    <a:lstStyle/>
                    <a:p>
                      <a:pPr algn="ctr" fontAlgn="ctr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 Year Later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 Years Later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 Years Later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 Years Later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 Years Later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211017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ctr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 smtClean="0"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129932" marT="7218" marB="0" anchor="ctr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Calibri" panose="020F0502020204030204" pitchFamily="34" charset="0"/>
                        </a:rPr>
                        <a:t>2.4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b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3.2</a:t>
                      </a:r>
                      <a:endParaRPr lang="en-US" sz="2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b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3.7</a:t>
                      </a:r>
                      <a:endParaRPr lang="en-US" sz="24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b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4.4</a:t>
                      </a:r>
                      <a:endParaRPr lang="en-US" sz="24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b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5.0</a:t>
                      </a:r>
                      <a:endParaRPr lang="en-US" sz="24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b">
                    <a:lnT w="12700" cmpd="sng">
                      <a:noFill/>
                    </a:lnT>
                  </a:tcPr>
                </a:tc>
              </a:tr>
              <a:tr h="2110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 smtClean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129932" marT="721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Calibri" panose="020F0502020204030204" pitchFamily="34" charset="0"/>
                        </a:rPr>
                        <a:t>3.1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3.3</a:t>
                      </a:r>
                      <a:endParaRPr lang="en-US" sz="2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3.7</a:t>
                      </a:r>
                      <a:endParaRPr lang="en-US" sz="24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4.3</a:t>
                      </a:r>
                      <a:endParaRPr lang="en-US" sz="24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5.0</a:t>
                      </a:r>
                      <a:endParaRPr lang="en-US" sz="24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b"/>
                </a:tc>
              </a:tr>
              <a:tr h="2110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 smtClean="0"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129932" marT="721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Calibri" panose="020F0502020204030204" pitchFamily="34" charset="0"/>
                        </a:rPr>
                        <a:t>3.7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4.0</a:t>
                      </a:r>
                      <a:endParaRPr lang="en-US" sz="2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4.3</a:t>
                      </a:r>
                      <a:endParaRPr lang="en-US" sz="24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4.7</a:t>
                      </a:r>
                      <a:endParaRPr lang="en-US" sz="24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5.0</a:t>
                      </a:r>
                      <a:endParaRPr lang="en-US" sz="24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b"/>
                </a:tc>
              </a:tr>
              <a:tr h="2110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 smtClean="0"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129932" marT="721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Calibri" panose="020F0502020204030204" pitchFamily="34" charset="0"/>
                        </a:rPr>
                        <a:t>4.2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4.4</a:t>
                      </a:r>
                      <a:endParaRPr lang="en-US" sz="2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4.6</a:t>
                      </a:r>
                      <a:endParaRPr lang="en-US" sz="24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4.8</a:t>
                      </a:r>
                      <a:endParaRPr lang="en-US" sz="24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5.0</a:t>
                      </a:r>
                      <a:endParaRPr lang="en-US" sz="24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b"/>
                </a:tc>
              </a:tr>
              <a:tr h="211017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effectLst/>
                          <a:latin typeface="Calibri" panose="020F0502020204030204" pitchFamily="34" charset="0"/>
                        </a:rPr>
                        <a:t>11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 smtClean="0"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129932" marT="7218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Calibri" panose="020F0502020204030204" pitchFamily="34" charset="0"/>
                        </a:rPr>
                        <a:t>2.4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3.2</a:t>
                      </a:r>
                      <a:endParaRPr lang="en-US" sz="24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3.7</a:t>
                      </a:r>
                      <a:endParaRPr lang="en-US" sz="24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4.4</a:t>
                      </a:r>
                      <a:endParaRPr lang="en-US" sz="2400" b="0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5.0</a:t>
                      </a:r>
                      <a:endParaRPr lang="en-US" sz="24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110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 smtClean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129932" marT="7218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Calibri" panose="020F0502020204030204" pitchFamily="34" charset="0"/>
                        </a:rPr>
                        <a:t>2.9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3.3</a:t>
                      </a:r>
                      <a:endParaRPr lang="en-US" sz="24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3.7</a:t>
                      </a:r>
                      <a:endParaRPr lang="en-US" sz="24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4.3</a:t>
                      </a:r>
                      <a:endParaRPr lang="en-US" sz="24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5.0</a:t>
                      </a:r>
                      <a:endParaRPr lang="en-US" sz="24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110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 smtClean="0"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129932" marT="7218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Calibri" panose="020F0502020204030204" pitchFamily="34" charset="0"/>
                        </a:rPr>
                        <a:t>3.6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4.0</a:t>
                      </a:r>
                      <a:endParaRPr lang="en-US" sz="24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4.3</a:t>
                      </a:r>
                      <a:endParaRPr lang="en-US" sz="24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4.7</a:t>
                      </a:r>
                      <a:endParaRPr lang="en-US" sz="24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5.0</a:t>
                      </a:r>
                      <a:endParaRPr lang="en-US" sz="24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110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 smtClean="0"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129932" marT="7218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Calibri" panose="020F0502020204030204" pitchFamily="34" charset="0"/>
                        </a:rPr>
                        <a:t>4.2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4.4</a:t>
                      </a:r>
                      <a:endParaRPr lang="en-US" sz="24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4.6</a:t>
                      </a:r>
                      <a:endParaRPr lang="en-US" sz="24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4.8</a:t>
                      </a:r>
                      <a:endParaRPr lang="en-US" sz="2400" b="0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5.0</a:t>
                      </a:r>
                      <a:endParaRPr lang="en-US" sz="24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8" marR="7218" marT="7218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81000" y="4495800"/>
            <a:ext cx="8382000" cy="204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8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2800" dirty="0" smtClean="0">
                <a:latin typeface="Calibri" panose="020F0502020204030204" pitchFamily="34" charset="0"/>
              </a:rPr>
              <a:t>The student’s tracking cohort  determines their expected score each year</a:t>
            </a:r>
          </a:p>
          <a:p>
            <a:pPr marL="342900" indent="-342900">
              <a:spcBef>
                <a:spcPts val="18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2800" dirty="0" smtClean="0">
                <a:latin typeface="Calibri" panose="020F0502020204030204" pitchFamily="34" charset="0"/>
              </a:rPr>
              <a:t>Students entering EL in high school are not required to achieve a PL=5 prior to exit</a:t>
            </a:r>
          </a:p>
        </p:txBody>
      </p:sp>
    </p:spTree>
    <p:extLst>
      <p:ext uri="{BB962C8B-B14F-4D97-AF65-F5344CB8AC3E}">
        <p14:creationId xmlns:p14="http://schemas.microsoft.com/office/powerpoint/2010/main" val="2222305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2400" y="253536"/>
            <a:ext cx="4724400" cy="1143000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Growth </a:t>
            </a:r>
            <a:br>
              <a:rPr lang="en-US" sz="3600" b="1" dirty="0" smtClean="0"/>
            </a:br>
            <a:r>
              <a:rPr lang="en-US" sz="3600" b="1" dirty="0" smtClean="0"/>
              <a:t>Score</a:t>
            </a:r>
            <a:endParaRPr lang="en-US" sz="3600" b="1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4473534"/>
              </p:ext>
            </p:extLst>
          </p:nvPr>
        </p:nvGraphicFramePr>
        <p:xfrm>
          <a:off x="304800" y="1447800"/>
          <a:ext cx="62484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553200" y="1418511"/>
            <a:ext cx="2352040" cy="4416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</a:rPr>
              <a:t>Zero (meeting)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</a:rPr>
              <a:t>P</a:t>
            </a:r>
            <a:r>
              <a:rPr lang="en-US" sz="2200" dirty="0" smtClean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</a:rPr>
              <a:t>ositive (exceeding)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</a:rPr>
              <a:t>N</a:t>
            </a:r>
            <a:r>
              <a:rPr lang="en-US" sz="2200" dirty="0" smtClean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</a:rPr>
              <a:t>egative (below)</a:t>
            </a:r>
          </a:p>
          <a:p>
            <a:pPr algn="ctr"/>
            <a:endParaRPr lang="en-US" sz="2300" dirty="0">
              <a:latin typeface="Calibri" panose="020F0502020204030204" pitchFamily="34" charset="0"/>
            </a:endParaRPr>
          </a:p>
          <a:p>
            <a:r>
              <a:rPr lang="en-US" sz="2500" dirty="0" smtClean="0">
                <a:latin typeface="Calibri" panose="020F0502020204030204" pitchFamily="34" charset="0"/>
              </a:rPr>
              <a:t>Requires only one year of data</a:t>
            </a:r>
          </a:p>
          <a:p>
            <a:pPr algn="ctr"/>
            <a:endParaRPr lang="en-US" sz="2300" dirty="0">
              <a:latin typeface="Calibri" panose="020F0502020204030204" pitchFamily="34" charset="0"/>
            </a:endParaRPr>
          </a:p>
          <a:p>
            <a:r>
              <a:rPr lang="en-US" sz="2500" dirty="0" smtClean="0">
                <a:latin typeface="Calibri" panose="020F0502020204030204" pitchFamily="34" charset="0"/>
              </a:rPr>
              <a:t>Recognizes the amount of gain or loss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1180" y="638314"/>
            <a:ext cx="554482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>
                <a:latin typeface="Calibri" panose="020F0502020204030204" pitchFamily="34" charset="0"/>
              </a:rPr>
              <a:t>Averages the amount that all students scored above and below their targets</a:t>
            </a:r>
            <a:endParaRPr lang="en-US" sz="25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159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CFAB6EED088D498F9FE7891AA078A6" ma:contentTypeVersion="11" ma:contentTypeDescription="Create a new document." ma:contentTypeScope="" ma:versionID="4146557ceca189108ae90052993bf5b3">
  <xsd:schema xmlns:xsd="http://www.w3.org/2001/XMLSchema" xmlns:xs="http://www.w3.org/2001/XMLSchema" xmlns:p="http://schemas.microsoft.com/office/2006/metadata/properties" xmlns:ns2="749d5a4f-1ed8-4b93-91d8-7cc1e977c475" xmlns:ns3="de6cf758-9b81-451c-80c6-4359c8a4fd3a" targetNamespace="http://schemas.microsoft.com/office/2006/metadata/properties" ma:root="true" ma:fieldsID="0fab4cd92d2977d905e48d3bd96d0a26" ns2:_="" ns3:_="">
    <xsd:import namespace="749d5a4f-1ed8-4b93-91d8-7cc1e977c475"/>
    <xsd:import namespace="de6cf758-9b81-451c-80c6-4359c8a4fd3a"/>
    <xsd:element name="properties">
      <xsd:complexType>
        <xsd:sequence>
          <xsd:element name="documentManagement">
            <xsd:complexType>
              <xsd:all>
                <xsd:element ref="ns2:Conference"/>
                <xsd:element ref="ns2:Session"/>
                <xsd:element ref="ns2:DocumentPath" minOccurs="0"/>
                <xsd:element ref="ns2:DocumentName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9d5a4f-1ed8-4b93-91d8-7cc1e977c475" elementFormDefault="qualified">
    <xsd:import namespace="http://schemas.microsoft.com/office/2006/documentManagement/types"/>
    <xsd:import namespace="http://schemas.microsoft.com/office/infopath/2007/PartnerControls"/>
    <xsd:element name="Conference" ma:index="8" ma:displayName="Conference" ma:indexed="true" ma:list="{1c867d70-76f7-47d2-8841-356de723004a}" ma:internalName="Conference" ma:showField="Title">
      <xsd:simpleType>
        <xsd:restriction base="dms:Lookup"/>
      </xsd:simpleType>
    </xsd:element>
    <xsd:element name="Session" ma:index="9" ma:displayName="Session" ma:indexed="true" ma:list="{4191188f-75e0-4dfd-a57e-7c1cdd9dcdcd}" ma:internalName="Session" ma:showField="Title">
      <xsd:simpleType>
        <xsd:restriction base="dms:Lookup"/>
      </xsd:simpleType>
    </xsd:element>
    <xsd:element name="DocumentPath" ma:index="10" nillable="true" ma:displayName="DocumentPath" ma:internalName="DocumentPath">
      <xsd:simpleType>
        <xsd:restriction base="dms:Text">
          <xsd:maxLength value="255"/>
        </xsd:restriction>
      </xsd:simpleType>
    </xsd:element>
    <xsd:element name="DocumentName" ma:index="11" nillable="true" ma:displayName="DocumentName" ma:internalName="DocumentNam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6cf758-9b81-451c-80c6-4359c8a4fd3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Path xmlns="749d5a4f-1ed8-4b93-91d8-7cc1e977c475">http://webed.ped.state.nm.us/sites/conference/_layouts/download.aspx?SourceUrl=http://webed.ped.state.nm.us/sites/conference/ConferenceDocuments/ESSA%20and%20Accountability.pptx</DocumentPath>
    <DocumentName xmlns="749d5a4f-1ed8-4b93-91d8-7cc1e977c475">ESSA and Accountability</DocumentName>
    <Session xmlns="749d5a4f-1ed8-4b93-91d8-7cc1e977c475">114</Session>
    <Conference xmlns="749d5a4f-1ed8-4b93-91d8-7cc1e977c475">4</Conference>
  </documentManagement>
</p:properties>
</file>

<file path=customXml/itemProps1.xml><?xml version="1.0" encoding="utf-8"?>
<ds:datastoreItem xmlns:ds="http://schemas.openxmlformats.org/officeDocument/2006/customXml" ds:itemID="{ACED84B3-BA90-409E-96A3-C55C8C8260B5}"/>
</file>

<file path=customXml/itemProps2.xml><?xml version="1.0" encoding="utf-8"?>
<ds:datastoreItem xmlns:ds="http://schemas.openxmlformats.org/officeDocument/2006/customXml" ds:itemID="{3FF2CB8C-F820-4281-9727-B6AF31AAE2F9}"/>
</file>

<file path=customXml/itemProps3.xml><?xml version="1.0" encoding="utf-8"?>
<ds:datastoreItem xmlns:ds="http://schemas.openxmlformats.org/officeDocument/2006/customXml" ds:itemID="{633818BD-E87F-49CA-A87D-89E14BC48AAE}"/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8252</TotalTime>
  <Words>1259</Words>
  <Application>Microsoft Office PowerPoint</Application>
  <PresentationFormat>On-screen Show (4:3)</PresentationFormat>
  <Paragraphs>901</Paragraphs>
  <Slides>16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Foundry</vt:lpstr>
      <vt:lpstr>New Accountability Under ESSA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EL Indicator</vt:lpstr>
      <vt:lpstr>Growth  Targets</vt:lpstr>
      <vt:lpstr>PowerPoint Presentation</vt:lpstr>
      <vt:lpstr>PowerPoint Presentation</vt:lpstr>
      <vt:lpstr>Growth </vt:lpstr>
      <vt:lpstr>Status </vt:lpstr>
      <vt:lpstr>Growth  Score</vt:lpstr>
    </vt:vector>
  </TitlesOfParts>
  <Company>NMPED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ESSA and Accountability</dc:title>
  <dc:creator>Lina Millett</dc:creator>
  <cp:lastModifiedBy>Cindy Gregory</cp:lastModifiedBy>
  <cp:revision>109</cp:revision>
  <cp:lastPrinted>2017-04-26T23:46:48Z</cp:lastPrinted>
  <dcterms:created xsi:type="dcterms:W3CDTF">2017-03-13T22:32:54Z</dcterms:created>
  <dcterms:modified xsi:type="dcterms:W3CDTF">2017-04-29T17:41:25Z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0x010100BFCFAB6EED088D498F9FE7891AA078A6</vt:lpwstr>
  </property>
  <property fmtid="{D5CDD505-2E9C-101B-9397-08002B2CF9AE}" pid="3" name="WorkflowChangePath">
    <vt:lpwstr>5740221b-0745-400c-813e-57724995bcbc,4;5740221b-0745-400c-813e-57724995bcbc,6;</vt:lpwstr>
  </property>
</Properties>
</file>