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3"/>
  </p:notesMasterIdLst>
  <p:sldIdLst>
    <p:sldId id="256" r:id="rId2"/>
    <p:sldId id="257" r:id="rId3"/>
    <p:sldId id="259" r:id="rId4"/>
    <p:sldId id="264" r:id="rId5"/>
    <p:sldId id="260" r:id="rId6"/>
    <p:sldId id="276" r:id="rId7"/>
    <p:sldId id="271" r:id="rId8"/>
    <p:sldId id="275" r:id="rId9"/>
    <p:sldId id="277" r:id="rId10"/>
    <p:sldId id="273" r:id="rId11"/>
    <p:sldId id="27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137BBF-969A-4B35-9CB6-AD7364C74E8D}" type="datetimeFigureOut">
              <a:rPr lang="en-US" smtClean="0"/>
              <a:pPr/>
              <a:t>1/30/2018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F4D6D-8262-42E5-B5E3-F1D35B6664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A336D43-E360-4B6A-A5C4-083F87304B7F}" type="slidenum">
              <a:rPr lang="en-US" altLang="en-US" smtClean="0"/>
              <a:pPr/>
              <a:t>5</a:t>
            </a:fld>
            <a:endParaRPr lang="en-US" altLang="en-US" smtClean="0"/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3886510" y="8686957"/>
            <a:ext cx="2971490" cy="45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7" tIns="45704" rIns="91407" bIns="45704" anchor="b"/>
          <a:lstStyle/>
          <a:p>
            <a:pPr algn="r"/>
            <a:fld id="{60433172-6FDE-4E55-9BDC-39F321CCC436}" type="slidenum">
              <a:rPr lang="en-US" altLang="en-US" sz="1200">
                <a:latin typeface="Times New Roman" pitchFamily="18" charset="0"/>
              </a:rPr>
              <a:pPr algn="r"/>
              <a:t>5</a:t>
            </a:fld>
            <a:endParaRPr lang="en-US" altLang="en-US" sz="1200" dirty="0">
              <a:latin typeface="Times New Roman" pitchFamily="18" charset="0"/>
            </a:endParaRPr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6571" y="4342699"/>
            <a:ext cx="5024858" cy="4114956"/>
          </a:xfrm>
          <a:noFill/>
        </p:spPr>
        <p:txBody>
          <a:bodyPr wrap="square" lIns="91407" tIns="45704" rIns="91407" bIns="45704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18330-AD65-42F9-893F-F6556B680A0C}" type="datetimeFigureOut">
              <a:rPr lang="en-US" smtClean="0"/>
              <a:pPr/>
              <a:t>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78922-B947-4595-A7DD-9C4EFD6E5C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18330-AD65-42F9-893F-F6556B680A0C}" type="datetimeFigureOut">
              <a:rPr lang="en-US" smtClean="0"/>
              <a:pPr/>
              <a:t>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78922-B947-4595-A7DD-9C4EFD6E5C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18330-AD65-42F9-893F-F6556B680A0C}" type="datetimeFigureOut">
              <a:rPr lang="en-US" smtClean="0"/>
              <a:pPr/>
              <a:t>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78922-B947-4595-A7DD-9C4EFD6E5C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18330-AD65-42F9-893F-F6556B680A0C}" type="datetimeFigureOut">
              <a:rPr lang="en-US" smtClean="0"/>
              <a:pPr/>
              <a:t>1/30/2018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78922-B947-4595-A7DD-9C4EFD6E5C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18330-AD65-42F9-893F-F6556B680A0C}" type="datetimeFigureOut">
              <a:rPr lang="en-US" smtClean="0"/>
              <a:pPr/>
              <a:t>1/30/2018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78922-B947-4595-A7DD-9C4EFD6E5C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18330-AD65-42F9-893F-F6556B680A0C}" type="datetimeFigureOut">
              <a:rPr lang="en-US" smtClean="0"/>
              <a:pPr/>
              <a:t>1/30/2018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78922-B947-4595-A7DD-9C4EFD6E5C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18330-AD65-42F9-893F-F6556B680A0C}" type="datetimeFigureOut">
              <a:rPr lang="en-US" smtClean="0"/>
              <a:pPr/>
              <a:t>1/30/2018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78922-B947-4595-A7DD-9C4EFD6E5C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18330-AD65-42F9-893F-F6556B680A0C}" type="datetimeFigureOut">
              <a:rPr lang="en-US" smtClean="0"/>
              <a:pPr/>
              <a:t>1/30/2018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78922-B947-4595-A7DD-9C4EFD6E5C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18330-AD65-42F9-893F-F6556B680A0C}" type="datetimeFigureOut">
              <a:rPr lang="en-US" smtClean="0"/>
              <a:pPr/>
              <a:t>1/30/2018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78922-B947-4595-A7DD-9C4EFD6E5C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18330-AD65-42F9-893F-F6556B680A0C}" type="datetimeFigureOut">
              <a:rPr lang="en-US" smtClean="0"/>
              <a:pPr/>
              <a:t>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78922-B947-4595-A7DD-9C4EFD6E5C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18330-AD65-42F9-893F-F6556B680A0C}" type="datetimeFigureOut">
              <a:rPr lang="en-US" smtClean="0"/>
              <a:pPr/>
              <a:t>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78922-B947-4595-A7DD-9C4EFD6E5C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18330-AD65-42F9-893F-F6556B680A0C}" type="datetimeFigureOut">
              <a:rPr lang="en-US" smtClean="0"/>
              <a:pPr/>
              <a:t>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78922-B947-4595-A7DD-9C4EFD6E5C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kwulatin@birmingham.k12.mi.u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olastic.com/parents/resources/collection/milestones-expectations/raise-reader-parent-guide-to-reading-ages-8-10" TargetMode="External"/><Relationship Id="rId2" Type="http://schemas.openxmlformats.org/officeDocument/2006/relationships/hyperlink" Target="http://www.readingrockets.org/article/reading-tips-parents-multiple-languages#english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eadingrockets.org/taxonomy/term/1353/article/31253?page=7" TargetMode="External"/><Relationship Id="rId5" Type="http://schemas.openxmlformats.org/officeDocument/2006/relationships/hyperlink" Target="http://www.readingrockets.org/reading-topics/english-language-learners" TargetMode="External"/><Relationship Id="rId4" Type="http://schemas.openxmlformats.org/officeDocument/2006/relationships/hyperlink" Target="http://www.scholastic.com/parents/resources/article/reading-together/5-ways-to-bond-your-advanced-reader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a.org/offices/resources/its_elementary_graphic_novels" TargetMode="External"/><Relationship Id="rId7" Type="http://schemas.openxmlformats.org/officeDocument/2006/relationships/hyperlink" Target="http://www.sdlback.com/red-rhino-books/red-rhino-books" TargetMode="External"/><Relationship Id="rId2" Type="http://schemas.openxmlformats.org/officeDocument/2006/relationships/hyperlink" Target="http://www.readingrockets.org/article/graphic-novels-young-kid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tepintoreading.com/" TargetMode="External"/><Relationship Id="rId5" Type="http://schemas.openxmlformats.org/officeDocument/2006/relationships/hyperlink" Target="http://www.readingrockets.org/article/highlow-books-children" TargetMode="External"/><Relationship Id="rId4" Type="http://schemas.openxmlformats.org/officeDocument/2006/relationships/hyperlink" Target="http://www.ala.org/alsc/graphicnovels201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ESL Parent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Wednesday, January 31, 2018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686800" cy="5334000"/>
          </a:xfrm>
        </p:spPr>
        <p:txBody>
          <a:bodyPr>
            <a:normAutofit fontScale="92500"/>
          </a:bodyPr>
          <a:lstStyle/>
          <a:p>
            <a:pPr fontAlgn="base"/>
            <a:r>
              <a:rPr lang="en-US" dirty="0" smtClean="0"/>
              <a:t>Information about the upcoming WIDA ACCESS test (for all ESL students)</a:t>
            </a:r>
          </a:p>
          <a:p>
            <a:pPr fontAlgn="base"/>
            <a:r>
              <a:rPr lang="en-US" dirty="0" smtClean="0"/>
              <a:t>General</a:t>
            </a:r>
            <a:r>
              <a:rPr lang="en-US" dirty="0"/>
              <a:t>, specific, and technical language and what it means for your child's English proficiency </a:t>
            </a:r>
            <a:r>
              <a:rPr lang="en-US" dirty="0" smtClean="0"/>
              <a:t>level</a:t>
            </a:r>
          </a:p>
          <a:p>
            <a:pPr fontAlgn="base"/>
            <a:r>
              <a:rPr lang="en-US" dirty="0"/>
              <a:t>Valentine’s Day at West </a:t>
            </a:r>
            <a:r>
              <a:rPr lang="en-US" dirty="0" smtClean="0"/>
              <a:t>Maple</a:t>
            </a:r>
          </a:p>
          <a:p>
            <a:pPr fontAlgn="base">
              <a:buNone/>
            </a:pPr>
            <a:r>
              <a:rPr lang="en-US" dirty="0" smtClean="0"/>
              <a:t>Break-off</a:t>
            </a:r>
          </a:p>
          <a:p>
            <a:pPr fontAlgn="base"/>
            <a:r>
              <a:rPr lang="en-US" dirty="0" smtClean="0"/>
              <a:t>Good Fit Books</a:t>
            </a:r>
          </a:p>
          <a:p>
            <a:pPr fontAlgn="base"/>
            <a:r>
              <a:rPr lang="en-US" dirty="0" smtClean="0"/>
              <a:t>Middle School Information for Fifth Grade Parents</a:t>
            </a:r>
            <a:br>
              <a:rPr lang="en-US" dirty="0" smtClean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8077200" cy="914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WIDA ACCESS February-March, 2017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Students’ English language proficiency levels assessed in listening, speaking, reading, and writing</a:t>
            </a:r>
          </a:p>
          <a:p>
            <a:r>
              <a:rPr lang="en-US" dirty="0" smtClean="0"/>
              <a:t>Assessment weighted 70% literacy, 30% oral</a:t>
            </a:r>
          </a:p>
          <a:p>
            <a:r>
              <a:rPr lang="en-US" b="1" dirty="0" smtClean="0"/>
              <a:t>Kindergarten</a:t>
            </a:r>
            <a:r>
              <a:rPr lang="en-US" dirty="0" smtClean="0"/>
              <a:t>: one-on-one test with teacher</a:t>
            </a:r>
          </a:p>
          <a:p>
            <a:r>
              <a:rPr lang="en-US" b="1" dirty="0" smtClean="0"/>
              <a:t>Grade 1-3</a:t>
            </a:r>
            <a:r>
              <a:rPr lang="en-US" dirty="0" smtClean="0"/>
              <a:t>: reading, listening, and speaking tests on the computer, writing on paper</a:t>
            </a:r>
          </a:p>
          <a:p>
            <a:r>
              <a:rPr lang="en-US" b="1" dirty="0" smtClean="0"/>
              <a:t>Grades 4-5</a:t>
            </a:r>
            <a:r>
              <a:rPr lang="en-US" dirty="0" smtClean="0"/>
              <a:t>: reading, writing, listening, and speaking on the computer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General, Specific, and Technical Language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251459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general language</a:t>
            </a:r>
            <a:r>
              <a:rPr lang="en-US" sz="2400" dirty="0" smtClean="0"/>
              <a:t>: words or expressions that are not connected to specific academic areas (e.g., describe or book)</a:t>
            </a:r>
          </a:p>
          <a:p>
            <a:r>
              <a:rPr lang="en-US" sz="2400" b="1" dirty="0" smtClean="0"/>
              <a:t>specific </a:t>
            </a:r>
            <a:r>
              <a:rPr lang="en-US" sz="2400" b="1" dirty="0"/>
              <a:t>language</a:t>
            </a:r>
            <a:r>
              <a:rPr lang="en-US" sz="2400" dirty="0"/>
              <a:t>: words </a:t>
            </a:r>
            <a:r>
              <a:rPr lang="en-US" sz="2400" dirty="0" smtClean="0"/>
              <a:t>or expressions that are used in more than one academic area (</a:t>
            </a:r>
            <a:r>
              <a:rPr lang="en-US" sz="2400" dirty="0"/>
              <a:t>e.g</a:t>
            </a:r>
            <a:r>
              <a:rPr lang="en-US" sz="2400" dirty="0" smtClean="0"/>
              <a:t>., chart</a:t>
            </a:r>
            <a:r>
              <a:rPr lang="en-US" sz="2400" dirty="0"/>
              <a:t>, total, individual</a:t>
            </a:r>
            <a:r>
              <a:rPr lang="en-US" sz="2400" dirty="0" smtClean="0"/>
              <a:t>)</a:t>
            </a:r>
          </a:p>
          <a:p>
            <a:r>
              <a:rPr lang="en-US" sz="2400" b="1" dirty="0"/>
              <a:t>technical language</a:t>
            </a:r>
            <a:r>
              <a:rPr lang="en-US" sz="2400" dirty="0"/>
              <a:t>: the most </a:t>
            </a:r>
            <a:r>
              <a:rPr lang="en-US" sz="2400" dirty="0" smtClean="0"/>
              <a:t>exact </a:t>
            </a:r>
            <a:r>
              <a:rPr lang="en-US" sz="2400" dirty="0"/>
              <a:t>words or expressions </a:t>
            </a:r>
            <a:r>
              <a:rPr lang="en-US" sz="2400" dirty="0" smtClean="0"/>
              <a:t>connected </a:t>
            </a:r>
            <a:r>
              <a:rPr lang="en-US" sz="2400" dirty="0"/>
              <a:t>with topics </a:t>
            </a:r>
            <a:r>
              <a:rPr lang="en-US" sz="2400" dirty="0" smtClean="0"/>
              <a:t>within academic areas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9956" t="33333" r="27965" b="22917"/>
          <a:stretch>
            <a:fillRect/>
          </a:stretch>
        </p:blipFill>
        <p:spPr bwMode="auto">
          <a:xfrm>
            <a:off x="0" y="3352800"/>
            <a:ext cx="8839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0"/>
            <a:ext cx="4953000" cy="1154113"/>
          </a:xfrm>
        </p:spPr>
        <p:txBody>
          <a:bodyPr anchor="t">
            <a:spAutoFit/>
          </a:bodyPr>
          <a:lstStyle/>
          <a:p>
            <a:pPr eaLnBrk="1" hangingPunct="1"/>
            <a:r>
              <a:rPr lang="en-US" altLang="en-US" sz="3600" smtClean="0"/>
              <a:t>Levels of English </a:t>
            </a:r>
            <a:br>
              <a:rPr lang="en-US" altLang="en-US" sz="3600" smtClean="0"/>
            </a:br>
            <a:r>
              <a:rPr lang="en-US" altLang="en-US" sz="3600" smtClean="0"/>
              <a:t>Language Proficiency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62000" y="2057400"/>
            <a:ext cx="7559675" cy="4267200"/>
            <a:chOff x="336154" y="1008147"/>
            <a:chExt cx="8051800" cy="4575974"/>
          </a:xfrm>
        </p:grpSpPr>
        <p:pic>
          <p:nvPicPr>
            <p:cNvPr id="8196" name="Picture 20" descr="tier_stepped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6154" y="1008147"/>
              <a:ext cx="8051800" cy="4575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7" name="Picture 2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78204" y="3541275"/>
              <a:ext cx="1346878" cy="743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TextBox 5"/>
          <p:cNvSpPr txBox="1"/>
          <p:nvPr/>
        </p:nvSpPr>
        <p:spPr>
          <a:xfrm>
            <a:off x="3657600" y="4572000"/>
            <a:ext cx="114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general and some specific language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6800" y="57150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General language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76800" y="3962400"/>
            <a:ext cx="114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specific  and some technical language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0" y="342900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technical language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Testing information for winter and spring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WIDA ACCESS </a:t>
            </a:r>
          </a:p>
          <a:p>
            <a:pPr lvl="1"/>
            <a:r>
              <a:rPr lang="en-US" dirty="0" smtClean="0"/>
              <a:t>For English learners Feb-March</a:t>
            </a:r>
          </a:p>
          <a:p>
            <a:r>
              <a:rPr lang="en-US" dirty="0" smtClean="0"/>
              <a:t>NWEA</a:t>
            </a:r>
          </a:p>
          <a:p>
            <a:pPr lvl="1"/>
            <a:r>
              <a:rPr lang="en-US" dirty="0" smtClean="0"/>
              <a:t>K, 1, 2, 3 – Reading in October, January, May</a:t>
            </a:r>
          </a:p>
          <a:p>
            <a:pPr lvl="1"/>
            <a:r>
              <a:rPr lang="en-US" dirty="0" smtClean="0"/>
              <a:t>K, 1, 2, 3 – Math in October and May</a:t>
            </a:r>
          </a:p>
          <a:p>
            <a:pPr lvl="1"/>
            <a:r>
              <a:rPr lang="en-US" dirty="0" smtClean="0"/>
              <a:t>4, 5 – Math and Reading in October, March</a:t>
            </a:r>
          </a:p>
          <a:p>
            <a:r>
              <a:rPr lang="en-US" dirty="0" smtClean="0"/>
              <a:t>M-STEP (Michigan state test)</a:t>
            </a:r>
          </a:p>
          <a:p>
            <a:pPr lvl="1"/>
            <a:r>
              <a:rPr lang="en-US" dirty="0" smtClean="0"/>
              <a:t>Grade 3: math and reading</a:t>
            </a:r>
          </a:p>
          <a:p>
            <a:pPr lvl="1"/>
            <a:r>
              <a:rPr lang="en-US" dirty="0" smtClean="0"/>
              <a:t>Grade 4: math and reading</a:t>
            </a:r>
          </a:p>
          <a:p>
            <a:pPr lvl="1"/>
            <a:r>
              <a:rPr lang="en-US" dirty="0" smtClean="0"/>
              <a:t>Grade 5: math, reading, science, and social studies</a:t>
            </a:r>
          </a:p>
          <a:p>
            <a:pPr lvl="1"/>
            <a:r>
              <a:rPr lang="en-US" dirty="0" smtClean="0"/>
              <a:t>Staggered in April and May, with oldest students going first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7239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Valentine’s Day at West Maple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91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ALL GRADE LEVELS- Do not write classmates’ names; just have your child sign his or her name.</a:t>
            </a:r>
          </a:p>
          <a:p>
            <a:r>
              <a:rPr lang="en-US" b="1" dirty="0" smtClean="0"/>
              <a:t>Kindergarten, First, Second, and Third Grade </a:t>
            </a:r>
            <a:r>
              <a:rPr lang="en-US" dirty="0" smtClean="0"/>
              <a:t>will decorate a bag or box in class.  Bring Valentines for classmates only.</a:t>
            </a:r>
          </a:p>
          <a:p>
            <a:r>
              <a:rPr lang="en-US" b="1" dirty="0" smtClean="0"/>
              <a:t>Fourth Grade</a:t>
            </a:r>
            <a:r>
              <a:rPr lang="en-US" dirty="0"/>
              <a:t> </a:t>
            </a:r>
            <a:r>
              <a:rPr lang="en-US" dirty="0" smtClean="0"/>
              <a:t>students will decorate a Valentine bag in class.  They should bring a Valentine for each classmate.  They may bring a Valentine for students in other fourth grade classes too.</a:t>
            </a:r>
          </a:p>
          <a:p>
            <a:r>
              <a:rPr lang="en-US" b="1" dirty="0" smtClean="0"/>
              <a:t>Fifth Grade- </a:t>
            </a:r>
            <a:r>
              <a:rPr lang="en-US" dirty="0" smtClean="0"/>
              <a:t>The Valentine’s Day dance is on February 13, 6:30 – 8 PM.  There will be no party during school hours.</a:t>
            </a:r>
            <a:endParaRPr lang="en-US" dirty="0"/>
          </a:p>
        </p:txBody>
      </p:sp>
      <p:pic>
        <p:nvPicPr>
          <p:cNvPr id="4" name="Picture 2" descr="C:\Users\rg09bps\AppData\Local\Microsoft\Windows\Temporary Internet Files\Content.IE5\SD57H4FY\pictures_of_hearts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0"/>
            <a:ext cx="1447800" cy="15555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Grade: Berkshire Core Subjects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94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All 6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-graders take: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ESL students</a:t>
                      </a:r>
                      <a:r>
                        <a:rPr lang="en-US" baseline="0" dirty="0" smtClean="0"/>
                        <a:t> take (based on teacher recommendation):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French students take: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English</a:t>
                      </a:r>
                      <a:r>
                        <a:rPr lang="en-US" baseline="0" dirty="0" smtClean="0"/>
                        <a:t> Language Arts 6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 (ELA)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ESL B or ELA </a:t>
                      </a:r>
                    </a:p>
                    <a:p>
                      <a:r>
                        <a:rPr lang="en-US" dirty="0" smtClean="0"/>
                        <a:t>(ESL</a:t>
                      </a:r>
                      <a:r>
                        <a:rPr lang="en-US" baseline="0" dirty="0" smtClean="0"/>
                        <a:t> B follows 6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-grade ELA curriculum)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ESL B or ELA </a:t>
                      </a:r>
                    </a:p>
                    <a:p>
                      <a:r>
                        <a:rPr lang="en-US" dirty="0" smtClean="0"/>
                        <a:t>(based on teacher recommendation)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Science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Science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Science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French School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Social Studies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Social Studies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French School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Grade: Berkshire Electives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3600">
                <a:tc>
                  <a:txBody>
                    <a:bodyPr/>
                    <a:lstStyle/>
                    <a:p>
                      <a:r>
                        <a:rPr lang="en-US" dirty="0" smtClean="0"/>
                        <a:t>All 6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-graders take: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ESL students</a:t>
                      </a:r>
                      <a:r>
                        <a:rPr lang="en-US" baseline="0" dirty="0" smtClean="0"/>
                        <a:t> take (based on teacher recommendation):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French students take (based on teacher recommendation):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1760">
                <a:tc>
                  <a:txBody>
                    <a:bodyPr/>
                    <a:lstStyle/>
                    <a:p>
                      <a:r>
                        <a:rPr lang="en-US" dirty="0" smtClean="0"/>
                        <a:t>Rotation </a:t>
                      </a:r>
                    </a:p>
                    <a:p>
                      <a:r>
                        <a:rPr lang="en-US" dirty="0" smtClean="0"/>
                        <a:t>1</a:t>
                      </a:r>
                      <a:r>
                        <a:rPr lang="en-US" baseline="0" dirty="0" smtClean="0"/>
                        <a:t> quarter each: art, physical education, skills for living (cooking), engineering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ESL</a:t>
                      </a:r>
                      <a:r>
                        <a:rPr lang="en-US" baseline="0" dirty="0" smtClean="0"/>
                        <a:t> tutorial (help with all subjects—ELA, math, science, social studies) </a:t>
                      </a:r>
                    </a:p>
                    <a:p>
                      <a:r>
                        <a:rPr lang="en-US" baseline="0" dirty="0" smtClean="0"/>
                        <a:t>OR</a:t>
                      </a:r>
                    </a:p>
                    <a:p>
                      <a:r>
                        <a:rPr lang="en-US" baseline="0" dirty="0" smtClean="0"/>
                        <a:t>rotation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ESL</a:t>
                      </a:r>
                      <a:r>
                        <a:rPr lang="en-US" baseline="0" dirty="0" smtClean="0"/>
                        <a:t> tutorial (help with ELA, science) </a:t>
                      </a:r>
                    </a:p>
                    <a:p>
                      <a:r>
                        <a:rPr lang="en-US" baseline="0" dirty="0" smtClean="0"/>
                        <a:t>OR</a:t>
                      </a:r>
                    </a:p>
                    <a:p>
                      <a:r>
                        <a:rPr lang="en-US" baseline="0" dirty="0" smtClean="0"/>
                        <a:t>rotation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0840">
                <a:tc gridSpan="3">
                  <a:txBody>
                    <a:bodyPr/>
                    <a:lstStyle/>
                    <a:p>
                      <a:r>
                        <a:rPr lang="en-US" dirty="0" smtClean="0"/>
                        <a:t>Two electives on alternating days from list below: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Languages: Spanish, French, Japanese (French</a:t>
                      </a:r>
                      <a:r>
                        <a:rPr lang="en-US" baseline="0" dirty="0" smtClean="0"/>
                        <a:t> School: make sure that Japanese does not conflict with French School schedule in 7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 and 8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 grades)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Physical Education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Music: Band/Orchestra and other electives (please see Berkshire packet for full list)</a:t>
                      </a:r>
                      <a:endParaRPr lang="en-US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60198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Please contact Kalyn Wulatin at </a:t>
            </a:r>
            <a:r>
              <a:rPr lang="en-US" dirty="0" smtClean="0">
                <a:hlinkClick r:id="rId2"/>
              </a:rPr>
              <a:t>kwulatin@birmingham.k12.mi.us</a:t>
            </a:r>
            <a:r>
              <a:rPr lang="en-US" dirty="0" smtClean="0"/>
              <a:t> if you have questions.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Reading at </a:t>
            </a:r>
            <a:r>
              <a:rPr lang="en-US" dirty="0" smtClean="0"/>
              <a:t>Home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117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 smtClean="0"/>
              <a:t>Reading </a:t>
            </a:r>
            <a:r>
              <a:rPr lang="en-US" b="1" dirty="0" smtClean="0"/>
              <a:t>Tips </a:t>
            </a:r>
            <a:r>
              <a:rPr lang="en-US" b="1" dirty="0" smtClean="0"/>
              <a:t>for </a:t>
            </a:r>
            <a:r>
              <a:rPr lang="en-US" b="1" dirty="0" smtClean="0"/>
              <a:t>Parents </a:t>
            </a:r>
            <a:r>
              <a:rPr lang="en-US" dirty="0" smtClean="0"/>
              <a:t>(in multiple languages) </a:t>
            </a:r>
            <a:r>
              <a:rPr lang="en-US" dirty="0" smtClean="0"/>
              <a:t>– Kindergarten through 3</a:t>
            </a:r>
            <a:r>
              <a:rPr lang="en-US" baseline="30000" dirty="0" smtClean="0"/>
              <a:t>rd</a:t>
            </a:r>
            <a:r>
              <a:rPr lang="en-US" dirty="0" smtClean="0"/>
              <a:t> Grade</a:t>
            </a:r>
            <a:endParaRPr lang="en-US" dirty="0" smtClean="0"/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www.readingrockets.org/article/reading-tips-parents-multiple-languages#english</a:t>
            </a:r>
            <a:r>
              <a:rPr lang="en-US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Reading Tips for Parents- </a:t>
            </a:r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and 5</a:t>
            </a:r>
            <a:r>
              <a:rPr lang="en-US" baseline="30000" dirty="0" smtClean="0"/>
              <a:t>th</a:t>
            </a:r>
            <a:r>
              <a:rPr lang="en-US" dirty="0" smtClean="0"/>
              <a:t> Grade </a:t>
            </a:r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www.scholastic.com/parents/resources/collection/milestones-expectations/raise-reader-parent-guide-to-reading-ages-8-10</a:t>
            </a:r>
            <a:endParaRPr lang="en-US" dirty="0" smtClean="0"/>
          </a:p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www.scholastic.com/parents/resources/article/reading-together/5-ways-to-bond-your-advanced-reader</a:t>
            </a:r>
            <a:r>
              <a:rPr lang="en-US" dirty="0" smtClean="0"/>
              <a:t> 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Suggestions for reading with English Learners</a:t>
            </a:r>
          </a:p>
          <a:p>
            <a:r>
              <a:rPr lang="en-US" dirty="0" smtClean="0"/>
              <a:t>Scroll down to section “For Parents”: </a:t>
            </a:r>
            <a:r>
              <a:rPr lang="en-US" dirty="0" smtClean="0">
                <a:hlinkClick r:id="rId5"/>
              </a:rPr>
              <a:t>http</a:t>
            </a:r>
            <a:r>
              <a:rPr lang="en-US" dirty="0">
                <a:hlinkClick r:id="rId5"/>
              </a:rPr>
              <a:t>://</a:t>
            </a:r>
            <a:r>
              <a:rPr lang="en-US" dirty="0" smtClean="0">
                <a:hlinkClick r:id="rId5"/>
              </a:rPr>
              <a:t>www.readingrockets.org/reading-topics/english-language-learners</a:t>
            </a:r>
            <a:r>
              <a:rPr lang="en-US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Other Tips</a:t>
            </a:r>
          </a:p>
          <a:p>
            <a:r>
              <a:rPr lang="en-US" b="1" dirty="0">
                <a:hlinkClick r:id="rId6"/>
              </a:rPr>
              <a:t>http://</a:t>
            </a:r>
            <a:r>
              <a:rPr lang="en-US" b="1" dirty="0" smtClean="0">
                <a:hlinkClick r:id="rId6"/>
              </a:rPr>
              <a:t>www.readingrockets.org/taxonomy/term/1353/article/31253?page=7</a:t>
            </a:r>
            <a:r>
              <a:rPr lang="en-US" b="1" dirty="0" smtClean="0"/>
              <a:t>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Graphic Novels and </a:t>
            </a:r>
            <a:br>
              <a:rPr lang="en-US" dirty="0" smtClean="0"/>
            </a:br>
            <a:r>
              <a:rPr lang="en-US" dirty="0" smtClean="0"/>
              <a:t>High </a:t>
            </a:r>
            <a:r>
              <a:rPr lang="en-US" dirty="0" smtClean="0"/>
              <a:t>Interest, Low Level Books (Hi-Lo)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Graphic Novels for Young Kids</a:t>
            </a:r>
          </a:p>
          <a:p>
            <a:r>
              <a:rPr lang="en-US" dirty="0">
                <a:hlinkClick r:id="rId2"/>
              </a:rPr>
              <a:t>http://www.readingrockets.org/article/graphic-novels-young-kids</a:t>
            </a:r>
            <a:r>
              <a:rPr lang="en-US" dirty="0"/>
              <a:t> </a:t>
            </a:r>
          </a:p>
          <a:p>
            <a:r>
              <a:rPr lang="en-US" dirty="0" smtClean="0">
                <a:hlinkClick r:id="rId3"/>
              </a:rPr>
              <a:t>http</a:t>
            </a:r>
            <a:r>
              <a:rPr lang="en-US" dirty="0" smtClean="0">
                <a:hlinkClick r:id="rId3"/>
              </a:rPr>
              <a:t>://www.ala.org/offices/resources/its_elementary_graphic_novels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http://www.ala.org/alsc/graphicnovels2016</a:t>
            </a:r>
            <a:endParaRPr lang="en-US" dirty="0" smtClean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Hi/Lo </a:t>
            </a:r>
            <a:r>
              <a:rPr lang="en-US" b="1" dirty="0"/>
              <a:t>Books</a:t>
            </a:r>
          </a:p>
          <a:p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www.readingrockets.org/article/highlow-books-children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Step </a:t>
            </a:r>
            <a:r>
              <a:rPr lang="en-US" b="1" dirty="0" smtClean="0"/>
              <a:t>Into Reading</a:t>
            </a:r>
            <a:endParaRPr lang="en-US" b="1" dirty="0" smtClean="0">
              <a:hlinkClick r:id="rId6"/>
            </a:endParaRPr>
          </a:p>
          <a:p>
            <a:r>
              <a:rPr lang="en-US" dirty="0" smtClean="0">
                <a:hlinkClick r:id="rId6"/>
              </a:rPr>
              <a:t>http://www.stepintoreading.com/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b="1" dirty="0" smtClean="0"/>
              <a:t>Red Rhino Books </a:t>
            </a:r>
            <a:r>
              <a:rPr lang="en-US" dirty="0" smtClean="0"/>
              <a:t>(grade 4-6)</a:t>
            </a:r>
          </a:p>
          <a:p>
            <a:r>
              <a:rPr lang="en-US" dirty="0" smtClean="0">
                <a:hlinkClick r:id="rId7"/>
              </a:rPr>
              <a:t>http://www.sdlback.com/red-rhino-books/red-rhino-books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2001</TotalTime>
  <Words>707</Words>
  <Application>Microsoft Office PowerPoint</Application>
  <PresentationFormat>On-screen Show (4:3)</PresentationFormat>
  <Paragraphs>100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ESL Parent Meeting</vt:lpstr>
      <vt:lpstr>Agenda</vt:lpstr>
      <vt:lpstr>WIDA ACCESS February-March, 2017</vt:lpstr>
      <vt:lpstr>General, Specific, and Technical Language</vt:lpstr>
      <vt:lpstr>Levels of English  Language Proficiency</vt:lpstr>
      <vt:lpstr>Testing information for winter and spring</vt:lpstr>
      <vt:lpstr>Valentine’s Day at West Maple</vt:lpstr>
      <vt:lpstr>5th Grade: Berkshire Core Subjects</vt:lpstr>
      <vt:lpstr>5th Grade: Berkshire Electives</vt:lpstr>
      <vt:lpstr>Reading at Home</vt:lpstr>
      <vt:lpstr>Graphic Novels and  High Interest, Low Level Books (Hi-Lo)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ESL Parent Meeting</dc:title>
  <dc:creator>Marke</dc:creator>
  <cp:lastModifiedBy>Rebecca Gilbert</cp:lastModifiedBy>
  <cp:revision>116</cp:revision>
  <dcterms:created xsi:type="dcterms:W3CDTF">2015-01-27T02:12:41Z</dcterms:created>
  <dcterms:modified xsi:type="dcterms:W3CDTF">2018-01-30T22:04:12Z</dcterms:modified>
</cp:coreProperties>
</file>